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3" r:id="rId24"/>
    <p:sldId id="278" r:id="rId25"/>
    <p:sldId id="279" r:id="rId26"/>
    <p:sldId id="280" r:id="rId27"/>
    <p:sldId id="281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7077075" cy="9028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14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14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6ECE7-EC6A-46B4-AAD0-CC45484CF27F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75140"/>
            <a:ext cx="3066733" cy="451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75140"/>
            <a:ext cx="3066733" cy="451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903F0-5A89-4525-B294-EF0B2DBE9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80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0D4466-B35C-4F15-AE94-512F9090E7DD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8B3835E-F7F5-41D0-83D0-0EB3CAB58B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4466-B35C-4F15-AE94-512F9090E7DD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835E-F7F5-41D0-83D0-0EB3CAB58B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4466-B35C-4F15-AE94-512F9090E7DD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835E-F7F5-41D0-83D0-0EB3CAB58B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4466-B35C-4F15-AE94-512F9090E7DD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835E-F7F5-41D0-83D0-0EB3CAB58B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4466-B35C-4F15-AE94-512F9090E7DD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835E-F7F5-41D0-83D0-0EB3CAB58B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4466-B35C-4F15-AE94-512F9090E7DD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835E-F7F5-41D0-83D0-0EB3CAB58B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4466-B35C-4F15-AE94-512F9090E7DD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835E-F7F5-41D0-83D0-0EB3CAB58B98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4466-B35C-4F15-AE94-512F9090E7DD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835E-F7F5-41D0-83D0-0EB3CAB58B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4466-B35C-4F15-AE94-512F9090E7DD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835E-F7F5-41D0-83D0-0EB3CAB58B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0D4466-B35C-4F15-AE94-512F9090E7DD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835E-F7F5-41D0-83D0-0EB3CAB58B98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0D4466-B35C-4F15-AE94-512F9090E7DD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8B3835E-F7F5-41D0-83D0-0EB3CAB58B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0D4466-B35C-4F15-AE94-512F9090E7DD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8B3835E-F7F5-41D0-83D0-0EB3CAB58B9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similarminds.com/eysenck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personality-testing.info/tests/EI.php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8: Emotion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Professor Ben Gonzalez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72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Envy- occurs when we want what another person has. </a:t>
            </a:r>
          </a:p>
          <a:p>
            <a:r>
              <a:rPr lang="en-US" dirty="0" smtClean="0"/>
              <a:t>-wealth, intelligence, physical attractiveness</a:t>
            </a:r>
          </a:p>
          <a:p>
            <a:r>
              <a:rPr lang="en-US" dirty="0" smtClean="0"/>
              <a:t>-envy occurs when we compare ourselves with others</a:t>
            </a:r>
          </a:p>
          <a:p>
            <a:r>
              <a:rPr lang="en-US" dirty="0" smtClean="0"/>
              <a:t>We feel envy only when the “object” is highly relevant to us. </a:t>
            </a:r>
          </a:p>
          <a:p>
            <a:pPr algn="ctr"/>
            <a:r>
              <a:rPr lang="en-US" dirty="0" smtClean="0"/>
              <a:t>Why only highly relevant?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Hostile Emotions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3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Sadness- </a:t>
            </a:r>
          </a:p>
          <a:p>
            <a:r>
              <a:rPr lang="en-US" dirty="0" smtClean="0"/>
              <a:t>emotion involving feeling unhappy, sorrowful, and discouraged, usually as a result of some form of loss. </a:t>
            </a:r>
          </a:p>
          <a:p>
            <a:r>
              <a:rPr lang="en-US" dirty="0" smtClean="0"/>
              <a:t>-displays of sadness are highly similar across cultures</a:t>
            </a:r>
          </a:p>
          <a:p>
            <a:r>
              <a:rPr lang="en-US" dirty="0" smtClean="0"/>
              <a:t>Displays such as: frowning, crying, disengaging from routine activities, and loss of energy. </a:t>
            </a:r>
          </a:p>
          <a:p>
            <a:r>
              <a:rPr lang="en-US" dirty="0" smtClean="0"/>
              <a:t>Depression- </a:t>
            </a:r>
          </a:p>
          <a:p>
            <a:r>
              <a:rPr lang="en-US" dirty="0" smtClean="0"/>
              <a:t>a physical illness involving excessive fatigue, insomnia, changes in weight, feeling of worthlessness, and/or thoughts of suicide or death.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Sad/Anxious Emotions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25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15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Grief-</a:t>
            </a:r>
          </a:p>
          <a:p>
            <a:endParaRPr lang="en-US" dirty="0" smtClean="0"/>
          </a:p>
          <a:p>
            <a:r>
              <a:rPr lang="en-US" dirty="0" smtClean="0"/>
              <a:t>the emotional process of dealing with profound loss. </a:t>
            </a:r>
          </a:p>
          <a:p>
            <a:r>
              <a:rPr lang="en-US" dirty="0" smtClean="0"/>
              <a:t>Grieving has a 5 step process: </a:t>
            </a:r>
          </a:p>
          <a:p>
            <a:endParaRPr lang="en-US" dirty="0" smtClean="0"/>
          </a:p>
          <a:p>
            <a:r>
              <a:rPr lang="en-US" dirty="0" smtClean="0"/>
              <a:t>1. Denial- pretending the loss didn’t occur and everything is fine. </a:t>
            </a:r>
          </a:p>
          <a:p>
            <a:endParaRPr lang="en-US" dirty="0" smtClean="0"/>
          </a:p>
          <a:p>
            <a:r>
              <a:rPr lang="en-US" dirty="0" smtClean="0"/>
              <a:t>2. Anger- the grieving person is furious with whoever inflicted the loss, even if that person has passes away. </a:t>
            </a:r>
          </a:p>
          <a:p>
            <a:endParaRPr lang="en-US" dirty="0" smtClean="0"/>
          </a:p>
          <a:p>
            <a:r>
              <a:rPr lang="en-US" dirty="0" smtClean="0"/>
              <a:t>3. Bargaining- offering deals with a  higher power to restore what was lost( promising to God to live differently to take away the loss)</a:t>
            </a:r>
          </a:p>
          <a:p>
            <a:endParaRPr lang="en-US" dirty="0" smtClean="0"/>
          </a:p>
          <a:p>
            <a:r>
              <a:rPr lang="en-US" dirty="0" smtClean="0"/>
              <a:t>4. Depression- does not necessarily mean suffering from clinical depression, entails feeling withdrawn or “numb”.</a:t>
            </a:r>
          </a:p>
          <a:p>
            <a:endParaRPr lang="en-US" dirty="0" smtClean="0"/>
          </a:p>
          <a:p>
            <a:r>
              <a:rPr lang="en-US" dirty="0" smtClean="0"/>
              <a:t>5. Acceptance- occurs when the anger, sadness, and mourning have tapered off and we accept the reality of the loss. </a:t>
            </a:r>
          </a:p>
          <a:p>
            <a:endParaRPr lang="en-US" dirty="0" smtClean="0"/>
          </a:p>
          <a:p>
            <a:r>
              <a:rPr lang="en-US" dirty="0" smtClean="0"/>
              <a:t>-Not every grieving person experience the 5 steps or goes through them in this order.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Sad/Anxious Emotions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6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fear?</a:t>
            </a:r>
          </a:p>
          <a:p>
            <a:r>
              <a:rPr lang="en-US" dirty="0" smtClean="0"/>
              <a:t>Fear- the mind and body’s reaction to perceived danger.</a:t>
            </a:r>
          </a:p>
          <a:p>
            <a:r>
              <a:rPr lang="en-US" dirty="0" smtClean="0"/>
              <a:t>-fear of heights, enclosed spaces, snakes, weapons</a:t>
            </a:r>
          </a:p>
          <a:p>
            <a:r>
              <a:rPr lang="en-US" dirty="0" smtClean="0"/>
              <a:t>-fear of the perceived harm these items can cause</a:t>
            </a:r>
          </a:p>
          <a:p>
            <a:r>
              <a:rPr lang="en-US" dirty="0" smtClean="0"/>
              <a:t>-fear causes immediate changes in the body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Sad/Anxious Emotions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1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71600"/>
            <a:ext cx="8229600" cy="4525963"/>
          </a:xfrm>
        </p:spPr>
        <p:txBody>
          <a:bodyPr/>
          <a:lstStyle/>
          <a:p>
            <a:r>
              <a:rPr lang="en-US" dirty="0"/>
              <a:t>These changes are controlled by a cluster of neurons called?</a:t>
            </a:r>
          </a:p>
          <a:p>
            <a:r>
              <a:rPr lang="en-US" dirty="0"/>
              <a:t>A: Amygdala- cluster of </a:t>
            </a:r>
            <a:r>
              <a:rPr lang="en-US" dirty="0" smtClean="0"/>
              <a:t>neurons </a:t>
            </a:r>
            <a:r>
              <a:rPr lang="en-US" dirty="0"/>
              <a:t>in the brain that largely controls the body’s fear response.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Sad/Anxious Emotions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0" y="3429000"/>
            <a:ext cx="31750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4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Social Anxiety-</a:t>
            </a:r>
          </a:p>
          <a:p>
            <a:r>
              <a:rPr lang="en-US" dirty="0" smtClean="0"/>
              <a:t>fear of not making a good impression on others. </a:t>
            </a:r>
          </a:p>
          <a:p>
            <a:r>
              <a:rPr lang="en-US" dirty="0" smtClean="0"/>
              <a:t>-first day at a new job, school</a:t>
            </a:r>
          </a:p>
          <a:p>
            <a:r>
              <a:rPr lang="en-US" dirty="0" smtClean="0"/>
              <a:t>-meeting new people or even reacquainting with old friends </a:t>
            </a:r>
          </a:p>
          <a:p>
            <a:r>
              <a:rPr lang="en-US" dirty="0" smtClean="0"/>
              <a:t>-normal to feel social anxiety from time to time</a:t>
            </a:r>
          </a:p>
          <a:p>
            <a:r>
              <a:rPr lang="en-US" dirty="0" smtClean="0"/>
              <a:t>When social anxiety becomes chronic it is called Social Anxiety Disorder</a:t>
            </a:r>
          </a:p>
          <a:p>
            <a:r>
              <a:rPr lang="en-US" dirty="0" smtClean="0"/>
              <a:t>-requires treatment with some combination of psychotherapy and medication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Sad/Anxious Emotions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1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Emotions are multidimensional</a:t>
            </a:r>
          </a:p>
          <a:p>
            <a:r>
              <a:rPr lang="en-US" dirty="0" smtClean="0"/>
              <a:t>1. Physiological</a:t>
            </a:r>
          </a:p>
          <a:p>
            <a:r>
              <a:rPr lang="en-US" dirty="0" smtClean="0"/>
              <a:t>When we experience emotions our bodies react in patterned predictable ways.</a:t>
            </a:r>
          </a:p>
          <a:p>
            <a:r>
              <a:rPr lang="en-US" dirty="0" smtClean="0"/>
              <a:t>Fear- increase in heart rate, breathing rate, and pupils dilate</a:t>
            </a:r>
          </a:p>
          <a:p>
            <a:r>
              <a:rPr lang="en-US" dirty="0" smtClean="0"/>
              <a:t>Adrenal gland elevates the stress hormone cortisol</a:t>
            </a:r>
          </a:p>
          <a:p>
            <a:r>
              <a:rPr lang="en-US" dirty="0" smtClean="0"/>
              <a:t>-increases blood sugar</a:t>
            </a:r>
          </a:p>
          <a:p>
            <a:r>
              <a:rPr lang="en-US" dirty="0" smtClean="0"/>
              <a:t>-suppresses bodily systems (digestive &amp; reproductive) that are not necessary to fight the source of the fear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Emotion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 Cognitive</a:t>
            </a:r>
          </a:p>
          <a:p>
            <a:r>
              <a:rPr lang="en-US" dirty="0" smtClean="0"/>
              <a:t>If passion and fear both cause increases in heart rate, breathing rate, and blood pressure how do we know which emotion is it?</a:t>
            </a:r>
          </a:p>
          <a:p>
            <a:r>
              <a:rPr lang="en-US" dirty="0" smtClean="0"/>
              <a:t>We cognitively create emotional “labels” to interpret the emotion we experience. </a:t>
            </a:r>
          </a:p>
          <a:p>
            <a:r>
              <a:rPr lang="en-US" dirty="0" smtClean="0"/>
              <a:t>This allows us to properly interpret and thus react to the emotion taking place.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Emotion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0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 Behavioral</a:t>
            </a:r>
          </a:p>
          <a:p>
            <a:r>
              <a:rPr lang="en-US" dirty="0" smtClean="0"/>
              <a:t>Action tendencies</a:t>
            </a:r>
          </a:p>
          <a:p>
            <a:r>
              <a:rPr lang="en-US" dirty="0" smtClean="0"/>
              <a:t>-biologically based motives toward specific behavioral responses to emotions. </a:t>
            </a:r>
          </a:p>
          <a:p>
            <a:r>
              <a:rPr lang="en-US" dirty="0" smtClean="0"/>
              <a:t>Fear- self-protection</a:t>
            </a:r>
          </a:p>
          <a:p>
            <a:r>
              <a:rPr lang="en-US" dirty="0" smtClean="0"/>
              <a:t>Anger- enact revenge or attack</a:t>
            </a:r>
          </a:p>
          <a:p>
            <a:endParaRPr lang="en-US" dirty="0"/>
          </a:p>
          <a:p>
            <a:r>
              <a:rPr lang="en-US" dirty="0" smtClean="0"/>
              <a:t>-even though we have action tendencies we cannot always withdraw or fight things such as fear, anxiety, etc…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Nature of Emotion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57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Emotions vary in valence</a:t>
            </a:r>
            <a:endParaRPr lang="en-US" dirty="0"/>
          </a:p>
          <a:p>
            <a:r>
              <a:rPr lang="en-US" dirty="0" smtClean="0"/>
              <a:t>Valence</a:t>
            </a:r>
          </a:p>
          <a:p>
            <a:r>
              <a:rPr lang="en-US" dirty="0" smtClean="0"/>
              <a:t>-the positivity or negativity of an emotion.</a:t>
            </a:r>
          </a:p>
          <a:p>
            <a:r>
              <a:rPr lang="en-US" dirty="0" smtClean="0"/>
              <a:t>Positive valence- joy, love, gratitude</a:t>
            </a:r>
          </a:p>
          <a:p>
            <a:r>
              <a:rPr lang="en-US" dirty="0" smtClean="0"/>
              <a:t>Negative valence- anger, contempt, fear</a:t>
            </a:r>
          </a:p>
          <a:p>
            <a:r>
              <a:rPr lang="en-US" dirty="0" smtClean="0"/>
              <a:t>Positive valence emotions promotes: </a:t>
            </a:r>
          </a:p>
          <a:p>
            <a:r>
              <a:rPr lang="en-US" dirty="0" smtClean="0"/>
              <a:t>Relaxation, reduces stress, and increases feel-good hormones oxytocin and dopamine.</a:t>
            </a:r>
          </a:p>
          <a:p>
            <a:r>
              <a:rPr lang="en-US" dirty="0" smtClean="0"/>
              <a:t>Negatively valences emotions promote: </a:t>
            </a:r>
          </a:p>
          <a:p>
            <a:r>
              <a:rPr lang="en-US" dirty="0" smtClean="0"/>
              <a:t>Anxiety, increase blood pressure, and elevates the stress hormones such as cortisol.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Emotions: Valence and Intensity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84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Emotion- the body’s multidimensional response to any great even that enhances or inhibits a person’s goals. </a:t>
            </a:r>
          </a:p>
          <a:p>
            <a:endParaRPr lang="en-US" dirty="0"/>
          </a:p>
          <a:p>
            <a:r>
              <a:rPr lang="en-US" dirty="0" smtClean="0"/>
              <a:t>- a response to a specific event. </a:t>
            </a:r>
          </a:p>
          <a:p>
            <a:endParaRPr lang="en-US" dirty="0"/>
          </a:p>
          <a:p>
            <a:r>
              <a:rPr lang="en-US" dirty="0" smtClean="0"/>
              <a:t>Are emotion and mood the same thing?</a:t>
            </a:r>
          </a:p>
          <a:p>
            <a:r>
              <a:rPr lang="en-US" dirty="0" smtClean="0"/>
              <a:t>A: Emotion is different from mood. </a:t>
            </a:r>
          </a:p>
          <a:p>
            <a:endParaRPr lang="en-US" dirty="0" smtClean="0"/>
          </a:p>
          <a:p>
            <a:pPr algn="ctr"/>
            <a:r>
              <a:rPr lang="en-US" dirty="0" smtClean="0"/>
              <a:t>Why?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Emotion?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Emotions vary in their intensity or </a:t>
            </a:r>
            <a:r>
              <a:rPr lang="en-US" b="1" i="1" dirty="0" smtClean="0"/>
              <a:t>strength</a:t>
            </a:r>
            <a:endParaRPr lang="en-US" dirty="0" smtClean="0"/>
          </a:p>
          <a:p>
            <a:r>
              <a:rPr lang="en-US" dirty="0" smtClean="0"/>
              <a:t>Fear: same emotion at different levels of intensity or strength</a:t>
            </a:r>
          </a:p>
          <a:p>
            <a:r>
              <a:rPr lang="en-US" dirty="0" smtClean="0"/>
              <a:t>Anxiety- mildly intense form of fear</a:t>
            </a:r>
          </a:p>
          <a:p>
            <a:r>
              <a:rPr lang="en-US" dirty="0" smtClean="0"/>
              <a:t>Worry- moderately intense form of fear</a:t>
            </a:r>
          </a:p>
          <a:p>
            <a:r>
              <a:rPr lang="en-US" dirty="0" smtClean="0"/>
              <a:t>Terror- very intense form of fear</a:t>
            </a:r>
          </a:p>
          <a:p>
            <a:r>
              <a:rPr lang="en-US" dirty="0" smtClean="0"/>
              <a:t>Overly intense emotions can cause us to become debilitated (impair our ability to function).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Emotions: Intensity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62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Primary emotions</a:t>
            </a:r>
          </a:p>
          <a:p>
            <a:r>
              <a:rPr lang="en-US" dirty="0" smtClean="0"/>
              <a:t>-distinct emotional experiences not consisting of combinations of other emotions. </a:t>
            </a:r>
          </a:p>
          <a:p>
            <a:r>
              <a:rPr lang="en-US" dirty="0" smtClean="0"/>
              <a:t>According to Ekman we have 6 primary emotions: </a:t>
            </a:r>
            <a:r>
              <a:rPr lang="en-US" b="1" dirty="0" smtClean="0"/>
              <a:t>joy, sadness, anger, fear, surprise, and disgust. </a:t>
            </a:r>
          </a:p>
          <a:p>
            <a:r>
              <a:rPr lang="en-US" dirty="0" smtClean="0"/>
              <a:t>-all of these are experienced and expresses fundamentally the same way across cultures.</a:t>
            </a:r>
          </a:p>
          <a:p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Primary Emotions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9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has shown that primary emotions have fundamentally the same causes everywhere.</a:t>
            </a:r>
          </a:p>
          <a:p>
            <a:r>
              <a:rPr lang="en-US" dirty="0"/>
              <a:t>Primary emotions are not strongly influenced by </a:t>
            </a:r>
            <a:r>
              <a:rPr lang="en-US" dirty="0" smtClean="0"/>
              <a:t>culture</a:t>
            </a:r>
          </a:p>
          <a:p>
            <a:r>
              <a:rPr lang="en-US" dirty="0" smtClean="0"/>
              <a:t>Primary emotions are likely to be directly affected by biological structures.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Emotions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9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143000"/>
            <a:ext cx="4343400" cy="5029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Emotions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676400"/>
            <a:ext cx="44958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Limbic system</a:t>
            </a:r>
          </a:p>
          <a:p>
            <a:endParaRPr lang="en-US" sz="2800" dirty="0" smtClean="0"/>
          </a:p>
          <a:p>
            <a:r>
              <a:rPr lang="en-US" sz="2800" dirty="0" smtClean="0"/>
              <a:t>-coordinates how the brain and nervous system regulate emotion and motivation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34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Primary emotions combine to create </a:t>
            </a:r>
            <a:r>
              <a:rPr lang="en-US" b="1" i="1" dirty="0" smtClean="0"/>
              <a:t>secondary emotions. </a:t>
            </a:r>
          </a:p>
          <a:p>
            <a:r>
              <a:rPr lang="en-US" dirty="0" smtClean="0"/>
              <a:t>Jealousy: </a:t>
            </a:r>
          </a:p>
          <a:p>
            <a:r>
              <a:rPr lang="en-US" dirty="0" smtClean="0"/>
              <a:t>-anger, fear, sadness</a:t>
            </a:r>
          </a:p>
          <a:p>
            <a:r>
              <a:rPr lang="en-US" dirty="0" smtClean="0"/>
              <a:t>Remorse: </a:t>
            </a:r>
          </a:p>
          <a:p>
            <a:r>
              <a:rPr lang="en-US" dirty="0" smtClean="0"/>
              <a:t>-mix of sadness and disgust</a:t>
            </a:r>
          </a:p>
          <a:p>
            <a:r>
              <a:rPr lang="en-US" dirty="0" smtClean="0"/>
              <a:t>Contempt:</a:t>
            </a:r>
          </a:p>
          <a:p>
            <a:r>
              <a:rPr lang="en-US" dirty="0" smtClean="0"/>
              <a:t>-disgust and anger</a:t>
            </a:r>
          </a:p>
          <a:p>
            <a:r>
              <a:rPr lang="en-US" dirty="0" smtClean="0"/>
              <a:t>Awe:</a:t>
            </a:r>
          </a:p>
          <a:p>
            <a:r>
              <a:rPr lang="en-US" dirty="0" smtClean="0"/>
              <a:t>-surprise and fear</a:t>
            </a:r>
            <a:endParaRPr lang="en-US" dirty="0"/>
          </a:p>
          <a:p>
            <a:endParaRPr lang="en-US" dirty="0" smtClean="0"/>
          </a:p>
          <a:p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Emotions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5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Meta-emotion</a:t>
            </a:r>
          </a:p>
          <a:p>
            <a:r>
              <a:rPr lang="en-US" dirty="0" smtClean="0"/>
              <a:t>-emotion about emotion</a:t>
            </a:r>
          </a:p>
          <a:p>
            <a:r>
              <a:rPr lang="en-US" dirty="0" smtClean="0"/>
              <a:t>Horror movie: </a:t>
            </a:r>
          </a:p>
          <a:p>
            <a:r>
              <a:rPr lang="en-US" dirty="0" smtClean="0"/>
              <a:t>Feel joy because of fear</a:t>
            </a:r>
          </a:p>
          <a:p>
            <a:r>
              <a:rPr lang="en-US" dirty="0" smtClean="0"/>
              <a:t>Happiness for another person is a meta-emotion as well. </a:t>
            </a:r>
          </a:p>
          <a:p>
            <a:r>
              <a:rPr lang="en-US" dirty="0" smtClean="0"/>
              <a:t>-help us reflect on what we should or should not be feeling. </a:t>
            </a:r>
          </a:p>
          <a:p>
            <a:r>
              <a:rPr lang="en-US" dirty="0" smtClean="0"/>
              <a:t>-help us adapt to other emotions when we understand why we are differing from another’s expected emotion.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Emotion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8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Culture</a:t>
            </a:r>
          </a:p>
          <a:p>
            <a:r>
              <a:rPr lang="en-US" dirty="0" smtClean="0"/>
              <a:t>-cultural practice shape the expression of </a:t>
            </a:r>
            <a:r>
              <a:rPr lang="en-US" b="1" dirty="0" smtClean="0"/>
              <a:t>some</a:t>
            </a:r>
            <a:r>
              <a:rPr lang="en-US" dirty="0" smtClean="0"/>
              <a:t> emotions</a:t>
            </a:r>
          </a:p>
          <a:p>
            <a:r>
              <a:rPr lang="en-US" dirty="0" smtClean="0"/>
              <a:t>Collectivist culture</a:t>
            </a:r>
          </a:p>
          <a:p>
            <a:r>
              <a:rPr lang="en-US" dirty="0" smtClean="0"/>
              <a:t>-discourage expressing negative emotions towards members of their own culture.</a:t>
            </a:r>
          </a:p>
          <a:p>
            <a:r>
              <a:rPr lang="en-US" dirty="0" smtClean="0"/>
              <a:t>Individualistic culture</a:t>
            </a:r>
            <a:endParaRPr lang="en-US" dirty="0"/>
          </a:p>
          <a:p>
            <a:r>
              <a:rPr lang="en-US" dirty="0" smtClean="0"/>
              <a:t>-discourage expression of negative emotion toward other cultures but often allow when directed at “insiders.”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Influences on Emotional Experience and Expression</a:t>
            </a:r>
          </a:p>
        </p:txBody>
      </p:sp>
    </p:spTree>
    <p:extLst>
      <p:ext uri="{BB962C8B-B14F-4D97-AF65-F5344CB8AC3E}">
        <p14:creationId xmlns:p14="http://schemas.microsoft.com/office/powerpoint/2010/main" val="350152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Geography</a:t>
            </a:r>
          </a:p>
          <a:p>
            <a:r>
              <a:rPr lang="en-US" dirty="0" smtClean="0"/>
              <a:t>-influences emotional expression in cultures</a:t>
            </a:r>
          </a:p>
          <a:p>
            <a:r>
              <a:rPr lang="en-US" dirty="0" smtClean="0"/>
              <a:t>Charles de Secondat Montesquieu proposed that living in a warmer climate would make people more expressive of their emotions than would living in </a:t>
            </a:r>
            <a:r>
              <a:rPr lang="en-US" dirty="0" smtClean="0"/>
              <a:t>a colder </a:t>
            </a:r>
            <a:r>
              <a:rPr lang="en-US" dirty="0" smtClean="0"/>
              <a:t>climate. </a:t>
            </a:r>
          </a:p>
          <a:p>
            <a:r>
              <a:rPr lang="en-US" b="1" dirty="0" smtClean="0"/>
              <a:t>Warm climate</a:t>
            </a:r>
          </a:p>
          <a:p>
            <a:r>
              <a:rPr lang="en-US" dirty="0" smtClean="0"/>
              <a:t>-more expressive of their emotions</a:t>
            </a:r>
          </a:p>
          <a:p>
            <a:r>
              <a:rPr lang="en-US" dirty="0" smtClean="0"/>
              <a:t>Southerners touch each other more than people from the North</a:t>
            </a:r>
            <a:endParaRPr lang="en-US" dirty="0"/>
          </a:p>
          <a:p>
            <a:r>
              <a:rPr lang="en-US" b="1" dirty="0" smtClean="0"/>
              <a:t>Cold climate</a:t>
            </a:r>
          </a:p>
          <a:p>
            <a:r>
              <a:rPr lang="en-US" dirty="0" smtClean="0"/>
              <a:t>-not as expressive with emotion</a:t>
            </a:r>
          </a:p>
          <a:p>
            <a:r>
              <a:rPr lang="en-US" dirty="0" smtClean="0"/>
              <a:t>Pennebarker, Rimé, and Blankenship surveyed 3000 college students from 26 countries and found this to be the case.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Influences on Emotional Experience and Expression</a:t>
            </a:r>
          </a:p>
        </p:txBody>
      </p:sp>
    </p:spTree>
    <p:extLst>
      <p:ext uri="{BB962C8B-B14F-4D97-AF65-F5344CB8AC3E}">
        <p14:creationId xmlns:p14="http://schemas.microsoft.com/office/powerpoint/2010/main" val="162003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Co-cultures affect how we deal with emotions. </a:t>
            </a:r>
          </a:p>
          <a:p>
            <a:r>
              <a:rPr lang="en-US" dirty="0" smtClean="0"/>
              <a:t>Co-cultures such as artist's, theater groups, or sculptors encourage displaying emotion. </a:t>
            </a:r>
          </a:p>
          <a:p>
            <a:r>
              <a:rPr lang="en-US" dirty="0" smtClean="0"/>
              <a:t>Other co-cultures discourage the display of emotion. </a:t>
            </a:r>
          </a:p>
          <a:p>
            <a:r>
              <a:rPr lang="en-US" dirty="0" smtClean="0"/>
              <a:t>Military personnel returning from active combat can face a stigma of seeking treatment for an anxiety disorder such as PTSD. </a:t>
            </a:r>
          </a:p>
          <a:p>
            <a:r>
              <a:rPr lang="en-US" dirty="0" smtClean="0"/>
              <a:t>PTSD- post traumatic stress disorder</a:t>
            </a:r>
          </a:p>
          <a:p>
            <a:r>
              <a:rPr lang="en-US" dirty="0" smtClean="0"/>
              <a:t>-anxiety disorder that some people develop after experiencing a severely troubling </a:t>
            </a:r>
            <a:r>
              <a:rPr lang="en-US" dirty="0" smtClean="0"/>
              <a:t>event </a:t>
            </a:r>
            <a:r>
              <a:rPr lang="en-US" dirty="0" smtClean="0"/>
              <a:t>such as combat or a natural disaster. 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Influences on Emotional Experience and Expression</a:t>
            </a:r>
          </a:p>
        </p:txBody>
      </p:sp>
    </p:spTree>
    <p:extLst>
      <p:ext uri="{BB962C8B-B14F-4D97-AF65-F5344CB8AC3E}">
        <p14:creationId xmlns:p14="http://schemas.microsoft.com/office/powerpoint/2010/main" val="323363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According to Paul Ekman and Wallace Friesan we have Display Rules</a:t>
            </a:r>
          </a:p>
          <a:p>
            <a:r>
              <a:rPr lang="en-US" dirty="0" smtClean="0"/>
              <a:t>-unwritten codes that govern the ways people manage and express emotions. </a:t>
            </a:r>
          </a:p>
          <a:p>
            <a:r>
              <a:rPr lang="en-US" dirty="0" smtClean="0"/>
              <a:t>5 unwritten display rules:</a:t>
            </a:r>
          </a:p>
          <a:p>
            <a:r>
              <a:rPr lang="en-US" dirty="0" smtClean="0"/>
              <a:t>Intensification- exaggerating your emotion to appear as though you are experiencing it more intensely. </a:t>
            </a:r>
          </a:p>
          <a:p>
            <a:r>
              <a:rPr lang="en-US" dirty="0" smtClean="0"/>
              <a:t>De-intensification- downplaying an emotion to appear as though you are experiencing it less intensely than you actually are. 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Influences on Emotional Experience and Expression</a:t>
            </a:r>
          </a:p>
        </p:txBody>
      </p:sp>
    </p:spTree>
    <p:extLst>
      <p:ext uri="{BB962C8B-B14F-4D97-AF65-F5344CB8AC3E}">
        <p14:creationId xmlns:p14="http://schemas.microsoft.com/office/powerpoint/2010/main" val="126342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Mood- a feeling, often prolonged, that has no identifiable cause.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-moods are more persistent, often lasting for days or weeks at a time. 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 smtClean="0"/>
              <a:t>Emotions come in 3 categories: </a:t>
            </a:r>
          </a:p>
          <a:p>
            <a:endParaRPr lang="en-US" dirty="0"/>
          </a:p>
          <a:p>
            <a:r>
              <a:rPr lang="en-US" dirty="0" smtClean="0"/>
              <a:t>1. Joyful and affectionate</a:t>
            </a:r>
          </a:p>
          <a:p>
            <a:endParaRPr lang="en-US" dirty="0"/>
          </a:p>
          <a:p>
            <a:r>
              <a:rPr lang="en-US" dirty="0" smtClean="0"/>
              <a:t>2. Hostile</a:t>
            </a:r>
          </a:p>
          <a:p>
            <a:endParaRPr lang="en-US" dirty="0"/>
          </a:p>
          <a:p>
            <a:r>
              <a:rPr lang="en-US" dirty="0" smtClean="0"/>
              <a:t>3. Sad &amp; Anxious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Emotions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1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5 Unwritten Display Rules: </a:t>
            </a:r>
          </a:p>
          <a:p>
            <a:r>
              <a:rPr lang="en-US" dirty="0" smtClean="0"/>
              <a:t> Simulation- acting as though you’re feeling an emotion that you actually aren’t experiencing. </a:t>
            </a:r>
          </a:p>
          <a:p>
            <a:r>
              <a:rPr lang="en-US" dirty="0" smtClean="0"/>
              <a:t>Inhibition- acting as though you’re indifferent or emotionless when you’re actually experiencing an emotion. (not displaying jealousy). </a:t>
            </a:r>
          </a:p>
          <a:p>
            <a:r>
              <a:rPr lang="en-US" dirty="0" smtClean="0"/>
              <a:t>Masking- expressing one emotion when you are actually experiences a completely different one.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Influences on Emotional Experience and Expression</a:t>
            </a:r>
          </a:p>
        </p:txBody>
      </p:sp>
    </p:spTree>
    <p:extLst>
      <p:ext uri="{BB962C8B-B14F-4D97-AF65-F5344CB8AC3E}">
        <p14:creationId xmlns:p14="http://schemas.microsoft.com/office/powerpoint/2010/main" val="232925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Technology</a:t>
            </a:r>
          </a:p>
          <a:p>
            <a:r>
              <a:rPr lang="en-US" dirty="0" smtClean="0"/>
              <a:t>What is the problem with text-based communication?</a:t>
            </a:r>
          </a:p>
          <a:p>
            <a:r>
              <a:rPr lang="en-US" dirty="0" smtClean="0"/>
              <a:t>A: Does not allow us to see or hear the nonverbal signals of emotion from our communication partner. </a:t>
            </a:r>
          </a:p>
          <a:p>
            <a:r>
              <a:rPr lang="en-US" dirty="0" smtClean="0"/>
              <a:t>We can compensate with emoticons or abbreviations to convey our nonverbal signals. </a:t>
            </a:r>
          </a:p>
          <a:p>
            <a:r>
              <a:rPr lang="en-US" dirty="0" smtClean="0"/>
              <a:t>Can also increase our opportunity to share our emotions with others.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Influences on Emotional Experience and Expression</a:t>
            </a:r>
          </a:p>
        </p:txBody>
      </p:sp>
    </p:spTree>
    <p:extLst>
      <p:ext uri="{BB962C8B-B14F-4D97-AF65-F5344CB8AC3E}">
        <p14:creationId xmlns:p14="http://schemas.microsoft.com/office/powerpoint/2010/main" val="248863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Emotional contagion</a:t>
            </a:r>
          </a:p>
          <a:p>
            <a:r>
              <a:rPr lang="en-US" dirty="0" smtClean="0"/>
              <a:t>-the tendency to mimic the emotional experiences and expressions of others. </a:t>
            </a:r>
          </a:p>
          <a:p>
            <a:r>
              <a:rPr lang="en-US" dirty="0" smtClean="0"/>
              <a:t>Happy people tend to make us happy</a:t>
            </a:r>
          </a:p>
          <a:p>
            <a:r>
              <a:rPr lang="en-US" dirty="0" smtClean="0"/>
              <a:t>Anxious people tend to make us anxious</a:t>
            </a:r>
          </a:p>
          <a:p>
            <a:r>
              <a:rPr lang="en-US" dirty="0" smtClean="0"/>
              <a:t>Emotional contagion is more powerful for negative emotions than positive emotions. </a:t>
            </a:r>
          </a:p>
          <a:p>
            <a:r>
              <a:rPr lang="en-US" dirty="0" smtClean="0"/>
              <a:t>Some researchers have found both types either positive or negative are equally contagious.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Influences on Emotional Experience and Expression</a:t>
            </a:r>
          </a:p>
        </p:txBody>
      </p:sp>
    </p:spTree>
    <p:extLst>
      <p:ext uri="{BB962C8B-B14F-4D97-AF65-F5344CB8AC3E}">
        <p14:creationId xmlns:p14="http://schemas.microsoft.com/office/powerpoint/2010/main" val="256383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Sex and gender</a:t>
            </a:r>
          </a:p>
          <a:p>
            <a:r>
              <a:rPr lang="en-US" dirty="0" smtClean="0"/>
              <a:t>Women are more likely to express positive emotions than men (joy &amp; affection). </a:t>
            </a:r>
          </a:p>
          <a:p>
            <a:r>
              <a:rPr lang="en-US" dirty="0" smtClean="0"/>
              <a:t>Also more likely to express sadness and depression. </a:t>
            </a:r>
          </a:p>
          <a:p>
            <a:r>
              <a:rPr lang="en-US" dirty="0" smtClean="0"/>
              <a:t>Men are more likely to express anger. </a:t>
            </a:r>
          </a:p>
          <a:p>
            <a:r>
              <a:rPr lang="en-US" dirty="0" smtClean="0"/>
              <a:t>Gender differences in emotion may have a biological cause. </a:t>
            </a:r>
          </a:p>
          <a:p>
            <a:pPr algn="ctr"/>
            <a:r>
              <a:rPr lang="en-US" dirty="0" smtClean="0"/>
              <a:t>What do you think?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Influences on Emotional Experience and Expression</a:t>
            </a:r>
          </a:p>
        </p:txBody>
      </p:sp>
    </p:spTree>
    <p:extLst>
      <p:ext uri="{BB962C8B-B14F-4D97-AF65-F5344CB8AC3E}">
        <p14:creationId xmlns:p14="http://schemas.microsoft.com/office/powerpoint/2010/main" val="354169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r>
              <a:rPr lang="en-US" sz="2200" dirty="0" smtClean="0"/>
              <a:t>Sexual difference in jealousy</a:t>
            </a:r>
          </a:p>
          <a:p>
            <a:r>
              <a:rPr lang="en-US" sz="2200" dirty="0" smtClean="0"/>
              <a:t>Men are more likely to experience </a:t>
            </a:r>
            <a:r>
              <a:rPr lang="en-US" sz="2200" b="1" i="1" dirty="0" smtClean="0"/>
              <a:t>sexual jealousy</a:t>
            </a:r>
          </a:p>
          <a:p>
            <a:r>
              <a:rPr lang="en-US" sz="2200" dirty="0" smtClean="0"/>
              <a:t>Women are more likely to experience </a:t>
            </a:r>
            <a:r>
              <a:rPr lang="en-US" sz="2200" b="1" i="1" dirty="0" smtClean="0"/>
              <a:t>emotional jealousy</a:t>
            </a:r>
          </a:p>
          <a:p>
            <a:r>
              <a:rPr lang="en-US" sz="2200" dirty="0" smtClean="0"/>
              <a:t>Research has shown that women and men have </a:t>
            </a:r>
            <a:r>
              <a:rPr lang="en-US" sz="2200" b="1" dirty="0" smtClean="0"/>
              <a:t>distinctly </a:t>
            </a:r>
            <a:r>
              <a:rPr lang="en-US" sz="2200" dirty="0" smtClean="0"/>
              <a:t>different patterns of brain activity when imagining sexual and emotional infidelity. </a:t>
            </a:r>
          </a:p>
          <a:p>
            <a:r>
              <a:rPr lang="en-US" sz="2200" b="1" dirty="0" smtClean="0"/>
              <a:t>Men express jealousy: </a:t>
            </a:r>
            <a:r>
              <a:rPr lang="en-US" sz="2200" dirty="0" smtClean="0"/>
              <a:t>become aggressive, sexually promiscuous, woo the partner back with gifts, or break off the relationship. </a:t>
            </a:r>
          </a:p>
          <a:p>
            <a:r>
              <a:rPr lang="en-US" sz="2200" b="1" dirty="0" smtClean="0"/>
              <a:t>Women express jealousy: </a:t>
            </a:r>
            <a:r>
              <a:rPr lang="en-US" sz="2200" dirty="0" smtClean="0"/>
              <a:t>improving their physical appearance, seeking support from others, demand increased commitment, and make the partner jealous. </a:t>
            </a:r>
          </a:p>
          <a:p>
            <a:r>
              <a:rPr lang="en-US" sz="2200" dirty="0" smtClean="0"/>
              <a:t>-Methodological flaws may exist in this research.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Influences on Emotional Experience and Expression</a:t>
            </a:r>
          </a:p>
        </p:txBody>
      </p:sp>
    </p:spTree>
    <p:extLst>
      <p:ext uri="{BB962C8B-B14F-4D97-AF65-F5344CB8AC3E}">
        <p14:creationId xmlns:p14="http://schemas.microsoft.com/office/powerpoint/2010/main" val="112567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Gender roles and emotional expression</a:t>
            </a:r>
          </a:p>
          <a:p>
            <a:r>
              <a:rPr lang="en-US" dirty="0" smtClean="0"/>
              <a:t>-emotion is influenced by gender roles as well as biological sex</a:t>
            </a:r>
          </a:p>
          <a:p>
            <a:r>
              <a:rPr lang="en-US" b="1" dirty="0" smtClean="0"/>
              <a:t>Androgynous</a:t>
            </a:r>
          </a:p>
          <a:p>
            <a:r>
              <a:rPr lang="en-US" dirty="0" smtClean="0"/>
              <a:t>- individuals who have both feminine and masculine characteristics are more emotionally expressive than those who classify as highly masculine. </a:t>
            </a:r>
          </a:p>
          <a:p>
            <a:r>
              <a:rPr lang="en-US" dirty="0" smtClean="0"/>
              <a:t>-also more expressive than highly feminine individuals with certain emotions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Influences on Emotional Experience and Expression</a:t>
            </a:r>
          </a:p>
        </p:txBody>
      </p:sp>
    </p:spTree>
    <p:extLst>
      <p:ext uri="{BB962C8B-B14F-4D97-AF65-F5344CB8AC3E}">
        <p14:creationId xmlns:p14="http://schemas.microsoft.com/office/powerpoint/2010/main" val="195324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b="1" dirty="0" smtClean="0"/>
              <a:t>Personality</a:t>
            </a:r>
          </a:p>
          <a:p>
            <a:r>
              <a:rPr lang="en-US" sz="2800" b="1" dirty="0" smtClean="0"/>
              <a:t>3</a:t>
            </a:r>
            <a:r>
              <a:rPr lang="en-US" sz="2800" dirty="0" smtClean="0"/>
              <a:t> aspects of personality in particular. </a:t>
            </a:r>
          </a:p>
          <a:p>
            <a:r>
              <a:rPr lang="en-US" sz="2800" dirty="0" smtClean="0"/>
              <a:t>Agreeableness, extroversion, and neuroticism. </a:t>
            </a:r>
          </a:p>
          <a:p>
            <a:r>
              <a:rPr lang="en-US" sz="2800" b="1" dirty="0" smtClean="0"/>
              <a:t>Agreeableness</a:t>
            </a:r>
          </a:p>
          <a:p>
            <a:r>
              <a:rPr lang="en-US" sz="2800" dirty="0" smtClean="0"/>
              <a:t>- how pleasant, accommodating, and cooperative you are. </a:t>
            </a:r>
          </a:p>
          <a:p>
            <a:r>
              <a:rPr lang="en-US" sz="2800" b="1" dirty="0" smtClean="0"/>
              <a:t>Extroversion</a:t>
            </a:r>
          </a:p>
          <a:p>
            <a:r>
              <a:rPr lang="en-US" sz="2800" dirty="0" smtClean="0"/>
              <a:t>-how sociable and outgoing you are. </a:t>
            </a:r>
          </a:p>
          <a:p>
            <a:r>
              <a:rPr lang="en-US" sz="2800" b="1" dirty="0" smtClean="0"/>
              <a:t>Neuroticism</a:t>
            </a:r>
          </a:p>
          <a:p>
            <a:r>
              <a:rPr lang="en-US" sz="2800" dirty="0" smtClean="0"/>
              <a:t>-tendency to think negative thoughts about oneself. </a:t>
            </a:r>
          </a:p>
          <a:p>
            <a:r>
              <a:rPr lang="en-US" sz="2800" dirty="0" smtClean="0"/>
              <a:t>-tend to see the worst in situations</a:t>
            </a:r>
          </a:p>
          <a:p>
            <a:r>
              <a:rPr lang="en-US" sz="2800" dirty="0" smtClean="0"/>
              <a:t>-experience more anger, guilt, anxiety, and depression</a:t>
            </a:r>
          </a:p>
          <a:p>
            <a:r>
              <a:rPr lang="en-US" sz="2800" dirty="0" smtClean="0"/>
              <a:t>-are less successful at managing their emotions than their less neurotic counterparts. </a:t>
            </a:r>
          </a:p>
          <a:p>
            <a:endParaRPr lang="en-US" sz="2800" dirty="0"/>
          </a:p>
          <a:p>
            <a:pPr algn="ctr"/>
            <a:r>
              <a:rPr lang="en-US" sz="3400" dirty="0" smtClean="0">
                <a:hlinkClick r:id="rId2"/>
              </a:rPr>
              <a:t>Eysenck Personality Test</a:t>
            </a:r>
            <a:endParaRPr lang="en-US" sz="3400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Influences on Emotional Experience and Expression</a:t>
            </a:r>
          </a:p>
        </p:txBody>
      </p:sp>
    </p:spTree>
    <p:extLst>
      <p:ext uri="{BB962C8B-B14F-4D97-AF65-F5344CB8AC3E}">
        <p14:creationId xmlns:p14="http://schemas.microsoft.com/office/powerpoint/2010/main" val="151462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Emotional Intelligence</a:t>
            </a:r>
          </a:p>
          <a:p>
            <a:r>
              <a:rPr lang="en-US" dirty="0" smtClean="0"/>
              <a:t>- the ability to perceive and understand emotions, use emotions to facilitate thought, and manage emotion constructively. </a:t>
            </a:r>
          </a:p>
          <a:p>
            <a:r>
              <a:rPr lang="en-US" dirty="0" smtClean="0"/>
              <a:t>High EI- express warmth, affection, and positive emotions. </a:t>
            </a:r>
          </a:p>
          <a:p>
            <a:r>
              <a:rPr lang="en-US" dirty="0" smtClean="0"/>
              <a:t>High EI- better sales regardless of what the individual is selling. </a:t>
            </a:r>
          </a:p>
          <a:p>
            <a:r>
              <a:rPr lang="en-US" b="1" dirty="0" smtClean="0"/>
              <a:t>Alexithymia</a:t>
            </a:r>
          </a:p>
          <a:p>
            <a:r>
              <a:rPr lang="en-US" dirty="0" smtClean="0"/>
              <a:t>- personality trait characterized by a relative inability to understand, process, and describe emotions (approx. 5 to 9% of the population).</a:t>
            </a:r>
          </a:p>
          <a:p>
            <a:endParaRPr lang="en-US" dirty="0"/>
          </a:p>
          <a:p>
            <a:pPr algn="ctr"/>
            <a:r>
              <a:rPr lang="en-US" sz="3300" dirty="0" smtClean="0">
                <a:hlinkClick r:id="rId2"/>
              </a:rPr>
              <a:t>Emotional Intelligence Test</a:t>
            </a:r>
            <a:endParaRPr lang="en-US" sz="3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Influences on Emotional Experience and Expression</a:t>
            </a:r>
          </a:p>
        </p:txBody>
      </p:sp>
    </p:spTree>
    <p:extLst>
      <p:ext uri="{BB962C8B-B14F-4D97-AF65-F5344CB8AC3E}">
        <p14:creationId xmlns:p14="http://schemas.microsoft.com/office/powerpoint/2010/main" val="206187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Listen to your body</a:t>
            </a:r>
          </a:p>
          <a:p>
            <a:r>
              <a:rPr lang="en-US" dirty="0" smtClean="0"/>
              <a:t>Pay attention to your thoughts</a:t>
            </a:r>
          </a:p>
          <a:p>
            <a:r>
              <a:rPr lang="en-US" dirty="0" smtClean="0"/>
              <a:t>Take stock of the situation</a:t>
            </a:r>
          </a:p>
          <a:p>
            <a:r>
              <a:rPr lang="en-US" b="1" dirty="0" smtClean="0"/>
              <a:t>Emotional reappraisal</a:t>
            </a:r>
          </a:p>
          <a:p>
            <a:r>
              <a:rPr lang="en-US" dirty="0" smtClean="0"/>
              <a:t>-the process of changing how one thinks about the situation that gave rise to a negative emotion so that the effect of the emotion is diminished. </a:t>
            </a:r>
          </a:p>
          <a:p>
            <a:r>
              <a:rPr lang="en-US" dirty="0" smtClean="0"/>
              <a:t>Accept responsibility for emotions</a:t>
            </a:r>
          </a:p>
          <a:p>
            <a:r>
              <a:rPr lang="en-US" dirty="0" smtClean="0"/>
              <a:t>Separate emotions from actions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Emotions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90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Happiness- a state of contentment, joy, pleasure, and cheer. </a:t>
            </a:r>
          </a:p>
          <a:p>
            <a:r>
              <a:rPr lang="en-US" dirty="0" smtClean="0"/>
              <a:t>-begins as an individual experience</a:t>
            </a:r>
          </a:p>
          <a:p>
            <a:r>
              <a:rPr lang="en-US" dirty="0" smtClean="0"/>
              <a:t>-we tend to approach and reconnect to bring about this feeling</a:t>
            </a:r>
          </a:p>
          <a:p>
            <a:endParaRPr lang="en-US" dirty="0"/>
          </a:p>
          <a:p>
            <a:r>
              <a:rPr lang="en-US" dirty="0" smtClean="0"/>
              <a:t>Love &amp; Passion</a:t>
            </a:r>
          </a:p>
          <a:p>
            <a:r>
              <a:rPr lang="en-US" dirty="0" smtClean="0"/>
              <a:t>Love- the emotion of caring for, feeling attached to, and feeling deeply committed to someone.</a:t>
            </a:r>
          </a:p>
          <a:p>
            <a:endParaRPr lang="en-US" dirty="0"/>
          </a:p>
          <a:p>
            <a:r>
              <a:rPr lang="en-US" dirty="0" smtClean="0"/>
              <a:t>Passion- a secondary emotion consisting of joy and surprise, plus experiences of excitement and attraction for another. </a:t>
            </a:r>
          </a:p>
          <a:p>
            <a:r>
              <a:rPr lang="en-US" dirty="0" smtClean="0"/>
              <a:t>-beginning stages of  courtship and romance</a:t>
            </a:r>
          </a:p>
          <a:p>
            <a:r>
              <a:rPr lang="en-US" dirty="0" smtClean="0"/>
              <a:t>-as we get to know others passion tends to fade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Joyful and Affectionate Emotions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6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Liking- a positive overall evaluation of another person. </a:t>
            </a:r>
          </a:p>
          <a:p>
            <a:endParaRPr lang="en-US" dirty="0"/>
          </a:p>
          <a:p>
            <a:r>
              <a:rPr lang="en-US" dirty="0" smtClean="0"/>
              <a:t>We tend to use high immediacy behaviors: </a:t>
            </a:r>
          </a:p>
          <a:p>
            <a:r>
              <a:rPr lang="en-US" dirty="0" smtClean="0"/>
              <a:t>Smiling</a:t>
            </a:r>
          </a:p>
          <a:p>
            <a:r>
              <a:rPr lang="en-US" dirty="0" smtClean="0"/>
              <a:t>Touch</a:t>
            </a:r>
          </a:p>
          <a:p>
            <a:r>
              <a:rPr lang="en-US" dirty="0" smtClean="0"/>
              <a:t>Standing or sitting close to the person</a:t>
            </a:r>
          </a:p>
          <a:p>
            <a:r>
              <a:rPr lang="en-US" dirty="0" smtClean="0"/>
              <a:t>We also share activities with the person</a:t>
            </a:r>
          </a:p>
          <a:p>
            <a:r>
              <a:rPr lang="en-US" dirty="0" smtClean="0"/>
              <a:t>-All of these emotions are the catalyst that motivates us to seek the company of others.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Joyful and Affectionate Emotions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popular media referred to as the 4 devils:</a:t>
            </a:r>
          </a:p>
          <a:p>
            <a:r>
              <a:rPr lang="en-US" dirty="0" smtClean="0"/>
              <a:t>Hate, Lust, Anger, Jealousy</a:t>
            </a:r>
          </a:p>
          <a:p>
            <a:r>
              <a:rPr lang="en-US" dirty="0" smtClean="0"/>
              <a:t>Anger- an emotional response to </a:t>
            </a:r>
            <a:r>
              <a:rPr lang="en-US" b="1" i="1" dirty="0" smtClean="0"/>
              <a:t>perceiving </a:t>
            </a:r>
            <a:r>
              <a:rPr lang="en-US" dirty="0" smtClean="0"/>
              <a:t>that you have been wronged</a:t>
            </a:r>
          </a:p>
          <a:p>
            <a:r>
              <a:rPr lang="en-US" dirty="0" smtClean="0"/>
              <a:t>- tendency to enact revenge</a:t>
            </a:r>
          </a:p>
          <a:p>
            <a:r>
              <a:rPr lang="en-US" dirty="0" smtClean="0"/>
              <a:t>-you may yell, throw objects, make unpleasant facial expressions, or attach the other person</a:t>
            </a:r>
          </a:p>
          <a:p>
            <a:r>
              <a:rPr lang="en-US" dirty="0" smtClean="0"/>
              <a:t>-makes you more susceptible to medical problems</a:t>
            </a:r>
          </a:p>
          <a:p>
            <a:r>
              <a:rPr lang="en-US" dirty="0" smtClean="0"/>
              <a:t>-coronary heart disease, circulatory diseases, and stroke</a:t>
            </a:r>
          </a:p>
          <a:p>
            <a:r>
              <a:rPr lang="en-US" dirty="0" smtClean="0"/>
              <a:t>-the immune system can become weakened as well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Hostile Emotions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2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Contempt- a feeling of superiority over, and disrespect for, others. </a:t>
            </a:r>
          </a:p>
          <a:p>
            <a:r>
              <a:rPr lang="en-US" dirty="0" smtClean="0"/>
              <a:t>-most harmful emotion for interpersonal relationships</a:t>
            </a:r>
          </a:p>
          <a:p>
            <a:r>
              <a:rPr lang="en-US" dirty="0" smtClean="0"/>
              <a:t>How do we express contempt?</a:t>
            </a:r>
          </a:p>
          <a:p>
            <a:r>
              <a:rPr lang="en-US" dirty="0" smtClean="0"/>
              <a:t>Insults</a:t>
            </a:r>
          </a:p>
          <a:p>
            <a:r>
              <a:rPr lang="en-US" dirty="0" smtClean="0"/>
              <a:t>Mocking</a:t>
            </a:r>
          </a:p>
          <a:p>
            <a:r>
              <a:rPr lang="en-US" dirty="0" smtClean="0"/>
              <a:t>Belittling</a:t>
            </a:r>
          </a:p>
          <a:p>
            <a:r>
              <a:rPr lang="en-US" dirty="0" smtClean="0"/>
              <a:t>Making fun of others</a:t>
            </a:r>
          </a:p>
          <a:p>
            <a:r>
              <a:rPr lang="en-US" dirty="0" smtClean="0"/>
              <a:t>Telling someone they are stupid or incompetent</a:t>
            </a:r>
          </a:p>
          <a:p>
            <a:r>
              <a:rPr lang="en-US" dirty="0" smtClean="0"/>
              <a:t>Can social media be used to convey this emotion more readily?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Hostile Emotions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80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Disgust- a feeling of revulsion in reaction to something offensive. </a:t>
            </a:r>
          </a:p>
          <a:p>
            <a:r>
              <a:rPr lang="en-US" dirty="0" smtClean="0"/>
              <a:t>How was it developed?</a:t>
            </a:r>
          </a:p>
          <a:p>
            <a:r>
              <a:rPr lang="en-US" dirty="0" smtClean="0"/>
              <a:t>-researchers believe it was developed as an instinctive reaction to prevent us from consuming food that is rancid or unclean. </a:t>
            </a:r>
          </a:p>
          <a:p>
            <a:r>
              <a:rPr lang="en-US" dirty="0" smtClean="0"/>
              <a:t>-this same reaction takes place when another individual has different values, beliefs, or behaviors a person abhors.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Hostile Emotions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1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Jealousy- the perception that the existence or the quality of an important relationship is being threatened by a third party. </a:t>
            </a:r>
          </a:p>
          <a:p>
            <a:r>
              <a:rPr lang="en-US" dirty="0" smtClean="0"/>
              <a:t>-romantic partner is flirting with someone else</a:t>
            </a:r>
          </a:p>
          <a:p>
            <a:r>
              <a:rPr lang="en-US" dirty="0" smtClean="0"/>
              <a:t>-a parent favors another sibling more than you</a:t>
            </a:r>
          </a:p>
          <a:p>
            <a:r>
              <a:rPr lang="en-US" dirty="0" smtClean="0"/>
              <a:t>-when a friend begins hanging out with another friend more often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Hostile Emotions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0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327</TotalTime>
  <Words>2310</Words>
  <Application>Microsoft Office PowerPoint</Application>
  <PresentationFormat>On-screen Show (4:3)</PresentationFormat>
  <Paragraphs>294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Calibri</vt:lpstr>
      <vt:lpstr>Lucida Sans Unicode</vt:lpstr>
      <vt:lpstr>Verdana</vt:lpstr>
      <vt:lpstr>Wingdings 2</vt:lpstr>
      <vt:lpstr>Wingdings 3</vt:lpstr>
      <vt:lpstr>Concourse</vt:lpstr>
      <vt:lpstr>Chapter 8: Emotion</vt:lpstr>
      <vt:lpstr>What is Emotion?</vt:lpstr>
      <vt:lpstr> Emotions</vt:lpstr>
      <vt:lpstr>Joyful and Affectionate Emotions</vt:lpstr>
      <vt:lpstr>Joyful and Affectionate Emotions</vt:lpstr>
      <vt:lpstr>Hostile Emotions</vt:lpstr>
      <vt:lpstr>Hostile Emotions</vt:lpstr>
      <vt:lpstr>Hostile Emotions</vt:lpstr>
      <vt:lpstr>Hostile Emotions</vt:lpstr>
      <vt:lpstr>Hostile Emotions</vt:lpstr>
      <vt:lpstr>Sad/Anxious Emotions</vt:lpstr>
      <vt:lpstr>Sad/Anxious Emotions</vt:lpstr>
      <vt:lpstr>Sad/Anxious Emotions</vt:lpstr>
      <vt:lpstr>Sad/Anxious Emotions</vt:lpstr>
      <vt:lpstr>Sad/Anxious Emotions</vt:lpstr>
      <vt:lpstr>Nature of Emotion</vt:lpstr>
      <vt:lpstr>Nature of Emotion</vt:lpstr>
      <vt:lpstr>Nature of Emotion</vt:lpstr>
      <vt:lpstr>Emotions: Valence and Intensity</vt:lpstr>
      <vt:lpstr>Emotions: Intensity</vt:lpstr>
      <vt:lpstr>Primary Emotions</vt:lpstr>
      <vt:lpstr>Primary Emotions</vt:lpstr>
      <vt:lpstr>Primary Emotions</vt:lpstr>
      <vt:lpstr>Secondary Emotions</vt:lpstr>
      <vt:lpstr>Nature of Emotion</vt:lpstr>
      <vt:lpstr>Influences on Emotional Experience and Expression</vt:lpstr>
      <vt:lpstr>Influences on Emotional Experience and Expression</vt:lpstr>
      <vt:lpstr>Influences on Emotional Experience and Expression</vt:lpstr>
      <vt:lpstr>Influences on Emotional Experience and Expression</vt:lpstr>
      <vt:lpstr>Influences on Emotional Experience and Expression</vt:lpstr>
      <vt:lpstr>Influences on Emotional Experience and Expression</vt:lpstr>
      <vt:lpstr>Influences on Emotional Experience and Expression</vt:lpstr>
      <vt:lpstr>Influences on Emotional Experience and Expression</vt:lpstr>
      <vt:lpstr>Influences on Emotional Experience and Expression</vt:lpstr>
      <vt:lpstr>Influences on Emotional Experience and Expression</vt:lpstr>
      <vt:lpstr>Influences on Emotional Experience and Expression</vt:lpstr>
      <vt:lpstr>Influences on Emotional Experience and Expression</vt:lpstr>
      <vt:lpstr>Identifying Emotions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8: Emotion</dc:title>
  <dc:creator>Ben</dc:creator>
  <cp:lastModifiedBy>bdgtf3</cp:lastModifiedBy>
  <cp:revision>30</cp:revision>
  <cp:lastPrinted>2014-10-14T06:46:47Z</cp:lastPrinted>
  <dcterms:created xsi:type="dcterms:W3CDTF">2014-10-14T03:01:13Z</dcterms:created>
  <dcterms:modified xsi:type="dcterms:W3CDTF">2016-10-19T00:01:32Z</dcterms:modified>
</cp:coreProperties>
</file>