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EB27DA1-613A-402A-97BA-5E642D317510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BD9BB7-8ABC-41DC-A2AB-87864116759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9: Relationships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Ben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Similarity</a:t>
            </a:r>
          </a:p>
          <a:p>
            <a:pPr marL="109728" indent="0">
              <a:buNone/>
            </a:pPr>
            <a:r>
              <a:rPr lang="en-US" dirty="0" smtClean="0"/>
              <a:t>-backgrounds, experiences, beliefs, and interests</a:t>
            </a:r>
          </a:p>
          <a:p>
            <a:pPr marL="109728" indent="0">
              <a:buNone/>
            </a:pPr>
            <a:r>
              <a:rPr lang="en-US" dirty="0" smtClean="0"/>
              <a:t>-more likely to form and maintain relationships with individuals who are more similar than different</a:t>
            </a:r>
          </a:p>
          <a:p>
            <a:pPr marL="109728" indent="0">
              <a:buNone/>
            </a:pPr>
            <a:r>
              <a:rPr lang="en-US" b="1" dirty="0" smtClean="0"/>
              <a:t>2 Reasons</a:t>
            </a:r>
          </a:p>
          <a:p>
            <a:pPr marL="109728" indent="0">
              <a:buNone/>
            </a:pPr>
            <a:r>
              <a:rPr lang="en-US" dirty="0" smtClean="0"/>
              <a:t>1. Social Validation</a:t>
            </a:r>
          </a:p>
          <a:p>
            <a:pPr marL="109728" indent="0">
              <a:buNone/>
            </a:pPr>
            <a:r>
              <a:rPr lang="en-US" dirty="0" smtClean="0"/>
              <a:t>-those who share similar interests help us validate who we are</a:t>
            </a:r>
          </a:p>
          <a:p>
            <a:pPr marL="109728" indent="0">
              <a:buNone/>
            </a:pPr>
            <a:r>
              <a:rPr lang="en-US" dirty="0" smtClean="0"/>
              <a:t>-those who are different create contention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Genetic </a:t>
            </a:r>
            <a:r>
              <a:rPr lang="en-US" b="1" dirty="0" smtClean="0"/>
              <a:t>Interest</a:t>
            </a:r>
          </a:p>
          <a:p>
            <a:pPr marL="109728" indent="0">
              <a:buNone/>
            </a:pPr>
            <a:r>
              <a:rPr lang="en-US" b="1" i="1" dirty="0" err="1" smtClean="0"/>
              <a:t>Hamiltons</a:t>
            </a:r>
            <a:r>
              <a:rPr lang="en-US" b="1" i="1" dirty="0" smtClean="0"/>
              <a:t> Rule</a:t>
            </a:r>
          </a:p>
          <a:p>
            <a:pPr marL="109728" indent="0">
              <a:buNone/>
            </a:pPr>
            <a:r>
              <a:rPr lang="en-US" b="1" i="1" dirty="0" smtClean="0"/>
              <a:t>r </a:t>
            </a:r>
            <a:r>
              <a:rPr lang="en-US" b="1" i="1" dirty="0" smtClean="0"/>
              <a:t>B&gt; C</a:t>
            </a:r>
          </a:p>
          <a:p>
            <a:pPr marL="109728" indent="0">
              <a:buNone/>
            </a:pPr>
            <a:r>
              <a:rPr lang="en-US" dirty="0" smtClean="0"/>
              <a:t>r= degree of genetic relatedness </a:t>
            </a:r>
          </a:p>
          <a:p>
            <a:pPr marL="109728" indent="0">
              <a:buNone/>
            </a:pPr>
            <a:r>
              <a:rPr lang="en-US" dirty="0" smtClean="0"/>
              <a:t>B= benefit (in reproductive terms), to related individual</a:t>
            </a:r>
          </a:p>
          <a:p>
            <a:pPr marL="109728" indent="0">
              <a:buNone/>
            </a:pPr>
            <a:r>
              <a:rPr lang="en-US" dirty="0" smtClean="0"/>
              <a:t>C= cost (in reproductive terms) </a:t>
            </a:r>
          </a:p>
          <a:p>
            <a:pPr marL="109728" indent="0">
              <a:buNone/>
            </a:pPr>
            <a:r>
              <a:rPr lang="en-US" dirty="0" smtClean="0"/>
              <a:t>-similarity=physical appearance and behavior</a:t>
            </a:r>
          </a:p>
          <a:p>
            <a:pPr marL="109728" indent="0">
              <a:buNone/>
            </a:pPr>
            <a:r>
              <a:rPr lang="en-US" dirty="0" smtClean="0"/>
              <a:t>-closer we are the more genetically related we may be</a:t>
            </a:r>
          </a:p>
          <a:p>
            <a:pPr marL="109728" indent="0">
              <a:buNone/>
            </a:pPr>
            <a:r>
              <a:rPr lang="en-US" dirty="0" smtClean="0"/>
              <a:t>-developed over millennia to help ensure the survival of our own genetic material</a:t>
            </a:r>
          </a:p>
          <a:p>
            <a:pPr marL="109728" indent="0">
              <a:buNone/>
            </a:pPr>
            <a:r>
              <a:rPr lang="en-US" dirty="0" smtClean="0"/>
              <a:t>See= The Selfish Gene by Richard Dawkins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Uncertainty Reduction Theory- </a:t>
            </a:r>
            <a:r>
              <a:rPr lang="en-US" dirty="0" smtClean="0"/>
              <a:t>a theory suggesting that people are motived to reduce their uncertainty about others. </a:t>
            </a:r>
          </a:p>
          <a:p>
            <a:pPr marL="109728" indent="0">
              <a:buNone/>
            </a:pPr>
            <a:r>
              <a:rPr lang="en-US" dirty="0" smtClean="0"/>
              <a:t>1. Basic information</a:t>
            </a:r>
          </a:p>
          <a:p>
            <a:pPr marL="109728" indent="0">
              <a:buNone/>
            </a:pPr>
            <a:r>
              <a:rPr lang="en-US" dirty="0" smtClean="0"/>
              <a:t>2. disclose some personal information</a:t>
            </a:r>
          </a:p>
          <a:p>
            <a:pPr marL="109728" indent="0">
              <a:buNone/>
            </a:pPr>
            <a:r>
              <a:rPr lang="en-US" dirty="0" smtClean="0"/>
              <a:t>-the less uncertain you become the more you will like the </a:t>
            </a:r>
            <a:r>
              <a:rPr lang="en-US" dirty="0" smtClean="0"/>
              <a:t>individual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Predicted Outcome Value Theory</a:t>
            </a:r>
          </a:p>
          <a:p>
            <a:pPr marL="109728" indent="0">
              <a:buNone/>
            </a:pPr>
            <a:r>
              <a:rPr lang="en-US" dirty="0" smtClean="0"/>
              <a:t>-a theory predicting that we form relationships when we think the effort will be worth it.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-our attempt to see if further communication will be positive or negative (aka WORTH IT</a:t>
            </a:r>
            <a:r>
              <a:rPr lang="en-US" dirty="0" smtClean="0"/>
              <a:t>!!!)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-we begin to project the positivity or negativity of our future interactions with someone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These 3 theories require……</a:t>
            </a:r>
          </a:p>
          <a:p>
            <a:pPr marL="109728" indent="0">
              <a:buNone/>
            </a:pPr>
            <a:r>
              <a:rPr lang="en-US" b="1" dirty="0" smtClean="0"/>
              <a:t>Approach behaviors</a:t>
            </a:r>
          </a:p>
          <a:p>
            <a:pPr marL="109728" indent="0">
              <a:buNone/>
            </a:pPr>
            <a:r>
              <a:rPr lang="en-US" dirty="0" smtClean="0"/>
              <a:t>-communication behaviors that signal one’s interests in getting to know someone. </a:t>
            </a:r>
          </a:p>
          <a:p>
            <a:pPr marL="109728" indent="0">
              <a:buNone/>
            </a:pPr>
            <a:r>
              <a:rPr lang="en-US" dirty="0" smtClean="0"/>
              <a:t>-verbal statements</a:t>
            </a:r>
          </a:p>
          <a:p>
            <a:pPr marL="109728" indent="0">
              <a:buNone/>
            </a:pPr>
            <a:r>
              <a:rPr lang="en-US" dirty="0" smtClean="0"/>
              <a:t>-nonverbal actions- smiling, eye contact, etc…</a:t>
            </a:r>
          </a:p>
          <a:p>
            <a:pPr marL="109728" indent="0">
              <a:buNone/>
            </a:pPr>
            <a:r>
              <a:rPr lang="en-US" b="1" dirty="0" smtClean="0"/>
              <a:t>Avoidance </a:t>
            </a:r>
            <a:r>
              <a:rPr lang="en-US" b="1" dirty="0" smtClean="0"/>
              <a:t>behaviors</a:t>
            </a:r>
          </a:p>
          <a:p>
            <a:pPr marL="109728" indent="0">
              <a:buNone/>
            </a:pPr>
            <a:r>
              <a:rPr lang="en-US" dirty="0" smtClean="0"/>
              <a:t>-communication behaviors that signal one’s lack of interest in getting to know someone. </a:t>
            </a:r>
          </a:p>
          <a:p>
            <a:pPr marL="109728" indent="0">
              <a:buNone/>
            </a:pPr>
            <a:r>
              <a:rPr lang="en-US" dirty="0" smtClean="0"/>
              <a:t>-”Leave me alone” </a:t>
            </a:r>
          </a:p>
          <a:p>
            <a:pPr marL="109728" indent="0">
              <a:buNone/>
            </a:pPr>
            <a:r>
              <a:rPr lang="en-US" dirty="0" smtClean="0"/>
              <a:t>-lack of nonverbal behaviors that signal an individual wants to maintain interaction</a:t>
            </a:r>
          </a:p>
          <a:p>
            <a:pPr marL="109728" indent="0">
              <a:buNone/>
            </a:pPr>
            <a:r>
              <a:rPr lang="en-US" dirty="0" smtClean="0"/>
              <a:t>Just because we form it does not mean we will maintain it. </a:t>
            </a:r>
          </a:p>
          <a:p>
            <a:pPr marL="109728" indent="0">
              <a:buNone/>
            </a:pPr>
            <a:r>
              <a:rPr lang="en-US" b="1" dirty="0" smtClean="0"/>
              <a:t>2 theories-</a:t>
            </a:r>
          </a:p>
          <a:p>
            <a:pPr marL="109728" indent="0">
              <a:buNone/>
            </a:pPr>
            <a:r>
              <a:rPr lang="en-US" dirty="0" smtClean="0"/>
              <a:t>	Cost/benefit </a:t>
            </a:r>
            <a:r>
              <a:rPr lang="en-US" dirty="0" smtClean="0"/>
              <a:t>theories (Hamiltons Rule</a:t>
            </a:r>
            <a:r>
              <a:rPr lang="en-US" dirty="0" smtClean="0"/>
              <a:t>)		   	Concept </a:t>
            </a:r>
            <a:r>
              <a:rPr lang="en-US" dirty="0" smtClean="0"/>
              <a:t>of relational maintenance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Social Exchange Theory</a:t>
            </a:r>
          </a:p>
          <a:p>
            <a:pPr marL="109728" indent="0">
              <a:buNone/>
            </a:pPr>
            <a:r>
              <a:rPr lang="en-US" dirty="0" smtClean="0"/>
              <a:t>-a theory predicting that people seek to form and maintain relationships in which the benefits outweigh the costs. </a:t>
            </a:r>
          </a:p>
          <a:p>
            <a:pPr marL="109728" indent="0">
              <a:buNone/>
            </a:pPr>
            <a:r>
              <a:rPr lang="en-US" dirty="0" smtClean="0"/>
              <a:t>Ex: Neighbors, putting up with your boss, relatives, childhood friends</a:t>
            </a:r>
          </a:p>
          <a:p>
            <a:pPr marL="109728" indent="0">
              <a:buNone/>
            </a:pPr>
            <a:r>
              <a:rPr lang="en-US" b="1" dirty="0" smtClean="0"/>
              <a:t>Comparison level- </a:t>
            </a:r>
            <a:r>
              <a:rPr lang="en-US" dirty="0" smtClean="0"/>
              <a:t>a person’s realistic expectation of what the person wants and thinks he or she deserves from a relationship. </a:t>
            </a:r>
          </a:p>
          <a:p>
            <a:pPr marL="109728" indent="0">
              <a:buNone/>
            </a:pPr>
            <a:r>
              <a:rPr lang="en-US" dirty="0" smtClean="0"/>
              <a:t>-keeping secrets, well-being, and general support 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Comparison level for alternatives</a:t>
            </a:r>
          </a:p>
          <a:p>
            <a:pPr marL="109728" indent="0">
              <a:buNone/>
            </a:pPr>
            <a:r>
              <a:rPr lang="en-US" dirty="0" smtClean="0"/>
              <a:t>-a person’s assessment of how good his or her current relationship is, compared with other options. </a:t>
            </a:r>
          </a:p>
          <a:p>
            <a:pPr marL="109728" indent="0">
              <a:buNone/>
            </a:pPr>
            <a:r>
              <a:rPr lang="en-US" dirty="0" smtClean="0"/>
              <a:t>- how good or bad the current relationship is</a:t>
            </a:r>
          </a:p>
          <a:p>
            <a:pPr marL="109728" indent="0">
              <a:buNone/>
            </a:pPr>
            <a:r>
              <a:rPr lang="en-US" b="1" dirty="0" smtClean="0"/>
              <a:t>High-High</a:t>
            </a:r>
            <a:r>
              <a:rPr lang="en-US" dirty="0" smtClean="0"/>
              <a:t>- Your relationship is satisfying, but you may be inclined to end it if an even more satisfying relationship looks probable. </a:t>
            </a:r>
          </a:p>
          <a:p>
            <a:pPr marL="109728" indent="0">
              <a:buNone/>
            </a:pPr>
            <a:r>
              <a:rPr lang="en-US" b="1" dirty="0" smtClean="0"/>
              <a:t>High-Low- </a:t>
            </a:r>
            <a:r>
              <a:rPr lang="en-US" dirty="0" smtClean="0"/>
              <a:t>You’ll probably be satisfied with this relationship and won’t be likely to end it. </a:t>
            </a:r>
          </a:p>
          <a:p>
            <a:pPr marL="109728" indent="0">
              <a:buNone/>
            </a:pPr>
            <a:r>
              <a:rPr lang="en-US" b="1" dirty="0" smtClean="0"/>
              <a:t>High-Low-</a:t>
            </a:r>
            <a:r>
              <a:rPr lang="en-US" dirty="0" smtClean="0"/>
              <a:t> You’re likely dissatisfied and will probably look for opportunities to end it. </a:t>
            </a:r>
          </a:p>
          <a:p>
            <a:pPr marL="109728" indent="0">
              <a:buNone/>
            </a:pPr>
            <a:r>
              <a:rPr lang="en-US" b="1" dirty="0" smtClean="0"/>
              <a:t>Low-Low- </a:t>
            </a:r>
            <a:r>
              <a:rPr lang="en-US" dirty="0" smtClean="0"/>
              <a:t>Although you won’t find your relationship satisfying you are unlikely to end it.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Equity Theory- </a:t>
            </a:r>
            <a:r>
              <a:rPr lang="en-US" dirty="0" smtClean="0"/>
              <a:t>theory predicting that a good relationship is one in which a person’s ration of costs and rewards is equal to that of the person’s partner. </a:t>
            </a:r>
          </a:p>
          <a:p>
            <a:pPr marL="109728" indent="0">
              <a:buNone/>
            </a:pPr>
            <a:r>
              <a:rPr lang="en-US" b="1" dirty="0" smtClean="0"/>
              <a:t>Over-benefited-</a:t>
            </a:r>
            <a:r>
              <a:rPr lang="en-US" dirty="0" smtClean="0"/>
              <a:t> the state in which one’s relational rewards exceed one’s relational costs.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Under-benefited- </a:t>
            </a:r>
            <a:r>
              <a:rPr lang="en-US" dirty="0" smtClean="0"/>
              <a:t>the state in which one’s relational costs exceeds one’s relational rewards. </a:t>
            </a:r>
          </a:p>
          <a:p>
            <a:pPr marL="109728" indent="0">
              <a:buNone/>
            </a:pPr>
            <a:r>
              <a:rPr lang="en-US" dirty="0" smtClean="0"/>
              <a:t>-does not have to be strictly in romantic relationships</a:t>
            </a:r>
          </a:p>
          <a:p>
            <a:pPr marL="109728" indent="0">
              <a:buNone/>
            </a:pPr>
            <a:r>
              <a:rPr lang="en-US" dirty="0" smtClean="0"/>
              <a:t>-friendships also can be defined by equity theory</a:t>
            </a:r>
          </a:p>
          <a:p>
            <a:pPr marL="109728" indent="0">
              <a:buNone/>
            </a:pPr>
            <a:r>
              <a:rPr lang="en-US" dirty="0" smtClean="0"/>
              <a:t>-traveling long distances while another friend does not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Relational maintenance behaviors</a:t>
            </a:r>
          </a:p>
          <a:p>
            <a:pPr marL="109728" indent="0">
              <a:buNone/>
            </a:pPr>
            <a:r>
              <a:rPr lang="en-US" dirty="0" smtClean="0"/>
              <a:t>-behaviors used to maintain and strengthen personal relationships. </a:t>
            </a:r>
          </a:p>
          <a:p>
            <a:pPr marL="109728" indent="0">
              <a:buNone/>
            </a:pPr>
            <a:r>
              <a:rPr lang="en-US" b="1" dirty="0" smtClean="0"/>
              <a:t>5 primary behaviors</a:t>
            </a:r>
          </a:p>
          <a:p>
            <a:pPr marL="109728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Positivity- making others feel comfortable</a:t>
            </a:r>
          </a:p>
          <a:p>
            <a:pPr marL="109728" indent="0">
              <a:buNone/>
            </a:pPr>
            <a:r>
              <a:rPr lang="en-US" dirty="0" smtClean="0"/>
              <a:t>-smiling, affection, and appreciation</a:t>
            </a:r>
          </a:p>
          <a:p>
            <a:pPr marL="109728" indent="0">
              <a:buNone/>
            </a:pPr>
            <a:r>
              <a:rPr lang="en-US" dirty="0" smtClean="0"/>
              <a:t>2. Openness- a person’s willingness to talk with his or her friend or relational partner</a:t>
            </a:r>
          </a:p>
          <a:p>
            <a:pPr marL="109728" indent="0">
              <a:buNone/>
            </a:pPr>
            <a:r>
              <a:rPr lang="en-US" dirty="0" smtClean="0"/>
              <a:t>-disclose thoughts, feelings, hidden desires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3. Assurances- </a:t>
            </a:r>
            <a:r>
              <a:rPr lang="en-US" dirty="0" smtClean="0"/>
              <a:t>verbal and nonverbal behaviors that people use to illustrate their faithfulness and commitment to others. </a:t>
            </a:r>
          </a:p>
          <a:p>
            <a:pPr marL="109728" indent="0">
              <a:buNone/>
            </a:pPr>
            <a:r>
              <a:rPr lang="en-US" b="1" dirty="0" smtClean="0"/>
              <a:t>4. Social </a:t>
            </a:r>
            <a:r>
              <a:rPr lang="en-US" b="1" dirty="0" smtClean="0"/>
              <a:t>Networks- </a:t>
            </a:r>
            <a:r>
              <a:rPr lang="en-US" dirty="0" smtClean="0"/>
              <a:t>all the friendships and family relationships one has. </a:t>
            </a:r>
          </a:p>
          <a:p>
            <a:pPr marL="109728" indent="0">
              <a:buNone/>
            </a:pPr>
            <a:r>
              <a:rPr lang="en-US" dirty="0" smtClean="0"/>
              <a:t>-sharing of networks is an important relational maintenance behavior</a:t>
            </a:r>
          </a:p>
          <a:p>
            <a:pPr marL="109728" indent="0">
              <a:buNone/>
            </a:pPr>
            <a:r>
              <a:rPr lang="en-US" dirty="0" smtClean="0"/>
              <a:t>-when this happens </a:t>
            </a:r>
            <a:r>
              <a:rPr lang="en-US" b="1" i="1" dirty="0" smtClean="0"/>
              <a:t>convergence </a:t>
            </a:r>
            <a:r>
              <a:rPr lang="en-US" dirty="0" smtClean="0"/>
              <a:t>takes place</a:t>
            </a:r>
          </a:p>
          <a:p>
            <a:pPr marL="109728" indent="0">
              <a:buNone/>
            </a:pPr>
            <a:r>
              <a:rPr lang="en-US" b="1" dirty="0" smtClean="0"/>
              <a:t>5. Sharing Tasks- </a:t>
            </a:r>
            <a:r>
              <a:rPr lang="en-US" dirty="0" smtClean="0"/>
              <a:t>performing one’s </a:t>
            </a:r>
            <a:r>
              <a:rPr lang="en-US" b="1" i="1" dirty="0" smtClean="0"/>
              <a:t>fair share </a:t>
            </a:r>
            <a:r>
              <a:rPr lang="en-US" dirty="0" smtClean="0"/>
              <a:t>of the work</a:t>
            </a:r>
          </a:p>
          <a:p>
            <a:pPr marL="109728" indent="0">
              <a:buNone/>
            </a:pPr>
            <a:r>
              <a:rPr lang="en-US" dirty="0" smtClean="0"/>
              <a:t>-properly investing time and energy</a:t>
            </a:r>
          </a:p>
          <a:p>
            <a:pPr marL="109728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not </a:t>
            </a:r>
            <a:r>
              <a:rPr lang="en-US" dirty="0" smtClean="0"/>
              <a:t>reciprocating creates problems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“We humans are social animals down to our very cells. Nature did not make us noble loners” –Mac Parks</a:t>
            </a:r>
          </a:p>
          <a:p>
            <a:endParaRPr lang="en-US" dirty="0"/>
          </a:p>
          <a:p>
            <a:r>
              <a:rPr lang="en-US" dirty="0" smtClean="0"/>
              <a:t>Our social relationships are an innate trait rather than learned. </a:t>
            </a:r>
          </a:p>
          <a:p>
            <a:endParaRPr lang="en-US" dirty="0"/>
          </a:p>
          <a:p>
            <a:r>
              <a:rPr lang="en-US" b="1" dirty="0" smtClean="0"/>
              <a:t>Need to Belong Theory- </a:t>
            </a:r>
            <a:r>
              <a:rPr lang="en-US" dirty="0" smtClean="0"/>
              <a:t>A hypothesis that says each of us is born with a fundamental drive to seek, form, maintain, and protect strong social relationships.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Friendships have</a:t>
            </a:r>
            <a:r>
              <a:rPr lang="en-US" b="1" dirty="0" smtClean="0"/>
              <a:t> 5 </a:t>
            </a:r>
            <a:r>
              <a:rPr lang="en-US" dirty="0" smtClean="0"/>
              <a:t>common characteristics</a:t>
            </a:r>
          </a:p>
          <a:p>
            <a:pPr marL="109728" indent="0">
              <a:buNone/>
            </a:pPr>
            <a:r>
              <a:rPr lang="en-US" b="1" dirty="0" smtClean="0"/>
              <a:t>1. Voluntary- </a:t>
            </a:r>
            <a:r>
              <a:rPr lang="en-US" dirty="0" smtClean="0"/>
              <a:t>we choose our friends and they choose us</a:t>
            </a:r>
          </a:p>
          <a:p>
            <a:pPr marL="109728" indent="0">
              <a:buNone/>
            </a:pPr>
            <a:r>
              <a:rPr lang="en-US" b="1" dirty="0" smtClean="0"/>
              <a:t>2. Peers- </a:t>
            </a:r>
            <a:r>
              <a:rPr lang="en-US" dirty="0" smtClean="0"/>
              <a:t>someone of similar power or status. </a:t>
            </a:r>
          </a:p>
          <a:p>
            <a:pPr marL="109728" indent="0">
              <a:buNone/>
            </a:pPr>
            <a:r>
              <a:rPr lang="en-US" dirty="0" smtClean="0"/>
              <a:t>-the individual cannot exercise control over us</a:t>
            </a:r>
          </a:p>
          <a:p>
            <a:pPr marL="109728" indent="0">
              <a:buNone/>
            </a:pPr>
            <a:r>
              <a:rPr lang="en-US" dirty="0" smtClean="0"/>
              <a:t>-creates conflict if a peer has control over us</a:t>
            </a:r>
          </a:p>
          <a:p>
            <a:pPr marL="109728" indent="0">
              <a:buNone/>
            </a:pPr>
            <a:r>
              <a:rPr lang="en-US" b="1" dirty="0" smtClean="0"/>
              <a:t>3. Governed by rules- </a:t>
            </a:r>
            <a:r>
              <a:rPr lang="en-US" dirty="0" smtClean="0"/>
              <a:t>social contract that both parties agree to. </a:t>
            </a:r>
          </a:p>
          <a:p>
            <a:pPr marL="109728" indent="0">
              <a:buNone/>
            </a:pPr>
            <a:r>
              <a:rPr lang="en-US" dirty="0" smtClean="0"/>
              <a:t>-we expect certain things from others and they expect things from us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Friendships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5 common characteristics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4. Friendships differ by sex</a:t>
            </a:r>
          </a:p>
          <a:p>
            <a:pPr marL="109728" indent="0">
              <a:buNone/>
            </a:pPr>
            <a:r>
              <a:rPr lang="en-US" dirty="0" smtClean="0"/>
              <a:t>-women place greater emphasis on conversational and emotional expressiveness</a:t>
            </a:r>
          </a:p>
          <a:p>
            <a:pPr marL="109728" indent="0">
              <a:buNone/>
            </a:pPr>
            <a:r>
              <a:rPr lang="en-US" dirty="0" smtClean="0"/>
              <a:t>-men focus on shared activities and interests</a:t>
            </a:r>
          </a:p>
          <a:p>
            <a:pPr marL="109728" indent="0">
              <a:buNone/>
            </a:pPr>
            <a:r>
              <a:rPr lang="en-US" dirty="0" smtClean="0"/>
              <a:t>-the doing not the talking for men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5. Friendships have a life span</a:t>
            </a:r>
          </a:p>
          <a:p>
            <a:pPr marL="109728" indent="0">
              <a:buNone/>
            </a:pPr>
            <a:r>
              <a:rPr lang="en-US" b="1" dirty="0" smtClean="0"/>
              <a:t>There are 6 stages </a:t>
            </a:r>
            <a:r>
              <a:rPr lang="en-US" b="1" dirty="0" smtClean="0"/>
              <a:t>according to William Rawlins</a:t>
            </a:r>
          </a:p>
          <a:p>
            <a:r>
              <a:rPr lang="en-US" dirty="0" smtClean="0"/>
              <a:t>1. Role-limited interactions- communication follows social and cultural norms for interaction between strangers. </a:t>
            </a:r>
          </a:p>
          <a:p>
            <a:r>
              <a:rPr lang="en-US" dirty="0" smtClean="0"/>
              <a:t>2. Friendly relations- conversation becomes friendlier. </a:t>
            </a:r>
          </a:p>
          <a:p>
            <a:r>
              <a:rPr lang="en-US" dirty="0" smtClean="0"/>
              <a:t>3. Moves toward friendship- communication becomes more social and less bound by norms and rules.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6 stages according to Rawlings cntd.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4. Nascent friendships- begin getting together and enjoying their interactions. Communication becomes more personal and less prescribed. </a:t>
            </a:r>
          </a:p>
          <a:p>
            <a:pPr marL="109728" indent="0">
              <a:buNone/>
            </a:pPr>
            <a:r>
              <a:rPr lang="en-US" dirty="0" smtClean="0"/>
              <a:t>5. Stabilized friendship- now trust each other and may even adjust their attitudes and opinions to be more like each other’s. </a:t>
            </a:r>
          </a:p>
          <a:p>
            <a:pPr marL="109728" indent="0">
              <a:buNone/>
            </a:pPr>
            <a:r>
              <a:rPr lang="en-US" dirty="0" smtClean="0"/>
              <a:t>6. Waning friendship- friendship simply becomes more distant and casual, or it may end altogether.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Reasons friends break up: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-constantly nags or criticizes</a:t>
            </a:r>
          </a:p>
          <a:p>
            <a:pPr marL="109728" indent="0">
              <a:buNone/>
            </a:pPr>
            <a:r>
              <a:rPr lang="en-US" dirty="0" smtClean="0"/>
              <a:t>-betrays the other’s confidence or trust</a:t>
            </a:r>
          </a:p>
          <a:p>
            <a:pPr marL="109728" indent="0">
              <a:buNone/>
            </a:pPr>
            <a:r>
              <a:rPr lang="en-US" dirty="0" smtClean="0"/>
              <a:t>-behaves in a hostile or physically violent way around the other</a:t>
            </a:r>
          </a:p>
          <a:p>
            <a:pPr marL="109728" indent="0">
              <a:buNone/>
            </a:pPr>
            <a:r>
              <a:rPr lang="en-US" dirty="0" smtClean="0"/>
              <a:t>-begins abusing alcohol or other drugs</a:t>
            </a:r>
          </a:p>
          <a:p>
            <a:pPr marL="109728" indent="0">
              <a:buNone/>
            </a:pPr>
            <a:r>
              <a:rPr lang="en-US" dirty="0" smtClean="0"/>
              <a:t>-fails to provide help or support when the </a:t>
            </a:r>
            <a:r>
              <a:rPr lang="en-US" dirty="0" smtClean="0"/>
              <a:t>other friend </a:t>
            </a:r>
            <a:r>
              <a:rPr lang="en-US" dirty="0" smtClean="0"/>
              <a:t>needs it</a:t>
            </a:r>
          </a:p>
          <a:p>
            <a:pPr marL="109728" indent="0">
              <a:buNone/>
            </a:pPr>
            <a:r>
              <a:rPr lang="en-US" dirty="0" smtClean="0"/>
              <a:t>-becomes intolerant of the other friend’s romantic partner or other friends</a:t>
            </a:r>
          </a:p>
          <a:p>
            <a:pPr marL="109728" indent="0">
              <a:buNone/>
            </a:pPr>
            <a:r>
              <a:rPr lang="en-US" dirty="0" smtClean="0"/>
              <a:t>-feels he or she no longer has anything in common with the other friend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Social relationships with co-workers</a:t>
            </a:r>
          </a:p>
          <a:p>
            <a:pPr marL="109728" indent="0">
              <a:buNone/>
            </a:pPr>
            <a:r>
              <a:rPr lang="en-US" b="1" dirty="0" smtClean="0"/>
              <a:t>2 dimensions</a:t>
            </a:r>
          </a:p>
          <a:p>
            <a:pPr marL="109728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Social Dimension- </a:t>
            </a:r>
            <a:r>
              <a:rPr lang="en-US" dirty="0" smtClean="0"/>
              <a:t>your personal relationship with the co-worker.</a:t>
            </a:r>
          </a:p>
          <a:p>
            <a:pPr marL="109728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Task Dimension- </a:t>
            </a:r>
            <a:r>
              <a:rPr lang="en-US" dirty="0" smtClean="0"/>
              <a:t>your professional relationship. </a:t>
            </a:r>
          </a:p>
          <a:p>
            <a:pPr marL="109728" indent="0">
              <a:buNone/>
            </a:pPr>
            <a:r>
              <a:rPr lang="en-US" dirty="0" smtClean="0"/>
              <a:t>What issues can workplace relationships create?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Workplace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Superiors and subordinates</a:t>
            </a:r>
          </a:p>
          <a:p>
            <a:pPr marL="109728" indent="0">
              <a:buNone/>
            </a:pPr>
            <a:r>
              <a:rPr lang="en-US" dirty="0" smtClean="0"/>
              <a:t>- problematic/complicated due to the power difference that co-workers do not have.</a:t>
            </a:r>
          </a:p>
          <a:p>
            <a:pPr marL="109728" indent="0">
              <a:buNone/>
            </a:pPr>
            <a:r>
              <a:rPr lang="en-US" dirty="0" smtClean="0"/>
              <a:t>-being </a:t>
            </a:r>
            <a:r>
              <a:rPr lang="en-US" dirty="0" smtClean="0"/>
              <a:t>friends </a:t>
            </a:r>
            <a:r>
              <a:rPr lang="en-US" dirty="0" smtClean="0"/>
              <a:t>with your boss can lead to job satisfaction</a:t>
            </a:r>
          </a:p>
          <a:p>
            <a:pPr marL="109728" indent="0">
              <a:buNone/>
            </a:pPr>
            <a:r>
              <a:rPr lang="en-US" dirty="0" smtClean="0"/>
              <a:t>-can also ostracize you from your co-workers</a:t>
            </a:r>
          </a:p>
          <a:p>
            <a:pPr marL="109728" indent="0">
              <a:buNone/>
            </a:pPr>
            <a:r>
              <a:rPr lang="en-US" dirty="0" smtClean="0"/>
              <a:t>-what is best for the company is not always best for the employee and vice-versa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Workplace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Sexual Harassment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- as unsolicited, unwelcome behavior of a sexual nature.</a:t>
            </a:r>
          </a:p>
          <a:p>
            <a:pPr marL="109728" indent="0">
              <a:buNone/>
            </a:pPr>
            <a:r>
              <a:rPr lang="en-US" dirty="0" smtClean="0"/>
              <a:t>-simply touching someone (placing an arm around an employee) can be cause for harassment. 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Occurs in 2 forms: </a:t>
            </a:r>
          </a:p>
          <a:p>
            <a:pPr marL="109728" indent="0">
              <a:buNone/>
            </a:pPr>
            <a:r>
              <a:rPr lang="en-US" b="1" i="1" dirty="0" smtClean="0"/>
              <a:t>1. Quid pro quo (“this for that”)- </a:t>
            </a:r>
            <a:r>
              <a:rPr lang="en-US" dirty="0" smtClean="0"/>
              <a:t>a supervisor offers an employee rewards in exchange for sexual favors. </a:t>
            </a:r>
          </a:p>
          <a:p>
            <a:pPr marL="109728" indent="0">
              <a:buNone/>
            </a:pPr>
            <a:r>
              <a:rPr lang="en-US" dirty="0" smtClean="0"/>
              <a:t>-simple favors/demands can be grounds for quid pro quo</a:t>
            </a:r>
          </a:p>
          <a:p>
            <a:pPr marL="109728" indent="0">
              <a:buNone/>
            </a:pPr>
            <a:r>
              <a:rPr lang="en-US" b="1" i="1" dirty="0" smtClean="0"/>
              <a:t>2. Hostile work environment</a:t>
            </a:r>
            <a:r>
              <a:rPr lang="en-US" b="1" dirty="0" smtClean="0"/>
              <a:t>- </a:t>
            </a:r>
            <a:r>
              <a:rPr lang="en-US" dirty="0" smtClean="0"/>
              <a:t>occurs when work conditions are sexually offensive or intimidating. </a:t>
            </a:r>
          </a:p>
          <a:p>
            <a:pPr marL="109728" indent="0">
              <a:buNone/>
            </a:pPr>
            <a:r>
              <a:rPr lang="en-US" dirty="0" smtClean="0"/>
              <a:t>-sexually suggestive jokes or derogatory comments</a:t>
            </a:r>
          </a:p>
          <a:p>
            <a:pPr marL="109728" indent="0">
              <a:buNone/>
            </a:pPr>
            <a:r>
              <a:rPr lang="en-US" dirty="0" smtClean="0"/>
              <a:t>Sexual harassment is a SERIOUS and PERVASIVE problem in many organizations.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Workplace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cut each other off psychologically and physically from each other it can hurt one or both parties involved. </a:t>
            </a:r>
          </a:p>
          <a:p>
            <a:endParaRPr lang="en-US" dirty="0"/>
          </a:p>
          <a:p>
            <a:r>
              <a:rPr lang="en-US" dirty="0"/>
              <a:t>Solitary confinement in prisons, cold shoulder, refusing to communicate with others. </a:t>
            </a:r>
          </a:p>
          <a:p>
            <a:endParaRPr lang="en-US" dirty="0"/>
          </a:p>
          <a:p>
            <a:r>
              <a:rPr lang="en-US" dirty="0"/>
              <a:t>If the theory is correct could other communicative behaviors be inborn as well?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237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online relationships be just as emotionally charged as face-to-face relationships?</a:t>
            </a:r>
          </a:p>
          <a:p>
            <a:r>
              <a:rPr lang="en-US" dirty="0" smtClean="0"/>
              <a:t>A: Yes. </a:t>
            </a:r>
          </a:p>
          <a:p>
            <a:r>
              <a:rPr lang="en-US" dirty="0" smtClean="0"/>
              <a:t>They can be considered para-social relationships. </a:t>
            </a:r>
          </a:p>
          <a:p>
            <a:r>
              <a:rPr lang="en-US" dirty="0" smtClean="0"/>
              <a:t>We also get rewards when we properly maintain a social relationship. </a:t>
            </a:r>
          </a:p>
          <a:p>
            <a:r>
              <a:rPr lang="en-US" dirty="0" smtClean="0"/>
              <a:t>Emotional</a:t>
            </a:r>
          </a:p>
          <a:p>
            <a:r>
              <a:rPr lang="en-US" dirty="0" smtClean="0"/>
              <a:t>Material</a:t>
            </a:r>
          </a:p>
          <a:p>
            <a:r>
              <a:rPr lang="en-US" dirty="0" smtClean="0"/>
              <a:t>Health</a:t>
            </a:r>
          </a:p>
          <a:p>
            <a:r>
              <a:rPr lang="en-US" dirty="0" smtClean="0"/>
              <a:t>A lack of strong and POSITIVE social relationships can lead to premature death. </a:t>
            </a:r>
          </a:p>
          <a:p>
            <a:r>
              <a:rPr lang="en-US" dirty="0" smtClean="0"/>
              <a:t>Similar to cigarette smoking, obesity, and elevated blood pressure.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rewards in social relationships can also carry COSTS. </a:t>
            </a:r>
          </a:p>
          <a:p>
            <a:r>
              <a:rPr lang="en-US" dirty="0" smtClean="0"/>
              <a:t>-spending time</a:t>
            </a:r>
          </a:p>
          <a:p>
            <a:r>
              <a:rPr lang="en-US" dirty="0" smtClean="0"/>
              <a:t>-moving furniture</a:t>
            </a:r>
          </a:p>
          <a:p>
            <a:r>
              <a:rPr lang="en-US" dirty="0" smtClean="0"/>
              <a:t>-using personal resources for them</a:t>
            </a:r>
          </a:p>
          <a:p>
            <a:r>
              <a:rPr lang="en-US" dirty="0" smtClean="0"/>
              <a:t>-investing a huge amount of time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Attraction Theory</a:t>
            </a:r>
          </a:p>
          <a:p>
            <a:pPr marL="624078" indent="-514350">
              <a:buAutoNum type="arabicPeriod"/>
            </a:pPr>
            <a:endParaRPr lang="en-US" dirty="0" smtClean="0"/>
          </a:p>
          <a:p>
            <a:pPr marL="109728" indent="0">
              <a:buNone/>
            </a:pPr>
            <a:r>
              <a:rPr lang="en-US" b="1" dirty="0" smtClean="0"/>
              <a:t>Interpersonal </a:t>
            </a:r>
            <a:r>
              <a:rPr lang="en-US" b="1" dirty="0" smtClean="0"/>
              <a:t>Attraction-</a:t>
            </a:r>
            <a:r>
              <a:rPr lang="en-US" dirty="0" smtClean="0"/>
              <a:t>any force that draws people together to form a relationship.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I. Physical attraction- attraction to someone’s physical appearance.</a:t>
            </a:r>
          </a:p>
          <a:p>
            <a:pPr marL="109728" indent="0">
              <a:buNone/>
            </a:pPr>
            <a:r>
              <a:rPr lang="en-US" dirty="0" smtClean="0"/>
              <a:t>II. Social Attraction- attraction to someone’s personality. </a:t>
            </a:r>
          </a:p>
          <a:p>
            <a:pPr marL="109728" indent="0">
              <a:buNone/>
            </a:pPr>
            <a:r>
              <a:rPr lang="en-US" dirty="0" smtClean="0"/>
              <a:t>-good nature or bad nature</a:t>
            </a:r>
          </a:p>
          <a:p>
            <a:pPr marL="109728" indent="0">
              <a:buNone/>
            </a:pPr>
            <a:r>
              <a:rPr lang="en-US" dirty="0" smtClean="0"/>
              <a:t>III. Task attraction-attraction to someone’s abilities and dependability.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Appearance-</a:t>
            </a:r>
          </a:p>
          <a:p>
            <a:pPr marL="109728" indent="0">
              <a:buNone/>
            </a:pPr>
            <a:r>
              <a:rPr lang="en-US" dirty="0" smtClean="0"/>
              <a:t>Looks</a:t>
            </a:r>
          </a:p>
          <a:p>
            <a:pPr marL="109728" indent="0">
              <a:buNone/>
            </a:pPr>
            <a:r>
              <a:rPr lang="en-US" dirty="0" smtClean="0"/>
              <a:t>-can be dependent upon cultural norms and practices. </a:t>
            </a:r>
          </a:p>
          <a:p>
            <a:pPr marL="109728" indent="0">
              <a:buNone/>
            </a:pPr>
            <a:r>
              <a:rPr lang="en-US" dirty="0" smtClean="0"/>
              <a:t>Is beauty only skin deep?</a:t>
            </a:r>
          </a:p>
          <a:p>
            <a:pPr marL="109728" indent="0">
              <a:buNone/>
            </a:pPr>
            <a:r>
              <a:rPr lang="en-US" dirty="0" smtClean="0"/>
              <a:t>-we pay a great deal of attention </a:t>
            </a:r>
            <a:r>
              <a:rPr lang="en-US" dirty="0" smtClean="0"/>
              <a:t>on </a:t>
            </a:r>
            <a:r>
              <a:rPr lang="en-US" dirty="0" smtClean="0"/>
              <a:t>physical appearances when forming social and personal relationships. </a:t>
            </a:r>
          </a:p>
          <a:p>
            <a:pPr marL="109728" indent="0">
              <a:buNone/>
            </a:pPr>
            <a:r>
              <a:rPr lang="en-US" dirty="0" smtClean="0"/>
              <a:t>Could this be due to our ancestral environment?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Social and genetic characteristics play a great deal in determining what or who is attractive. </a:t>
            </a:r>
          </a:p>
          <a:p>
            <a:pPr marL="109728" indent="0">
              <a:buNone/>
            </a:pPr>
            <a:r>
              <a:rPr lang="en-US" dirty="0" smtClean="0"/>
              <a:t>Cultural</a:t>
            </a:r>
          </a:p>
          <a:p>
            <a:pPr marL="109728" indent="0">
              <a:buNone/>
            </a:pPr>
            <a:r>
              <a:rPr lang="en-US" dirty="0" smtClean="0"/>
              <a:t>North America &amp; Europe- thin and fit body</a:t>
            </a:r>
          </a:p>
          <a:p>
            <a:pPr marL="109728" indent="0">
              <a:buNone/>
            </a:pPr>
            <a:r>
              <a:rPr lang="en-US" dirty="0" smtClean="0"/>
              <a:t>African and Australian tribal culture- overweight individuals</a:t>
            </a:r>
          </a:p>
          <a:p>
            <a:pPr marL="109728" indent="0">
              <a:buNone/>
            </a:pPr>
            <a:r>
              <a:rPr lang="en-US" dirty="0" smtClean="0"/>
              <a:t>-cultures manipulate bodies to increase attractiveness (nothing new)</a:t>
            </a:r>
          </a:p>
          <a:p>
            <a:pPr marL="109728" indent="0">
              <a:buNone/>
            </a:pPr>
            <a:r>
              <a:rPr lang="en-US" dirty="0" smtClean="0"/>
              <a:t>Cross-cultural- bodies and faces that are symmetrical (similar to left and right) and proportional in size.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Proximity</a:t>
            </a:r>
          </a:p>
          <a:p>
            <a:pPr marL="109728" indent="0">
              <a:buNone/>
            </a:pPr>
            <a:r>
              <a:rPr lang="en-US" dirty="0" smtClean="0"/>
              <a:t>-the closer we work and live together is a factor</a:t>
            </a:r>
          </a:p>
          <a:p>
            <a:pPr marL="109728" indent="0">
              <a:buNone/>
            </a:pPr>
            <a:r>
              <a:rPr lang="en-US" dirty="0" smtClean="0"/>
              <a:t>-people we see more often increases the likelihood we will form and maintain social relationships</a:t>
            </a:r>
          </a:p>
          <a:p>
            <a:pPr marL="109728" indent="0">
              <a:buNone/>
            </a:pPr>
            <a:r>
              <a:rPr lang="en-US" dirty="0" smtClean="0"/>
              <a:t>What impact has the internet had on proximity?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1639</Words>
  <Application>Microsoft Office PowerPoint</Application>
  <PresentationFormat>On-screen Show (4:3)</PresentationFormat>
  <Paragraphs>201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Chapter 9: Relationships</vt:lpstr>
      <vt:lpstr>Social Relationships</vt:lpstr>
      <vt:lpstr>Social Relationships</vt:lpstr>
      <vt:lpstr>Social Relationships</vt:lpstr>
      <vt:lpstr>Social Relationships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Form and Maintain</vt:lpstr>
      <vt:lpstr>Friendships </vt:lpstr>
      <vt:lpstr>Friendships</vt:lpstr>
      <vt:lpstr>Friendships</vt:lpstr>
      <vt:lpstr>Friendships</vt:lpstr>
      <vt:lpstr>Friendships</vt:lpstr>
      <vt:lpstr>Workplace Relationships</vt:lpstr>
      <vt:lpstr>Workplace Relationships</vt:lpstr>
      <vt:lpstr>Workplace Relationships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Relationships</dc:title>
  <dc:creator>Ben</dc:creator>
  <cp:lastModifiedBy>Ben</cp:lastModifiedBy>
  <cp:revision>17</cp:revision>
  <dcterms:created xsi:type="dcterms:W3CDTF">2014-10-20T06:22:06Z</dcterms:created>
  <dcterms:modified xsi:type="dcterms:W3CDTF">2016-10-25T05:04:40Z</dcterms:modified>
</cp:coreProperties>
</file>