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67" r:id="rId14"/>
    <p:sldId id="29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E1663E-2127-498F-912B-C98E915DA01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1C5891-6AA9-4E71-965C-FCEBDA9874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&amp; Intimate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Romantic relationships are expected to be voluntary.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 smtClean="0"/>
              <a:t>pick our romantic </a:t>
            </a:r>
            <a:r>
              <a:rPr lang="en-US" dirty="0" smtClean="0"/>
              <a:t>partners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This can depend upon the culture one lives in as well as the religion one is a part of.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ertain cultures and religions still engage in what are called arranged marriages.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Do we always stay in relationships voluntarily?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A: 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provide stability for children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religious </a:t>
            </a:r>
            <a:r>
              <a:rPr lang="en-US" dirty="0"/>
              <a:t>beliefs disallow separation or divorce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financial </a:t>
            </a:r>
            <a:r>
              <a:rPr lang="en-US" dirty="0"/>
              <a:t>implication of separating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see </a:t>
            </a:r>
            <a:r>
              <a:rPr lang="en-US" dirty="0"/>
              <a:t>no positive alternatives to their current relationships</a:t>
            </a:r>
          </a:p>
          <a:p>
            <a:endParaRPr lang="en-US" b="1" dirty="0"/>
          </a:p>
          <a:p>
            <a:pPr marL="109728" indent="0">
              <a:buNone/>
            </a:pPr>
            <a:r>
              <a:rPr lang="en-US" b="1" dirty="0"/>
              <a:t>Arranged Marriage-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one </a:t>
            </a:r>
            <a:r>
              <a:rPr lang="en-US" dirty="0"/>
              <a:t>is expected to marry the partner their parents select for them.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Facebook Relationship Status= Single, In a relationship, Open relationship, It is complicated, Married, Divorced, Widowed, You need 3 hours to understand this (not an option but it should be), Ask (my personal favorite).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do these options tell us about a particular culture?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in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404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Permanence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stay in romantic relationships or marriages for certain benefits.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Domestic </a:t>
            </a:r>
            <a:r>
              <a:rPr lang="en-US" dirty="0" smtClean="0"/>
              <a:t>partners do nota always get the same privileges as married couples. 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Benefits-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Spousal privilege- </a:t>
            </a:r>
            <a:r>
              <a:rPr lang="en-US" dirty="0" smtClean="0"/>
              <a:t>communication between spouse is privileged (protected under the law)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Visitation-</a:t>
            </a:r>
            <a:r>
              <a:rPr lang="en-US" dirty="0" smtClean="0"/>
              <a:t> rights to visit someone in the hospital or if they are imprisoned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Stepchildren- </a:t>
            </a:r>
            <a:r>
              <a:rPr lang="en-US" dirty="0" smtClean="0"/>
              <a:t>only have legal status to stepchildren if one is legally married to their spouse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Cohabitation on controlled properties- </a:t>
            </a:r>
            <a:r>
              <a:rPr lang="en-US" dirty="0" smtClean="0"/>
              <a:t>allowed to live together on military bases or other controlled </a:t>
            </a:r>
            <a:r>
              <a:rPr lang="en-US" dirty="0" smtClean="0"/>
              <a:t>properties.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Medical and burial decisions- </a:t>
            </a:r>
            <a:r>
              <a:rPr lang="en-US" dirty="0" smtClean="0"/>
              <a:t>spouse can make medical decisions and/or burial decisions when one dies.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Domestic violence protection- </a:t>
            </a:r>
            <a:r>
              <a:rPr lang="en-US" dirty="0" smtClean="0"/>
              <a:t>if a spouse is abusive or violent, the other spouse can request domestic violence protection from the court.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1.Initiating </a:t>
            </a:r>
            <a:r>
              <a:rPr lang="en-US" b="1" dirty="0" smtClean="0"/>
              <a:t>Stage- </a:t>
            </a:r>
            <a:r>
              <a:rPr lang="en-US" dirty="0" smtClean="0"/>
              <a:t>the stage of the relationship development when people meet and interact for the first time.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2. Experimenting Stage- </a:t>
            </a:r>
            <a:r>
              <a:rPr lang="en-US" dirty="0" smtClean="0"/>
              <a:t>the stage of relationship development when individuals have conversations to learn more about each other.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3. Intensifying Stage- </a:t>
            </a:r>
            <a:r>
              <a:rPr lang="en-US" dirty="0" smtClean="0"/>
              <a:t>the stage of relationships development when individuals move from </a:t>
            </a:r>
            <a:r>
              <a:rPr lang="en-US" dirty="0" err="1" smtClean="0"/>
              <a:t>bieng</a:t>
            </a:r>
            <a:r>
              <a:rPr lang="en-US" dirty="0" smtClean="0"/>
              <a:t> acquaintance to being close friend.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4. Integrating Stage- </a:t>
            </a:r>
            <a:r>
              <a:rPr lang="en-US" dirty="0"/>
              <a:t>the stage of relationship development when a deep commitment has formed, and there is a strong sense that the relationship has its own identity.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/>
              <a:t>5. Bonding Stage- </a:t>
            </a:r>
            <a:r>
              <a:rPr lang="en-US" dirty="0"/>
              <a:t>the stage of relationship development when the partners publicly announce their commitment.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Forming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715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Types of romantic relationships. </a:t>
            </a:r>
          </a:p>
          <a:p>
            <a:pPr marL="109728" indent="0">
              <a:buNone/>
            </a:pPr>
            <a:r>
              <a:rPr lang="en-US" b="1" dirty="0" smtClean="0"/>
              <a:t>1. Traditional couple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interdependent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gender-typical </a:t>
            </a:r>
            <a:r>
              <a:rPr lang="en-US" dirty="0" smtClean="0"/>
              <a:t>division of labor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wives </a:t>
            </a:r>
            <a:r>
              <a:rPr lang="en-US" dirty="0" smtClean="0"/>
              <a:t>do the housework and childrearing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husbands </a:t>
            </a:r>
            <a:r>
              <a:rPr lang="en-US" dirty="0" smtClean="0"/>
              <a:t>do home repair and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engage </a:t>
            </a:r>
            <a:r>
              <a:rPr lang="en-US" dirty="0" smtClean="0"/>
              <a:t>in conflict rather than avoid it</a:t>
            </a:r>
          </a:p>
          <a:p>
            <a:pPr marL="109728" indent="0">
              <a:buNone/>
            </a:pPr>
            <a:r>
              <a:rPr lang="en-US" b="1" dirty="0" smtClean="0"/>
              <a:t>2. Separate couple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autonomous </a:t>
            </a:r>
            <a:r>
              <a:rPr lang="en-US" dirty="0" smtClean="0"/>
              <a:t>rather than interdependent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dirty="0"/>
              <a:t>2. Separate couple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autonomous </a:t>
            </a:r>
            <a:r>
              <a:rPr lang="en-US" dirty="0"/>
              <a:t>rather than </a:t>
            </a:r>
            <a:r>
              <a:rPr lang="en-US" dirty="0" smtClean="0"/>
              <a:t>interdependent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own </a:t>
            </a:r>
            <a:r>
              <a:rPr lang="en-US" dirty="0" smtClean="0"/>
              <a:t>interests and social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generally </a:t>
            </a:r>
            <a:r>
              <a:rPr lang="en-US" dirty="0" smtClean="0"/>
              <a:t>don’t engage in conflict (tend to ignore it)</a:t>
            </a:r>
          </a:p>
          <a:p>
            <a:pPr marL="109728" indent="0">
              <a:buNone/>
            </a:pPr>
            <a:r>
              <a:rPr lang="en-US" b="1" dirty="0" smtClean="0"/>
              <a:t>3. Independent couple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 </a:t>
            </a:r>
            <a:r>
              <a:rPr lang="en-US" dirty="0" smtClean="0"/>
              <a:t>not believe in </a:t>
            </a:r>
            <a:r>
              <a:rPr lang="en-US" dirty="0" smtClean="0"/>
              <a:t>conventional </a:t>
            </a:r>
            <a:r>
              <a:rPr lang="en-US" dirty="0" smtClean="0"/>
              <a:t>gender roles or divisions of labor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independent </a:t>
            </a:r>
            <a:r>
              <a:rPr lang="en-US" dirty="0" smtClean="0"/>
              <a:t>of cultural norms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highly interdependent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engage </a:t>
            </a:r>
            <a:r>
              <a:rPr lang="en-US" dirty="0" smtClean="0"/>
              <a:t>in conflict when it arises</a:t>
            </a:r>
          </a:p>
          <a:p>
            <a:pPr marL="109728" indent="0">
              <a:buNone/>
            </a:pPr>
            <a:r>
              <a:rPr lang="en-US" b="1" dirty="0" smtClean="0"/>
              <a:t>4. Mixed </a:t>
            </a:r>
            <a:r>
              <a:rPr lang="en-US" b="1" dirty="0" smtClean="0"/>
              <a:t>couples-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spouses </a:t>
            </a:r>
            <a:r>
              <a:rPr lang="en-US" dirty="0" smtClean="0"/>
              <a:t>have differing beliefs about their marriage (e.g. traditional, separate, independent)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Conflict-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</a:t>
            </a:r>
            <a:r>
              <a:rPr lang="en-US" dirty="0" smtClean="0"/>
              <a:t>expressed struggle between at least two interdependent parties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perceive </a:t>
            </a:r>
            <a:r>
              <a:rPr lang="en-US" dirty="0" smtClean="0"/>
              <a:t>incompatible </a:t>
            </a:r>
            <a:r>
              <a:rPr lang="en-US" dirty="0" smtClean="0"/>
              <a:t>goals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scarce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interference </a:t>
            </a:r>
            <a:r>
              <a:rPr lang="en-US" dirty="0" smtClean="0"/>
              <a:t>from the other party in achieving their goals.</a:t>
            </a:r>
          </a:p>
          <a:p>
            <a:pPr marL="109728" indent="0" algn="ctr">
              <a:buNone/>
            </a:pPr>
            <a:r>
              <a:rPr lang="en-US" b="1" dirty="0" smtClean="0"/>
              <a:t>Four types of conflicting couples</a:t>
            </a:r>
          </a:p>
          <a:p>
            <a:pPr marL="109728" indent="0">
              <a:buNone/>
            </a:pPr>
            <a:r>
              <a:rPr lang="en-US" b="1" dirty="0" smtClean="0"/>
              <a:t>1. Validating </a:t>
            </a:r>
            <a:r>
              <a:rPr lang="en-US" b="1" dirty="0" smtClean="0"/>
              <a:t>couple-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discuss </a:t>
            </a:r>
            <a:r>
              <a:rPr lang="en-US" dirty="0" smtClean="0"/>
              <a:t>disagreement openly and cooperatively, respect each other’s opinions, stay calm.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2. Volatile Couples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are open but competitive with their disagreements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try </a:t>
            </a:r>
            <a:r>
              <a:rPr lang="en-US" dirty="0" smtClean="0"/>
              <a:t>to persuade the other to adopt their point of view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tend </a:t>
            </a:r>
            <a:r>
              <a:rPr lang="en-US" dirty="0" smtClean="0"/>
              <a:t>to have negative rather than positive emotions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conflicts </a:t>
            </a:r>
            <a:r>
              <a:rPr lang="en-US" dirty="0" smtClean="0"/>
              <a:t>are followed by intense periods of affection and “making up”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3. Conflict-avoiding couples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deal </a:t>
            </a:r>
            <a:r>
              <a:rPr lang="en-US" dirty="0" smtClean="0"/>
              <a:t>with disagreements indirectly rather than directly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try </a:t>
            </a:r>
            <a:r>
              <a:rPr lang="en-US" dirty="0" smtClean="0"/>
              <a:t>to defuse negative emotion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agree </a:t>
            </a:r>
            <a:r>
              <a:rPr lang="en-US" dirty="0" smtClean="0"/>
              <a:t>to disagree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leave </a:t>
            </a:r>
            <a:r>
              <a:rPr lang="en-US" dirty="0" smtClean="0"/>
              <a:t>points of disagreement unresolved</a:t>
            </a:r>
          </a:p>
          <a:p>
            <a:pPr marL="109728" indent="0">
              <a:buNone/>
            </a:pPr>
            <a:r>
              <a:rPr lang="en-US" b="1" dirty="0" smtClean="0"/>
              <a:t>4. Hostile couple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frequent </a:t>
            </a:r>
            <a:r>
              <a:rPr lang="en-US" dirty="0" smtClean="0"/>
              <a:t>and intense conflict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</a:t>
            </a:r>
            <a:r>
              <a:rPr lang="en-US" dirty="0" smtClean="0"/>
              <a:t>negative emotion displays</a:t>
            </a:r>
            <a:r>
              <a:rPr lang="en-US" dirty="0"/>
              <a:t> </a:t>
            </a:r>
            <a:r>
              <a:rPr lang="en-US" dirty="0" smtClean="0"/>
              <a:t>(harsh tone of voice, facial expressions of anger or frustration)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engage </a:t>
            </a:r>
            <a:r>
              <a:rPr lang="en-US" dirty="0" smtClean="0"/>
              <a:t>in personal attacks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Sarcasm, insults, name calling, blaming, other forms of criticism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Applies to both married and unmarried couples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What is intimacy?</a:t>
            </a:r>
          </a:p>
          <a:p>
            <a:pPr marL="109728" indent="0">
              <a:buNone/>
            </a:pPr>
            <a:r>
              <a:rPr lang="en-US" b="1" dirty="0" smtClean="0"/>
              <a:t>Intimacy-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significant emotional </a:t>
            </a:r>
            <a:r>
              <a:rPr lang="en-US" dirty="0" smtClean="0"/>
              <a:t>closeness </a:t>
            </a:r>
            <a:r>
              <a:rPr lang="en-US" dirty="0" smtClean="0"/>
              <a:t>we experience in a relationships, whether romantic or not. </a:t>
            </a:r>
          </a:p>
          <a:p>
            <a:pPr marL="109728" indent="0">
              <a:buNone/>
            </a:pPr>
            <a:r>
              <a:rPr lang="en-US" dirty="0" smtClean="0"/>
              <a:t>What is commitment?</a:t>
            </a:r>
          </a:p>
          <a:p>
            <a:pPr marL="109728" indent="0">
              <a:buNone/>
            </a:pPr>
            <a:r>
              <a:rPr lang="en-US" b="1" dirty="0" smtClean="0"/>
              <a:t>Commitment-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Our desire to stay in a relationship no matter what happens.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err="1" smtClean="0"/>
              <a:t>Gottman’s</a:t>
            </a:r>
            <a:r>
              <a:rPr lang="en-US" dirty="0" smtClean="0"/>
              <a:t> studies focused </a:t>
            </a:r>
            <a:r>
              <a:rPr lang="en-US" dirty="0" smtClean="0"/>
              <a:t>mainly on</a:t>
            </a:r>
            <a:r>
              <a:rPr lang="en-US" dirty="0" smtClean="0"/>
              <a:t> </a:t>
            </a:r>
            <a:r>
              <a:rPr lang="en-US" dirty="0" smtClean="0"/>
              <a:t>heterosexual </a:t>
            </a:r>
            <a:r>
              <a:rPr lang="en-US" dirty="0" smtClean="0"/>
              <a:t>couples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There are </a:t>
            </a:r>
            <a:r>
              <a:rPr lang="en-US" dirty="0" smtClean="0"/>
              <a:t>differences </a:t>
            </a:r>
            <a:r>
              <a:rPr lang="en-US" dirty="0" smtClean="0"/>
              <a:t>between homosexual and heterosexual couples in regards to </a:t>
            </a:r>
            <a:r>
              <a:rPr lang="en-US" dirty="0" smtClean="0"/>
              <a:t>conflict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Gay and lesbian couples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</a:t>
            </a:r>
            <a:r>
              <a:rPr lang="en-US" dirty="0" smtClean="0"/>
              <a:t>more humor and positive emotion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less </a:t>
            </a:r>
            <a:r>
              <a:rPr lang="en-US" dirty="0" smtClean="0"/>
              <a:t>likely to become hostile after conflict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fewer </a:t>
            </a:r>
            <a:r>
              <a:rPr lang="en-US" dirty="0" smtClean="0"/>
              <a:t>displays of dominance and power during conflict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less </a:t>
            </a:r>
            <a:r>
              <a:rPr lang="en-US" dirty="0" smtClean="0"/>
              <a:t>likely to take conflict personally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stay </a:t>
            </a:r>
            <a:r>
              <a:rPr lang="en-US" dirty="0" smtClean="0"/>
              <a:t>calmer both emotionally and physiologically during conflict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Communication privacy management (CPM) theory-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theory </a:t>
            </a:r>
            <a:r>
              <a:rPr lang="en-US" dirty="0" smtClean="0"/>
              <a:t>that explains how people manage the tension between privacy and disclosure.</a:t>
            </a:r>
          </a:p>
          <a:p>
            <a:pPr marL="109728" indent="0">
              <a:buNone/>
            </a:pPr>
            <a:r>
              <a:rPr lang="en-US" dirty="0" smtClean="0"/>
              <a:t>Who we disclose to is dependent on several factors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closeness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</a:t>
            </a:r>
            <a:r>
              <a:rPr lang="en-US" dirty="0" smtClean="0"/>
              <a:t>much they disclose to us.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Interpersonal Communication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Emotional communication</a:t>
            </a:r>
          </a:p>
          <a:p>
            <a:pPr marL="109728" indent="0">
              <a:buNone/>
            </a:pPr>
            <a:r>
              <a:rPr lang="en-US" dirty="0" smtClean="0"/>
              <a:t>Two patterns of emotional communication that differentiate happy from unhappy couples. </a:t>
            </a:r>
          </a:p>
          <a:p>
            <a:pPr marL="109728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Happy- </a:t>
            </a:r>
            <a:r>
              <a:rPr lang="en-US" dirty="0" smtClean="0"/>
              <a:t>Express more affection, humor, assurance, and verbal commitment.</a:t>
            </a:r>
          </a:p>
          <a:p>
            <a:pPr marL="109728" indent="0">
              <a:buNone/>
            </a:pPr>
            <a:r>
              <a:rPr lang="en-US" b="1" dirty="0" smtClean="0"/>
              <a:t>Unhappy-</a:t>
            </a:r>
            <a:r>
              <a:rPr lang="en-US" dirty="0" smtClean="0"/>
              <a:t> Express more anger, contempt, sadness, and hostility. </a:t>
            </a:r>
          </a:p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Happy- </a:t>
            </a:r>
            <a:r>
              <a:rPr lang="en-US" dirty="0" smtClean="0"/>
              <a:t>do not reciprocate expressions of negative emotion.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Unhappy- </a:t>
            </a:r>
            <a:r>
              <a:rPr lang="en-US" dirty="0" smtClean="0"/>
              <a:t>reciprocate negative emotions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 get angry at you and you get angry right 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Interpersonal Communication in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534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Instrumental Communication</a:t>
            </a:r>
          </a:p>
          <a:p>
            <a:pPr marL="109728" indent="0">
              <a:buNone/>
            </a:pPr>
            <a:r>
              <a:rPr lang="en-US" b="1" dirty="0" smtClean="0"/>
              <a:t>Mundane day-to-day tasks</a:t>
            </a:r>
          </a:p>
          <a:p>
            <a:pPr marL="109728" indent="0">
              <a:buNone/>
            </a:pPr>
            <a:r>
              <a:rPr lang="en-US" dirty="0" smtClean="0"/>
              <a:t>1. Certain things have to be done</a:t>
            </a:r>
          </a:p>
          <a:p>
            <a:pPr marL="109728" indent="0">
              <a:buNone/>
            </a:pPr>
            <a:r>
              <a:rPr lang="en-US" dirty="0" smtClean="0"/>
              <a:t>2. How they are separated reflects the balance of power in the relationship</a:t>
            </a:r>
          </a:p>
          <a:p>
            <a:pPr marL="109728" indent="0">
              <a:buNone/>
            </a:pPr>
            <a:r>
              <a:rPr lang="en-US" dirty="0" smtClean="0"/>
              <a:t>Traditional gender roles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men </a:t>
            </a:r>
            <a:r>
              <a:rPr lang="en-US" dirty="0" smtClean="0"/>
              <a:t>perform yard maintenance and auto repair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women </a:t>
            </a:r>
            <a:r>
              <a:rPr lang="en-US" dirty="0" smtClean="0"/>
              <a:t>take responsibility for meal preparation and childcare</a:t>
            </a:r>
          </a:p>
          <a:p>
            <a:pPr marL="109728" indent="0">
              <a:buNone/>
            </a:pPr>
            <a:r>
              <a:rPr lang="en-US" dirty="0" smtClean="0"/>
              <a:t>Not everyone believes in traditional gender </a:t>
            </a:r>
            <a:r>
              <a:rPr lang="en-US" dirty="0" smtClean="0"/>
              <a:t>roles</a:t>
            </a:r>
          </a:p>
          <a:p>
            <a:pPr marL="109728" indent="0">
              <a:buNone/>
            </a:pPr>
            <a:r>
              <a:rPr lang="en-US" dirty="0" smtClean="0"/>
              <a:t>What happens when there is an unfair balance of tasks?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reduced </a:t>
            </a:r>
            <a:r>
              <a:rPr lang="en-US" dirty="0" smtClean="0"/>
              <a:t>relational satisfaction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Interpersonal Communication in Romantic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690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1. Differentiating </a:t>
            </a:r>
            <a:r>
              <a:rPr lang="en-US" b="1" dirty="0" smtClean="0"/>
              <a:t>stage- </a:t>
            </a:r>
            <a:endParaRPr lang="en-US" b="1" dirty="0"/>
          </a:p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stage of relationship dissolution when partners begin to see their differences as undesirable or annoying.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2. Circumscribing stage- </a:t>
            </a: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stage of relationship dissolution characterized by decreased quality and quantity of communication between partners.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3. Stagnating stage- </a:t>
            </a: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stage of relationship dissolution when the relationship stops growing and partners are barely communicating with each other.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/>
              <a:t>4. Avoiding stage- </a:t>
            </a:r>
            <a:r>
              <a:rPr lang="en-US" dirty="0"/>
              <a:t>the stage of relationship dissolution when partners create physical and emotional distance between themselves. 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b="1" dirty="0"/>
              <a:t>5. Terminating stage- </a:t>
            </a:r>
            <a:r>
              <a:rPr lang="en-US" dirty="0"/>
              <a:t>the stage of relationship dissolution when the relationship is deemed to be officially over.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/>
              <a:t>Divorce-</a:t>
            </a:r>
            <a:r>
              <a:rPr lang="en-US" dirty="0"/>
              <a:t> the legal discontinuation of marriage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United States 40% of all marriages end in divorce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children </a:t>
            </a:r>
            <a:r>
              <a:rPr lang="en-US" dirty="0"/>
              <a:t>can be negatively affected well into their adulthood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individuals </a:t>
            </a:r>
            <a:r>
              <a:rPr lang="en-US" dirty="0"/>
              <a:t>are better off when the relationship was conflicted, neglectful, or abusive.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up is hard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Researchers suggest </a:t>
            </a:r>
            <a:r>
              <a:rPr lang="en-US" b="1" dirty="0" smtClean="0"/>
              <a:t>3</a:t>
            </a:r>
            <a:r>
              <a:rPr lang="en-US" dirty="0" smtClean="0"/>
              <a:t> things to make a family </a:t>
            </a:r>
          </a:p>
          <a:p>
            <a:pPr marL="109728" indent="0">
              <a:buNone/>
            </a:pPr>
            <a:r>
              <a:rPr lang="en-US" b="1" dirty="0" smtClean="0"/>
              <a:t>1. Genetic Ties</a:t>
            </a:r>
          </a:p>
          <a:p>
            <a:pPr marL="109728" indent="0">
              <a:buNone/>
            </a:pPr>
            <a:r>
              <a:rPr lang="en-US" b="1" dirty="0" smtClean="0"/>
              <a:t>2. Legal Obligations</a:t>
            </a:r>
          </a:p>
          <a:p>
            <a:pPr marL="109728" indent="0">
              <a:buNone/>
            </a:pPr>
            <a:r>
              <a:rPr lang="en-US" b="1" dirty="0" smtClean="0"/>
              <a:t>3. Role Behaviors</a:t>
            </a:r>
          </a:p>
          <a:p>
            <a:pPr marL="109728" indent="0">
              <a:buNone/>
            </a:pPr>
            <a:r>
              <a:rPr lang="en-US" b="1" dirty="0" smtClean="0"/>
              <a:t>Genetics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-50</a:t>
            </a:r>
            <a:r>
              <a:rPr lang="en-US" dirty="0" smtClean="0"/>
              <a:t>% shared with biological Mother, Father, and each full biological sibling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25</a:t>
            </a:r>
            <a:r>
              <a:rPr lang="en-US" dirty="0" smtClean="0"/>
              <a:t>% shared with Grandparents, Aunts, Uncles, and any half-siblings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12.5</a:t>
            </a:r>
            <a:r>
              <a:rPr lang="en-US" dirty="0" smtClean="0"/>
              <a:t>% shared with </a:t>
            </a:r>
            <a:r>
              <a:rPr lang="en-US" dirty="0" smtClean="0"/>
              <a:t>Cousins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rule could be applied to this?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A: Hamilton’s rule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Legal Obligations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parents </a:t>
            </a:r>
            <a:r>
              <a:rPr lang="en-US" dirty="0" smtClean="0"/>
              <a:t>obligation to house, feed, educate, and care for their children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neglecting these responsibilities can be a crime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-In </a:t>
            </a:r>
            <a:r>
              <a:rPr lang="en-US" dirty="0" smtClean="0"/>
              <a:t>some </a:t>
            </a:r>
            <a:r>
              <a:rPr lang="en-US" dirty="0" smtClean="0"/>
              <a:t>sates </a:t>
            </a:r>
            <a:r>
              <a:rPr lang="en-US" dirty="0" smtClean="0"/>
              <a:t>unpaid child support can lead to jail time and revocation of one’s drivers license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Marriage is the most heavily regulated family relationships from a legal perspective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over </a:t>
            </a:r>
            <a:r>
              <a:rPr lang="en-US" dirty="0" smtClean="0"/>
              <a:t>1000 different federal laws govern marriage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-Adoptive</a:t>
            </a:r>
            <a:r>
              <a:rPr lang="en-US" dirty="0" smtClean="0"/>
              <a:t>, domestic partnerships, and stepfamily relationships are regulated as well.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Role Behaviors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Have to ACT like one to be </a:t>
            </a:r>
            <a:r>
              <a:rPr lang="en-US" dirty="0" smtClean="0"/>
              <a:t>one</a:t>
            </a:r>
            <a:r>
              <a:rPr lang="en-US" dirty="0"/>
              <a:t> </a:t>
            </a:r>
            <a:r>
              <a:rPr lang="en-US" dirty="0" smtClean="0"/>
              <a:t>(family member)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Types of Families</a:t>
            </a:r>
          </a:p>
          <a:p>
            <a:pPr marL="109728" indent="0">
              <a:buNone/>
            </a:pPr>
            <a:r>
              <a:rPr lang="en-US" b="1" dirty="0" smtClean="0"/>
              <a:t>1. Family of Origin- </a:t>
            </a:r>
            <a:r>
              <a:rPr lang="en-US" dirty="0" smtClean="0"/>
              <a:t>the family in which one grows up in (often consisting of one’s parents and siblings).</a:t>
            </a:r>
          </a:p>
          <a:p>
            <a:pPr marL="109728" indent="0">
              <a:buNone/>
            </a:pPr>
            <a:r>
              <a:rPr lang="en-US" b="1" dirty="0" smtClean="0"/>
              <a:t>2. Family of Procreation- </a:t>
            </a:r>
            <a:r>
              <a:rPr lang="en-US" dirty="0" smtClean="0"/>
              <a:t>the family ones starts as an adult (often consisting of one’s spouse and children).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Nuclear family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married </a:t>
            </a:r>
            <a:r>
              <a:rPr lang="en-US" dirty="0" smtClean="0"/>
              <a:t>woman and man with their biological children</a:t>
            </a:r>
          </a:p>
          <a:p>
            <a:pPr marL="109728" indent="0">
              <a:buNone/>
            </a:pPr>
            <a:r>
              <a:rPr lang="en-US" b="1" dirty="0" smtClean="0"/>
              <a:t>Blended family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two </a:t>
            </a:r>
            <a:r>
              <a:rPr lang="en-US" dirty="0" smtClean="0"/>
              <a:t>adult partners (married or not)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children </a:t>
            </a:r>
            <a:r>
              <a:rPr lang="en-US" dirty="0" smtClean="0"/>
              <a:t>are not the biological offspring of both partners (adopted, offspring of one, stepchildren)</a:t>
            </a:r>
          </a:p>
          <a:p>
            <a:pPr marL="109728" indent="0">
              <a:buNone/>
            </a:pPr>
            <a:r>
              <a:rPr lang="en-US" b="1" dirty="0" smtClean="0"/>
              <a:t>Single-parent family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one </a:t>
            </a:r>
            <a:r>
              <a:rPr lang="en-US" dirty="0" smtClean="0"/>
              <a:t>adult raises one or more children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11 </a:t>
            </a:r>
            <a:r>
              <a:rPr lang="en-US" dirty="0" smtClean="0"/>
              <a:t>million single parent families in the United States (10 million by a single mother)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We have </a:t>
            </a:r>
            <a:r>
              <a:rPr lang="en-US" b="1" dirty="0" smtClean="0"/>
              <a:t>3 </a:t>
            </a:r>
            <a:r>
              <a:rPr lang="en-US" b="1" dirty="0" smtClean="0"/>
              <a:t>Levels </a:t>
            </a:r>
            <a:r>
              <a:rPr lang="en-US" dirty="0" smtClean="0"/>
              <a:t>of </a:t>
            </a:r>
            <a:r>
              <a:rPr lang="en-US" dirty="0" smtClean="0"/>
              <a:t>commitment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1. Emotional </a:t>
            </a:r>
            <a:r>
              <a:rPr lang="en-US" b="1" dirty="0" smtClean="0"/>
              <a:t>commitment- </a:t>
            </a:r>
            <a:r>
              <a:rPr lang="en-US" dirty="0" smtClean="0"/>
              <a:t>sense of responsibility for each other’s feelings and emotional well being.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2. Social commitment- </a:t>
            </a:r>
            <a:r>
              <a:rPr lang="en-US" dirty="0" smtClean="0"/>
              <a:t>motivates us to spend time, compromise, and be generous to each other.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3. Legal and financial commitment- </a:t>
            </a:r>
            <a:r>
              <a:rPr lang="en-US" dirty="0" smtClean="0"/>
              <a:t>formal expressions of people’s obligations to each other.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Ex.- marriage certificate, co-signing on loans, having a home together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Which commitment is the most cited reason for problems in relationships?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Extended family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relatives </a:t>
            </a:r>
            <a:r>
              <a:rPr lang="en-US" dirty="0" smtClean="0"/>
              <a:t>such as grandparents, cousins, aunts, uncles, and others a person considers to be a part of their family.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Family Roles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functions </a:t>
            </a:r>
            <a:r>
              <a:rPr lang="en-US" dirty="0" smtClean="0"/>
              <a:t>individuals serve in the family systems</a:t>
            </a:r>
          </a:p>
          <a:p>
            <a:pPr marL="109728" indent="0">
              <a:buNone/>
            </a:pPr>
            <a:r>
              <a:rPr lang="en-US" dirty="0" smtClean="0"/>
              <a:t>Roles are different from positions</a:t>
            </a:r>
          </a:p>
          <a:p>
            <a:pPr marL="109728" indent="0">
              <a:buNone/>
            </a:pPr>
            <a:r>
              <a:rPr lang="en-US" b="1" dirty="0"/>
              <a:t>4 Roles</a:t>
            </a:r>
          </a:p>
          <a:p>
            <a:pPr marL="109728" indent="0">
              <a:buNone/>
            </a:pPr>
            <a:r>
              <a:rPr lang="en-US" b="1" dirty="0"/>
              <a:t>1. Blamer- </a:t>
            </a:r>
            <a:r>
              <a:rPr lang="en-US" dirty="0"/>
              <a:t>hold others responsible for whatever goes wrong but accepts not responsibility for his or her own behaviors.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2. </a:t>
            </a:r>
            <a:r>
              <a:rPr lang="en-US" b="1" dirty="0" err="1"/>
              <a:t>Placater</a:t>
            </a:r>
            <a:r>
              <a:rPr lang="en-US" b="1" dirty="0"/>
              <a:t>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peacemaker who will go to any lengths to reduce conflict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</a:t>
            </a:r>
            <a:r>
              <a:rPr lang="en-US" b="1" dirty="0" smtClean="0"/>
              <a:t>. Computer-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attempts </a:t>
            </a:r>
            <a:r>
              <a:rPr lang="en-US" dirty="0" smtClean="0"/>
              <a:t>to use logic and reason-rather than emotion- to defuse the situation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4. </a:t>
            </a:r>
            <a:r>
              <a:rPr lang="en-US" b="1" dirty="0" smtClean="0"/>
              <a:t>Distracter-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makes </a:t>
            </a:r>
            <a:r>
              <a:rPr lang="en-US" dirty="0" smtClean="0"/>
              <a:t>random, irrelevant comments so that the rest of the family will forget about the conflict.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Family Rituals-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repetitive </a:t>
            </a:r>
            <a:r>
              <a:rPr lang="en-US" dirty="0" smtClean="0"/>
              <a:t>behaviors that have special meaning for a group or relationship.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Sunday </a:t>
            </a:r>
            <a:r>
              <a:rPr lang="en-US" dirty="0" smtClean="0"/>
              <a:t>dinner, road trip, sporting events, camping.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import </a:t>
            </a:r>
            <a:r>
              <a:rPr lang="en-US" dirty="0" smtClean="0"/>
              <a:t>rituals from one’s original family into their blended family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Family Stories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Family Secrets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in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Communication climate-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emotional </a:t>
            </a:r>
            <a:r>
              <a:rPr lang="en-US" dirty="0" smtClean="0"/>
              <a:t>tone of a relationship. </a:t>
            </a:r>
          </a:p>
          <a:p>
            <a:pPr marL="109728" indent="0">
              <a:buNone/>
            </a:pPr>
            <a:r>
              <a:rPr lang="en-US" dirty="0" smtClean="0"/>
              <a:t>Confirming messages-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behaviors </a:t>
            </a:r>
            <a:r>
              <a:rPr lang="en-US" dirty="0" smtClean="0"/>
              <a:t>that indicate how much we value another person. </a:t>
            </a:r>
          </a:p>
          <a:p>
            <a:pPr marL="109728" indent="0">
              <a:buNone/>
            </a:pPr>
            <a:r>
              <a:rPr lang="en-US" b="1" dirty="0" smtClean="0"/>
              <a:t>1. Recognition- </a:t>
            </a:r>
            <a:r>
              <a:rPr lang="en-US" dirty="0" smtClean="0"/>
              <a:t>recognize someone exists and is worthy of our attention. </a:t>
            </a:r>
          </a:p>
          <a:p>
            <a:pPr marL="109728" indent="0">
              <a:buNone/>
            </a:pPr>
            <a:r>
              <a:rPr lang="en-US" b="1" dirty="0" smtClean="0"/>
              <a:t>2. Acknowledgement- </a:t>
            </a:r>
            <a:r>
              <a:rPr lang="en-US" dirty="0" smtClean="0"/>
              <a:t>confirmation of another person’s feelings and thoughts. </a:t>
            </a:r>
          </a:p>
          <a:p>
            <a:pPr marL="109728" indent="0">
              <a:buNone/>
            </a:pPr>
            <a:r>
              <a:rPr lang="en-US" b="1" dirty="0" smtClean="0"/>
              <a:t>3. Endorsement- </a:t>
            </a:r>
            <a:r>
              <a:rPr lang="en-US" dirty="0" smtClean="0"/>
              <a:t>signal that you agree with the other person.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9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Disconfirming messages-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behaviors </a:t>
            </a:r>
            <a:r>
              <a:rPr lang="en-US" dirty="0" smtClean="0"/>
              <a:t>that imply a lack of regard for another  person. </a:t>
            </a:r>
          </a:p>
          <a:p>
            <a:pPr marL="109728" indent="0">
              <a:buNone/>
            </a:pPr>
            <a:r>
              <a:rPr lang="en-US" dirty="0" smtClean="0"/>
              <a:t>1. Impervious response- ignoring someone altogether. 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2. Verbal abuse- using word to hurt people emotionally and psychologically.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derogatory </a:t>
            </a:r>
            <a:r>
              <a:rPr lang="en-US" dirty="0" smtClean="0"/>
              <a:t>names, insults or put-downs, sarcastic remarks, threatening physical harm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especially </a:t>
            </a:r>
            <a:r>
              <a:rPr lang="en-US" dirty="0" smtClean="0"/>
              <a:t>problematic when the recipients are children.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3. Generalized complaining-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complaints </a:t>
            </a:r>
            <a:r>
              <a:rPr lang="en-US" dirty="0" smtClean="0"/>
              <a:t>that simply indict the other person’s value or character.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/>
              <a:t>why </a:t>
            </a:r>
            <a:r>
              <a:rPr lang="en-US" dirty="0" smtClean="0"/>
              <a:t>can’t you be like your brother, sister, aunt, uncle, etc…..</a:t>
            </a:r>
          </a:p>
          <a:p>
            <a:pPr marL="109728" indent="0">
              <a:buNone/>
            </a:pPr>
            <a:r>
              <a:rPr lang="en-US" b="1" dirty="0" smtClean="0"/>
              <a:t>4. Irrelevant response- </a:t>
            </a:r>
            <a:r>
              <a:rPr lang="en-US" dirty="0" smtClean="0"/>
              <a:t>replying to someone’s message with a completely unrelated statement. </a:t>
            </a:r>
          </a:p>
          <a:p>
            <a:pPr marL="109728" indent="0">
              <a:buNone/>
            </a:pPr>
            <a:r>
              <a:rPr lang="en-US" b="1" dirty="0" smtClean="0"/>
              <a:t>5. Impersonal response- </a:t>
            </a:r>
            <a:r>
              <a:rPr lang="en-US" dirty="0" smtClean="0"/>
              <a:t>reply to someone’s words with a  cliché that conveys no real empathy.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“That sucks” “Life is hard” “Stressful times we are living in</a:t>
            </a:r>
            <a:r>
              <a:rPr lang="en-US" dirty="0" smtClean="0"/>
              <a:t>” “It is what it is”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Being defensive or supportive</a:t>
            </a:r>
          </a:p>
          <a:p>
            <a:pPr marL="109728" indent="0">
              <a:buNone/>
            </a:pPr>
            <a:r>
              <a:rPr lang="en-US" b="1" dirty="0" smtClean="0"/>
              <a:t>Defensiveness-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excessive </a:t>
            </a:r>
            <a:r>
              <a:rPr lang="en-US" dirty="0" smtClean="0"/>
              <a:t>concern with guarding oneself against the threat of criticism.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weight</a:t>
            </a:r>
            <a:r>
              <a:rPr lang="en-US" dirty="0" smtClean="0"/>
              <a:t>, income, physical attractiveness</a:t>
            </a:r>
          </a:p>
          <a:p>
            <a:pPr marL="109728" indent="0">
              <a:buNone/>
            </a:pPr>
            <a:r>
              <a:rPr lang="en-US" b="1" dirty="0" smtClean="0"/>
              <a:t>Supportiveness-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smtClean="0"/>
              <a:t>person’s feeling of assurance that others care about and will protect him or her. </a:t>
            </a:r>
          </a:p>
          <a:p>
            <a:pPr marL="109728" indent="0">
              <a:buNone/>
            </a:pPr>
            <a:r>
              <a:rPr lang="en-US" dirty="0" smtClean="0"/>
              <a:t>express </a:t>
            </a:r>
            <a:r>
              <a:rPr lang="en-US" dirty="0" smtClean="0"/>
              <a:t>concern or well being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Defensiveness can be a sign marriage is headed to </a:t>
            </a:r>
            <a:r>
              <a:rPr lang="en-US" dirty="0" smtClean="0"/>
              <a:t>the court house or Judge Judy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Evaluation </a:t>
            </a:r>
            <a:r>
              <a:rPr lang="en-US" b="1" dirty="0" smtClean="0"/>
              <a:t>vs. Description</a:t>
            </a:r>
          </a:p>
          <a:p>
            <a:pPr marL="109728" indent="0">
              <a:buNone/>
            </a:pPr>
            <a:r>
              <a:rPr lang="en-US" b="1" dirty="0" smtClean="0"/>
              <a:t>Evaluation-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expresses </a:t>
            </a:r>
            <a:r>
              <a:rPr lang="en-US" dirty="0" smtClean="0"/>
              <a:t>opinion on the value or worth of another’s behavior. </a:t>
            </a:r>
          </a:p>
          <a:p>
            <a:pPr marL="109728" indent="0">
              <a:buNone/>
            </a:pPr>
            <a:r>
              <a:rPr lang="en-US" b="1" dirty="0" smtClean="0"/>
              <a:t>Descriptive-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provide </a:t>
            </a:r>
            <a:r>
              <a:rPr lang="en-US" dirty="0" smtClean="0"/>
              <a:t>detail about the behavior without passing judgment. </a:t>
            </a:r>
          </a:p>
          <a:p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Control vs. Problem Orientation</a:t>
            </a:r>
          </a:p>
          <a:p>
            <a:pPr marL="109728" indent="0">
              <a:buNone/>
            </a:pPr>
            <a:r>
              <a:rPr lang="en-US" b="1" dirty="0" smtClean="0"/>
              <a:t>Control-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manipulate </a:t>
            </a:r>
            <a:r>
              <a:rPr lang="en-US" dirty="0" smtClean="0"/>
              <a:t>others to act only a specific way. </a:t>
            </a:r>
          </a:p>
          <a:p>
            <a:pPr marL="109728" indent="0">
              <a:buNone/>
            </a:pPr>
            <a:r>
              <a:rPr lang="en-US" b="1" dirty="0" smtClean="0"/>
              <a:t>Problem </a:t>
            </a:r>
            <a:r>
              <a:rPr lang="en-US" b="1" dirty="0" smtClean="0"/>
              <a:t>Orientation-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dirty="0" smtClean="0"/>
              <a:t>encourage collaboration and creative thinking.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Strategy vs Spontaneity</a:t>
            </a:r>
          </a:p>
          <a:p>
            <a:pPr marL="109728" indent="0">
              <a:buNone/>
            </a:pPr>
            <a:r>
              <a:rPr lang="en-US" b="1" dirty="0" smtClean="0"/>
              <a:t>Strategy-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withhold </a:t>
            </a:r>
            <a:r>
              <a:rPr lang="en-US" dirty="0" smtClean="0"/>
              <a:t>information in an attempt to control the listener. </a:t>
            </a:r>
          </a:p>
          <a:p>
            <a:pPr marL="109728" indent="0">
              <a:buNone/>
            </a:pPr>
            <a:r>
              <a:rPr lang="en-US" b="1" dirty="0" smtClean="0"/>
              <a:t>Spontaneity-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express </a:t>
            </a:r>
            <a:r>
              <a:rPr lang="en-US" dirty="0" smtClean="0"/>
              <a:t>thoughts and desires openly and honestly without a hidden agenda. </a:t>
            </a:r>
          </a:p>
          <a:p>
            <a:pPr marL="109728" indent="0" algn="ctr">
              <a:buNone/>
            </a:pPr>
            <a:r>
              <a:rPr lang="en-US" b="1" dirty="0" smtClean="0"/>
              <a:t>Neutrality vs. Empathy</a:t>
            </a:r>
          </a:p>
          <a:p>
            <a:pPr marL="109728" indent="0">
              <a:buNone/>
            </a:pPr>
            <a:r>
              <a:rPr lang="en-US" dirty="0" smtClean="0"/>
              <a:t>Neutrality-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imply </a:t>
            </a:r>
            <a:r>
              <a:rPr lang="en-US" dirty="0" smtClean="0"/>
              <a:t>a lack of concern for the well being of others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Ex. “that sucks” “it is what it is”</a:t>
            </a:r>
          </a:p>
          <a:p>
            <a:pPr marL="109728" indent="0">
              <a:buNone/>
            </a:pPr>
            <a:r>
              <a:rPr lang="en-US" b="1" dirty="0" smtClean="0"/>
              <a:t>Empathy-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convey </a:t>
            </a:r>
            <a:r>
              <a:rPr lang="en-US" dirty="0" smtClean="0"/>
              <a:t>concern for what others are feeling and experiencing.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Our intimate relationships create interdependence  with each other. </a:t>
            </a:r>
          </a:p>
          <a:p>
            <a:pPr marL="109728" indent="0">
              <a:buNone/>
            </a:pPr>
            <a:r>
              <a:rPr lang="en-US" b="1" dirty="0" smtClean="0"/>
              <a:t>Interdependence-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smtClean="0"/>
              <a:t>state in which each person’s behaviors affect everyone else in the relationship.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Ex.- divorce, alcohol, job promotion, job demotion</a:t>
            </a:r>
          </a:p>
          <a:p>
            <a:pPr marL="109728" indent="0">
              <a:buNone/>
            </a:pPr>
            <a:r>
              <a:rPr lang="en-US" dirty="0" smtClean="0"/>
              <a:t>We also have </a:t>
            </a:r>
            <a:r>
              <a:rPr lang="en-US" b="1" dirty="0" smtClean="0"/>
              <a:t>degrees of </a:t>
            </a:r>
            <a:r>
              <a:rPr lang="en-US" b="1" dirty="0" smtClean="0"/>
              <a:t>interdependence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High and Low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High= </a:t>
            </a:r>
            <a:r>
              <a:rPr lang="en-US" dirty="0" smtClean="0"/>
              <a:t>engage in </a:t>
            </a:r>
            <a:r>
              <a:rPr lang="en-US" dirty="0" smtClean="0"/>
              <a:t>relational </a:t>
            </a:r>
            <a:r>
              <a:rPr lang="en-US" dirty="0" smtClean="0"/>
              <a:t>maintenance behaviors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Low= </a:t>
            </a:r>
            <a:r>
              <a:rPr lang="en-US" dirty="0" smtClean="0"/>
              <a:t>tend not to engage in greater relational maintenance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Superiority vs. Equality</a:t>
            </a:r>
          </a:p>
          <a:p>
            <a:pPr marL="109728" indent="0">
              <a:buNone/>
            </a:pPr>
            <a:r>
              <a:rPr lang="en-US" b="1" dirty="0" smtClean="0"/>
              <a:t>Superiority-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encourage </a:t>
            </a:r>
            <a:r>
              <a:rPr lang="en-US" dirty="0" smtClean="0"/>
              <a:t>division and “us versus them” mentality.</a:t>
            </a:r>
          </a:p>
          <a:p>
            <a:pPr marL="109728" indent="0">
              <a:buNone/>
            </a:pPr>
            <a:r>
              <a:rPr lang="en-US" b="1" dirty="0" smtClean="0"/>
              <a:t>Equality-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emphasize inclusiveness and minimize status differences between people. </a:t>
            </a:r>
          </a:p>
          <a:p>
            <a:pPr marL="109728" indent="0" algn="ctr">
              <a:buNone/>
            </a:pPr>
            <a:r>
              <a:rPr lang="en-US" b="1" dirty="0" smtClean="0"/>
              <a:t>Certainty vs. </a:t>
            </a:r>
            <a:r>
              <a:rPr lang="en-US" b="1" dirty="0" smtClean="0"/>
              <a:t>Provisionalism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Certainty-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offer </a:t>
            </a:r>
            <a:r>
              <a:rPr lang="en-US" dirty="0" smtClean="0"/>
              <a:t>inflexible conclusions with no room for debate “you’re wrong”</a:t>
            </a:r>
          </a:p>
          <a:p>
            <a:pPr marL="109728" indent="0">
              <a:buNone/>
            </a:pPr>
            <a:r>
              <a:rPr lang="en-US" b="1" dirty="0" smtClean="0"/>
              <a:t>Provisionalim-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offer </a:t>
            </a:r>
            <a:r>
              <a:rPr lang="en-US" dirty="0" smtClean="0"/>
              <a:t>ideas flexibly in the hope of generating dialogue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Effective feedback</a:t>
            </a:r>
          </a:p>
          <a:p>
            <a:pPr marL="109728" indent="0">
              <a:buNone/>
            </a:pPr>
            <a:r>
              <a:rPr lang="en-US" b="1" dirty="0" smtClean="0"/>
              <a:t>Non-evaluative feedback-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smtClean="0"/>
              <a:t>reply that withholds assessment of what the speaker has said or done</a:t>
            </a:r>
          </a:p>
          <a:p>
            <a:pPr marL="109728" indent="0">
              <a:buNone/>
            </a:pPr>
            <a:r>
              <a:rPr lang="en-US" b="1" dirty="0" smtClean="0"/>
              <a:t>Probe-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ask </a:t>
            </a:r>
            <a:r>
              <a:rPr lang="en-US" dirty="0" smtClean="0"/>
              <a:t>questions to get more information</a:t>
            </a:r>
          </a:p>
          <a:p>
            <a:pPr marL="109728" indent="0">
              <a:buNone/>
            </a:pPr>
            <a:r>
              <a:rPr lang="en-US" b="1" dirty="0" smtClean="0"/>
              <a:t>Paraphrase-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repeat </a:t>
            </a:r>
            <a:r>
              <a:rPr lang="en-US" dirty="0" smtClean="0"/>
              <a:t>what someone has said in your own words</a:t>
            </a:r>
          </a:p>
          <a:p>
            <a:pPr marL="109728" indent="0">
              <a:buNone/>
            </a:pPr>
            <a:r>
              <a:rPr lang="en-US" b="1" dirty="0" smtClean="0"/>
              <a:t>Offer </a:t>
            </a:r>
            <a:r>
              <a:rPr lang="en-US" b="1" dirty="0" smtClean="0"/>
              <a:t>Support-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share </a:t>
            </a:r>
            <a:r>
              <a:rPr lang="en-US" dirty="0" smtClean="0"/>
              <a:t>your perception </a:t>
            </a:r>
            <a:r>
              <a:rPr lang="en-US" dirty="0" smtClean="0"/>
              <a:t>and </a:t>
            </a:r>
            <a:r>
              <a:rPr lang="en-US" dirty="0" smtClean="0"/>
              <a:t>confirm the validity of the problem.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Evaluative feedback- </a:t>
            </a:r>
            <a:r>
              <a:rPr lang="en-US" dirty="0" smtClean="0"/>
              <a:t>a reply that offers an assessment for what the speaker has said or done. </a:t>
            </a:r>
          </a:p>
          <a:p>
            <a:pPr marL="109728" indent="0">
              <a:buNone/>
            </a:pPr>
            <a:r>
              <a:rPr lang="en-US" b="1" dirty="0" smtClean="0"/>
              <a:t>Provide Praise- </a:t>
            </a:r>
            <a:r>
              <a:rPr lang="en-US" dirty="0" smtClean="0"/>
              <a:t>note someone’s strengths in detail</a:t>
            </a:r>
          </a:p>
          <a:p>
            <a:pPr marL="109728" indent="0">
              <a:buNone/>
            </a:pPr>
            <a:r>
              <a:rPr lang="en-US" b="1" dirty="0" smtClean="0"/>
              <a:t>Criticize constructively- </a:t>
            </a:r>
            <a:r>
              <a:rPr lang="en-US" dirty="0" smtClean="0"/>
              <a:t>point out what can be made better and offer ideas for improvement.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Children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Communication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We need to </a:t>
            </a:r>
            <a:r>
              <a:rPr lang="en-US" b="1" dirty="0" smtClean="0"/>
              <a:t>invest</a:t>
            </a:r>
            <a:r>
              <a:rPr lang="en-US" dirty="0" smtClean="0"/>
              <a:t> in our intimate relationships to keep them going. </a:t>
            </a:r>
          </a:p>
          <a:p>
            <a:pPr marL="109728" indent="0">
              <a:buNone/>
            </a:pPr>
            <a:r>
              <a:rPr lang="en-US" b="1" dirty="0" smtClean="0"/>
              <a:t>Investment-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 smtClean="0"/>
              <a:t>resources we put into our relationships.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Ex.- time, money, </a:t>
            </a:r>
            <a:r>
              <a:rPr lang="en-US" dirty="0" smtClean="0"/>
              <a:t>attention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Do we always benefit from the </a:t>
            </a:r>
            <a:r>
              <a:rPr lang="en-US" dirty="0" smtClean="0"/>
              <a:t>investment </a:t>
            </a:r>
            <a:r>
              <a:rPr lang="en-US" dirty="0" smtClean="0"/>
              <a:t>we have made in a relationship?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Equal investment= happier relationships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Our intimate relationships create </a:t>
            </a:r>
            <a:r>
              <a:rPr lang="en-US" b="1" dirty="0" smtClean="0"/>
              <a:t>dialectical </a:t>
            </a:r>
            <a:r>
              <a:rPr lang="en-US" dirty="0" smtClean="0"/>
              <a:t>tensions.</a:t>
            </a:r>
          </a:p>
          <a:p>
            <a:pPr marL="109728" indent="0">
              <a:buNone/>
            </a:pPr>
            <a:r>
              <a:rPr lang="en-US" b="1" dirty="0" smtClean="0"/>
              <a:t>Dialectical tensions-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conflicts </a:t>
            </a:r>
            <a:r>
              <a:rPr lang="en-US" dirty="0" smtClean="0"/>
              <a:t>between two important but opposing needs or desires. </a:t>
            </a: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Autonomy-</a:t>
            </a:r>
            <a:r>
              <a:rPr lang="en-US" dirty="0" smtClean="0"/>
              <a:t> feeling of wanting to be one’s </a:t>
            </a:r>
            <a:r>
              <a:rPr lang="en-US" dirty="0" smtClean="0"/>
              <a:t>own person</a:t>
            </a:r>
          </a:p>
          <a:p>
            <a:pPr marL="109728" indent="0">
              <a:buNone/>
            </a:pPr>
            <a:r>
              <a:rPr lang="en-US" dirty="0" smtClean="0"/>
              <a:t>vs.</a:t>
            </a:r>
          </a:p>
          <a:p>
            <a:pPr marL="109728" indent="0">
              <a:buNone/>
            </a:pPr>
            <a:r>
              <a:rPr lang="en-US" b="1" dirty="0" smtClean="0"/>
              <a:t>Connection-</a:t>
            </a:r>
            <a:r>
              <a:rPr lang="en-US" dirty="0" smtClean="0"/>
              <a:t> </a:t>
            </a:r>
            <a:r>
              <a:rPr lang="en-US" dirty="0" smtClean="0"/>
              <a:t>desire to be close to other’s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Openness- </a:t>
            </a:r>
            <a:r>
              <a:rPr lang="en-US" dirty="0"/>
              <a:t>desire for disclosure and honesty </a:t>
            </a:r>
          </a:p>
          <a:p>
            <a:pPr marL="109728" indent="0">
              <a:buNone/>
            </a:pPr>
            <a:r>
              <a:rPr lang="en-US" dirty="0"/>
              <a:t>vs.</a:t>
            </a:r>
          </a:p>
          <a:p>
            <a:pPr marL="109728" indent="0">
              <a:buNone/>
            </a:pPr>
            <a:r>
              <a:rPr lang="en-US" b="1" dirty="0" err="1"/>
              <a:t>Closedness</a:t>
            </a:r>
            <a:r>
              <a:rPr lang="en-US" b="1" dirty="0"/>
              <a:t>-</a:t>
            </a:r>
            <a:r>
              <a:rPr lang="en-US" dirty="0"/>
              <a:t> desire to keeps facts, thoughts, ideas to oneself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Predictability- </a:t>
            </a:r>
            <a:r>
              <a:rPr lang="en-US" dirty="0" smtClean="0"/>
              <a:t>desire </a:t>
            </a:r>
            <a:r>
              <a:rPr lang="en-US" dirty="0" smtClean="0"/>
              <a:t>for consistency and stability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vs</a:t>
            </a:r>
            <a:r>
              <a:rPr lang="en-US" dirty="0" smtClean="0"/>
              <a:t>. 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/>
              <a:t>N</a:t>
            </a:r>
            <a:r>
              <a:rPr lang="en-US" b="1" dirty="0" smtClean="0"/>
              <a:t>ovelty- </a:t>
            </a:r>
            <a:r>
              <a:rPr lang="en-US" dirty="0" smtClean="0"/>
              <a:t>desire for fresh and new experiences.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Almost </a:t>
            </a:r>
            <a:r>
              <a:rPr lang="en-US" b="1" dirty="0" smtClean="0"/>
              <a:t>95% </a:t>
            </a:r>
            <a:r>
              <a:rPr lang="en-US" dirty="0" smtClean="0"/>
              <a:t>of us will end up getting </a:t>
            </a:r>
            <a:r>
              <a:rPr lang="en-US" b="1" dirty="0" smtClean="0"/>
              <a:t>married</a:t>
            </a:r>
            <a:r>
              <a:rPr lang="en-US" dirty="0" smtClean="0"/>
              <a:t>, and the rest of us will be involved in a relationship similar to marriage.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married </a:t>
            </a:r>
            <a:r>
              <a:rPr lang="en-US" dirty="0" smtClean="0"/>
              <a:t>people live longer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married </a:t>
            </a:r>
            <a:r>
              <a:rPr lang="en-US" dirty="0" smtClean="0"/>
              <a:t>people lead healthier lives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less </a:t>
            </a:r>
            <a:r>
              <a:rPr lang="en-US" dirty="0" smtClean="0"/>
              <a:t>likely to suffer from mental illness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Exclusive</a:t>
            </a:r>
          </a:p>
          <a:p>
            <a:pPr marL="109728" indent="0">
              <a:buNone/>
            </a:pPr>
            <a:r>
              <a:rPr lang="en-US" b="1" dirty="0" smtClean="0"/>
              <a:t>Monogamy-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being </a:t>
            </a:r>
            <a:r>
              <a:rPr lang="en-US" dirty="0" smtClean="0"/>
              <a:t>in only one romantic relationship at a time and avoiding romantic or sexual involvement with others outside the relationship.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Is this an </a:t>
            </a:r>
            <a:r>
              <a:rPr lang="en-US" dirty="0" smtClean="0"/>
              <a:t>individualistic </a:t>
            </a:r>
            <a:r>
              <a:rPr lang="en-US" dirty="0" smtClean="0"/>
              <a:t>or collectivist </a:t>
            </a:r>
            <a:r>
              <a:rPr lang="en-US" dirty="0" smtClean="0"/>
              <a:t>ideal or belief</a:t>
            </a:r>
            <a:r>
              <a:rPr lang="en-US" dirty="0" smtClean="0"/>
              <a:t>?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Infidelity-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having </a:t>
            </a:r>
            <a:r>
              <a:rPr lang="en-US" dirty="0" smtClean="0"/>
              <a:t>romantic or sexual interaction with someone outside of one’s romantic relationships</a:t>
            </a:r>
          </a:p>
          <a:p>
            <a:pPr marL="109728" indent="0">
              <a:buNone/>
            </a:pPr>
            <a:r>
              <a:rPr lang="en-US" b="1" dirty="0" smtClean="0"/>
              <a:t>Open relationship-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romantic </a:t>
            </a:r>
            <a:r>
              <a:rPr lang="en-US" dirty="0" smtClean="0"/>
              <a:t>and/or sexual involvement with people outside the relationship is accepted.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Is this an individualistic or collectivist society trait?</a:t>
            </a:r>
          </a:p>
          <a:p>
            <a:pPr marL="109728" indent="0">
              <a:buNone/>
            </a:pPr>
            <a:r>
              <a:rPr lang="en-US" b="1" dirty="0" smtClean="0"/>
              <a:t>Polygamy-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smtClean="0"/>
              <a:t>practice in which one person is married to two or more spouse at once.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in Romantic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2542</Words>
  <Application>Microsoft Office PowerPoint</Application>
  <PresentationFormat>On-screen Show (4:3)</PresentationFormat>
  <Paragraphs>364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Family &amp; Intimate Relationships</vt:lpstr>
      <vt:lpstr>Nature of Relationships</vt:lpstr>
      <vt:lpstr>Nature of Relationships</vt:lpstr>
      <vt:lpstr>Nature of Relationships</vt:lpstr>
      <vt:lpstr>Nature of Relationships</vt:lpstr>
      <vt:lpstr>Nature of Relationships</vt:lpstr>
      <vt:lpstr>Nature of Relationships</vt:lpstr>
      <vt:lpstr>Communicating in Romantic Relationships</vt:lpstr>
      <vt:lpstr>Communicating in Romantic Relationships</vt:lpstr>
      <vt:lpstr>Communicating in Romantic Relationships</vt:lpstr>
      <vt:lpstr>Communicating in Romantic Relationships</vt:lpstr>
      <vt:lpstr>Communicating in Romantic Relationships</vt:lpstr>
      <vt:lpstr>Forming Romantic Relationships</vt:lpstr>
      <vt:lpstr>Forming Romantic Relationships</vt:lpstr>
      <vt:lpstr>Forming Romantic Relationships</vt:lpstr>
      <vt:lpstr>Forming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Interpersonal Communication in Romantic Relationships</vt:lpstr>
      <vt:lpstr>Ending Romantic Relationships</vt:lpstr>
      <vt:lpstr>Breaking up is hard to do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Communicating in Families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  <vt:lpstr>Positive Communication Climate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&amp; Intimate Relationships</dc:title>
  <dc:creator>Ben</dc:creator>
  <cp:lastModifiedBy>Ben</cp:lastModifiedBy>
  <cp:revision>34</cp:revision>
  <dcterms:created xsi:type="dcterms:W3CDTF">2014-10-28T04:26:16Z</dcterms:created>
  <dcterms:modified xsi:type="dcterms:W3CDTF">2014-10-29T05:19:38Z</dcterms:modified>
</cp:coreProperties>
</file>