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67" r:id="rId2"/>
    <p:sldMasterId id="2147483720" r:id="rId3"/>
  </p:sldMasterIdLst>
  <p:notesMasterIdLst>
    <p:notesMasterId r:id="rId14"/>
  </p:notesMasterIdLst>
  <p:handoutMasterIdLst>
    <p:handoutMasterId r:id="rId15"/>
  </p:handoutMasterIdLst>
  <p:sldIdLst>
    <p:sldId id="256" r:id="rId4"/>
    <p:sldId id="288" r:id="rId5"/>
    <p:sldId id="289" r:id="rId6"/>
    <p:sldId id="290" r:id="rId7"/>
    <p:sldId id="271" r:id="rId8"/>
    <p:sldId id="267" r:id="rId9"/>
    <p:sldId id="279" r:id="rId10"/>
    <p:sldId id="269" r:id="rId11"/>
    <p:sldId id="291" r:id="rId12"/>
    <p:sldId id="266" r:id="rId13"/>
  </p:sldIdLst>
  <p:sldSz cx="9144000" cy="514826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13" autoAdjust="0"/>
    <p:restoredTop sz="94670" autoAdjust="0"/>
  </p:normalViewPr>
  <p:slideViewPr>
    <p:cSldViewPr>
      <p:cViewPr varScale="1">
        <p:scale>
          <a:sx n="191" d="100"/>
          <a:sy n="191" d="100"/>
        </p:scale>
        <p:origin x="520" y="184"/>
      </p:cViewPr>
      <p:guideLst>
        <p:guide orient="horz" pos="162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2928" y="-77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E77DBF-A0FB-462B-938E-0FB5C09331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4D26D-645F-4025-A091-E8B8894B6B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439CCF9-53D7-4A9F-A885-F8B4BEFEF254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B3409-775F-474A-B7DE-A13807A3E3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F7669-1F84-408E-88B6-61B568F523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C6B1D4F-336F-47A0-861B-A3A224BF42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E5294E-AE04-47C9-85AB-B78A43AB48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5E72F-026B-4E05-BAA7-FC32D2702A2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FBD2E79-F118-46B6-B8E7-0CB6D3DBBF57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006E9E9-BC62-497F-A216-8A2EB38EDF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1163638"/>
            <a:ext cx="557847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62FAB9F-5697-42D2-939C-3E18C17AA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FAED4-A0E4-455F-9CDA-87A7DE1F85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AFFEA-BB92-4428-8CFA-B2297446F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5927251-3464-499A-B47A-2137084E3F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3G_cover_2.jpg">
            <a:extLst>
              <a:ext uri="{FF2B5EF4-FFF2-40B4-BE49-F238E27FC236}">
                <a16:creationId xmlns:a16="http://schemas.microsoft.com/office/drawing/2014/main" id="{D95CE394-53CA-41DC-95C4-4E002B0EBE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28E1122-AB8E-4803-8163-4067321C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60656-7255-4185-8910-7AE6935DDA24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B513AD8-9A0C-4C1A-9C43-70C78EBA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c3g.ca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6B96786-4005-4E22-B8C4-C19B5286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04D141-0AB3-4789-8B2E-68B7EFD966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56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1"/>
            <a:ext cx="5486400" cy="604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F437A-72AE-4129-948F-8E25F45A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92561-486C-45BC-BE99-98E046EA1CCB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3ED5-5CAC-46ED-AAD9-5A7E55D6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9A8AE-0152-46B2-8EE7-4A39DF0B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00AAD-9EC3-4628-B49A-81C0AF6930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3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421731"/>
            <a:ext cx="6248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ACF1B0C-5812-4C4E-B6CA-22B166D3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14B14-5D09-4483-9636-A661284CF073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D40B869-D1B9-4B8D-AC28-30E66A64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c3g.ca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8BB5B6E-AAD9-434C-A748-C24D5D3C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BAB69-2CDB-4594-B239-3F16C59C7D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07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3F2E-6CCE-4CD8-98A1-538A548C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5797D-EA46-498F-BE13-82FB97467F67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B7341-9801-4E66-8703-06B9278C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F701-36E9-4F7E-BF99-F95B3689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94EFF3-FB49-4402-8787-7268D20917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1778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0ACAA98-08F5-4DAE-84A3-3CCD074C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697DC-621E-4461-9935-8361416B3DFF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98BDB4A-4BF4-4FE3-BB6C-B907B04A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c3g.ca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7591EC0-365C-4BCD-8637-FF5D0FF8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ECBEE-7433-466A-8897-BD394D2AE0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855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169"/>
            <a:ext cx="2057400" cy="439270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169"/>
            <a:ext cx="6019800" cy="43927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33B2A-DB72-40E6-9865-1F604D74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91ADC-8A1C-4F55-A561-A7ECF7B4A84D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D1ADB-A5CD-4813-8454-92E2B0CB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C7F33-227B-47E0-B4BA-DA28A9AA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291A18-2879-4015-8706-58CDC8B536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592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lank_plain_BG.jpg">
            <a:extLst>
              <a:ext uri="{FF2B5EF4-FFF2-40B4-BE49-F238E27FC236}">
                <a16:creationId xmlns:a16="http://schemas.microsoft.com/office/drawing/2014/main" id="{2EBFD4AC-E351-4274-B18E-19A351B77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c3g_source.png">
            <a:extLst>
              <a:ext uri="{FF2B5EF4-FFF2-40B4-BE49-F238E27FC236}">
                <a16:creationId xmlns:a16="http://schemas.microsoft.com/office/drawing/2014/main" id="{FA305B65-F160-439E-8940-AB74A3AEA2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06538"/>
            <a:ext cx="243840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3731"/>
            <a:ext cx="64008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F52F8CB-434C-4C8E-8F7F-2204AB96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BF8C-1CC0-484E-A4E6-D2BBF997F4D1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4FA3FB1-A06D-451A-96D5-3EB70466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CBA549A-3E20-4633-BBED-4FCF472D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571395-8CC2-4650-AA8F-6086106FFF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544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677A1-90E9-490F-A879-571A8584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D8997-4871-4343-A5A9-8F20D15BA57F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D0103-B8CF-4F06-B54B-4855B61C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5781-5901-4934-BB86-1FFF9E71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E7579-6C3E-4F19-B09A-BDC2E54759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786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3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813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70CC0-6237-4A32-A94B-A119F3D3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AE98B-77CE-4C1D-B81F-FF60E4965D36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A5D6-46BE-4AE8-B3D9-CF38F882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61918-BAAC-41FD-A5A0-F9BF9E50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F2F40-B41F-4893-8654-937A608E62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220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738"/>
            <a:ext cx="4038600" cy="3397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1738"/>
            <a:ext cx="4038600" cy="3397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F39F629-BFAA-4CEC-8E5A-6C549156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BADDF-6C58-4A57-A564-3013D02625C0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C6C6A85-33AB-4FC4-ADF5-B57B93E6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BB3ADB7-642B-4BF5-84E1-90B301CC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65DE9-81B3-4E4D-AF3D-D63020E308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8022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525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2525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682D4AD-F614-448A-A7F3-0275DE0D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CD090-2F52-46D8-8A62-36642A1433DF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4A9E1A0-7231-4F8D-9C9F-AC79EBEB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1BF1C14-9911-427E-8875-944EA679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C7775-D7F3-4227-929B-825F65E0DA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98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6019800" cy="8580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4EBEF-B8C3-45FF-95BB-D36B2972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E9367-0CBC-4688-A417-8B9A3AC98D5B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CFCD0-1D81-44A3-A315-48B2CA6B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c3g.ca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A6153-55A7-4148-916F-05CC1A08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F49E34-05E0-48BB-A34B-124CF5AC8F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5708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908F056-1E58-45F8-8940-1DB1DDB9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F75BA-15F9-4E29-BE38-556721E94F20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89C2BD3-34C3-4B58-A4A1-E1917483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6EC9740-99EC-4823-B4AC-1D468F5B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FA03A-2EB1-46B5-88CD-1021DD536B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5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A14C92B-7B61-4B94-B1D3-2EA5150F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0B5B2-16D2-47DD-8AEA-3E2C5F14E711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28F379C-DAED-422E-9961-6B24EABE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A8106F-471A-4144-8151-D9C9AAD5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283B4-B6D6-404F-8BCD-603F7590F2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745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3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4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7913"/>
            <a:ext cx="3008313" cy="3521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87926F3-F4B2-4D5A-B9F7-8F226D72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802FE-5A88-4A1B-A18C-F945E2B6FF38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C88161D-322F-4215-81DA-3F397F9C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971B29-E245-4C53-B8F7-F123C964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E9E16-0A53-4389-83E7-A9CBDCF37B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0629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625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92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075"/>
            <a:ext cx="5486400" cy="604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FF7A229-BC72-4F10-9827-733EC3CF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3C0EC-E0A4-4CE7-AC2C-4E2A9156E7CE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937610-3C81-4AEB-9B0A-271601F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AA2612-B916-4063-BB03-03FEB5A8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9F95A-0E10-473D-92D2-8FE7CF3A6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162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20CAB-33BA-4002-8FC6-C60179E2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746A0-DE23-4A76-A2CC-7122C920F6B7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758D2-51BA-404B-9380-438A1E5D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6C046-8396-4306-89F5-1024EC89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1095A-483F-44D5-9532-CAA6FA48CD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3041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926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926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7133A-BAE4-404B-B716-E7B34AE0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5D486-71BC-4796-8E39-DE8607C49B67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470C0-0046-4301-A10C-88ECEE7F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A0C11-BBAB-4617-9C9B-0064639F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839B6-17B0-433A-8571-43E4EF69BF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684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8B4B7-9F57-4EBD-98D9-A02CACEF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E2B62-558C-4E81-93D8-407A24367423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D6E2-D932-466C-8880-D8F8A021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C3g.ca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A2214-9EEA-4D97-9CFA-4D60FF20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95B26A-77A1-44CA-B216-D319B4B9E3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755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44B66-E378-497A-9519-81A62953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22538-7BAC-478E-997F-EA42590C7D1F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4DB66-1611-4416-A318-3BD333EE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B993-5A27-4BD4-AA31-E9EADD94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1C44A-AC1F-4DCD-B3C5-5D69BB5213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914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4"/>
            <a:ext cx="7772400" cy="11261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36F2D-69A5-4632-A6EB-45CC6516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DDA02-AE1D-401E-A724-96A4AB23C063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75863-C59D-4647-956B-A942B2F0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1592E-4EC6-496B-8AB0-07CC7CE7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F5D51-9899-4C8D-AA30-2A4E5F90D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5175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262"/>
            <a:ext cx="4038600" cy="3397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1262"/>
            <a:ext cx="4038600" cy="3397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CAB4FE0-C296-416F-8FEB-80FAECA9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AA4A2-E1F7-4B21-8352-D5F492E31671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6BBBF2-9501-494C-BC67-EAD9961C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4E817E-D8E9-44DF-90D1-47AEC43F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281B2-0BF5-4C2A-BD80-C3E3CBCE7D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07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4"/>
            <a:ext cx="7772400" cy="11261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EEA36-9161-4D71-A163-FD2C82F9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93167-0A19-467E-AB10-5BE67662E2D1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82D9E-99EC-431E-BAB6-3EA4728C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c3g.ca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551C8-93F0-4A89-83C8-25C20B9A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BCE2D1-1586-4293-9F35-A14E8B14ED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4152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2401"/>
            <a:ext cx="4041775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2667"/>
            <a:ext cx="4041775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7254AFF-E9A8-4518-8926-4E5CD823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0F454-1880-4B23-9C05-64B162125CBE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8556FC6-7F6C-43B5-B70A-31F70083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C74709A-3760-4BB7-B8D0-31FDCD36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41C43-8F2E-42F3-95B1-D938942075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8429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C8C4442-3801-48C1-A326-54CABF7F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6EBD6-390A-4644-892B-3316A087598E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70425AC-4909-4E9B-A1E0-B80EEE8D9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8DF2109-D918-44EE-9F95-31E9F1E6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FF396-FC30-4BAB-B161-4173BFE295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6463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AD0D39-A9B0-4BB1-9303-C12FDB7F5E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14600" y="668338"/>
            <a:ext cx="38100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>
                <a:solidFill>
                  <a:srgbClr val="558ED5"/>
                </a:solidFill>
              </a:rPr>
              <a:t>Acknowledgement</a:t>
            </a:r>
            <a:endParaRPr lang="en-US" altLang="en-US" sz="3200">
              <a:solidFill>
                <a:srgbClr val="558ED5"/>
              </a:solidFill>
            </a:endParaRP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5B03ECC-4EE7-4933-AA6C-8D11AA83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837A-3B68-4D14-99B3-4CA96D6F06F8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05E3AE3-0AB8-4B52-88C9-7F3A55D9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59876E-D7EA-4E3B-891A-2AFCD5F0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3703B0-4AC7-42B2-9FDE-C976043FEC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1864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977"/>
            <a:ext cx="3008313" cy="872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7322"/>
            <a:ext cx="3008313" cy="35215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765320E-202A-4D3A-A2FC-6D69414A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258C9-43C2-4C54-BD36-4AC5D0A391F5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9A84218-F4B5-4F02-86D4-09CEBAC5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0631F2-E607-4268-A5BE-FAB707C6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86E77-E236-4258-B19D-6D588548EF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436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1"/>
            <a:ext cx="5486400" cy="604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84002A4-9DEA-42EB-8688-64881BB0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7C547-BA7B-4EBE-BCC5-622581CC29CE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1DAD351-EB43-4AAD-8538-C956E2FF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99FAAD-71E8-4E96-A062-A32DC979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55644-92F0-439D-9C1F-A5A3E43080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27102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2D7B0-2A73-4A47-8531-84775738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16AC1-665C-4FB5-9BD3-BD5459EA5FAB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26DFC-4070-409B-AFF2-E70179C0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7C961-2D82-4507-8BD6-54B6D864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87CCC-E76E-4924-9563-9B1E5FE0E4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662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169"/>
            <a:ext cx="2057400" cy="43927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169"/>
            <a:ext cx="6019800" cy="43927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58C87-2E68-49AD-8164-2DE7EDA7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E660C-4206-4893-97DB-7E76ECA32F19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3156C-3DE3-49A9-A866-E1D9A150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472F5-2996-4F50-8A81-7FF03706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8B0C6-C90C-4392-B53A-6DFAA4ACA8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55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262"/>
            <a:ext cx="4038600" cy="3397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1262"/>
            <a:ext cx="4038600" cy="3397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D575F-6687-47BD-89FB-1A749AB4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D7FEE-4135-4484-9777-310E47208779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5C5ED-E3FC-4EA9-AF38-EDE5368E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EECB1-2B43-46F8-81CE-46ACA949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35EA43-B74F-4088-A184-AD2F55B8E6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28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2401"/>
            <a:ext cx="4041775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2667"/>
            <a:ext cx="4041775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2EEEB-0A9D-4D77-BDF5-18901785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D6C80-2274-4232-8CBC-23680D860190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81574-3B45-4827-8CB3-F43DCE90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018AA-7B9D-4159-A008-270C3CAF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6C7A82-BAD0-4BD4-9920-3BDF6D3061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70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3G_questionBG_v3.jpg">
            <a:extLst>
              <a:ext uri="{FF2B5EF4-FFF2-40B4-BE49-F238E27FC236}">
                <a16:creationId xmlns:a16="http://schemas.microsoft.com/office/drawing/2014/main" id="{58097F20-B2D3-4055-BB62-83198A4BAA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9144000" cy="516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0531"/>
            <a:ext cx="6400800" cy="919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7C0EC228-11F4-4A58-9E5C-FE2CF0C2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A6A3-AC08-4B28-9C41-6637F3B97CA7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7991BE0-D595-4D45-87E2-59F72075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D915732-DC1B-4FEA-BF86-775FB56E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7AF803-C369-440A-9932-2FD940BEEA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83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83279-6420-4579-92DA-9CDECBD151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38400" y="363538"/>
            <a:ext cx="38100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>
                <a:solidFill>
                  <a:srgbClr val="0F66B4"/>
                </a:solidFill>
              </a:rPr>
              <a:t>Acknowledgement</a:t>
            </a:r>
            <a:endParaRPr lang="en-US" altLang="en-US" sz="3200">
              <a:solidFill>
                <a:srgbClr val="0F66B4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4FEC5-22BA-4D01-A4C4-F2C921C6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5F14C-9A95-446A-951E-FFB74CA66F92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0A204-92DC-4F1E-A738-96B833CA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c3g.ca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D14AA-E665-4065-A707-ED9067B9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AC790E-FE86-432A-B47C-8170CE1789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50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003C4B-87DF-412B-92AA-C8A08F117D0F}"/>
              </a:ext>
            </a:extLst>
          </p:cNvPr>
          <p:cNvSpPr/>
          <p:nvPr userDrawn="1"/>
        </p:nvSpPr>
        <p:spPr>
          <a:xfrm>
            <a:off x="0" y="0"/>
            <a:ext cx="6629400" cy="51641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CEBFFB22-BAE1-44FB-BDF3-0842E27A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F4651-5930-435E-950F-D9491C68E032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0B29086-CD58-455B-BF86-1DC9383B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c3g.ca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3BE6D36-FA01-4468-9C7B-2AA91917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C22043-77D3-4E09-AD18-82267CBDE2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87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977"/>
            <a:ext cx="3008313" cy="872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</p:spPr>
        <p:txBody>
          <a:bodyPr/>
          <a:lstStyle>
            <a:lvl1pPr>
              <a:buFontTx/>
              <a:buBlip>
                <a:blip r:embed="rId2"/>
              </a:buBlip>
              <a:defRPr sz="3200"/>
            </a:lvl1pPr>
            <a:lvl2pPr>
              <a:buFontTx/>
              <a:buBlip>
                <a:blip r:embed="rId2"/>
              </a:buBlip>
              <a:defRPr sz="2800"/>
            </a:lvl2pPr>
            <a:lvl3pPr>
              <a:buFontTx/>
              <a:buBlip>
                <a:blip r:embed="rId2"/>
              </a:buBlip>
              <a:defRPr sz="2400"/>
            </a:lvl3pPr>
            <a:lvl4pPr>
              <a:buFontTx/>
              <a:buBlip>
                <a:blip r:embed="rId2"/>
              </a:buBlip>
              <a:defRPr sz="2000"/>
            </a:lvl4pPr>
            <a:lvl5pPr>
              <a:buFontTx/>
              <a:buBlip>
                <a:blip r:embed="rId2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7322"/>
            <a:ext cx="3008313" cy="35215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94FA2-6255-4997-9895-92E3ECE5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12D6A-04E6-4BC3-8448-FCCC691E9A82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5964-C7A9-42A3-8356-716E5FBE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6CD14-BB96-4C85-9E6E-F733CF95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28B1DB-2EE3-4D0D-88B9-1034D2F4CE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35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C3G_PPT_BG_cover_4.jpg">
            <a:extLst>
              <a:ext uri="{FF2B5EF4-FFF2-40B4-BE49-F238E27FC236}">
                <a16:creationId xmlns:a16="http://schemas.microsoft.com/office/drawing/2014/main" id="{B167D837-C597-4273-BC72-23C385F9A1DB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05F71990-78B2-4A69-8293-C91DBE9082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6248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3727BABF-FBD4-4D7C-A8E2-5E56667BA9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1738"/>
            <a:ext cx="822960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0"/>
            <a:r>
              <a:rPr lang="en-US" altLang="en-US"/>
              <a:t>Jhjkhdjkhk</a:t>
            </a:r>
          </a:p>
          <a:p>
            <a:pPr lvl="0"/>
            <a:r>
              <a:rPr lang="en-US" altLang="en-US"/>
              <a:t>jkhkjhkkhk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26159-CF85-45D3-AF20-F099B0604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72025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A7B632B-9727-4EFE-9976-C0C44D6961D7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78FA2-FC57-4C12-B9E4-2C402B81A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72025"/>
            <a:ext cx="2895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c3g.ca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6CFF8-CF94-4841-988E-AE74C1BCF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72025"/>
            <a:ext cx="21336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909E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5ED4BE9-C474-4B9F-AFB3-FC7EB88DBA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2" name="Picture 8" descr="c3g_source.png">
            <a:extLst>
              <a:ext uri="{FF2B5EF4-FFF2-40B4-BE49-F238E27FC236}">
                <a16:creationId xmlns:a16="http://schemas.microsoft.com/office/drawing/2014/main" id="{D676EB63-48F1-4A50-BB2D-1197580E1E81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63538"/>
            <a:ext cx="1752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02" r:id="rId11"/>
    <p:sldLayoutId id="2147484033" r:id="rId12"/>
    <p:sldLayoutId id="2147484003" r:id="rId13"/>
    <p:sldLayoutId id="214748403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Open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Open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Open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Open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Open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Open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Open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Open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3C9A2A9B-50E2-4C26-93E2-32A856B4EA0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A730FE15-C7D8-4A77-B392-93C54D7B76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1738"/>
            <a:ext cx="822960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A823E-2295-4E51-A2D8-1A5A571FB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72025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DE4B47-1A4F-41E0-BD55-8AC352695001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60888-DA87-4C43-BA88-A435B8CB6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72025"/>
            <a:ext cx="2895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79D54-D0DA-4D38-895E-E92CE366C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72025"/>
            <a:ext cx="21336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170F56B-7A51-4910-838F-FED052C41D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Banner_image_workshop001-copy2.jpg">
            <a:extLst>
              <a:ext uri="{FF2B5EF4-FFF2-40B4-BE49-F238E27FC236}">
                <a16:creationId xmlns:a16="http://schemas.microsoft.com/office/drawing/2014/main" id="{3C8B63F0-50D8-4CB0-99E0-4551650FAA0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22625"/>
            <a:ext cx="9144000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>
            <a:extLst>
              <a:ext uri="{FF2B5EF4-FFF2-40B4-BE49-F238E27FC236}">
                <a16:creationId xmlns:a16="http://schemas.microsoft.com/office/drawing/2014/main" id="{21F95163-0E60-4176-8C01-708D335D089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828800" y="206375"/>
            <a:ext cx="6858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Text Placeholder 2">
            <a:extLst>
              <a:ext uri="{FF2B5EF4-FFF2-40B4-BE49-F238E27FC236}">
                <a16:creationId xmlns:a16="http://schemas.microsoft.com/office/drawing/2014/main" id="{B6DD6051-98FA-4FD7-BC02-1700255A37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1738"/>
            <a:ext cx="822960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5042-7C7A-4EC8-BE15-9BF62E7B0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72025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F6AAFE6-3F23-4832-8AEC-121F823AB1D1}" type="datetimeFigureOut">
              <a:rPr lang="en-US"/>
              <a:pPr>
                <a:defRPr/>
              </a:pPr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47FD2-71AD-4825-AA58-3E0FA51FC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72025"/>
            <a:ext cx="2895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228EE-1D2E-4D84-9A53-201D538D3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72025"/>
            <a:ext cx="21336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F35654A-DE24-4357-B74F-16999401AD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080" name="Picture 8" descr="c3g_source.png">
            <a:extLst>
              <a:ext uri="{FF2B5EF4-FFF2-40B4-BE49-F238E27FC236}">
                <a16:creationId xmlns:a16="http://schemas.microsoft.com/office/drawing/2014/main" id="{36AA559D-1201-48C8-A44F-E4A8CA3826F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1430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37" r:id="rId7"/>
    <p:sldLayoutId id="2147484019" r:id="rId8"/>
    <p:sldLayoutId id="2147484020" r:id="rId9"/>
    <p:sldLayoutId id="2147484021" r:id="rId10"/>
    <p:sldLayoutId id="21474840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2">
            <a:extLst>
              <a:ext uri="{FF2B5EF4-FFF2-40B4-BE49-F238E27FC236}">
                <a16:creationId xmlns:a16="http://schemas.microsoft.com/office/drawing/2014/main" id="{A0FDD7A5-1CCF-4B57-A22A-CC502BFED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973138"/>
            <a:ext cx="8839200" cy="762000"/>
          </a:xfrm>
        </p:spPr>
        <p:txBody>
          <a:bodyPr/>
          <a:lstStyle/>
          <a:p>
            <a:pPr eaLnBrk="1" hangingPunct="1"/>
            <a:r>
              <a:rPr lang="en-US" dirty="0" err="1"/>
              <a:t>Analyse</a:t>
            </a:r>
            <a:r>
              <a:rPr lang="en-US"/>
              <a:t> d’un microbiome</a:t>
            </a:r>
            <a:endParaRPr lang="en-US" altLang="en-US"/>
          </a:p>
        </p:txBody>
      </p:sp>
      <p:pic>
        <p:nvPicPr>
          <p:cNvPr id="21507" name="Picture 8" descr="c3g_source.png">
            <a:extLst>
              <a:ext uri="{FF2B5EF4-FFF2-40B4-BE49-F238E27FC236}">
                <a16:creationId xmlns:a16="http://schemas.microsoft.com/office/drawing/2014/main" id="{2D3E315A-4F22-47D4-B429-012C91562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25738"/>
            <a:ext cx="27432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2">
            <a:extLst>
              <a:ext uri="{FF2B5EF4-FFF2-40B4-BE49-F238E27FC236}">
                <a16:creationId xmlns:a16="http://schemas.microsoft.com/office/drawing/2014/main" id="{A62A1D12-EE0D-4D71-8478-BBB7D08FD151}"/>
              </a:ext>
            </a:extLst>
          </p:cNvPr>
          <p:cNvSpPr txBox="1">
            <a:spLocks/>
          </p:cNvSpPr>
          <p:nvPr/>
        </p:nvSpPr>
        <p:spPr bwMode="auto">
          <a:xfrm>
            <a:off x="457200" y="1735138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Open San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Open San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Open San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Open San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Open San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Open San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Open San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eaLnBrk="1" hangingPunct="1"/>
            <a:r>
              <a:rPr lang="en-US" altLang="en-US" sz="2000" i="1"/>
              <a:t>Emmanuel Gonzalez, PhD</a:t>
            </a:r>
          </a:p>
        </p:txBody>
      </p:sp>
      <p:sp>
        <p:nvSpPr>
          <p:cNvPr id="5" name="Title 12">
            <a:extLst>
              <a:ext uri="{FF2B5EF4-FFF2-40B4-BE49-F238E27FC236}">
                <a16:creationId xmlns:a16="http://schemas.microsoft.com/office/drawing/2014/main" id="{BE68C344-51DC-425C-8AB9-224A7552ABE4}"/>
              </a:ext>
            </a:extLst>
          </p:cNvPr>
          <p:cNvSpPr txBox="1">
            <a:spLocks/>
          </p:cNvSpPr>
          <p:nvPr/>
        </p:nvSpPr>
        <p:spPr bwMode="auto">
          <a:xfrm>
            <a:off x="5105400" y="4175125"/>
            <a:ext cx="396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Open San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Open San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Open San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Open San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Open San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Open San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Open San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eaLnBrk="1" hangingPunct="1"/>
            <a:r>
              <a:rPr lang="en-US" altLang="en-US" sz="2000" i="1"/>
              <a:t>R </a:t>
            </a:r>
            <a:r>
              <a:rPr lang="en-US" altLang="en-US" sz="2000" i="1" err="1"/>
              <a:t>à</a:t>
            </a:r>
            <a:r>
              <a:rPr lang="en-US" altLang="en-US" sz="2000" i="1"/>
              <a:t> Montréal, 4 </a:t>
            </a:r>
            <a:r>
              <a:rPr lang="en-US" altLang="en-US" sz="2000" i="1" err="1"/>
              <a:t>juillet</a:t>
            </a:r>
            <a:r>
              <a:rPr lang="en-US" altLang="en-US" sz="2000" i="1"/>
              <a:t>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CDD72F0-603C-4326-AE9C-908159621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735931"/>
            <a:ext cx="721056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Open Door Sessions at C3G!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Arial" panose="020B0604020202020204" pitchFamily="34" charset="0"/>
              </a:rPr>
              <a:t>Thursdays 3pm to 4pm, room 4200</a:t>
            </a:r>
          </a:p>
          <a:p>
            <a:pPr eaLnBrk="1" hangingPunct="1">
              <a:spcBef>
                <a:spcPct val="0"/>
              </a:spcBef>
            </a:pPr>
            <a:endParaRPr lang="en-US" altLang="en-US" sz="1800"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>
                <a:latin typeface="Arial" panose="020B0604020202020204" pitchFamily="34" charset="0"/>
              </a:rPr>
              <a:t>Researchers, students and fellow bioinformaticians are welcome!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>
                <a:latin typeface="Arial" panose="020B0604020202020204" pitchFamily="34" charset="0"/>
              </a:rPr>
              <a:t>Please RSVP @ </a:t>
            </a:r>
            <a:r>
              <a:rPr lang="en-US" altLang="en-US" sz="1800" i="1" u="sng">
                <a:latin typeface="Arial" panose="020B0604020202020204" pitchFamily="34" charset="0"/>
              </a:rPr>
              <a:t>http://www.computationalgenomics.ca/open-door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6">
            <a:extLst>
              <a:ext uri="{FF2B5EF4-FFF2-40B4-BE49-F238E27FC236}">
                <a16:creationId xmlns:a16="http://schemas.microsoft.com/office/drawing/2014/main" id="{2F389B51-F1E1-4D62-AAFE-C66B8AFB29B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52400" y="-16669"/>
            <a:ext cx="7162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Le microbiome </a:t>
            </a:r>
            <a:r>
              <a:rPr lang="en-US" altLang="en-US" sz="1800" err="1">
                <a:latin typeface="Arial" panose="020B0604020202020204" pitchFamily="34" charset="0"/>
              </a:rPr>
              <a:t>humain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31" name="TextBox 7">
            <a:extLst>
              <a:ext uri="{FF2B5EF4-FFF2-40B4-BE49-F238E27FC236}">
                <a16:creationId xmlns:a16="http://schemas.microsoft.com/office/drawing/2014/main" id="{82DC9B9C-0CCF-45BA-B74C-54B86590E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860131"/>
            <a:ext cx="43434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500">
                <a:latin typeface="Arial" panose="020B0604020202020204" pitchFamily="34" charset="0"/>
              </a:rPr>
              <a:t>F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500" err="1">
                <a:latin typeface="Arial" panose="020B0604020202020204" pitchFamily="34" charset="0"/>
              </a:rPr>
              <a:t>unctional</a:t>
            </a:r>
            <a:r>
              <a:rPr lang="en-US" altLang="en-US" sz="500">
                <a:latin typeface="Arial" panose="020B0604020202020204" pitchFamily="34" charset="0"/>
              </a:rPr>
              <a:t> genomics of lactic acid bacteria: from food to health: https://</a:t>
            </a:r>
            <a:r>
              <a:rPr lang="en-US" altLang="en-US" sz="500" err="1">
                <a:latin typeface="Arial" panose="020B0604020202020204" pitchFamily="34" charset="0"/>
              </a:rPr>
              <a:t>link.springer.com</a:t>
            </a:r>
            <a:r>
              <a:rPr lang="en-US" altLang="en-US" sz="500">
                <a:latin typeface="Arial" panose="020B0604020202020204" pitchFamily="34" charset="0"/>
              </a:rPr>
              <a:t>/article/10.1186/1475-2859-13-S1-S8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0F6EFC-B4FC-CA4C-9BA8-D2DFC6BF5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49673"/>
            <a:ext cx="6248400" cy="39104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2AC414-6968-7D4E-ACD7-4199D7EC5A10}"/>
              </a:ext>
            </a:extLst>
          </p:cNvPr>
          <p:cNvSpPr txBox="1"/>
          <p:nvPr/>
        </p:nvSpPr>
        <p:spPr>
          <a:xfrm>
            <a:off x="1371600" y="1735931"/>
            <a:ext cx="1356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10</a:t>
            </a:r>
            <a:r>
              <a:rPr lang="en-US" sz="1200" baseline="30000"/>
              <a:t>4</a:t>
            </a:r>
            <a:r>
              <a:rPr lang="en-US" sz="1200"/>
              <a:t>-10</a:t>
            </a:r>
            <a:r>
              <a:rPr lang="en-US" sz="1200" baseline="30000"/>
              <a:t>7</a:t>
            </a:r>
            <a:r>
              <a:rPr lang="en-US" sz="1200"/>
              <a:t> </a:t>
            </a:r>
            <a:r>
              <a:rPr lang="en-US" sz="1200" err="1"/>
              <a:t>bactéries</a:t>
            </a:r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7476D-4025-2A42-A552-13B5E94D865F}"/>
              </a:ext>
            </a:extLst>
          </p:cNvPr>
          <p:cNvSpPr txBox="1"/>
          <p:nvPr/>
        </p:nvSpPr>
        <p:spPr>
          <a:xfrm>
            <a:off x="1295400" y="2942185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10</a:t>
            </a:r>
            <a:r>
              <a:rPr lang="en-US" sz="1200" baseline="30000"/>
              <a:t>5</a:t>
            </a:r>
            <a:r>
              <a:rPr lang="en-US" sz="1200"/>
              <a:t>-10</a:t>
            </a:r>
            <a:r>
              <a:rPr lang="en-US" sz="1200" baseline="30000"/>
              <a:t>7</a:t>
            </a:r>
            <a:r>
              <a:rPr lang="en-US" sz="1200"/>
              <a:t> </a:t>
            </a:r>
            <a:r>
              <a:rPr lang="en-US" sz="1200" err="1"/>
              <a:t>bactéries</a:t>
            </a:r>
            <a:endParaRPr lang="en-US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FE1C56-06C6-3E43-83F0-4AD5B3F000EF}"/>
              </a:ext>
            </a:extLst>
          </p:cNvPr>
          <p:cNvSpPr txBox="1"/>
          <p:nvPr/>
        </p:nvSpPr>
        <p:spPr>
          <a:xfrm>
            <a:off x="1569669" y="4263121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10</a:t>
            </a:r>
            <a:r>
              <a:rPr lang="en-US" sz="1200" baseline="30000"/>
              <a:t>6</a:t>
            </a:r>
            <a:r>
              <a:rPr lang="en-US" sz="1200"/>
              <a:t>-10</a:t>
            </a:r>
            <a:r>
              <a:rPr lang="en-US" sz="1200" baseline="30000"/>
              <a:t>7</a:t>
            </a:r>
            <a:r>
              <a:rPr lang="en-US" sz="1200"/>
              <a:t> </a:t>
            </a:r>
            <a:r>
              <a:rPr lang="en-US" sz="1200" err="1"/>
              <a:t>bactéries</a:t>
            </a:r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B5AA8-3ED5-EC45-82B9-A4B825354ADE}"/>
              </a:ext>
            </a:extLst>
          </p:cNvPr>
          <p:cNvSpPr txBox="1"/>
          <p:nvPr/>
        </p:nvSpPr>
        <p:spPr>
          <a:xfrm>
            <a:off x="5715000" y="1202531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10</a:t>
            </a:r>
            <a:r>
              <a:rPr lang="en-US" sz="1200" baseline="30000"/>
              <a:t>6</a:t>
            </a:r>
            <a:r>
              <a:rPr lang="en-US" sz="1200"/>
              <a:t>-10</a:t>
            </a:r>
            <a:r>
              <a:rPr lang="en-US" sz="1200" baseline="30000"/>
              <a:t>9</a:t>
            </a:r>
            <a:r>
              <a:rPr lang="en-US" sz="1200"/>
              <a:t> </a:t>
            </a:r>
            <a:r>
              <a:rPr lang="en-US" sz="1200" err="1"/>
              <a:t>bactéries</a:t>
            </a:r>
            <a:endParaRPr 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5180C-3B3D-D243-8952-77C8355C5CF6}"/>
              </a:ext>
            </a:extLst>
          </p:cNvPr>
          <p:cNvSpPr txBox="1"/>
          <p:nvPr/>
        </p:nvSpPr>
        <p:spPr>
          <a:xfrm>
            <a:off x="5481533" y="2953326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1-10</a:t>
            </a:r>
            <a:r>
              <a:rPr lang="en-US" sz="1200" baseline="30000"/>
              <a:t>4</a:t>
            </a:r>
            <a:r>
              <a:rPr lang="en-US" sz="1200"/>
              <a:t> </a:t>
            </a:r>
            <a:r>
              <a:rPr lang="en-US" sz="1200" err="1"/>
              <a:t>bactéries</a:t>
            </a:r>
            <a:endParaRPr 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E5E86-8BCC-5A4E-A4BE-3ABF9E13E7C2}"/>
              </a:ext>
            </a:extLst>
          </p:cNvPr>
          <p:cNvSpPr txBox="1"/>
          <p:nvPr/>
        </p:nvSpPr>
        <p:spPr>
          <a:xfrm>
            <a:off x="5156562" y="4263120"/>
            <a:ext cx="1406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10</a:t>
            </a:r>
            <a:r>
              <a:rPr lang="en-US" sz="1200" baseline="30000"/>
              <a:t>9</a:t>
            </a:r>
            <a:r>
              <a:rPr lang="en-US" sz="1200"/>
              <a:t>-10</a:t>
            </a:r>
            <a:r>
              <a:rPr lang="en-US" sz="1200" baseline="30000"/>
              <a:t>11</a:t>
            </a:r>
            <a:r>
              <a:rPr lang="en-US" sz="1200"/>
              <a:t> </a:t>
            </a:r>
            <a:r>
              <a:rPr lang="en-US" sz="1200" err="1"/>
              <a:t>bactéries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2133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63795E-8E12-3643-A49C-5C247026C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6056780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6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6">
            <a:extLst>
              <a:ext uri="{FF2B5EF4-FFF2-40B4-BE49-F238E27FC236}">
                <a16:creationId xmlns:a16="http://schemas.microsoft.com/office/drawing/2014/main" id="{2F389B51-F1E1-4D62-AAFE-C66B8AFB29B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38200" y="908387"/>
            <a:ext cx="7162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err="1">
                <a:latin typeface="Arial" panose="020B0604020202020204" pitchFamily="34" charset="0"/>
              </a:rPr>
              <a:t>Analyse</a:t>
            </a:r>
            <a:r>
              <a:rPr lang="en-US" altLang="en-US" sz="1800">
                <a:latin typeface="Arial" panose="020B0604020202020204" pitchFamily="34" charset="0"/>
              </a:rPr>
              <a:t> du microbiome buccal des </a:t>
            </a:r>
            <a:r>
              <a:rPr lang="en-US" altLang="en-US" sz="1800" err="1">
                <a:latin typeface="Arial" panose="020B0604020202020204" pitchFamily="34" charset="0"/>
              </a:rPr>
              <a:t>fumeurs</a:t>
            </a:r>
            <a:r>
              <a:rPr lang="en-US" altLang="en-US" sz="1800">
                <a:latin typeface="Arial" panose="020B0604020202020204" pitchFamily="34" charset="0"/>
              </a:rPr>
              <a:t> et non-</a:t>
            </a:r>
            <a:r>
              <a:rPr lang="en-US" altLang="en-US" sz="1800" err="1">
                <a:latin typeface="Arial" panose="020B0604020202020204" pitchFamily="34" charset="0"/>
              </a:rPr>
              <a:t>fumeurs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31" name="TextBox 7">
            <a:extLst>
              <a:ext uri="{FF2B5EF4-FFF2-40B4-BE49-F238E27FC236}">
                <a16:creationId xmlns:a16="http://schemas.microsoft.com/office/drawing/2014/main" id="{82DC9B9C-0CCF-45BA-B74C-54B86590E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83931"/>
            <a:ext cx="43434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00">
                <a:latin typeface="Arial" panose="020B0604020202020204" pitchFamily="34" charset="0"/>
              </a:rPr>
              <a:t>From: https://</a:t>
            </a:r>
            <a:r>
              <a:rPr lang="en-US" altLang="en-US" sz="500" err="1">
                <a:latin typeface="Arial" panose="020B0604020202020204" pitchFamily="34" charset="0"/>
              </a:rPr>
              <a:t>www.spandidos-publications.com</a:t>
            </a:r>
            <a:r>
              <a:rPr lang="en-US" altLang="en-US" sz="500">
                <a:latin typeface="Arial" panose="020B0604020202020204" pitchFamily="34" charset="0"/>
              </a:rPr>
              <a:t>/</a:t>
            </a:r>
            <a:r>
              <a:rPr lang="en-US" altLang="en-US" sz="500" err="1">
                <a:latin typeface="Arial" panose="020B0604020202020204" pitchFamily="34" charset="0"/>
              </a:rPr>
              <a:t>mmr</a:t>
            </a:r>
            <a:r>
              <a:rPr lang="en-US" altLang="en-US" sz="500">
                <a:latin typeface="Arial" panose="020B0604020202020204" pitchFamily="34" charset="0"/>
              </a:rPr>
              <a:t>/15/4/2007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AA9958-B36E-44AE-8078-E27B794FAD62}"/>
              </a:ext>
            </a:extLst>
          </p:cNvPr>
          <p:cNvSpPr/>
          <p:nvPr/>
        </p:nvSpPr>
        <p:spPr>
          <a:xfrm>
            <a:off x="838200" y="1507331"/>
            <a:ext cx="7953451" cy="26776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Qui?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8 patients de 21 </a:t>
            </a:r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à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 63 </a:t>
            </a:r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ans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 (4 </a:t>
            </a:r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fumeurs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 et 4 non-</a:t>
            </a:r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fumeurs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Femmes + hommes</a:t>
            </a:r>
            <a:endParaRPr lang="en-US" sz="120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endParaRPr lang="en-US" sz="140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Comment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?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L’ADN </a:t>
            </a:r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est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extrait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 de </a:t>
            </a:r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tissus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 buccal entre les </a:t>
            </a:r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molaires</a:t>
            </a:r>
            <a:endParaRPr lang="en-US" sz="1400">
              <a:solidFill>
                <a:schemeClr val="bg1">
                  <a:lumMod val="85000"/>
                </a:schemeClr>
              </a:solidFill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sz="140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Analyse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?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Comparaison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 des microbiomes des </a:t>
            </a:r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fumeurs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 par rapport aux non-</a:t>
            </a:r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fumeurs</a:t>
            </a:r>
            <a:endParaRPr lang="en-US" sz="140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endParaRPr lang="en-US" sz="1400">
              <a:solidFill>
                <a:schemeClr val="bg1">
                  <a:lumMod val="85000"/>
                </a:schemeClr>
              </a:solidFill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sz="14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52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6">
            <a:extLst>
              <a:ext uri="{FF2B5EF4-FFF2-40B4-BE49-F238E27FC236}">
                <a16:creationId xmlns:a16="http://schemas.microsoft.com/office/drawing/2014/main" id="{2F389B51-F1E1-4D62-AAFE-C66B8AFB29B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52400" y="-16669"/>
            <a:ext cx="7162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Identifier un microbiome grâce aux ribosomes</a:t>
            </a:r>
          </a:p>
        </p:txBody>
      </p:sp>
      <p:sp>
        <p:nvSpPr>
          <p:cNvPr id="22531" name="TextBox 7">
            <a:extLst>
              <a:ext uri="{FF2B5EF4-FFF2-40B4-BE49-F238E27FC236}">
                <a16:creationId xmlns:a16="http://schemas.microsoft.com/office/drawing/2014/main" id="{82DC9B9C-0CCF-45BA-B74C-54B86590E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" y="4535488"/>
            <a:ext cx="43434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00">
                <a:latin typeface="Arial" panose="020B0604020202020204" pitchFamily="34" charset="0"/>
              </a:rPr>
              <a:t>From: http://www.slideshare.net/abduldvm/16s-ribosomal-dna-sequence-analysis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AA9958-B36E-44AE-8078-E27B794FAD62}"/>
              </a:ext>
            </a:extLst>
          </p:cNvPr>
          <p:cNvSpPr/>
          <p:nvPr/>
        </p:nvSpPr>
        <p:spPr>
          <a:xfrm>
            <a:off x="6324600" y="1658938"/>
            <a:ext cx="2667000" cy="286232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>
                <a:solidFill>
                  <a:schemeClr val="bg1">
                    <a:lumMod val="85000"/>
                  </a:schemeClr>
                </a:solidFill>
              </a:rPr>
              <a:t>Un ribosome?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Produit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 des </a:t>
            </a:r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protéines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 (</a:t>
            </a:r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essentiel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à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 la vie)</a:t>
            </a:r>
          </a:p>
          <a:p>
            <a:pPr eaLnBrk="1" hangingPunct="1">
              <a:defRPr/>
            </a:pPr>
            <a:endParaRPr lang="en-US" sz="1400">
              <a:solidFill>
                <a:schemeClr val="bg1">
                  <a:lumMod val="85000"/>
                </a:schemeClr>
              </a:solidFill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Séquences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d’ADN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 ribosomal: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Segments </a:t>
            </a:r>
            <a:r>
              <a:rPr lang="en-US" sz="1200" err="1">
                <a:solidFill>
                  <a:schemeClr val="bg1">
                    <a:lumMod val="85000"/>
                  </a:schemeClr>
                </a:solidFill>
              </a:rPr>
              <a:t>conservés</a:t>
            </a:r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 entre </a:t>
            </a:r>
            <a:r>
              <a:rPr lang="en-US" sz="1200" err="1">
                <a:solidFill>
                  <a:schemeClr val="bg1">
                    <a:lumMod val="85000"/>
                  </a:schemeClr>
                </a:solidFill>
              </a:rPr>
              <a:t>bactéries</a:t>
            </a:r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 (</a:t>
            </a:r>
            <a:r>
              <a:rPr lang="en-US" sz="1200" err="1">
                <a:solidFill>
                  <a:schemeClr val="bg1">
                    <a:lumMod val="85000"/>
                  </a:schemeClr>
                </a:solidFill>
              </a:rPr>
              <a:t>boucles</a:t>
            </a:r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Segments variables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sz="1400">
              <a:solidFill>
                <a:schemeClr val="bg1">
                  <a:lumMod val="85000"/>
                </a:schemeClr>
              </a:solidFill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La </a:t>
            </a:r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comparaison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 de </a:t>
            </a:r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ces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 sequences: production d’un microbiome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sz="14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50DC7-5B59-6246-B72D-FE3CD54BA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4" y="745331"/>
            <a:ext cx="6163649" cy="37759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4">
            <a:extLst>
              <a:ext uri="{FF2B5EF4-FFF2-40B4-BE49-F238E27FC236}">
                <a16:creationId xmlns:a16="http://schemas.microsoft.com/office/drawing/2014/main" id="{9376AB45-7378-492F-A08C-1E8E4E47A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592931"/>
            <a:ext cx="2971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16S rRNA:  La </a:t>
            </a:r>
            <a:r>
              <a:rPr lang="en-US" altLang="en-US" sz="1800" err="1">
                <a:latin typeface="Arial" panose="020B0604020202020204" pitchFamily="34" charset="0"/>
              </a:rPr>
              <a:t>Méthode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 sz="1800" err="1">
                <a:latin typeface="Arial" panose="020B0604020202020204" pitchFamily="34" charset="0"/>
              </a:rPr>
              <a:t>d’amplification</a:t>
            </a:r>
            <a:r>
              <a:rPr lang="en-US" altLang="en-US" sz="1800">
                <a:latin typeface="Arial" panose="020B0604020202020204" pitchFamily="34" charset="0"/>
              </a:rPr>
              <a:t> de </a:t>
            </a:r>
            <a:r>
              <a:rPr lang="en-US" altLang="en-US" sz="1800" err="1">
                <a:latin typeface="Arial" panose="020B0604020202020204" pitchFamily="34" charset="0"/>
              </a:rPr>
              <a:t>l’ADN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23556" name="TextBox 9">
            <a:extLst>
              <a:ext uri="{FF2B5EF4-FFF2-40B4-BE49-F238E27FC236}">
                <a16:creationId xmlns:a16="http://schemas.microsoft.com/office/drawing/2014/main" id="{E7B727A3-0565-4E27-B0D2-3B2778801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56199"/>
            <a:ext cx="280557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00">
                <a:latin typeface="Arial" panose="020B0604020202020204" pitchFamily="34" charset="0"/>
              </a:rPr>
              <a:t>Image: Skin microbiome: genomics-based insights into the diversity and role of skin microbes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EBC0859-F47C-0643-892D-155098FC4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2739"/>
            <a:ext cx="2198688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5D007-DEA4-C143-ABEA-7F1E0C9F4685}"/>
              </a:ext>
            </a:extLst>
          </p:cNvPr>
          <p:cNvSpPr/>
          <p:nvPr/>
        </p:nvSpPr>
        <p:spPr>
          <a:xfrm>
            <a:off x="6324600" y="1690279"/>
            <a:ext cx="2514600" cy="590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Note: Plus </a:t>
            </a:r>
            <a:r>
              <a:rPr lang="en-US" sz="1100" err="1"/>
              <a:t>l’</a:t>
            </a:r>
            <a:r>
              <a:rPr lang="en-US" sz="1100" i="1" err="1"/>
              <a:t>amplicon</a:t>
            </a:r>
            <a:r>
              <a:rPr lang="en-US" sz="1100"/>
              <a:t> </a:t>
            </a:r>
            <a:r>
              <a:rPr lang="en-US" sz="1100" err="1"/>
              <a:t>est</a:t>
            </a:r>
            <a:r>
              <a:rPr lang="en-US" sz="1100"/>
              <a:t> long, plus on </a:t>
            </a:r>
            <a:r>
              <a:rPr lang="en-US" sz="1100" err="1"/>
              <a:t>pourra</a:t>
            </a:r>
            <a:r>
              <a:rPr lang="en-US" sz="1100"/>
              <a:t> </a:t>
            </a:r>
            <a:r>
              <a:rPr lang="en-US" sz="1100" err="1"/>
              <a:t>avoir</a:t>
            </a:r>
            <a:r>
              <a:rPr lang="en-US" sz="1100"/>
              <a:t> de resolution </a:t>
            </a:r>
            <a:r>
              <a:rPr lang="en-US" sz="1100" err="1"/>
              <a:t>dans</a:t>
            </a:r>
            <a:r>
              <a:rPr lang="en-US" sz="1100"/>
              <a:t> les </a:t>
            </a:r>
            <a:r>
              <a:rPr lang="en-US" sz="1100" err="1"/>
              <a:t>résultats</a:t>
            </a:r>
            <a:r>
              <a:rPr lang="en-US" sz="1100"/>
              <a:t> (i.e. </a:t>
            </a:r>
            <a:r>
              <a:rPr lang="en-US" sz="1100" err="1"/>
              <a:t>distinguer</a:t>
            </a:r>
            <a:r>
              <a:rPr lang="en-US" sz="1100"/>
              <a:t> des </a:t>
            </a:r>
            <a:r>
              <a:rPr lang="en-US" sz="1100" err="1"/>
              <a:t>espèces</a:t>
            </a:r>
            <a:r>
              <a:rPr lang="en-US" sz="1100"/>
              <a:t>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C4D178-DCC4-9C4D-B25F-515A3F4D656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562600" y="1985644"/>
            <a:ext cx="762000" cy="283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FABC53E-9BFB-F64D-998B-0A5EE09E86C6}"/>
              </a:ext>
            </a:extLst>
          </p:cNvPr>
          <p:cNvSpPr/>
          <p:nvPr/>
        </p:nvSpPr>
        <p:spPr>
          <a:xfrm>
            <a:off x="6327381" y="2751800"/>
            <a:ext cx="2514600" cy="590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Les </a:t>
            </a:r>
            <a:r>
              <a:rPr lang="en-US" sz="1100" err="1"/>
              <a:t>séquenceurs</a:t>
            </a:r>
            <a:r>
              <a:rPr lang="en-US" sz="1100"/>
              <a:t> </a:t>
            </a:r>
            <a:r>
              <a:rPr lang="en-US" sz="1100" err="1"/>
              <a:t>produisent</a:t>
            </a:r>
            <a:r>
              <a:rPr lang="en-US" sz="1100"/>
              <a:t> des </a:t>
            </a:r>
            <a:r>
              <a:rPr lang="en-US" sz="1100" err="1"/>
              <a:t>erreurs</a:t>
            </a:r>
            <a:r>
              <a:rPr lang="en-US" sz="1100"/>
              <a:t> de </a:t>
            </a:r>
            <a:r>
              <a:rPr lang="en-US" sz="1100" err="1"/>
              <a:t>séquençage</a:t>
            </a:r>
            <a:r>
              <a:rPr lang="en-US" sz="1100"/>
              <a:t> qui </a:t>
            </a:r>
            <a:r>
              <a:rPr lang="en-US" sz="1100" err="1"/>
              <a:t>nuisent</a:t>
            </a:r>
            <a:r>
              <a:rPr lang="en-US" sz="1100"/>
              <a:t> </a:t>
            </a:r>
            <a:r>
              <a:rPr lang="en-US" sz="1100" err="1"/>
              <a:t>à</a:t>
            </a:r>
            <a:r>
              <a:rPr lang="en-US" sz="1100"/>
              <a:t> </a:t>
            </a:r>
            <a:r>
              <a:rPr lang="en-US" sz="1100" err="1"/>
              <a:t>l’analyse</a:t>
            </a:r>
            <a:r>
              <a:rPr lang="en-US" sz="1100"/>
              <a:t>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8BD550-9331-8240-B2AB-1ECFD2A89D5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671344" y="2787101"/>
            <a:ext cx="656037" cy="260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7ACC07C-C013-2845-BAC7-2267BDF59A8E}"/>
              </a:ext>
            </a:extLst>
          </p:cNvPr>
          <p:cNvSpPr/>
          <p:nvPr/>
        </p:nvSpPr>
        <p:spPr>
          <a:xfrm>
            <a:off x="838200" y="3640931"/>
            <a:ext cx="1600200" cy="590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DADA2 (</a:t>
            </a:r>
            <a:r>
              <a:rPr lang="en-US" sz="1100" err="1"/>
              <a:t>librairie</a:t>
            </a:r>
            <a:r>
              <a:rPr lang="en-US" sz="1100"/>
              <a:t> R)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997BBC-0CE6-6A4F-BC3E-7E49E6C6440C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2438400" y="3543619"/>
            <a:ext cx="1219200" cy="39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E7B65A-2203-894F-BBE1-715A8A1DE9B6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2438400" y="3936296"/>
            <a:ext cx="1219200" cy="9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11AE24-84BE-2541-A62A-8A18D93D1D4B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2438400" y="3936296"/>
            <a:ext cx="1222254" cy="60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250C60F-2526-4D61-BDB5-E65F361F8AFE}"/>
              </a:ext>
            </a:extLst>
          </p:cNvPr>
          <p:cNvSpPr txBox="1">
            <a:spLocks/>
          </p:cNvSpPr>
          <p:nvPr/>
        </p:nvSpPr>
        <p:spPr>
          <a:xfrm>
            <a:off x="1349375" y="131763"/>
            <a:ext cx="5603875" cy="450850"/>
          </a:xfrm>
          <a:prstGeom prst="rect">
            <a:avLst/>
          </a:prstGeom>
        </p:spPr>
        <p:txBody>
          <a:bodyPr lIns="68580" tIns="34290" rIns="68580" bIns="3429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550"/>
              <a:t>La </a:t>
            </a:r>
            <a:r>
              <a:rPr lang="en-US" sz="2550" err="1"/>
              <a:t>méthode</a:t>
            </a:r>
            <a:r>
              <a:rPr lang="en-US" sz="2550"/>
              <a:t> </a:t>
            </a:r>
            <a:r>
              <a:rPr lang="en-US" sz="2550" err="1"/>
              <a:t>d’analyse</a:t>
            </a:r>
            <a:r>
              <a:rPr lang="en-US" sz="2550"/>
              <a:t> DADA2</a:t>
            </a:r>
          </a:p>
        </p:txBody>
      </p:sp>
      <p:sp>
        <p:nvSpPr>
          <p:cNvPr id="29699" name="Text Placeholder 14">
            <a:extLst>
              <a:ext uri="{FF2B5EF4-FFF2-40B4-BE49-F238E27FC236}">
                <a16:creationId xmlns:a16="http://schemas.microsoft.com/office/drawing/2014/main" id="{E9DA37FA-2CB1-4860-8DA8-8705F117368B}"/>
              </a:ext>
            </a:extLst>
          </p:cNvPr>
          <p:cNvSpPr txBox="1">
            <a:spLocks/>
          </p:cNvSpPr>
          <p:nvPr/>
        </p:nvSpPr>
        <p:spPr bwMode="auto">
          <a:xfrm>
            <a:off x="306388" y="1316038"/>
            <a:ext cx="1906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28600" indent="-2286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93725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33488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0812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9653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225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8797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369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Tx/>
              <a:buChar char="•"/>
            </a:pPr>
            <a:r>
              <a:rPr lang="en-US" altLang="en-US" sz="900" err="1">
                <a:latin typeface="Open Sans" pitchFamily="34" charset="0"/>
              </a:rPr>
              <a:t>Profils</a:t>
            </a:r>
            <a:r>
              <a:rPr lang="en-US" altLang="en-US" sz="900">
                <a:latin typeface="Open Sans" pitchFamily="34" charset="0"/>
              </a:rPr>
              <a:t> de </a:t>
            </a:r>
            <a:r>
              <a:rPr lang="en-US" altLang="en-US" sz="900" err="1">
                <a:latin typeface="Open Sans" pitchFamily="34" charset="0"/>
              </a:rPr>
              <a:t>qualité</a:t>
            </a:r>
            <a:endParaRPr lang="en-US" altLang="en-US" sz="900">
              <a:latin typeface="Open Sans" pitchFamily="34" charset="0"/>
            </a:endParaRPr>
          </a:p>
        </p:txBody>
      </p:sp>
      <p:sp>
        <p:nvSpPr>
          <p:cNvPr id="29700" name="Text Placeholder 15">
            <a:extLst>
              <a:ext uri="{FF2B5EF4-FFF2-40B4-BE49-F238E27FC236}">
                <a16:creationId xmlns:a16="http://schemas.microsoft.com/office/drawing/2014/main" id="{657F1F69-177B-4126-A10F-B8D65B2DE905}"/>
              </a:ext>
            </a:extLst>
          </p:cNvPr>
          <p:cNvSpPr txBox="1">
            <a:spLocks/>
          </p:cNvSpPr>
          <p:nvPr/>
        </p:nvSpPr>
        <p:spPr bwMode="auto">
          <a:xfrm>
            <a:off x="306388" y="1084263"/>
            <a:ext cx="19065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228600" indent="-2286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93725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33488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0812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9653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225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8797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369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ts val="1800"/>
              </a:spcBef>
              <a:buClr>
                <a:schemeClr val="accent1"/>
              </a:buClr>
              <a:buFontTx/>
              <a:buChar char="•"/>
            </a:pPr>
            <a:r>
              <a:rPr lang="en-US" altLang="en-US" sz="1100" err="1">
                <a:solidFill>
                  <a:srgbClr val="062F54"/>
                </a:solidFill>
                <a:latin typeface="Open Sans" pitchFamily="34" charset="0"/>
              </a:rPr>
              <a:t>Contrôle</a:t>
            </a:r>
            <a:r>
              <a:rPr lang="en-US" altLang="en-US" sz="1100">
                <a:solidFill>
                  <a:srgbClr val="062F54"/>
                </a:solidFill>
                <a:latin typeface="Open Sans" pitchFamily="34" charset="0"/>
              </a:rPr>
              <a:t> de la </a:t>
            </a:r>
            <a:r>
              <a:rPr lang="en-US" altLang="en-US" sz="1100" err="1">
                <a:solidFill>
                  <a:srgbClr val="062F54"/>
                </a:solidFill>
                <a:latin typeface="Open Sans" pitchFamily="34" charset="0"/>
              </a:rPr>
              <a:t>qualité</a:t>
            </a:r>
            <a:endParaRPr lang="en-US" altLang="en-US" sz="1100">
              <a:solidFill>
                <a:srgbClr val="062F54"/>
              </a:solidFill>
              <a:latin typeface="Open Sans" pitchFamily="34" charset="0"/>
            </a:endParaRPr>
          </a:p>
        </p:txBody>
      </p:sp>
      <p:sp>
        <p:nvSpPr>
          <p:cNvPr id="29701" name="Text Placeholder 16">
            <a:extLst>
              <a:ext uri="{FF2B5EF4-FFF2-40B4-BE49-F238E27FC236}">
                <a16:creationId xmlns:a16="http://schemas.microsoft.com/office/drawing/2014/main" id="{22AAC4E1-388A-4CBE-AAC0-318DDAB49250}"/>
              </a:ext>
            </a:extLst>
          </p:cNvPr>
          <p:cNvSpPr txBox="1">
            <a:spLocks/>
          </p:cNvSpPr>
          <p:nvPr/>
        </p:nvSpPr>
        <p:spPr bwMode="auto">
          <a:xfrm>
            <a:off x="1076325" y="4006850"/>
            <a:ext cx="23526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28600" indent="-2286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93725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33488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0812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9653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225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8797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369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Tx/>
              <a:buChar char="•"/>
            </a:pPr>
            <a:r>
              <a:rPr lang="en-US" altLang="en-US" sz="900" err="1">
                <a:latin typeface="Open Sans" pitchFamily="34" charset="0"/>
              </a:rPr>
              <a:t>Dépend</a:t>
            </a:r>
            <a:r>
              <a:rPr lang="en-US" altLang="en-US" sz="900">
                <a:latin typeface="Open Sans" pitchFamily="34" charset="0"/>
              </a:rPr>
              <a:t> des </a:t>
            </a:r>
            <a:r>
              <a:rPr lang="en-US" altLang="en-US" sz="900" err="1">
                <a:latin typeface="Open Sans" pitchFamily="34" charset="0"/>
              </a:rPr>
              <a:t>profils</a:t>
            </a:r>
            <a:r>
              <a:rPr lang="en-US" altLang="en-US" sz="900">
                <a:latin typeface="Open Sans" pitchFamily="34" charset="0"/>
              </a:rPr>
              <a:t> de </a:t>
            </a:r>
            <a:r>
              <a:rPr lang="en-US" altLang="en-US" sz="900" err="1">
                <a:latin typeface="Open Sans" pitchFamily="34" charset="0"/>
              </a:rPr>
              <a:t>qualité</a:t>
            </a:r>
            <a:endParaRPr lang="en-US" altLang="en-US" sz="900">
              <a:latin typeface="Open Sans" pitchFamily="34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en-US" sz="900">
              <a:latin typeface="Open Sans" pitchFamily="34" charset="0"/>
            </a:endParaRPr>
          </a:p>
        </p:txBody>
      </p:sp>
      <p:sp>
        <p:nvSpPr>
          <p:cNvPr id="29702" name="Text Placeholder 17">
            <a:extLst>
              <a:ext uri="{FF2B5EF4-FFF2-40B4-BE49-F238E27FC236}">
                <a16:creationId xmlns:a16="http://schemas.microsoft.com/office/drawing/2014/main" id="{C641DD00-2E42-4995-9D68-73099A782170}"/>
              </a:ext>
            </a:extLst>
          </p:cNvPr>
          <p:cNvSpPr txBox="1">
            <a:spLocks/>
          </p:cNvSpPr>
          <p:nvPr/>
        </p:nvSpPr>
        <p:spPr bwMode="auto">
          <a:xfrm>
            <a:off x="1076325" y="3773488"/>
            <a:ext cx="3038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228600" indent="-2286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93725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33488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0812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9653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225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8797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369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Tx/>
              <a:buChar char="•"/>
            </a:pPr>
            <a:r>
              <a:rPr lang="en-US" altLang="en-US" sz="1100" err="1">
                <a:latin typeface="Open Sans" pitchFamily="34" charset="0"/>
              </a:rPr>
              <a:t>Filtrage</a:t>
            </a:r>
            <a:r>
              <a:rPr lang="en-US" altLang="en-US" sz="1100">
                <a:latin typeface="Open Sans" pitchFamily="34" charset="0"/>
              </a:rPr>
              <a:t> des sequences de </a:t>
            </a:r>
            <a:r>
              <a:rPr lang="en-US" altLang="en-US" sz="1100" err="1">
                <a:latin typeface="Open Sans" pitchFamily="34" charset="0"/>
              </a:rPr>
              <a:t>mauvaise</a:t>
            </a:r>
            <a:r>
              <a:rPr lang="en-US" altLang="en-US" sz="1100">
                <a:latin typeface="Open Sans" pitchFamily="34" charset="0"/>
              </a:rPr>
              <a:t> </a:t>
            </a:r>
            <a:r>
              <a:rPr lang="en-US" altLang="en-US" sz="1100" err="1">
                <a:latin typeface="Open Sans" pitchFamily="34" charset="0"/>
              </a:rPr>
              <a:t>qualité</a:t>
            </a:r>
            <a:endParaRPr lang="en-US" altLang="en-US" sz="1100">
              <a:latin typeface="Open Sans" pitchFamily="34" charset="0"/>
            </a:endParaRPr>
          </a:p>
        </p:txBody>
      </p:sp>
      <p:sp>
        <p:nvSpPr>
          <p:cNvPr id="29703" name="Text Placeholder 18">
            <a:extLst>
              <a:ext uri="{FF2B5EF4-FFF2-40B4-BE49-F238E27FC236}">
                <a16:creationId xmlns:a16="http://schemas.microsoft.com/office/drawing/2014/main" id="{9ACE84F9-07CB-4EB0-8AAB-7F95F643D129}"/>
              </a:ext>
            </a:extLst>
          </p:cNvPr>
          <p:cNvSpPr txBox="1">
            <a:spLocks/>
          </p:cNvSpPr>
          <p:nvPr/>
        </p:nvSpPr>
        <p:spPr bwMode="auto">
          <a:xfrm>
            <a:off x="2971800" y="1316038"/>
            <a:ext cx="2286000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28600" indent="-2286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93725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33488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0812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9653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225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8797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369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Tx/>
              <a:buChar char="•"/>
            </a:pPr>
            <a:endParaRPr lang="en-US" altLang="en-US" sz="900">
              <a:latin typeface="Open Sans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Tx/>
              <a:buChar char="•"/>
            </a:pPr>
            <a:r>
              <a:rPr lang="en-US" altLang="en-US" sz="900">
                <a:latin typeface="Open Sans" pitchFamily="34" charset="0"/>
              </a:rPr>
              <a:t>Auto-correction des sequences </a:t>
            </a:r>
            <a:r>
              <a:rPr lang="en-US" altLang="en-US" sz="900" err="1">
                <a:latin typeface="Open Sans" pitchFamily="34" charset="0"/>
              </a:rPr>
              <a:t>d’après</a:t>
            </a:r>
            <a:r>
              <a:rPr lang="en-US" altLang="en-US" sz="900">
                <a:latin typeface="Open Sans" pitchFamily="34" charset="0"/>
              </a:rPr>
              <a:t> un </a:t>
            </a:r>
            <a:r>
              <a:rPr lang="en-US" altLang="en-US" sz="900" err="1">
                <a:latin typeface="Open Sans" pitchFamily="34" charset="0"/>
              </a:rPr>
              <a:t>modèle</a:t>
            </a:r>
            <a:r>
              <a:rPr lang="en-US" altLang="en-US" sz="900">
                <a:latin typeface="Open Sans" pitchFamily="34" charset="0"/>
              </a:rPr>
              <a:t> </a:t>
            </a:r>
            <a:r>
              <a:rPr lang="en-US" altLang="en-US" sz="900" err="1">
                <a:latin typeface="Open Sans" pitchFamily="34" charset="0"/>
              </a:rPr>
              <a:t>paramétrique</a:t>
            </a:r>
            <a:endParaRPr lang="en-US" altLang="en-US" sz="900">
              <a:latin typeface="Open Sans" pitchFamily="34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None/>
            </a:pPr>
            <a:endParaRPr lang="en-US" altLang="en-US" sz="900">
              <a:latin typeface="Open Sans" pitchFamily="34" charset="0"/>
            </a:endParaRPr>
          </a:p>
        </p:txBody>
      </p:sp>
      <p:sp>
        <p:nvSpPr>
          <p:cNvPr id="29704" name="Text Placeholder 19">
            <a:extLst>
              <a:ext uri="{FF2B5EF4-FFF2-40B4-BE49-F238E27FC236}">
                <a16:creationId xmlns:a16="http://schemas.microsoft.com/office/drawing/2014/main" id="{098FAB90-3F5D-4F39-90EE-1037980E4416}"/>
              </a:ext>
            </a:extLst>
          </p:cNvPr>
          <p:cNvSpPr txBox="1">
            <a:spLocks/>
          </p:cNvSpPr>
          <p:nvPr/>
        </p:nvSpPr>
        <p:spPr bwMode="auto">
          <a:xfrm>
            <a:off x="2971800" y="1084263"/>
            <a:ext cx="19065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228600" indent="-2286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93725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33488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0812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9653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225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8797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369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ts val="1800"/>
              </a:spcBef>
              <a:buClr>
                <a:schemeClr val="accent1"/>
              </a:buClr>
              <a:buFontTx/>
              <a:buChar char="•"/>
            </a:pPr>
            <a:r>
              <a:rPr lang="en-US" altLang="en-US" sz="1100">
                <a:latin typeface="Open Sans" pitchFamily="34" charset="0"/>
              </a:rPr>
              <a:t>Machine Learning</a:t>
            </a:r>
          </a:p>
        </p:txBody>
      </p:sp>
      <p:sp>
        <p:nvSpPr>
          <p:cNvPr id="29705" name="Text Placeholder 20">
            <a:extLst>
              <a:ext uri="{FF2B5EF4-FFF2-40B4-BE49-F238E27FC236}">
                <a16:creationId xmlns:a16="http://schemas.microsoft.com/office/drawing/2014/main" id="{7A0E2158-B8F3-4AF4-BC1D-A1DF3B2D3F87}"/>
              </a:ext>
            </a:extLst>
          </p:cNvPr>
          <p:cNvSpPr txBox="1">
            <a:spLocks/>
          </p:cNvSpPr>
          <p:nvPr/>
        </p:nvSpPr>
        <p:spPr bwMode="auto">
          <a:xfrm>
            <a:off x="4629150" y="4006849"/>
            <a:ext cx="1906588" cy="1005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28600" indent="-2286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93725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33488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0812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9653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225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8797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369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Tx/>
              <a:buChar char="•"/>
            </a:pPr>
            <a:r>
              <a:rPr lang="en-US" altLang="en-US" sz="900">
                <a:latin typeface="Open Sans" pitchFamily="34" charset="0"/>
              </a:rPr>
              <a:t>Filterer les sequences qui </a:t>
            </a:r>
            <a:r>
              <a:rPr lang="en-US" altLang="en-US" sz="900" err="1">
                <a:latin typeface="Open Sans" pitchFamily="34" charset="0"/>
              </a:rPr>
              <a:t>apparaissent</a:t>
            </a:r>
            <a:r>
              <a:rPr lang="en-US" altLang="en-US" sz="900">
                <a:latin typeface="Open Sans" pitchFamily="34" charset="0"/>
              </a:rPr>
              <a:t> </a:t>
            </a:r>
            <a:r>
              <a:rPr lang="en-US" altLang="en-US" sz="900" err="1">
                <a:latin typeface="Open Sans" pitchFamily="34" charset="0"/>
              </a:rPr>
              <a:t>plusieurs</a:t>
            </a:r>
            <a:r>
              <a:rPr lang="en-US" altLang="en-US" sz="900">
                <a:latin typeface="Open Sans" pitchFamily="34" charset="0"/>
              </a:rPr>
              <a:t> </a:t>
            </a:r>
            <a:r>
              <a:rPr lang="en-US" altLang="en-US" sz="900" err="1">
                <a:latin typeface="Open Sans" pitchFamily="34" charset="0"/>
              </a:rPr>
              <a:t>fois</a:t>
            </a:r>
            <a:r>
              <a:rPr lang="en-US" altLang="en-US" sz="900">
                <a:latin typeface="Open Sans" pitchFamily="34" charset="0"/>
              </a:rPr>
              <a:t> (</a:t>
            </a:r>
            <a:r>
              <a:rPr lang="en-US" altLang="en-US" sz="900" err="1">
                <a:latin typeface="Open Sans" pitchFamily="34" charset="0"/>
              </a:rPr>
              <a:t>accélère</a:t>
            </a:r>
            <a:r>
              <a:rPr lang="en-US" altLang="en-US" sz="900">
                <a:latin typeface="Open Sans" pitchFamily="34" charset="0"/>
              </a:rPr>
              <a:t> le temps </a:t>
            </a:r>
            <a:r>
              <a:rPr lang="en-US" altLang="en-US" sz="900" err="1">
                <a:latin typeface="Open Sans" pitchFamily="34" charset="0"/>
              </a:rPr>
              <a:t>d’analyse</a:t>
            </a:r>
            <a:r>
              <a:rPr lang="en-US" altLang="en-US" sz="900">
                <a:latin typeface="Open Sans" pitchFamily="34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altLang="en-US" sz="900">
              <a:latin typeface="Open Sans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Tx/>
              <a:buChar char="•"/>
            </a:pPr>
            <a:r>
              <a:rPr lang="en-US" altLang="en-US" sz="900" err="1">
                <a:latin typeface="Open Sans" pitchFamily="34" charset="0"/>
              </a:rPr>
              <a:t>Utiliser</a:t>
            </a:r>
            <a:r>
              <a:rPr lang="en-US" altLang="en-US" sz="900">
                <a:latin typeface="Open Sans" pitchFamily="34" charset="0"/>
              </a:rPr>
              <a:t> les </a:t>
            </a:r>
            <a:r>
              <a:rPr lang="en-US" altLang="en-US" sz="900" err="1">
                <a:latin typeface="Open Sans" pitchFamily="34" charset="0"/>
              </a:rPr>
              <a:t>résultats</a:t>
            </a:r>
            <a:r>
              <a:rPr lang="en-US" altLang="en-US" sz="900">
                <a:latin typeface="Open Sans" pitchFamily="34" charset="0"/>
              </a:rPr>
              <a:t> du machine learning pour </a:t>
            </a:r>
            <a:r>
              <a:rPr lang="en-US" altLang="en-US" sz="900" err="1">
                <a:latin typeface="Open Sans" pitchFamily="34" charset="0"/>
              </a:rPr>
              <a:t>déduire</a:t>
            </a:r>
            <a:r>
              <a:rPr lang="en-US" altLang="en-US" sz="900">
                <a:latin typeface="Open Sans" pitchFamily="34" charset="0"/>
              </a:rPr>
              <a:t> la composition des </a:t>
            </a:r>
            <a:r>
              <a:rPr lang="en-US" altLang="en-US" sz="900" err="1">
                <a:latin typeface="Open Sans" pitchFamily="34" charset="0"/>
              </a:rPr>
              <a:t>échantillons</a:t>
            </a:r>
            <a:endParaRPr lang="en-US" altLang="en-US" sz="900">
              <a:latin typeface="Open Sans" pitchFamily="34" charset="0"/>
            </a:endParaRPr>
          </a:p>
        </p:txBody>
      </p:sp>
      <p:sp>
        <p:nvSpPr>
          <p:cNvPr id="29706" name="Text Placeholder 21">
            <a:extLst>
              <a:ext uri="{FF2B5EF4-FFF2-40B4-BE49-F238E27FC236}">
                <a16:creationId xmlns:a16="http://schemas.microsoft.com/office/drawing/2014/main" id="{E39DE20F-5584-4D23-81D0-DEEA2BC74DF8}"/>
              </a:ext>
            </a:extLst>
          </p:cNvPr>
          <p:cNvSpPr txBox="1">
            <a:spLocks/>
          </p:cNvSpPr>
          <p:nvPr/>
        </p:nvSpPr>
        <p:spPr bwMode="auto">
          <a:xfrm>
            <a:off x="4629150" y="3773488"/>
            <a:ext cx="19065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228600" indent="-2286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93725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33488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0812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9653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225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8797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369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ts val="1800"/>
              </a:spcBef>
              <a:buClr>
                <a:schemeClr val="accent1"/>
              </a:buClr>
              <a:buFontTx/>
              <a:buChar char="•"/>
            </a:pPr>
            <a:r>
              <a:rPr lang="en-US" altLang="en-US" sz="1100" err="1">
                <a:latin typeface="Open Sans" pitchFamily="34" charset="0"/>
              </a:rPr>
              <a:t>Déréplication</a:t>
            </a:r>
            <a:r>
              <a:rPr lang="en-US" altLang="en-US" sz="1100">
                <a:latin typeface="Open Sans" pitchFamily="34" charset="0"/>
              </a:rPr>
              <a:t> et </a:t>
            </a:r>
            <a:r>
              <a:rPr lang="en-US" altLang="en-US" sz="1100" err="1">
                <a:latin typeface="Open Sans" pitchFamily="34" charset="0"/>
              </a:rPr>
              <a:t>analyse</a:t>
            </a:r>
            <a:endParaRPr lang="en-US" altLang="en-US" sz="1100">
              <a:latin typeface="Open Sans" pitchFamily="34" charset="0"/>
            </a:endParaRPr>
          </a:p>
        </p:txBody>
      </p:sp>
      <p:sp>
        <p:nvSpPr>
          <p:cNvPr id="29707" name="Text Placeholder 22">
            <a:extLst>
              <a:ext uri="{FF2B5EF4-FFF2-40B4-BE49-F238E27FC236}">
                <a16:creationId xmlns:a16="http://schemas.microsoft.com/office/drawing/2014/main" id="{2F5EA14F-3D61-4E8B-812C-49745B639213}"/>
              </a:ext>
            </a:extLst>
          </p:cNvPr>
          <p:cNvSpPr txBox="1">
            <a:spLocks/>
          </p:cNvSpPr>
          <p:nvPr/>
        </p:nvSpPr>
        <p:spPr bwMode="auto">
          <a:xfrm>
            <a:off x="6000750" y="1316038"/>
            <a:ext cx="2762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28600" indent="-2286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93725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33488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0812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9653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225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8797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369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accent1"/>
              </a:buClr>
              <a:buFontTx/>
              <a:buChar char="•"/>
            </a:pPr>
            <a:r>
              <a:rPr lang="en-US" altLang="en-US" sz="900" err="1">
                <a:latin typeface="Open Sans" pitchFamily="34" charset="0"/>
              </a:rPr>
              <a:t>Enelever</a:t>
            </a:r>
            <a:r>
              <a:rPr lang="en-US" altLang="en-US" sz="900">
                <a:latin typeface="Open Sans" pitchFamily="34" charset="0"/>
              </a:rPr>
              <a:t> les </a:t>
            </a:r>
            <a:r>
              <a:rPr lang="en-US" altLang="en-US" sz="900" err="1">
                <a:latin typeface="Open Sans" pitchFamily="34" charset="0"/>
              </a:rPr>
              <a:t>chimères</a:t>
            </a:r>
            <a:r>
              <a:rPr lang="en-US" altLang="en-US" sz="900">
                <a:latin typeface="Open Sans" pitchFamily="34" charset="0"/>
              </a:rPr>
              <a:t> (sequences </a:t>
            </a:r>
            <a:r>
              <a:rPr lang="en-US" altLang="en-US" sz="900" err="1">
                <a:latin typeface="Open Sans" pitchFamily="34" charset="0"/>
              </a:rPr>
              <a:t>artificielles</a:t>
            </a:r>
            <a:r>
              <a:rPr lang="en-US" altLang="en-US" sz="900">
                <a:latin typeface="Open Sans" pitchFamily="34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accent1"/>
              </a:buClr>
              <a:buFontTx/>
              <a:buChar char="•"/>
            </a:pPr>
            <a:r>
              <a:rPr lang="en-US" altLang="en-US" sz="900" err="1">
                <a:latin typeface="Open Sans" pitchFamily="34" charset="0"/>
              </a:rPr>
              <a:t>Recensement</a:t>
            </a:r>
            <a:r>
              <a:rPr lang="en-US" altLang="en-US" sz="900">
                <a:latin typeface="Open Sans" pitchFamily="34" charset="0"/>
              </a:rPr>
              <a:t> des sequences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accent1"/>
              </a:buClr>
              <a:buFontTx/>
              <a:buChar char="•"/>
            </a:pPr>
            <a:r>
              <a:rPr lang="en-US" altLang="en-US" sz="900">
                <a:latin typeface="Open Sans" pitchFamily="34" charset="0"/>
              </a:rPr>
              <a:t>Annotation </a:t>
            </a:r>
            <a:r>
              <a:rPr lang="en-US" altLang="en-US" sz="900" err="1">
                <a:latin typeface="Open Sans" pitchFamily="34" charset="0"/>
              </a:rPr>
              <a:t>taxonomique</a:t>
            </a:r>
            <a:r>
              <a:rPr lang="en-US" altLang="en-US" sz="900">
                <a:latin typeface="Open Sans" pitchFamily="34" charset="0"/>
              </a:rPr>
              <a:t> </a:t>
            </a:r>
          </a:p>
        </p:txBody>
      </p:sp>
      <p:sp>
        <p:nvSpPr>
          <p:cNvPr id="29708" name="Text Placeholder 23">
            <a:extLst>
              <a:ext uri="{FF2B5EF4-FFF2-40B4-BE49-F238E27FC236}">
                <a16:creationId xmlns:a16="http://schemas.microsoft.com/office/drawing/2014/main" id="{86101547-2906-4115-968F-8C168C0EF690}"/>
              </a:ext>
            </a:extLst>
          </p:cNvPr>
          <p:cNvSpPr txBox="1">
            <a:spLocks/>
          </p:cNvSpPr>
          <p:nvPr/>
        </p:nvSpPr>
        <p:spPr bwMode="auto">
          <a:xfrm>
            <a:off x="6000750" y="1084263"/>
            <a:ext cx="19065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228600" indent="-2286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93725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33488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0812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9653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225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8797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369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ts val="1800"/>
              </a:spcBef>
              <a:buClr>
                <a:schemeClr val="accent1"/>
              </a:buClr>
              <a:buFontTx/>
              <a:buChar char="•"/>
            </a:pPr>
            <a:r>
              <a:rPr lang="en-US" altLang="en-US" sz="1100">
                <a:latin typeface="Open Sans" pitchFamily="34" charset="0"/>
              </a:rPr>
              <a:t>Assemblage des </a:t>
            </a:r>
            <a:r>
              <a:rPr lang="en-US" altLang="en-US" sz="1100" i="1">
                <a:latin typeface="Open Sans" pitchFamily="34" charset="0"/>
              </a:rPr>
              <a:t>reads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051EC50-B46C-4D67-9D8F-1F65BA2B6447}"/>
              </a:ext>
            </a:extLst>
          </p:cNvPr>
          <p:cNvSpPr/>
          <p:nvPr/>
        </p:nvSpPr>
        <p:spPr>
          <a:xfrm>
            <a:off x="446088" y="2459038"/>
            <a:ext cx="7083425" cy="571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5052F9-922F-4BC8-8D84-96670D79BB97}"/>
              </a:ext>
            </a:extLst>
          </p:cNvPr>
          <p:cNvCxnSpPr>
            <a:cxnSpLocks/>
          </p:cNvCxnSpPr>
          <p:nvPr/>
        </p:nvCxnSpPr>
        <p:spPr>
          <a:xfrm flipH="1">
            <a:off x="1543050" y="2560638"/>
            <a:ext cx="285750" cy="363537"/>
          </a:xfrm>
          <a:prstGeom prst="line">
            <a:avLst/>
          </a:prstGeom>
          <a:ln w="1270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848C64-D2E3-4E84-866E-10CFFDDB6B25}"/>
              </a:ext>
            </a:extLst>
          </p:cNvPr>
          <p:cNvCxnSpPr>
            <a:cxnSpLocks/>
          </p:cNvCxnSpPr>
          <p:nvPr/>
        </p:nvCxnSpPr>
        <p:spPr>
          <a:xfrm flipH="1">
            <a:off x="2857500" y="2573338"/>
            <a:ext cx="285750" cy="361950"/>
          </a:xfrm>
          <a:prstGeom prst="line">
            <a:avLst/>
          </a:prstGeom>
          <a:ln w="1270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701371-BAFA-4E94-9D1B-7A1490A5E4E5}"/>
              </a:ext>
            </a:extLst>
          </p:cNvPr>
          <p:cNvCxnSpPr>
            <a:cxnSpLocks/>
          </p:cNvCxnSpPr>
          <p:nvPr/>
        </p:nvCxnSpPr>
        <p:spPr>
          <a:xfrm flipH="1">
            <a:off x="4286250" y="2573338"/>
            <a:ext cx="285750" cy="361950"/>
          </a:xfrm>
          <a:prstGeom prst="line">
            <a:avLst/>
          </a:prstGeom>
          <a:ln w="1270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13" name="Group 33">
            <a:extLst>
              <a:ext uri="{FF2B5EF4-FFF2-40B4-BE49-F238E27FC236}">
                <a16:creationId xmlns:a16="http://schemas.microsoft.com/office/drawing/2014/main" id="{B102EB09-D7DD-4652-A2BD-8993878DECBB}"/>
              </a:ext>
            </a:extLst>
          </p:cNvPr>
          <p:cNvGrpSpPr>
            <a:grpSpLocks/>
          </p:cNvGrpSpPr>
          <p:nvPr/>
        </p:nvGrpSpPr>
        <p:grpSpPr bwMode="auto">
          <a:xfrm>
            <a:off x="981075" y="1944688"/>
            <a:ext cx="95250" cy="571500"/>
            <a:chOff x="1307592" y="2589724"/>
            <a:chExt cx="128016" cy="76307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8E55B79-AE8A-4D19-822B-2E48797A84E7}"/>
                </a:ext>
              </a:extLst>
            </p:cNvPr>
            <p:cNvCxnSpPr>
              <a:cxnSpLocks/>
            </p:cNvCxnSpPr>
            <p:nvPr/>
          </p:nvCxnSpPr>
          <p:spPr>
            <a:xfrm>
              <a:off x="1371600" y="2623638"/>
              <a:ext cx="0" cy="7291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4CD9C9B-FD7A-4F65-BA40-34E3ECB03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7592" y="2589724"/>
              <a:ext cx="128016" cy="12717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29714" name="Group 34">
            <a:extLst>
              <a:ext uri="{FF2B5EF4-FFF2-40B4-BE49-F238E27FC236}">
                <a16:creationId xmlns:a16="http://schemas.microsoft.com/office/drawing/2014/main" id="{7F4DFCBF-FDE8-46D7-9F6B-7531A24E8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247900" y="3087688"/>
            <a:ext cx="95250" cy="571500"/>
            <a:chOff x="1307592" y="2589724"/>
            <a:chExt cx="128016" cy="763076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3ECA522-26C8-4FF6-891B-BA5FE303CC74}"/>
                </a:ext>
              </a:extLst>
            </p:cNvPr>
            <p:cNvCxnSpPr>
              <a:cxnSpLocks/>
            </p:cNvCxnSpPr>
            <p:nvPr/>
          </p:nvCxnSpPr>
          <p:spPr>
            <a:xfrm>
              <a:off x="1378000" y="2623638"/>
              <a:ext cx="0" cy="7291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D03A08C-C4E1-4049-AB05-02A92D0E92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3992" y="2589724"/>
              <a:ext cx="128016" cy="12717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29715" name="Group 40">
            <a:extLst>
              <a:ext uri="{FF2B5EF4-FFF2-40B4-BE49-F238E27FC236}">
                <a16:creationId xmlns:a16="http://schemas.microsoft.com/office/drawing/2014/main" id="{2976CB71-5FB9-4045-9436-E506780B3F4B}"/>
              </a:ext>
            </a:extLst>
          </p:cNvPr>
          <p:cNvGrpSpPr>
            <a:grpSpLocks/>
          </p:cNvGrpSpPr>
          <p:nvPr/>
        </p:nvGrpSpPr>
        <p:grpSpPr bwMode="auto">
          <a:xfrm>
            <a:off x="3829050" y="1944688"/>
            <a:ext cx="95250" cy="571500"/>
            <a:chOff x="1307592" y="2589724"/>
            <a:chExt cx="128016" cy="76307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6A571AF-6FA6-4F36-AF08-87871BC652A2}"/>
                </a:ext>
              </a:extLst>
            </p:cNvPr>
            <p:cNvCxnSpPr>
              <a:cxnSpLocks/>
            </p:cNvCxnSpPr>
            <p:nvPr/>
          </p:nvCxnSpPr>
          <p:spPr>
            <a:xfrm>
              <a:off x="1371600" y="2623638"/>
              <a:ext cx="0" cy="7291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0BB6DB2-E2B5-4667-9F86-B6883980E5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7592" y="2589724"/>
              <a:ext cx="128016" cy="12717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29716" name="Group 43">
            <a:extLst>
              <a:ext uri="{FF2B5EF4-FFF2-40B4-BE49-F238E27FC236}">
                <a16:creationId xmlns:a16="http://schemas.microsoft.com/office/drawing/2014/main" id="{D3289A28-8E33-47B7-AF60-2020DC14EB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162550" y="3087688"/>
            <a:ext cx="95250" cy="571500"/>
            <a:chOff x="1307592" y="2589724"/>
            <a:chExt cx="128016" cy="763076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34BA352-5076-4870-8467-637456AD4B29}"/>
                </a:ext>
              </a:extLst>
            </p:cNvPr>
            <p:cNvCxnSpPr>
              <a:cxnSpLocks/>
            </p:cNvCxnSpPr>
            <p:nvPr/>
          </p:nvCxnSpPr>
          <p:spPr>
            <a:xfrm>
              <a:off x="1378000" y="2623638"/>
              <a:ext cx="0" cy="7291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F10727A-C84E-4F26-B095-57982139E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3992" y="2589724"/>
              <a:ext cx="128016" cy="12717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47C0AEF-0413-452A-AD87-A90C10343D6C}"/>
              </a:ext>
            </a:extLst>
          </p:cNvPr>
          <p:cNvCxnSpPr>
            <a:cxnSpLocks/>
          </p:cNvCxnSpPr>
          <p:nvPr/>
        </p:nvCxnSpPr>
        <p:spPr>
          <a:xfrm flipH="1">
            <a:off x="5715000" y="2555875"/>
            <a:ext cx="285750" cy="360363"/>
          </a:xfrm>
          <a:prstGeom prst="line">
            <a:avLst/>
          </a:prstGeom>
          <a:ln w="1270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18" name="Group 47">
            <a:extLst>
              <a:ext uri="{FF2B5EF4-FFF2-40B4-BE49-F238E27FC236}">
                <a16:creationId xmlns:a16="http://schemas.microsoft.com/office/drawing/2014/main" id="{075A0FAD-085F-4706-9861-1FFF977BFCE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944688"/>
            <a:ext cx="95250" cy="571500"/>
            <a:chOff x="1307592" y="2589724"/>
            <a:chExt cx="128016" cy="76307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CF8190F-6274-44CD-B126-B0709DC1DD88}"/>
                </a:ext>
              </a:extLst>
            </p:cNvPr>
            <p:cNvCxnSpPr>
              <a:cxnSpLocks/>
            </p:cNvCxnSpPr>
            <p:nvPr/>
          </p:nvCxnSpPr>
          <p:spPr>
            <a:xfrm>
              <a:off x="1371600" y="2623638"/>
              <a:ext cx="0" cy="7291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999E6D4-1F76-4995-A0A4-BE44E5E94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7592" y="2589724"/>
              <a:ext cx="128016" cy="12717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29719" name="Text Placeholder 23">
            <a:extLst>
              <a:ext uri="{FF2B5EF4-FFF2-40B4-BE49-F238E27FC236}">
                <a16:creationId xmlns:a16="http://schemas.microsoft.com/office/drawing/2014/main" id="{F404C978-D4E3-436E-BCA5-4A62C4236364}"/>
              </a:ext>
            </a:extLst>
          </p:cNvPr>
          <p:cNvSpPr txBox="1">
            <a:spLocks/>
          </p:cNvSpPr>
          <p:nvPr/>
        </p:nvSpPr>
        <p:spPr bwMode="auto">
          <a:xfrm>
            <a:off x="7593014" y="2452283"/>
            <a:ext cx="1498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228600" indent="-22860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93725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33488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08125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9653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225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8797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3692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Tx/>
              <a:buChar char="•"/>
            </a:pPr>
            <a:r>
              <a:rPr lang="en-US" altLang="en-US" sz="1100" dirty="0" err="1"/>
              <a:t>Taxonomie</a:t>
            </a:r>
            <a:endParaRPr lang="en-US" altLang="en-US" sz="11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Tx/>
              <a:buChar char="•"/>
            </a:pPr>
            <a:r>
              <a:rPr lang="en-US" altLang="en-US" sz="1100" dirty="0" err="1"/>
              <a:t>Matrice</a:t>
            </a:r>
            <a:r>
              <a:rPr lang="en-US" altLang="en-US" sz="1100" dirty="0"/>
              <a:t> de </a:t>
            </a:r>
            <a:r>
              <a:rPr lang="en-US" altLang="en-US" sz="1100" dirty="0" err="1"/>
              <a:t>comptes</a:t>
            </a:r>
            <a:endParaRPr lang="en-US" altLang="en-US" sz="11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Tx/>
              <a:buChar char="•"/>
            </a:pPr>
            <a:r>
              <a:rPr lang="en-US" altLang="en-US" sz="1100" dirty="0" err="1"/>
              <a:t>Phyloseq</a:t>
            </a:r>
            <a:r>
              <a:rPr lang="en-US" altLang="en-US" sz="1100" dirty="0"/>
              <a:t> (</a:t>
            </a:r>
            <a:r>
              <a:rPr lang="en-US" altLang="en-US" sz="1100" dirty="0" err="1"/>
              <a:t>librairie</a:t>
            </a:r>
            <a:r>
              <a:rPr lang="en-US" altLang="en-US" sz="1100" dirty="0"/>
              <a:t> R)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4">
            <a:extLst>
              <a:ext uri="{FF2B5EF4-FFF2-40B4-BE49-F238E27FC236}">
                <a16:creationId xmlns:a16="http://schemas.microsoft.com/office/drawing/2014/main" id="{154DC1C8-4F95-4279-A1AA-477946FA3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6675"/>
            <a:ext cx="807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Assemblage des reads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1E21A-D01E-4F96-A033-6463EA2F9CDA}"/>
              </a:ext>
            </a:extLst>
          </p:cNvPr>
          <p:cNvSpPr txBox="1"/>
          <p:nvPr/>
        </p:nvSpPr>
        <p:spPr>
          <a:xfrm>
            <a:off x="457200" y="1125538"/>
            <a:ext cx="73914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 eaLnBrk="1" hangingPunct="1">
              <a:buFont typeface="Arial" panose="020B0604020202020204" pitchFamily="34" charset="0"/>
              <a:buChar char="•"/>
              <a:defRPr/>
            </a:pPr>
            <a:r>
              <a:rPr lang="en-US" sz="1600"/>
              <a:t>Une </a:t>
            </a:r>
            <a:r>
              <a:rPr lang="en-US" sz="1600" err="1"/>
              <a:t>séquence</a:t>
            </a:r>
            <a:r>
              <a:rPr lang="en-US" sz="1600"/>
              <a:t> </a:t>
            </a:r>
            <a:r>
              <a:rPr lang="en-US" sz="1600" err="1"/>
              <a:t>d’ADN</a:t>
            </a:r>
            <a:r>
              <a:rPr lang="en-US" sz="1600"/>
              <a:t> </a:t>
            </a:r>
            <a:r>
              <a:rPr lang="en-US" sz="1600" err="1"/>
              <a:t>bactérienne</a:t>
            </a:r>
            <a:r>
              <a:rPr lang="en-US" sz="1600"/>
              <a:t> </a:t>
            </a:r>
            <a:r>
              <a:rPr lang="en-US" sz="1600" err="1"/>
              <a:t>s’obtient</a:t>
            </a:r>
            <a:r>
              <a:rPr lang="en-US" sz="1600"/>
              <a:t> par </a:t>
            </a:r>
            <a:r>
              <a:rPr lang="en-US" sz="1600" err="1"/>
              <a:t>recouvrement</a:t>
            </a:r>
            <a:r>
              <a:rPr lang="en-US" sz="1600"/>
              <a:t> des </a:t>
            </a:r>
            <a:r>
              <a:rPr lang="en-US" sz="1600" i="1"/>
              <a:t>reads</a:t>
            </a:r>
            <a:r>
              <a:rPr lang="en-US" sz="1600"/>
              <a:t> (ADN </a:t>
            </a:r>
            <a:r>
              <a:rPr lang="en-US" sz="1600" err="1"/>
              <a:t>telle</a:t>
            </a:r>
            <a:r>
              <a:rPr lang="en-US" sz="1600"/>
              <a:t> que </a:t>
            </a:r>
            <a:r>
              <a:rPr lang="en-US" sz="1600" err="1"/>
              <a:t>lue</a:t>
            </a:r>
            <a:r>
              <a:rPr lang="en-US" sz="1600"/>
              <a:t> par le </a:t>
            </a:r>
            <a:r>
              <a:rPr lang="en-US" sz="1600" err="1"/>
              <a:t>séquenceur</a:t>
            </a:r>
            <a:r>
              <a:rPr lang="en-US" sz="1600"/>
              <a:t>: 2 reads par </a:t>
            </a:r>
            <a:r>
              <a:rPr lang="en-US" sz="1600" err="1"/>
              <a:t>séquence</a:t>
            </a:r>
            <a:r>
              <a:rPr lang="en-US" sz="1600"/>
              <a:t>)</a:t>
            </a:r>
            <a:endParaRPr lang="en-US" sz="1400"/>
          </a:p>
          <a:p>
            <a:pPr eaLnBrk="1" hangingPunct="1">
              <a:defRPr/>
            </a:pPr>
            <a:endParaRPr 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8AE805-D071-4D23-8A0D-80E1FDB20AFE}"/>
              </a:ext>
            </a:extLst>
          </p:cNvPr>
          <p:cNvSpPr txBox="1"/>
          <p:nvPr/>
        </p:nvSpPr>
        <p:spPr>
          <a:xfrm>
            <a:off x="595312" y="2156619"/>
            <a:ext cx="7315200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err="1"/>
              <a:t>L’assemblage</a:t>
            </a:r>
            <a:r>
              <a:rPr lang="en-US" sz="1600"/>
              <a:t> </a:t>
            </a:r>
            <a:r>
              <a:rPr lang="en-US" sz="1600" err="1"/>
              <a:t>corrige</a:t>
            </a:r>
            <a:r>
              <a:rPr lang="en-US" sz="1600"/>
              <a:t> les </a:t>
            </a:r>
            <a:r>
              <a:rPr lang="en-US" sz="1600" err="1"/>
              <a:t>erreurs</a:t>
            </a:r>
            <a:r>
              <a:rPr lang="en-US" sz="1600"/>
              <a:t> de </a:t>
            </a:r>
            <a:r>
              <a:rPr lang="en-US" sz="1600" err="1"/>
              <a:t>séquençage</a:t>
            </a:r>
            <a:endParaRPr lang="en-US" sz="1400"/>
          </a:p>
          <a:p>
            <a:pPr eaLnBrk="1" hangingPunct="1">
              <a:defRPr/>
            </a:pPr>
            <a:endParaRPr lang="en-US" sz="1400"/>
          </a:p>
        </p:txBody>
      </p:sp>
      <p:pic>
        <p:nvPicPr>
          <p:cNvPr id="25606" name="Picture 11">
            <a:extLst>
              <a:ext uri="{FF2B5EF4-FFF2-40B4-BE49-F238E27FC236}">
                <a16:creationId xmlns:a16="http://schemas.microsoft.com/office/drawing/2014/main" id="{B67A27F2-D35D-4AAA-8419-5CADDF940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2" y="2731294"/>
            <a:ext cx="65246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4">
            <a:extLst>
              <a:ext uri="{FF2B5EF4-FFF2-40B4-BE49-F238E27FC236}">
                <a16:creationId xmlns:a16="http://schemas.microsoft.com/office/drawing/2014/main" id="{8B37B136-A215-4081-BFB6-375E8AF9D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2" y="3909219"/>
            <a:ext cx="6229350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31C2C5A3-F2B8-469C-B51A-C7E2943D5730}"/>
              </a:ext>
            </a:extLst>
          </p:cNvPr>
          <p:cNvSpPr/>
          <p:nvPr/>
        </p:nvSpPr>
        <p:spPr>
          <a:xfrm>
            <a:off x="3795712" y="3294856"/>
            <a:ext cx="762000" cy="487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609" name="TextBox 16">
            <a:extLst>
              <a:ext uri="{FF2B5EF4-FFF2-40B4-BE49-F238E27FC236}">
                <a16:creationId xmlns:a16="http://schemas.microsoft.com/office/drawing/2014/main" id="{9657D790-1A4B-47DF-9154-B81DF4F14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2" y="2537619"/>
            <a:ext cx="5349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FWD</a:t>
            </a:r>
          </a:p>
        </p:txBody>
      </p:sp>
      <p:sp>
        <p:nvSpPr>
          <p:cNvPr id="25610" name="TextBox 31">
            <a:extLst>
              <a:ext uri="{FF2B5EF4-FFF2-40B4-BE49-F238E27FC236}">
                <a16:creationId xmlns:a16="http://schemas.microsoft.com/office/drawing/2014/main" id="{CF4082DA-74BF-42C1-AEA8-B62A375FC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120231"/>
            <a:ext cx="500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REV</a:t>
            </a:r>
          </a:p>
        </p:txBody>
      </p:sp>
      <p:sp>
        <p:nvSpPr>
          <p:cNvPr id="25611" name="TextBox 32">
            <a:extLst>
              <a:ext uri="{FF2B5EF4-FFF2-40B4-BE49-F238E27FC236}">
                <a16:creationId xmlns:a16="http://schemas.microsoft.com/office/drawing/2014/main" id="{45A87248-A3FA-435C-931D-876A26BA5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2" y="4140220"/>
            <a:ext cx="29258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SÉQUENCE D’ADN D’UNE BACTÉRIE </a:t>
            </a:r>
          </a:p>
        </p:txBody>
      </p:sp>
      <p:grpSp>
        <p:nvGrpSpPr>
          <p:cNvPr id="25612" name="Group 34">
            <a:extLst>
              <a:ext uri="{FF2B5EF4-FFF2-40B4-BE49-F238E27FC236}">
                <a16:creationId xmlns:a16="http://schemas.microsoft.com/office/drawing/2014/main" id="{F68649D9-C3B7-4F13-AE7C-D0806A21A6F0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116931"/>
            <a:ext cx="1509712" cy="646331"/>
            <a:chOff x="7253754" y="2686536"/>
            <a:chExt cx="1204446" cy="646549"/>
          </a:xfrm>
        </p:grpSpPr>
        <p:sp>
          <p:nvSpPr>
            <p:cNvPr id="25614" name="TextBox 30">
              <a:extLst>
                <a:ext uri="{FF2B5EF4-FFF2-40B4-BE49-F238E27FC236}">
                  <a16:creationId xmlns:a16="http://schemas.microsoft.com/office/drawing/2014/main" id="{3B83B7C1-01CB-4DC3-B434-FED7BCE21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3754" y="2686536"/>
              <a:ext cx="1204446" cy="6465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    Haute </a:t>
              </a:r>
              <a:r>
                <a:rPr lang="en-US" altLang="en-US" sz="1200" err="1">
                  <a:latin typeface="Arial" panose="020B0604020202020204" pitchFamily="34" charset="0"/>
                </a:rPr>
                <a:t>qualité</a:t>
              </a:r>
              <a:endParaRPr lang="en-US" altLang="en-US" sz="120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    </a:t>
              </a:r>
              <a:r>
                <a:rPr lang="en-US" altLang="en-US" sz="1200" err="1">
                  <a:latin typeface="Arial" panose="020B0604020202020204" pitchFamily="34" charset="0"/>
                </a:rPr>
                <a:t>Faible</a:t>
              </a:r>
              <a:r>
                <a:rPr lang="en-US" altLang="en-US" sz="1200">
                  <a:latin typeface="Arial" panose="020B0604020202020204" pitchFamily="34" charset="0"/>
                </a:rPr>
                <a:t> </a:t>
              </a:r>
              <a:r>
                <a:rPr lang="en-US" altLang="en-US" sz="1200" err="1">
                  <a:latin typeface="Arial" panose="020B0604020202020204" pitchFamily="34" charset="0"/>
                </a:rPr>
                <a:t>qualité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00A5CE2-E80B-48AD-86CF-5D0CC1C9FA6D}"/>
                </a:ext>
              </a:extLst>
            </p:cNvPr>
            <p:cNvSpPr/>
            <p:nvPr/>
          </p:nvSpPr>
          <p:spPr>
            <a:xfrm>
              <a:off x="7307708" y="2788170"/>
              <a:ext cx="109495" cy="109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158AC67-8384-4299-A34C-7B94565CE501}"/>
              </a:ext>
            </a:extLst>
          </p:cNvPr>
          <p:cNvSpPr/>
          <p:nvPr/>
        </p:nvSpPr>
        <p:spPr>
          <a:xfrm>
            <a:off x="7456487" y="2558256"/>
            <a:ext cx="107950" cy="1095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4">
            <a:extLst>
              <a:ext uri="{FF2B5EF4-FFF2-40B4-BE49-F238E27FC236}">
                <a16:creationId xmlns:a16="http://schemas.microsoft.com/office/drawing/2014/main" id="{154DC1C8-4F95-4279-A1AA-477946FA3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6675"/>
            <a:ext cx="807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latin typeface="Arial" panose="020B0604020202020204" pitchFamily="34" charset="0"/>
              </a:rPr>
              <a:t>Résultats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E30C36-5665-F449-8E4A-7DD791954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447020"/>
              </p:ext>
            </p:extLst>
          </p:nvPr>
        </p:nvGraphicFramePr>
        <p:xfrm>
          <a:off x="76200" y="1941513"/>
          <a:ext cx="8915400" cy="2192808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1364730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9546178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648734641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3208997297"/>
                    </a:ext>
                  </a:extLst>
                </a:gridCol>
              </a:tblGrid>
              <a:tr h="1578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>
                          <a:effectLst/>
                        </a:rPr>
                        <a:t>Bactérie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>
                          <a:effectLst/>
                        </a:rPr>
                        <a:t>Condition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 err="1">
                          <a:effectLst/>
                        </a:rPr>
                        <a:t>Pathogène</a:t>
                      </a:r>
                      <a:r>
                        <a:rPr lang="en-CA" sz="1400" b="1" u="none" strike="noStrike" dirty="0">
                          <a:effectLst/>
                        </a:rPr>
                        <a:t> / Commensal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Observations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extLst>
                  <a:ext uri="{0D108BD9-81ED-4DB2-BD59-A6C34878D82A}">
                    <a16:rowId xmlns:a16="http://schemas.microsoft.com/office/drawing/2014/main" val="3670642284"/>
                  </a:ext>
                </a:extLst>
              </a:tr>
              <a:tr h="15788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i="1" u="none" strike="noStrike" dirty="0" err="1">
                          <a:effectLst/>
                        </a:rPr>
                        <a:t>fusubacterium</a:t>
                      </a:r>
                      <a:r>
                        <a:rPr lang="en-CA" sz="1400" i="1" u="none" strike="noStrike" dirty="0">
                          <a:effectLst/>
                        </a:rPr>
                        <a:t> </a:t>
                      </a:r>
                      <a:r>
                        <a:rPr lang="en-CA" sz="1400" i="1" u="none" strike="noStrike" dirty="0" err="1">
                          <a:effectLst/>
                        </a:rPr>
                        <a:t>nucleatum</a:t>
                      </a:r>
                      <a:endParaRPr lang="en-CA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Fumeurs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P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 err="1">
                          <a:effectLst/>
                        </a:rPr>
                        <a:t>Parodontie</a:t>
                      </a:r>
                      <a:r>
                        <a:rPr lang="en-CA" sz="1400" u="none" strike="noStrike" dirty="0">
                          <a:effectLst/>
                        </a:rPr>
                        <a:t>, cancers, </a:t>
                      </a:r>
                      <a:r>
                        <a:rPr lang="en-CA" sz="1400" u="none" strike="noStrike" dirty="0" err="1">
                          <a:effectLst/>
                        </a:rPr>
                        <a:t>abcès</a:t>
                      </a:r>
                      <a:r>
                        <a:rPr lang="en-CA" sz="1400" u="none" strike="noStrike" dirty="0">
                          <a:effectLst/>
                        </a:rPr>
                        <a:t>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extLst>
                  <a:ext uri="{0D108BD9-81ED-4DB2-BD59-A6C34878D82A}">
                    <a16:rowId xmlns:a16="http://schemas.microsoft.com/office/drawing/2014/main" val="700632025"/>
                  </a:ext>
                </a:extLst>
              </a:tr>
              <a:tr h="15788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i="1" u="none" strike="noStrike" dirty="0" err="1">
                          <a:effectLst/>
                        </a:rPr>
                        <a:t>Porphyromonas</a:t>
                      </a:r>
                      <a:r>
                        <a:rPr lang="en-CA" sz="1400" i="1" u="none" strike="noStrike" dirty="0">
                          <a:effectLst/>
                        </a:rPr>
                        <a:t> </a:t>
                      </a:r>
                      <a:r>
                        <a:rPr lang="en-CA" sz="1400" i="1" u="none" strike="noStrike" dirty="0" err="1">
                          <a:effectLst/>
                        </a:rPr>
                        <a:t>gingivalis</a:t>
                      </a:r>
                      <a:endParaRPr lang="en-CA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Fumeurs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P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 err="1">
                          <a:effectLst/>
                        </a:rPr>
                        <a:t>Parodontie</a:t>
                      </a:r>
                      <a:r>
                        <a:rPr lang="en-CA" sz="1400" u="none" strike="noStrike" dirty="0">
                          <a:effectLst/>
                        </a:rPr>
                        <a:t>,  virulent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extLst>
                  <a:ext uri="{0D108BD9-81ED-4DB2-BD59-A6C34878D82A}">
                    <a16:rowId xmlns:a16="http://schemas.microsoft.com/office/drawing/2014/main" val="1849063360"/>
                  </a:ext>
                </a:extLst>
              </a:tr>
              <a:tr h="15788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i="1" u="none" strike="noStrike" dirty="0" err="1">
                          <a:effectLst/>
                        </a:rPr>
                        <a:t>Parvimonas</a:t>
                      </a:r>
                      <a:r>
                        <a:rPr lang="en-CA" sz="1400" i="1" u="none" strike="noStrike" dirty="0">
                          <a:effectLst/>
                        </a:rPr>
                        <a:t> </a:t>
                      </a:r>
                      <a:r>
                        <a:rPr lang="en-CA" sz="1400" i="1" u="none" strike="noStrike" dirty="0" err="1">
                          <a:effectLst/>
                        </a:rPr>
                        <a:t>micra</a:t>
                      </a:r>
                      <a:endParaRPr lang="en-CA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 err="1">
                          <a:effectLst/>
                        </a:rPr>
                        <a:t>Fumeurs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C/P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 err="1">
                          <a:effectLst/>
                        </a:rPr>
                        <a:t>En</a:t>
                      </a:r>
                      <a:r>
                        <a:rPr lang="en-CA" sz="1400" u="none" strike="noStrike" dirty="0">
                          <a:effectLst/>
                        </a:rPr>
                        <a:t> </a:t>
                      </a:r>
                      <a:r>
                        <a:rPr lang="en-CA" sz="1400" u="none" strike="noStrike" dirty="0" err="1">
                          <a:effectLst/>
                        </a:rPr>
                        <a:t>grande</a:t>
                      </a:r>
                      <a:r>
                        <a:rPr lang="en-CA" sz="1400" u="none" strike="noStrike" dirty="0">
                          <a:effectLst/>
                        </a:rPr>
                        <a:t> </a:t>
                      </a:r>
                      <a:r>
                        <a:rPr lang="en-CA" sz="1400" u="none" strike="noStrike" dirty="0" err="1">
                          <a:effectLst/>
                        </a:rPr>
                        <a:t>quantité</a:t>
                      </a:r>
                      <a:r>
                        <a:rPr lang="en-CA" sz="1400" u="none" strike="noStrike" dirty="0">
                          <a:effectLst/>
                        </a:rPr>
                        <a:t>, </a:t>
                      </a:r>
                      <a:r>
                        <a:rPr lang="en-CA" sz="1400" u="none" strike="noStrike" dirty="0" err="1">
                          <a:effectLst/>
                        </a:rPr>
                        <a:t>peut</a:t>
                      </a:r>
                      <a:r>
                        <a:rPr lang="en-CA" sz="1400" u="none" strike="noStrike" dirty="0">
                          <a:effectLst/>
                        </a:rPr>
                        <a:t> causer </a:t>
                      </a:r>
                      <a:r>
                        <a:rPr lang="en-CA" sz="1400" u="none" strike="noStrike" dirty="0" err="1">
                          <a:effectLst/>
                        </a:rPr>
                        <a:t>une</a:t>
                      </a:r>
                      <a:r>
                        <a:rPr lang="en-CA" sz="1400" u="none" strike="noStrike" dirty="0">
                          <a:effectLst/>
                        </a:rPr>
                        <a:t> infection et </a:t>
                      </a:r>
                      <a:r>
                        <a:rPr lang="en-CA" sz="1400" u="none" strike="noStrike" dirty="0" err="1">
                          <a:effectLst/>
                        </a:rPr>
                        <a:t>une</a:t>
                      </a:r>
                      <a:r>
                        <a:rPr lang="en-CA" sz="1400" u="none" strike="noStrike" dirty="0">
                          <a:effectLst/>
                        </a:rPr>
                        <a:t> </a:t>
                      </a:r>
                      <a:r>
                        <a:rPr lang="en-CA" sz="1400" u="none" strike="noStrike" dirty="0" err="1">
                          <a:effectLst/>
                        </a:rPr>
                        <a:t>bactériémie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extLst>
                  <a:ext uri="{0D108BD9-81ED-4DB2-BD59-A6C34878D82A}">
                    <a16:rowId xmlns:a16="http://schemas.microsoft.com/office/drawing/2014/main" val="570666575"/>
                  </a:ext>
                </a:extLst>
              </a:tr>
              <a:tr h="15788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i="1" u="none" strike="noStrike">
                          <a:effectLst/>
                        </a:rPr>
                        <a:t>Tannerella forsythia</a:t>
                      </a:r>
                      <a:endParaRPr lang="en-CA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Fumeurs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P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 err="1">
                          <a:effectLst/>
                        </a:rPr>
                        <a:t>Parodontie</a:t>
                      </a:r>
                      <a:r>
                        <a:rPr lang="en-CA" sz="1400" u="none" strike="noStrike" dirty="0">
                          <a:effectLst/>
                        </a:rPr>
                        <a:t>, haute virulence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extLst>
                  <a:ext uri="{0D108BD9-81ED-4DB2-BD59-A6C34878D82A}">
                    <a16:rowId xmlns:a16="http://schemas.microsoft.com/office/drawing/2014/main" val="2449267205"/>
                  </a:ext>
                </a:extLst>
              </a:tr>
              <a:tr h="15788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i="1" u="none" strike="noStrike">
                          <a:effectLst/>
                        </a:rPr>
                        <a:t>Kingella oralis</a:t>
                      </a:r>
                      <a:endParaRPr lang="en-CA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Fumeurs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P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 err="1">
                          <a:effectLst/>
                        </a:rPr>
                        <a:t>Parodontie</a:t>
                      </a:r>
                      <a:r>
                        <a:rPr lang="en-CA" sz="1400" u="none" strike="noStrike" dirty="0">
                          <a:effectLst/>
                        </a:rPr>
                        <a:t>, nouvelle </a:t>
                      </a:r>
                      <a:r>
                        <a:rPr lang="en-CA" sz="1400" u="none" strike="noStrike" dirty="0" err="1">
                          <a:effectLst/>
                        </a:rPr>
                        <a:t>bactérie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extLst>
                  <a:ext uri="{0D108BD9-81ED-4DB2-BD59-A6C34878D82A}">
                    <a16:rowId xmlns:a16="http://schemas.microsoft.com/office/drawing/2014/main" val="105339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i="1" u="none" strike="noStrike">
                          <a:effectLst/>
                        </a:rPr>
                        <a:t>filifactor alocis</a:t>
                      </a:r>
                      <a:endParaRPr lang="en-CA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Fumeurs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P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 err="1">
                          <a:effectLst/>
                        </a:rPr>
                        <a:t>Parodontie</a:t>
                      </a:r>
                      <a:r>
                        <a:rPr lang="en-CA" sz="1400" u="none" strike="noStrike" dirty="0">
                          <a:effectLst/>
                        </a:rPr>
                        <a:t> aggressive, nouvelle </a:t>
                      </a:r>
                      <a:r>
                        <a:rPr lang="en-CA" sz="1400" u="none" strike="noStrike" dirty="0" err="1">
                          <a:effectLst/>
                        </a:rPr>
                        <a:t>bactérie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extLst>
                  <a:ext uri="{0D108BD9-81ED-4DB2-BD59-A6C34878D82A}">
                    <a16:rowId xmlns:a16="http://schemas.microsoft.com/office/drawing/2014/main" val="200499422"/>
                  </a:ext>
                </a:extLst>
              </a:tr>
              <a:tr h="157882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i="1" u="none" strike="noStrike" dirty="0" err="1">
                          <a:effectLst/>
                        </a:rPr>
                        <a:t>Capnocytophaga</a:t>
                      </a:r>
                      <a:r>
                        <a:rPr lang="en-CA" sz="1400" i="1" u="none" strike="noStrike" dirty="0">
                          <a:effectLst/>
                        </a:rPr>
                        <a:t> granulosa</a:t>
                      </a:r>
                      <a:endParaRPr lang="en-CA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Fumeurs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P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caries, </a:t>
                      </a:r>
                      <a:r>
                        <a:rPr lang="en-CA" sz="1400" u="none" strike="noStrike" dirty="0" err="1">
                          <a:effectLst/>
                        </a:rPr>
                        <a:t>abcès</a:t>
                      </a:r>
                      <a:r>
                        <a:rPr lang="en-CA" sz="1400" u="none" strike="noStrike" dirty="0">
                          <a:effectLst/>
                        </a:rPr>
                        <a:t>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01" marR="7401" marT="7401" marB="0" anchor="ctr"/>
                </a:tc>
                <a:extLst>
                  <a:ext uri="{0D108BD9-81ED-4DB2-BD59-A6C34878D82A}">
                    <a16:rowId xmlns:a16="http://schemas.microsoft.com/office/drawing/2014/main" val="1451529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04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3G Colors">
      <a:dk1>
        <a:srgbClr val="073763"/>
      </a:dk1>
      <a:lt1>
        <a:srgbClr val="FFFFFF"/>
      </a:lt1>
      <a:dk2>
        <a:srgbClr val="0B5394"/>
      </a:dk2>
      <a:lt2>
        <a:srgbClr val="F2F2F2"/>
      </a:lt2>
      <a:accent1>
        <a:srgbClr val="0F6FC6"/>
      </a:accent1>
      <a:accent2>
        <a:srgbClr val="90C6F6"/>
      </a:accent2>
      <a:accent3>
        <a:srgbClr val="3A9AF0"/>
      </a:accent3>
      <a:accent4>
        <a:srgbClr val="089CA2"/>
      </a:accent4>
      <a:accent5>
        <a:srgbClr val="7CCA62"/>
      </a:accent5>
      <a:accent6>
        <a:srgbClr val="59A9F2"/>
      </a:accent6>
      <a:hlink>
        <a:srgbClr val="0F6FC6"/>
      </a:hlink>
      <a:folHlink>
        <a:srgbClr val="85DFD0"/>
      </a:folHlink>
    </a:clrScheme>
    <a:fontScheme name="C3G FONT">
      <a:majorFont>
        <a:latin typeface="Open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7297</TotalTime>
  <Words>466</Words>
  <Application>Microsoft Macintosh PowerPoint</Application>
  <PresentationFormat>Custom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Office Theme</vt:lpstr>
      <vt:lpstr>1_Custom Design</vt:lpstr>
      <vt:lpstr>Custom Design</vt:lpstr>
      <vt:lpstr>Analyse d’un microbiome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danderso</dc:creator>
  <cp:lastModifiedBy>Emmanuel Gonzalez, Dr</cp:lastModifiedBy>
  <cp:revision>352</cp:revision>
  <cp:lastPrinted>2018-06-13T21:08:40Z</cp:lastPrinted>
  <dcterms:created xsi:type="dcterms:W3CDTF">2018-05-03T17:00:51Z</dcterms:created>
  <dcterms:modified xsi:type="dcterms:W3CDTF">2018-07-04T14:44:22Z</dcterms:modified>
</cp:coreProperties>
</file>