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0A9BF6-812D-4712-A039-9551B7EAC921}" v="97" dt="2019-03-08T10:53:53.579"/>
    <p1510:client id="{AB4C863E-6534-4148-8626-462F371F3E9A}" v="60" dt="2019-03-08T12:42:22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Gerardo Gonzalez Morales" userId="6859254f-0ec3-4a5d-9eb4-550f76695e6d" providerId="ADAL" clId="{AB4C863E-6534-4148-8626-462F371F3E9A}"/>
    <pc:docChg chg="undo modSld">
      <pc:chgData name="Luis Gerardo Gonzalez Morales" userId="6859254f-0ec3-4a5d-9eb4-550f76695e6d" providerId="ADAL" clId="{AB4C863E-6534-4148-8626-462F371F3E9A}" dt="2019-03-08T12:42:22.628" v="59" actId="1076"/>
      <pc:docMkLst>
        <pc:docMk/>
      </pc:docMkLst>
      <pc:sldChg chg="modSp">
        <pc:chgData name="Luis Gerardo Gonzalez Morales" userId="6859254f-0ec3-4a5d-9eb4-550f76695e6d" providerId="ADAL" clId="{AB4C863E-6534-4148-8626-462F371F3E9A}" dt="2019-03-08T12:07:52.477" v="33" actId="1036"/>
        <pc:sldMkLst>
          <pc:docMk/>
          <pc:sldMk cId="3149021349" sldId="256"/>
        </pc:sldMkLst>
        <pc:picChg chg="mod">
          <ac:chgData name="Luis Gerardo Gonzalez Morales" userId="6859254f-0ec3-4a5d-9eb4-550f76695e6d" providerId="ADAL" clId="{AB4C863E-6534-4148-8626-462F371F3E9A}" dt="2019-03-08T12:07:52.477" v="33" actId="1036"/>
          <ac:picMkLst>
            <pc:docMk/>
            <pc:sldMk cId="3149021349" sldId="256"/>
            <ac:picMk id="4" creationId="{B14EA926-F889-4E0B-8DA5-BBA87EED988A}"/>
          </ac:picMkLst>
        </pc:picChg>
      </pc:sldChg>
      <pc:sldChg chg="modSp">
        <pc:chgData name="Luis Gerardo Gonzalez Morales" userId="6859254f-0ec3-4a5d-9eb4-550f76695e6d" providerId="ADAL" clId="{AB4C863E-6534-4148-8626-462F371F3E9A}" dt="2019-03-08T11:36:06.638" v="0" actId="20577"/>
        <pc:sldMkLst>
          <pc:docMk/>
          <pc:sldMk cId="100879933" sldId="258"/>
        </pc:sldMkLst>
        <pc:graphicFrameChg chg="mod">
          <ac:chgData name="Luis Gerardo Gonzalez Morales" userId="6859254f-0ec3-4a5d-9eb4-550f76695e6d" providerId="ADAL" clId="{AB4C863E-6534-4148-8626-462F371F3E9A}" dt="2019-03-08T11:36:06.638" v="0" actId="20577"/>
          <ac:graphicFrameMkLst>
            <pc:docMk/>
            <pc:sldMk cId="100879933" sldId="258"/>
            <ac:graphicFrameMk id="37" creationId="{13E73A1E-8938-492E-9153-1B1A429D0470}"/>
          </ac:graphicFrameMkLst>
        </pc:graphicFrameChg>
      </pc:sldChg>
      <pc:sldChg chg="addSp modSp">
        <pc:chgData name="Luis Gerardo Gonzalez Morales" userId="6859254f-0ec3-4a5d-9eb4-550f76695e6d" providerId="ADAL" clId="{AB4C863E-6534-4148-8626-462F371F3E9A}" dt="2019-03-08T12:42:11.886" v="57" actId="208"/>
        <pc:sldMkLst>
          <pc:docMk/>
          <pc:sldMk cId="3716473134" sldId="259"/>
        </pc:sldMkLst>
        <pc:spChg chg="add mod">
          <ac:chgData name="Luis Gerardo Gonzalez Morales" userId="6859254f-0ec3-4a5d-9eb4-550f76695e6d" providerId="ADAL" clId="{AB4C863E-6534-4148-8626-462F371F3E9A}" dt="2019-03-08T12:42:05.913" v="56" actId="1076"/>
          <ac:spMkLst>
            <pc:docMk/>
            <pc:sldMk cId="3716473134" sldId="259"/>
            <ac:spMk id="4" creationId="{68C77C27-C6F3-413A-97E6-33DE9B81A442}"/>
          </ac:spMkLst>
        </pc:spChg>
        <pc:picChg chg="mod">
          <ac:chgData name="Luis Gerardo Gonzalez Morales" userId="6859254f-0ec3-4a5d-9eb4-550f76695e6d" providerId="ADAL" clId="{AB4C863E-6534-4148-8626-462F371F3E9A}" dt="2019-03-08T12:42:02.076" v="55" actId="1076"/>
          <ac:picMkLst>
            <pc:docMk/>
            <pc:sldMk cId="3716473134" sldId="259"/>
            <ac:picMk id="3" creationId="{2F9A36B5-9C50-4C83-830E-7367DE0562FA}"/>
          </ac:picMkLst>
        </pc:picChg>
        <pc:cxnChg chg="add mod">
          <ac:chgData name="Luis Gerardo Gonzalez Morales" userId="6859254f-0ec3-4a5d-9eb4-550f76695e6d" providerId="ADAL" clId="{AB4C863E-6534-4148-8626-462F371F3E9A}" dt="2019-03-08T12:42:11.886" v="57" actId="208"/>
          <ac:cxnSpMkLst>
            <pc:docMk/>
            <pc:sldMk cId="3716473134" sldId="259"/>
            <ac:cxnSpMk id="6" creationId="{4ED8B5BB-33CB-4CF4-997D-1EFDC66EE0B6}"/>
          </ac:cxnSpMkLst>
        </pc:cxnChg>
      </pc:sldChg>
      <pc:sldChg chg="addSp modSp">
        <pc:chgData name="Luis Gerardo Gonzalez Morales" userId="6859254f-0ec3-4a5d-9eb4-550f76695e6d" providerId="ADAL" clId="{AB4C863E-6534-4148-8626-462F371F3E9A}" dt="2019-03-08T12:42:22.628" v="59" actId="1076"/>
        <pc:sldMkLst>
          <pc:docMk/>
          <pc:sldMk cId="1674515983" sldId="260"/>
        </pc:sldMkLst>
        <pc:spChg chg="add">
          <ac:chgData name="Luis Gerardo Gonzalez Morales" userId="6859254f-0ec3-4a5d-9eb4-550f76695e6d" providerId="ADAL" clId="{AB4C863E-6534-4148-8626-462F371F3E9A}" dt="2019-03-08T12:42:20.730" v="58"/>
          <ac:spMkLst>
            <pc:docMk/>
            <pc:sldMk cId="1674515983" sldId="260"/>
            <ac:spMk id="5" creationId="{C744D768-E425-4B20-BB2A-3CB548FE1332}"/>
          </ac:spMkLst>
        </pc:spChg>
        <pc:picChg chg="mod">
          <ac:chgData name="Luis Gerardo Gonzalez Morales" userId="6859254f-0ec3-4a5d-9eb4-550f76695e6d" providerId="ADAL" clId="{AB4C863E-6534-4148-8626-462F371F3E9A}" dt="2019-03-08T12:42:22.628" v="59" actId="1076"/>
          <ac:picMkLst>
            <pc:docMk/>
            <pc:sldMk cId="1674515983" sldId="260"/>
            <ac:picMk id="3" creationId="{625AF3CE-3539-4DE7-A4A7-AFF18F9CDCB7}"/>
          </ac:picMkLst>
        </pc:picChg>
        <pc:cxnChg chg="add">
          <ac:chgData name="Luis Gerardo Gonzalez Morales" userId="6859254f-0ec3-4a5d-9eb4-550f76695e6d" providerId="ADAL" clId="{AB4C863E-6534-4148-8626-462F371F3E9A}" dt="2019-03-08T12:42:20.730" v="58"/>
          <ac:cxnSpMkLst>
            <pc:docMk/>
            <pc:sldMk cId="1674515983" sldId="260"/>
            <ac:cxnSpMk id="6" creationId="{3A9C3E48-25A9-4F16-A9B7-45CBF7CA86BD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nitednations-my.sharepoint.com/personal/gonzalezmorales_un_org/Documents/UNCT%20-%20Toolkit/Data%20availability/Availability%20by%20indicator%20(RC%20and%20non-RC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r>
              <a:rPr lang="en-US" dirty="0">
                <a:latin typeface="Abadi" panose="020B0604020104020204" pitchFamily="34" charset="0"/>
              </a:rPr>
              <a:t>Number of indicators for which </a:t>
            </a:r>
            <a:br>
              <a:rPr lang="en-US" dirty="0">
                <a:latin typeface="Abadi" panose="020B0604020104020204" pitchFamily="34" charset="0"/>
              </a:rPr>
            </a:br>
            <a:r>
              <a:rPr lang="en-US" dirty="0">
                <a:latin typeface="Abadi" panose="020B0604020104020204" pitchFamily="34" charset="0"/>
              </a:rPr>
              <a:t>at least 75% of RC countries have data available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92593086881089E-2"/>
          <c:y val="0.17244592346089846"/>
          <c:w val="0.85344820597990223"/>
          <c:h val="0.6499092937842003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'Graph 2'!$B$3</c:f>
              <c:strCache>
                <c:ptCount val="1"/>
                <c:pt idx="0">
                  <c:v>Tier 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'Graph 2'!$A$4:$A$20</c:f>
              <c:strCache>
                <c:ptCount val="17"/>
                <c:pt idx="0">
                  <c:v>Goal 17</c:v>
                </c:pt>
                <c:pt idx="1">
                  <c:v>Goal 16</c:v>
                </c:pt>
                <c:pt idx="2">
                  <c:v>Goal 15</c:v>
                </c:pt>
                <c:pt idx="3">
                  <c:v>Goal 14</c:v>
                </c:pt>
                <c:pt idx="4">
                  <c:v>Goal 13</c:v>
                </c:pt>
                <c:pt idx="5">
                  <c:v>Goal 12</c:v>
                </c:pt>
                <c:pt idx="6">
                  <c:v>Goal 11</c:v>
                </c:pt>
                <c:pt idx="7">
                  <c:v>Goal 10</c:v>
                </c:pt>
                <c:pt idx="8">
                  <c:v>Goal 9</c:v>
                </c:pt>
                <c:pt idx="9">
                  <c:v>Goal 8</c:v>
                </c:pt>
                <c:pt idx="10">
                  <c:v>Goal 7</c:v>
                </c:pt>
                <c:pt idx="11">
                  <c:v>Goal 6</c:v>
                </c:pt>
                <c:pt idx="12">
                  <c:v>Goal 5</c:v>
                </c:pt>
                <c:pt idx="13">
                  <c:v>Goal 4</c:v>
                </c:pt>
                <c:pt idx="14">
                  <c:v>Goal 3</c:v>
                </c:pt>
                <c:pt idx="15">
                  <c:v>Goal 2</c:v>
                </c:pt>
                <c:pt idx="16">
                  <c:v>Goal 1</c:v>
                </c:pt>
              </c:strCache>
            </c:strRef>
          </c:cat>
          <c:val>
            <c:numRef>
              <c:f>'Graph 2'!$B$4:$B$20</c:f>
              <c:numCache>
                <c:formatCode>General</c:formatCode>
                <c:ptCount val="17"/>
                <c:pt idx="0">
                  <c:v>7</c:v>
                </c:pt>
                <c:pt idx="1">
                  <c:v>4</c:v>
                </c:pt>
                <c:pt idx="2">
                  <c:v>8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6</c:v>
                </c:pt>
                <c:pt idx="9">
                  <c:v>7</c:v>
                </c:pt>
                <c:pt idx="10">
                  <c:v>4</c:v>
                </c:pt>
                <c:pt idx="11">
                  <c:v>6</c:v>
                </c:pt>
                <c:pt idx="12">
                  <c:v>1</c:v>
                </c:pt>
                <c:pt idx="13">
                  <c:v>3</c:v>
                </c:pt>
                <c:pt idx="14">
                  <c:v>22</c:v>
                </c:pt>
                <c:pt idx="15">
                  <c:v>6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5F-4F66-833D-9EC15912115F}"/>
            </c:ext>
          </c:extLst>
        </c:ser>
        <c:ser>
          <c:idx val="1"/>
          <c:order val="1"/>
          <c:tx>
            <c:strRef>
              <c:f>'Graph 2'!$C$3</c:f>
              <c:strCache>
                <c:ptCount val="1"/>
                <c:pt idx="0">
                  <c:v>Tier II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'Graph 2'!$A$4:$A$20</c:f>
              <c:strCache>
                <c:ptCount val="17"/>
                <c:pt idx="0">
                  <c:v>Goal 17</c:v>
                </c:pt>
                <c:pt idx="1">
                  <c:v>Goal 16</c:v>
                </c:pt>
                <c:pt idx="2">
                  <c:v>Goal 15</c:v>
                </c:pt>
                <c:pt idx="3">
                  <c:v>Goal 14</c:v>
                </c:pt>
                <c:pt idx="4">
                  <c:v>Goal 13</c:v>
                </c:pt>
                <c:pt idx="5">
                  <c:v>Goal 12</c:v>
                </c:pt>
                <c:pt idx="6">
                  <c:v>Goal 11</c:v>
                </c:pt>
                <c:pt idx="7">
                  <c:v>Goal 10</c:v>
                </c:pt>
                <c:pt idx="8">
                  <c:v>Goal 9</c:v>
                </c:pt>
                <c:pt idx="9">
                  <c:v>Goal 8</c:v>
                </c:pt>
                <c:pt idx="10">
                  <c:v>Goal 7</c:v>
                </c:pt>
                <c:pt idx="11">
                  <c:v>Goal 6</c:v>
                </c:pt>
                <c:pt idx="12">
                  <c:v>Goal 5</c:v>
                </c:pt>
                <c:pt idx="13">
                  <c:v>Goal 4</c:v>
                </c:pt>
                <c:pt idx="14">
                  <c:v>Goal 3</c:v>
                </c:pt>
                <c:pt idx="15">
                  <c:v>Goal 2</c:v>
                </c:pt>
                <c:pt idx="16">
                  <c:v>Goal 1</c:v>
                </c:pt>
              </c:strCache>
            </c:strRef>
          </c:cat>
          <c:val>
            <c:numRef>
              <c:f>'Graph 2'!$C$4:$C$20</c:f>
              <c:numCache>
                <c:formatCode>General</c:formatCode>
                <c:ptCount val="17"/>
                <c:pt idx="1">
                  <c:v>1</c:v>
                </c:pt>
                <c:pt idx="8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5F-4F66-833D-9EC15912115F}"/>
            </c:ext>
          </c:extLst>
        </c:ser>
        <c:ser>
          <c:idx val="2"/>
          <c:order val="2"/>
          <c:spPr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'Graph 2'!$A$4:$A$20</c:f>
              <c:strCache>
                <c:ptCount val="17"/>
                <c:pt idx="0">
                  <c:v>Goal 17</c:v>
                </c:pt>
                <c:pt idx="1">
                  <c:v>Goal 16</c:v>
                </c:pt>
                <c:pt idx="2">
                  <c:v>Goal 15</c:v>
                </c:pt>
                <c:pt idx="3">
                  <c:v>Goal 14</c:v>
                </c:pt>
                <c:pt idx="4">
                  <c:v>Goal 13</c:v>
                </c:pt>
                <c:pt idx="5">
                  <c:v>Goal 12</c:v>
                </c:pt>
                <c:pt idx="6">
                  <c:v>Goal 11</c:v>
                </c:pt>
                <c:pt idx="7">
                  <c:v>Goal 10</c:v>
                </c:pt>
                <c:pt idx="8">
                  <c:v>Goal 9</c:v>
                </c:pt>
                <c:pt idx="9">
                  <c:v>Goal 8</c:v>
                </c:pt>
                <c:pt idx="10">
                  <c:v>Goal 7</c:v>
                </c:pt>
                <c:pt idx="11">
                  <c:v>Goal 6</c:v>
                </c:pt>
                <c:pt idx="12">
                  <c:v>Goal 5</c:v>
                </c:pt>
                <c:pt idx="13">
                  <c:v>Goal 4</c:v>
                </c:pt>
                <c:pt idx="14">
                  <c:v>Goal 3</c:v>
                </c:pt>
                <c:pt idx="15">
                  <c:v>Goal 2</c:v>
                </c:pt>
                <c:pt idx="16">
                  <c:v>Goal 1</c:v>
                </c:pt>
              </c:strCache>
            </c:strRef>
          </c:cat>
          <c:val>
            <c:numRef>
              <c:f>'Graph 2'!$D$4:$D$20</c:f>
              <c:numCache>
                <c:formatCode>General</c:formatCode>
                <c:ptCount val="17"/>
                <c:pt idx="0">
                  <c:v>12</c:v>
                </c:pt>
                <c:pt idx="1">
                  <c:v>13</c:v>
                </c:pt>
                <c:pt idx="2">
                  <c:v>5</c:v>
                </c:pt>
                <c:pt idx="3">
                  <c:v>6</c:v>
                </c:pt>
                <c:pt idx="4">
                  <c:v>3</c:v>
                </c:pt>
                <c:pt idx="5">
                  <c:v>3</c:v>
                </c:pt>
                <c:pt idx="6">
                  <c:v>10</c:v>
                </c:pt>
                <c:pt idx="7">
                  <c:v>8</c:v>
                </c:pt>
                <c:pt idx="8">
                  <c:v>5</c:v>
                </c:pt>
                <c:pt idx="9">
                  <c:v>8</c:v>
                </c:pt>
                <c:pt idx="10">
                  <c:v>1</c:v>
                </c:pt>
                <c:pt idx="11">
                  <c:v>4</c:v>
                </c:pt>
                <c:pt idx="12">
                  <c:v>12</c:v>
                </c:pt>
                <c:pt idx="13">
                  <c:v>5</c:v>
                </c:pt>
                <c:pt idx="14">
                  <c:v>4</c:v>
                </c:pt>
                <c:pt idx="15">
                  <c:v>7</c:v>
                </c:pt>
                <c:pt idx="1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5F-4F66-833D-9EC159121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overlap val="100"/>
        <c:axId val="756344328"/>
        <c:axId val="756341376"/>
      </c:barChart>
      <c:catAx>
        <c:axId val="756344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341376"/>
        <c:crosses val="autoZero"/>
        <c:auto val="1"/>
        <c:lblAlgn val="ctr"/>
        <c:lblOffset val="100"/>
        <c:noMultiLvlLbl val="0"/>
      </c:catAx>
      <c:valAx>
        <c:axId val="756341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</a:t>
                </a:r>
                <a:r>
                  <a:rPr lang="en-US" baseline="0"/>
                  <a:t> indicators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344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8.7505276529699277E-2"/>
          <c:y val="0.11730423048200506"/>
          <c:w val="0.17715497427228377"/>
          <c:h val="3.52193413427314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0.02448</cdr:x>
      <cdr:y>0.91847</cdr:y>
    </cdr:from>
    <cdr:to>
      <cdr:x>0.96799</cdr:x>
      <cdr:y>0.96672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CCD29E3-073C-4853-92B4-45D8C61207A6}"/>
            </a:ext>
          </a:extLst>
        </cdr:cNvPr>
        <cdr:cNvSpPr txBox="1"/>
      </cdr:nvSpPr>
      <cdr:spPr>
        <a:xfrm xmlns:a="http://schemas.openxmlformats.org/drawingml/2006/main">
          <a:off x="123825" y="5257801"/>
          <a:ext cx="4772026" cy="2762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050" i="1">
              <a:solidFill>
                <a:schemeClr val="tx1">
                  <a:lumMod val="65000"/>
                  <a:lumOff val="35000"/>
                </a:schemeClr>
              </a:solidFill>
            </a:rPr>
            <a:t>* Length</a:t>
          </a:r>
          <a:r>
            <a:rPr lang="en-US" sz="1050" i="1" baseline="0">
              <a:solidFill>
                <a:schemeClr val="tx1">
                  <a:lumMod val="65000"/>
                  <a:lumOff val="35000"/>
                </a:schemeClr>
              </a:solidFill>
            </a:rPr>
            <a:t> of shaded bar indicates total number of Tier 1 and Tier 2 indicators per goal</a:t>
          </a:r>
          <a:endParaRPr lang="en-US" sz="1050" i="1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083A-48C3-4D7D-9A3C-241826F8D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C6E36-FD5E-48C6-B017-6262939B2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35043-A0EC-4C10-8336-18FBAA58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08/03/2019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FBC0F-E2FB-4963-B963-6BE3435C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215F7-7ECD-4E8E-A5C6-F9939F1D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E37A-4FCA-4DD7-91DB-CB0C4FE7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3A4FE-F7C1-4812-A0A9-2B39EBCE8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BADAA-9876-411B-9811-3F6CECD2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08/03/2019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7F8E0-A6E5-4894-915E-1AAB7AD7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71DB-3E47-4833-84D8-E012B46B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8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F3248-AEC8-44C8-951A-12A3750B5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C8662-71D3-473F-9DB0-ED42212D1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B4507-3819-428F-97EF-36669859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08/03/2019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93298-F52B-4878-8AA3-0958495F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4E0F4-53E2-4A7B-BB2A-912E60AC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8BE8-543E-4235-A44F-6456DECF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5387-6A74-4DCF-AA12-BD40983E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12892-896B-4D1D-9810-7E26BB54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08/03/2019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A1B7-C6FE-47BB-82C3-A181C38C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02B3-4976-4DAE-A85C-6F763E93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0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1B4F-17F5-4BE5-82EA-353B3081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6FF07-EADA-4429-B708-00520515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E81D-AEF1-4BDE-B112-403DE635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08/03/2019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F96A7-A5A3-4C3B-B9BC-F72FB0D1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C4F83-5DB6-469D-BB7E-EAD8904B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8A06-3877-4EC3-93E6-ACAD85FB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44439-3936-476A-B688-6E56D7A8C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32368-55D9-4F92-8F48-EB46DC4EF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B82E3-D4DF-4ECB-9388-E0876779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08/03/2019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4123E-1BCB-4228-9BD7-158E3223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4141-285C-47CE-A7AF-DD2D91C9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A58D-32F3-4A4F-8AC4-8AD55CEF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74628-F5B6-4545-B4DB-A825BC22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55DA6-1A59-42AF-BB5F-54414EC6A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32F4D-5947-4CF2-80D2-C33CEBE40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B63EE-3B2D-46D8-9B03-10C9E5D5E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A9B83-57CA-4887-9B0E-EBF72272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08/03/2019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CED96-4FD7-415D-A832-924BD615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985D1-9C40-46B7-985D-773560A9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0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4D6C-C76D-45D2-9912-81C70D1B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85EB3-7CAF-46E5-A365-CB6DCA0E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08/03/2019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5E052-C4B0-4B2D-8DE6-2E80B6EA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96BB9-34F8-4A77-AFD8-D4E3A568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7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9BED1-7D75-438E-AEBE-53FC1FB7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08/03/2019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5857-F245-4C7F-A1AE-1FCF9B9F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386BB-8D58-432D-844D-65125E2A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5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BEE2-BC62-4462-8F33-0CB94976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79F3-ED76-407C-B4F7-AA1656614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1A262-7F88-411A-AB0F-062E40955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A7FCC-502C-4EE7-8BD4-DD4FD142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08/03/2019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93711-47FB-47BB-A6C2-A4DCFC9E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B53DD-4B69-4331-9568-3AED65FE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3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4F4F-93EE-4E7D-99F0-D95CEABD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964A2-B49D-4835-BC4D-27E75EA44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18205-4A13-4AA9-80A6-3058ABCA3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F1945-713D-43CE-A4C7-D787B0CB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08/03/2019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9C543-0119-420A-A5C7-C5800580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9A5C3-0CBB-4A3C-B4A7-F0A72E90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5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A0B9B-2FDF-45A6-B1E8-2F87AE62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53E74-1574-4650-BA99-3487234D9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4F52B-4436-446B-8CB9-CA7F095D7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40B6-F595-44FE-8F1E-947A48DA88E2}" type="datetimeFigureOut">
              <a:rPr lang="en-US" smtClean="0"/>
              <a:t>08/03/2019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A80B1-9132-4F2B-8F83-3FAF7B074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CA167-2DD7-49AD-A2BA-4D7BD36D6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8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rcg.is/1jq0n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D4422F-3F9C-4208-9F31-DEE569D0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Indicator Availability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for RC Countries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F027234-E047-4E28-80CC-D5C6CD45D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Global SDG Indicator Database</a:t>
            </a:r>
          </a:p>
          <a:p>
            <a:r>
              <a:rPr lang="en-US" dirty="0">
                <a:solidFill>
                  <a:srgbClr val="FFFFFF"/>
                </a:solidFill>
              </a:rPr>
              <a:t>8 March 2019</a:t>
            </a: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Information">
            <a:extLst>
              <a:ext uri="{FF2B5EF4-FFF2-40B4-BE49-F238E27FC236}">
                <a16:creationId xmlns:a16="http://schemas.microsoft.com/office/drawing/2014/main" id="{F2C06A6B-D8EC-4988-8F3F-1065979D0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7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6A08FA-33CC-4C40-9231-692BBA9E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availability by goal</a:t>
            </a:r>
          </a:p>
        </p:txBody>
      </p:sp>
      <p:graphicFrame>
        <p:nvGraphicFramePr>
          <p:cNvPr id="37" name="Content Placeholder 19">
            <a:extLst>
              <a:ext uri="{FF2B5EF4-FFF2-40B4-BE49-F238E27FC236}">
                <a16:creationId xmlns:a16="http://schemas.microsoft.com/office/drawing/2014/main" id="{13E73A1E-8938-492E-9153-1B1A429D0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567325"/>
              </p:ext>
            </p:extLst>
          </p:nvPr>
        </p:nvGraphicFramePr>
        <p:xfrm>
          <a:off x="5859888" y="425003"/>
          <a:ext cx="5643138" cy="5743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87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8D95F-23B4-4986-B699-1E67C2E8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Latest year available for poverty Indicators: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9A36B5-9C50-4C83-830E-7367DE05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84656"/>
            <a:ext cx="8229600" cy="5198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C77C27-C6F3-413A-97E6-33DE9B81A442}"/>
              </a:ext>
            </a:extLst>
          </p:cNvPr>
          <p:cNvSpPr txBox="1"/>
          <p:nvPr/>
        </p:nvSpPr>
        <p:spPr>
          <a:xfrm>
            <a:off x="9577699" y="580423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2017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ED8B5BB-33CB-4CF4-997D-1EFDC66EE0B6}"/>
              </a:ext>
            </a:extLst>
          </p:cNvPr>
          <p:cNvCxnSpPr/>
          <p:nvPr/>
        </p:nvCxnSpPr>
        <p:spPr>
          <a:xfrm rot="10800000">
            <a:off x="9426012" y="5836779"/>
            <a:ext cx="222191" cy="136733"/>
          </a:xfrm>
          <a:prstGeom prst="bentConnector3">
            <a:avLst>
              <a:gd name="adj1" fmla="val 961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47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8D95F-23B4-4986-B699-1E67C2E8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Latest year available for poverty Indicators: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AF3CE-3539-4DE7-A4A7-AFF18F9CD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84656"/>
            <a:ext cx="8229600" cy="5198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4D768-E425-4B20-BB2A-3CB548FE1332}"/>
              </a:ext>
            </a:extLst>
          </p:cNvPr>
          <p:cNvSpPr txBox="1"/>
          <p:nvPr/>
        </p:nvSpPr>
        <p:spPr>
          <a:xfrm>
            <a:off x="9577699" y="580423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2017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A9C3E48-25A9-4F16-A9B7-45CBF7CA86BD}"/>
              </a:ext>
            </a:extLst>
          </p:cNvPr>
          <p:cNvCxnSpPr/>
          <p:nvPr/>
        </p:nvCxnSpPr>
        <p:spPr>
          <a:xfrm rot="10800000">
            <a:off x="9426012" y="5836779"/>
            <a:ext cx="222191" cy="136733"/>
          </a:xfrm>
          <a:prstGeom prst="bentConnector3">
            <a:avLst>
              <a:gd name="adj1" fmla="val 961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51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very high confidence">
            <a:hlinkClick r:id="rId2"/>
            <a:extLst>
              <a:ext uri="{FF2B5EF4-FFF2-40B4-BE49-F238E27FC236}">
                <a16:creationId xmlns:a16="http://schemas.microsoft.com/office/drawing/2014/main" id="{B14EA926-F889-4E0B-8DA5-BBA87EED98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45" r="1" b="1"/>
          <a:stretch/>
        </p:blipFill>
        <p:spPr>
          <a:xfrm rot="21480000">
            <a:off x="1445273" y="1714901"/>
            <a:ext cx="9301457" cy="446897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2AA3BB-28D8-4B7E-923F-730ADCC9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 Availability Dashboard </a:t>
            </a:r>
          </a:p>
        </p:txBody>
      </p:sp>
      <p:pic>
        <p:nvPicPr>
          <p:cNvPr id="8" name="Content Placeholder 7" descr="Share">
            <a:hlinkClick r:id="rId2"/>
            <a:extLst>
              <a:ext uri="{FF2B5EF4-FFF2-40B4-BE49-F238E27FC236}">
                <a16:creationId xmlns:a16="http://schemas.microsoft.com/office/drawing/2014/main" id="{80BA8D5E-8372-4C73-98BF-A28BBDADD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6686" y="570706"/>
            <a:ext cx="914400" cy="91440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10878D-09A6-4465-9598-57395F5A9A20}"/>
              </a:ext>
            </a:extLst>
          </p:cNvPr>
          <p:cNvSpPr/>
          <p:nvPr/>
        </p:nvSpPr>
        <p:spPr>
          <a:xfrm>
            <a:off x="9464892" y="6287294"/>
            <a:ext cx="2254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http://arcg.is/1jq0n9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4902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</vt:lpstr>
      <vt:lpstr>Arial</vt:lpstr>
      <vt:lpstr>Calibri</vt:lpstr>
      <vt:lpstr>Calibri Light</vt:lpstr>
      <vt:lpstr>Office Theme</vt:lpstr>
      <vt:lpstr>Indicator Availability  for RC Countries</vt:lpstr>
      <vt:lpstr>Data availability by goal</vt:lpstr>
      <vt:lpstr>Latest year available for poverty Indicators:</vt:lpstr>
      <vt:lpstr>Latest year available for poverty Indicators:</vt:lpstr>
      <vt:lpstr>Indicator Availability Dashboard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Indicator Availability Dashboard</dc:title>
  <dc:creator>Luis Gerardo Gonzalez Morales</dc:creator>
  <cp:lastModifiedBy>Luis Gerardo Gonzalez Morales</cp:lastModifiedBy>
  <cp:revision>7</cp:revision>
  <dcterms:created xsi:type="dcterms:W3CDTF">2019-03-08T08:06:14Z</dcterms:created>
  <dcterms:modified xsi:type="dcterms:W3CDTF">2019-03-08T12:42:30Z</dcterms:modified>
</cp:coreProperties>
</file>