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4815728" cy="22904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what you did here and why you did it to improve your model performance.</a:t>
            </a:r>
          </a:p>
          <a:p>
            <a:pPr>
              <a:lnSpc>
                <a:spcPct val="100000"/>
              </a:lnSpc>
            </a:pPr>
            <a:r>
              <a:rPr lang="en-US" sz="900" spc="-1" dirty="0">
                <a:solidFill>
                  <a:srgbClr val="595959"/>
                </a:solidFill>
                <a:latin typeface="Arial"/>
              </a:rPr>
              <a:t>When I tuned the Seq2Seq model, I held the number of epochs constant at 20. So, I decided to also use 20 epochs for the Full Transformer. The default was set to 10 epochs, and increasing that to 20 was enough to demonstrate overfitting (notice on the figure to the right, that perplexity of the validation decreases and then starts increasing).</a:t>
            </a:r>
          </a:p>
          <a:p>
            <a:pPr>
              <a:lnSpc>
                <a:spcPct val="100000"/>
              </a:lnSpc>
            </a:pPr>
            <a:endParaRPr lang="en-US" sz="900" spc="-1" dirty="0">
              <a:solidFill>
                <a:srgbClr val="595959"/>
              </a:solidFill>
              <a:latin typeface="Arial"/>
            </a:endParaRPr>
          </a:p>
          <a:p>
            <a:pPr>
              <a:lnSpc>
                <a:spcPct val="100000"/>
              </a:lnSpc>
            </a:pPr>
            <a:r>
              <a:rPr lang="en-US" sz="900" spc="-1" dirty="0">
                <a:solidFill>
                  <a:srgbClr val="595959"/>
                </a:solidFill>
                <a:latin typeface="Arial"/>
              </a:rPr>
              <a:t>To address the overfitting, I tried increasing dropout since it is specifically meant to mitigate overfitting. What I found is that higher dropout got rid of the of the increasing pattern in the validation curve, but worsened the achieved perplexity. It is likely that with more data and more epochs, the model would be able to tolerate higher dropout.</a:t>
            </a:r>
          </a:p>
          <a:p>
            <a:pPr>
              <a:lnSpc>
                <a:spcPct val="100000"/>
              </a:lnSpc>
            </a:pPr>
            <a:endParaRPr lang="en-US" sz="900" spc="-1" dirty="0">
              <a:solidFill>
                <a:srgbClr val="595959"/>
              </a:solidFill>
              <a:latin typeface="Arial"/>
            </a:endParaRPr>
          </a:p>
          <a:p>
            <a:pPr>
              <a:lnSpc>
                <a:spcPct val="100000"/>
              </a:lnSpc>
            </a:pPr>
            <a:r>
              <a:rPr lang="en-US" sz="900" spc="-1" dirty="0">
                <a:solidFill>
                  <a:srgbClr val="595959"/>
                </a:solidFill>
                <a:latin typeface="Arial"/>
              </a:rPr>
              <a:t>The next thing I tried was to gradually increase the batch size. My hope was that with more examples in each batch, the model would be less likely to overfit to any specific example. I found that this helped a little bit, and so I settled on a batch size of 256. Higher batch sizes than that resulted in too few iterations per epoch, and therefore insufficient epochs.</a:t>
            </a:r>
          </a:p>
          <a:p>
            <a:pPr>
              <a:lnSpc>
                <a:spcPct val="100000"/>
              </a:lnSpc>
            </a:pPr>
            <a:endParaRPr lang="en-US" sz="900" spc="-1" dirty="0">
              <a:solidFill>
                <a:srgbClr val="595959"/>
              </a:solidFill>
              <a:latin typeface="Arial"/>
            </a:endParaRPr>
          </a:p>
          <a:p>
            <a:pPr>
              <a:lnSpc>
                <a:spcPct val="100000"/>
              </a:lnSpc>
            </a:pPr>
            <a:endParaRPr lang="en-US" sz="900" spc="-1" dirty="0">
              <a:solidFill>
                <a:srgbClr val="595959"/>
              </a:solidFill>
              <a:latin typeface="Arial"/>
            </a:endParaRPr>
          </a:p>
          <a:p>
            <a:pPr>
              <a:lnSpc>
                <a:spcPct val="100000"/>
              </a:lnSpc>
            </a:pPr>
            <a:endParaRPr lang="en-US" sz="900" spc="-1" dirty="0">
              <a:solidFill>
                <a:srgbClr val="595959"/>
              </a:solidFill>
              <a:latin typeface="Arial"/>
            </a:endParaRPr>
          </a:p>
        </p:txBody>
      </p:sp>
      <p:pic>
        <p:nvPicPr>
          <p:cNvPr id="3" name="Picture 2">
            <a:extLst>
              <a:ext uri="{FF2B5EF4-FFF2-40B4-BE49-F238E27FC236}">
                <a16:creationId xmlns:a16="http://schemas.microsoft.com/office/drawing/2014/main" id="{0F41BF47-52A8-3C92-933C-46CDB79BA768}"/>
              </a:ext>
            </a:extLst>
          </p:cNvPr>
          <p:cNvPicPr>
            <a:picLocks noChangeAspect="1"/>
          </p:cNvPicPr>
          <p:nvPr/>
        </p:nvPicPr>
        <p:blipFill>
          <a:blip r:embed="rId2"/>
          <a:stretch>
            <a:fillRect/>
          </a:stretch>
        </p:blipFill>
        <p:spPr>
          <a:xfrm>
            <a:off x="5730491" y="537909"/>
            <a:ext cx="2521389" cy="2022593"/>
          </a:xfrm>
          <a:prstGeom prst="rect">
            <a:avLst/>
          </a:prstGeom>
        </p:spPr>
      </p:pic>
      <p:sp>
        <p:nvSpPr>
          <p:cNvPr id="4" name="TextBox 3">
            <a:extLst>
              <a:ext uri="{FF2B5EF4-FFF2-40B4-BE49-F238E27FC236}">
                <a16:creationId xmlns:a16="http://schemas.microsoft.com/office/drawing/2014/main" id="{3BF10252-AA24-BA36-7B33-1855FC1F4B39}"/>
              </a:ext>
            </a:extLst>
          </p:cNvPr>
          <p:cNvSpPr txBox="1"/>
          <p:nvPr/>
        </p:nvSpPr>
        <p:spPr>
          <a:xfrm>
            <a:off x="5776490" y="149414"/>
            <a:ext cx="2380505" cy="369332"/>
          </a:xfrm>
          <a:prstGeom prst="rect">
            <a:avLst/>
          </a:prstGeom>
          <a:noFill/>
        </p:spPr>
        <p:txBody>
          <a:bodyPr wrap="square" rtlCol="0">
            <a:spAutoFit/>
          </a:bodyPr>
          <a:lstStyle/>
          <a:p>
            <a:r>
              <a:rPr lang="en-US" sz="900" dirty="0"/>
              <a:t>Full transformer, default hyperparameters except with 20 epochs instead of 10:</a:t>
            </a:r>
          </a:p>
        </p:txBody>
      </p:sp>
      <p:sp>
        <p:nvSpPr>
          <p:cNvPr id="5" name="TextBox 4">
            <a:extLst>
              <a:ext uri="{FF2B5EF4-FFF2-40B4-BE49-F238E27FC236}">
                <a16:creationId xmlns:a16="http://schemas.microsoft.com/office/drawing/2014/main" id="{2786EA27-D569-7579-4832-99ADB38DE9B8}"/>
              </a:ext>
            </a:extLst>
          </p:cNvPr>
          <p:cNvSpPr txBox="1"/>
          <p:nvPr/>
        </p:nvSpPr>
        <p:spPr>
          <a:xfrm>
            <a:off x="312120" y="2834161"/>
            <a:ext cx="8611658" cy="1892826"/>
          </a:xfrm>
          <a:prstGeom prst="rect">
            <a:avLst/>
          </a:prstGeom>
          <a:noFill/>
        </p:spPr>
        <p:txBody>
          <a:bodyPr wrap="square" rtlCol="0">
            <a:spAutoFit/>
          </a:bodyPr>
          <a:lstStyle/>
          <a:p>
            <a:pPr>
              <a:lnSpc>
                <a:spcPct val="100000"/>
              </a:lnSpc>
            </a:pPr>
            <a:r>
              <a:rPr lang="en-US" sz="900" spc="-1" dirty="0">
                <a:solidFill>
                  <a:srgbClr val="595959"/>
                </a:solidFill>
              </a:rPr>
              <a:t>At this point, I recalled from lecture that it often makes sense to change batch size and learning rate in tandem. The idea here is that if the batch size is larger, the batch’s approximation of the loss landscape will be more accurate, and therefore larger “steps” are tolerable. What I found surprised me: my model improved with smaller, not larger learning rate. My interpretation of this is that the default learning rate was a bit big for the complexity of the loss landscape. A learning rate of 0.00075 improved my achieved validation loss and perplexity.</a:t>
            </a:r>
          </a:p>
          <a:p>
            <a:pPr>
              <a:lnSpc>
                <a:spcPct val="100000"/>
              </a:lnSpc>
            </a:pPr>
            <a:endParaRPr lang="en-US" sz="900" spc="-1" dirty="0">
              <a:solidFill>
                <a:srgbClr val="595959"/>
              </a:solidFill>
            </a:endParaRPr>
          </a:p>
          <a:p>
            <a:pPr>
              <a:lnSpc>
                <a:spcPct val="100000"/>
              </a:lnSpc>
            </a:pPr>
            <a:r>
              <a:rPr lang="en-US" sz="900" spc="-1" dirty="0">
                <a:solidFill>
                  <a:srgbClr val="595959"/>
                </a:solidFill>
              </a:rPr>
              <a:t>My next step was to try increasing and decreasing each of </a:t>
            </a:r>
            <a:r>
              <a:rPr lang="en-US" sz="900" spc="-1" dirty="0" err="1">
                <a:solidFill>
                  <a:srgbClr val="595959"/>
                </a:solidFill>
              </a:rPr>
              <a:t>hidden_dims</a:t>
            </a:r>
            <a:r>
              <a:rPr lang="en-US" sz="900" spc="-1" dirty="0">
                <a:solidFill>
                  <a:srgbClr val="595959"/>
                </a:solidFill>
              </a:rPr>
              <a:t>, </a:t>
            </a:r>
            <a:r>
              <a:rPr lang="en-US" sz="900" spc="-1" dirty="0" err="1">
                <a:solidFill>
                  <a:srgbClr val="595959"/>
                </a:solidFill>
              </a:rPr>
              <a:t>num_heads</a:t>
            </a:r>
            <a:r>
              <a:rPr lang="en-US" sz="900" spc="-1" dirty="0">
                <a:solidFill>
                  <a:srgbClr val="595959"/>
                </a:solidFill>
              </a:rPr>
              <a:t>, </a:t>
            </a:r>
            <a:r>
              <a:rPr lang="en-US" sz="900" spc="-1" dirty="0" err="1">
                <a:solidFill>
                  <a:srgbClr val="595959"/>
                </a:solidFill>
              </a:rPr>
              <a:t>dim_feed_forward</a:t>
            </a:r>
            <a:r>
              <a:rPr lang="en-US" sz="900" spc="-1" dirty="0">
                <a:solidFill>
                  <a:srgbClr val="595959"/>
                </a:solidFill>
              </a:rPr>
              <a:t>, </a:t>
            </a:r>
            <a:r>
              <a:rPr lang="en-US" sz="900" spc="-1" dirty="0" err="1">
                <a:solidFill>
                  <a:srgbClr val="595959"/>
                </a:solidFill>
              </a:rPr>
              <a:t>num_layers_enc</a:t>
            </a:r>
            <a:r>
              <a:rPr lang="en-US" sz="900" spc="-1" dirty="0">
                <a:solidFill>
                  <a:srgbClr val="595959"/>
                </a:solidFill>
              </a:rPr>
              <a:t>, and </a:t>
            </a:r>
            <a:r>
              <a:rPr lang="en-US" sz="900" spc="-1" dirty="0" err="1">
                <a:solidFill>
                  <a:srgbClr val="595959"/>
                </a:solidFill>
              </a:rPr>
              <a:t>num_layers_dec</a:t>
            </a:r>
            <a:r>
              <a:rPr lang="en-US" sz="900" spc="-1" dirty="0">
                <a:solidFill>
                  <a:srgbClr val="595959"/>
                </a:solidFill>
              </a:rPr>
              <a:t>. What I found is that I was able to achieve the best performance by increasing </a:t>
            </a:r>
            <a:r>
              <a:rPr lang="en-US" sz="900" spc="-1" dirty="0" err="1">
                <a:solidFill>
                  <a:srgbClr val="595959"/>
                </a:solidFill>
              </a:rPr>
              <a:t>hidden_dims</a:t>
            </a:r>
            <a:r>
              <a:rPr lang="en-US" sz="900" spc="-1" dirty="0">
                <a:solidFill>
                  <a:srgbClr val="595959"/>
                </a:solidFill>
              </a:rPr>
              <a:t> from 128 to 200, decreasing the </a:t>
            </a:r>
            <a:r>
              <a:rPr lang="en-US" sz="900" spc="-1" dirty="0" err="1">
                <a:solidFill>
                  <a:srgbClr val="595959"/>
                </a:solidFill>
              </a:rPr>
              <a:t>num_heads</a:t>
            </a:r>
            <a:r>
              <a:rPr lang="en-US" sz="900" spc="-1" dirty="0">
                <a:solidFill>
                  <a:srgbClr val="595959"/>
                </a:solidFill>
              </a:rPr>
              <a:t> from 2 to 1, decreasing the </a:t>
            </a:r>
            <a:r>
              <a:rPr lang="en-US" sz="900" spc="-1" dirty="0" err="1">
                <a:solidFill>
                  <a:srgbClr val="595959"/>
                </a:solidFill>
              </a:rPr>
              <a:t>dim_feed_forward</a:t>
            </a:r>
            <a:r>
              <a:rPr lang="en-US" sz="900" spc="-1" dirty="0">
                <a:solidFill>
                  <a:srgbClr val="595959"/>
                </a:solidFill>
              </a:rPr>
              <a:t> from 2048 to 512, and increasing the number of layers of the encoders from 2 to 4. This is somewhat surprising to me, because I imagined all of these hyperparameters as representing “capacity”, and imagined that an optimal configuration would bring all of them up, or all of them down. What this result suggests is that model capacity is not a single-dimensional concept, and different components of the Transformer contribute to expressiveness in different ways. Increasing depth (more layers) and widening the hidden dimension likely helped the model capture richer sequential dependencies, while reducing the number of heads and the feed-forward size may have prevented it from spreading its attention too thin or overfitting small patterns. In other words, the final configuration seems to provide just enough representational capacity in the most impactful parts of the network, while avoiding excessive complexity in others.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45062596"/>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9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9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'hat', 'hat', 'hat', 'something', 'something', 'something',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'vendor', 'runs', 'through', 'grass', 'grass', 'grass', 'grass', 'of', 'of', 'of', 'fence', 'fence’,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'with',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'with', 'helmets', 'stand', 'in', 'the', 'snow', 'in', 'the', 'in', 'in', '&lt;</a:t>
                      </a:r>
                      <a:r>
                        <a:rPr lang="en-US" sz="500" dirty="0" err="1">
                          <a:latin typeface="+mn-lt"/>
                        </a:rPr>
                        <a:t>eos</a:t>
                      </a:r>
                      <a:r>
                        <a:rPr lang="en-US" sz="500" dirty="0">
                          <a:latin typeface="+mn-lt"/>
                        </a:rPr>
                        <a:t>&gt;',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'of',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'standing', 'in',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'is', 'on', 'a', 'building',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'vest', 'on', 'on', 'a', 'chair', 'a', 'holding',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'small', 'son', 'enjoying', 'a', '&lt;</a:t>
                      </a:r>
                      <a:r>
                        <a:rPr lang="en-US" sz="500" dirty="0" err="1">
                          <a:latin typeface="+mn-lt"/>
                        </a:rPr>
                        <a:t>eos</a:t>
                      </a:r>
                      <a:r>
                        <a:rPr lang="en-US" sz="500" dirty="0">
                          <a:latin typeface="+mn-lt"/>
                        </a:rPr>
                        <a:t>&gt;', 'day', 'day',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1537950223"/>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'carving',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'&lt;</a:t>
                      </a:r>
                      <a:r>
                        <a:rPr lang="en-US" sz="500" dirty="0" err="1">
                          <a:latin typeface="+mn-lt"/>
                        </a:rPr>
                        <a:t>unk</a:t>
                      </a:r>
                      <a:r>
                        <a:rPr lang="en-US" sz="500" dirty="0">
                          <a:latin typeface="+mn-lt"/>
                        </a:rPr>
                        <a:t>&gt;', 'is', 'running', 'across', 'a', 'green', 'grass', 'in', 'front', 'of', 'a', 'white',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'karate', 'suit', 'is', 'using', 'a', 'board',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'snow', 'with', 'helmets', 'and', 'helmets', 'are', 'standing', 'in', 'the', 'background', '&lt;</a:t>
                      </a:r>
                      <a:r>
                        <a:rPr lang="en-US" sz="500" dirty="0" err="1">
                          <a:latin typeface="+mn-lt"/>
                        </a:rPr>
                        <a:t>eos</a:t>
                      </a:r>
                      <a:r>
                        <a:rPr lang="en-US" sz="500" dirty="0">
                          <a:latin typeface="+mn-lt"/>
                        </a:rPr>
                        <a:t>&gt;', 'in', 'the',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'repair', 'the', 'roof', 'of', 'a', 'house',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 'in', 'front', 'of', 'a', 'regal', 'shop',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'is', 'sitting', 'on', 'a', 'chair', 'holding', 'basketballs',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'young', 'son', 'enjoying', 'a', 'beautiful', 'day', 'outside',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472875741"/>
              </p:ext>
            </p:extLst>
          </p:nvPr>
        </p:nvGraphicFramePr>
        <p:xfrm>
          <a:off x="0" y="742068"/>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'with', 'a', 'hat', 'hat', 'is', 'his',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'white', 'white', 'is', 'running', 'in', 'a', 'grass', 'of', 'a', 'grass', 'grass', 'grass', 'grass',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'a',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'and', 'and', 'and', 'and', 'and', 'in', 'in', 'in', 'in', 'background', 'background',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'the',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'in', 'front', 'of',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'yellow', 'jacket', 'is', 'sitting', 'a', 'a', 'chair',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'son', 'enjoying', 'enjoying',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5"/>
            <a:ext cx="8517960" cy="40327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a:t>
            </a:r>
            <a:r>
              <a:rPr lang="en-US" sz="1200" b="1" spc="-1" dirty="0">
                <a:solidFill>
                  <a:srgbClr val="595959"/>
                </a:solidFill>
                <a:latin typeface="Arial"/>
                <a:ea typeface="Arial"/>
              </a:rPr>
              <a:t>results for default settings for Encoder Only Transformer vs best model for Full transformer both quantitatively and qualitatively. Explain why you see differences. </a:t>
            </a:r>
          </a:p>
          <a:p>
            <a:pPr>
              <a:lnSpc>
                <a:spcPct val="100000"/>
              </a:lnSpc>
            </a:pPr>
            <a:endParaRPr lang="en-US" sz="1200" strike="noStrike" spc="-1" dirty="0">
              <a:solidFill>
                <a:srgbClr val="595959"/>
              </a:solidFill>
              <a:latin typeface="Arial"/>
            </a:endParaRPr>
          </a:p>
          <a:p>
            <a:pPr>
              <a:lnSpc>
                <a:spcPct val="100000"/>
              </a:lnSpc>
            </a:pPr>
            <a:r>
              <a:rPr lang="en-US" sz="1200" strike="noStrike" spc="-1" dirty="0">
                <a:solidFill>
                  <a:srgbClr val="595959"/>
                </a:solidFill>
                <a:latin typeface="Arial"/>
              </a:rPr>
              <a:t>Quantitatively speaking, the Full Transformer had better results. Better validation loss (1.6925 vs 3.1136), and better validation perplexity (5.4331 vs 22.5030).</a:t>
            </a:r>
          </a:p>
          <a:p>
            <a:pPr>
              <a:lnSpc>
                <a:spcPct val="100000"/>
              </a:lnSpc>
            </a:pPr>
            <a:endParaRPr lang="en-US" sz="1200" spc="-1" dirty="0">
              <a:solidFill>
                <a:srgbClr val="595959"/>
              </a:solidFill>
              <a:latin typeface="Arial"/>
            </a:endParaRPr>
          </a:p>
          <a:p>
            <a:pPr>
              <a:lnSpc>
                <a:spcPct val="100000"/>
              </a:lnSpc>
            </a:pPr>
            <a:r>
              <a:rPr lang="en-US" sz="1200" strike="noStrike" spc="-1" dirty="0">
                <a:solidFill>
                  <a:srgbClr val="595959"/>
                </a:solidFill>
                <a:latin typeface="Arial"/>
              </a:rPr>
              <a:t>Qualitatively speaking, neither architecture produced perfect translations. To achieve that, more data is likely necessary. However, the Full Transformer produced English sentences that are grammatically correct. Meanwhile, the encoder-only Transformer produced sentences that are grammatically incorrect, contain repeated words, etc.</a:t>
            </a:r>
          </a:p>
          <a:p>
            <a:pPr>
              <a:lnSpc>
                <a:spcPct val="100000"/>
              </a:lnSpc>
            </a:pPr>
            <a:endParaRPr lang="en-US" sz="1200" spc="-1" dirty="0">
              <a:solidFill>
                <a:srgbClr val="595959"/>
              </a:solidFill>
              <a:latin typeface="Arial"/>
            </a:endParaRPr>
          </a:p>
          <a:p>
            <a:pPr>
              <a:lnSpc>
                <a:spcPct val="100000"/>
              </a:lnSpc>
            </a:pPr>
            <a:r>
              <a:rPr lang="en-US" sz="1200" strike="noStrike" spc="-1" dirty="0">
                <a:solidFill>
                  <a:srgbClr val="595959"/>
                </a:solidFill>
                <a:latin typeface="Arial"/>
              </a:rPr>
              <a:t>This can be explained by the difference in how the two models generate the output sentence. The encoder-only model tries to map the input German sentence directly to the English tokens all at once, without considering the sequence of English words it has already produced. As a result, it does not have a way to enforce proper grammar or maintain consistency across time steps. This often leads to repeated words, incorrect phrasing, and broken sentence </a:t>
            </a:r>
            <a:r>
              <a:rPr lang="en-US" sz="1200" strike="noStrike" spc="-1" dirty="0" err="1">
                <a:solidFill>
                  <a:srgbClr val="595959"/>
                </a:solidFill>
                <a:latin typeface="Arial"/>
              </a:rPr>
              <a:t>structure.In</a:t>
            </a:r>
            <a:r>
              <a:rPr lang="en-US" sz="1200" strike="noStrike" spc="-1" dirty="0">
                <a:solidFill>
                  <a:srgbClr val="595959"/>
                </a:solidFill>
                <a:latin typeface="Arial"/>
              </a:rPr>
              <a:t> contrast, the Full Transformer contains both an encoder and a decoder. The encoder first reads and encodes the entire German sentence into a contextual representation. Then, the decoder generates the English translation one token at a time. At each step, the decoder attends to two things: (1) the encoded source sentence, and (2) the previously generated English words. This autoregressive process allows the model to build grammatically coherent sentences, because each new token is generated in the context of what has already been </a:t>
            </a:r>
            <a:r>
              <a:rPr lang="en-US" sz="1200" strike="noStrike" spc="-1" dirty="0" err="1">
                <a:solidFill>
                  <a:srgbClr val="595959"/>
                </a:solidFill>
                <a:latin typeface="Arial"/>
              </a:rPr>
              <a:t>written.For</a:t>
            </a:r>
            <a:r>
              <a:rPr lang="en-US" sz="1200" strike="noStrike" spc="-1" dirty="0">
                <a:solidFill>
                  <a:srgbClr val="595959"/>
                </a:solidFill>
                <a:latin typeface="Arial"/>
              </a:rPr>
              <a:t> this reason, the Full Transformer is better aligned with how translation naturally works, which explains why it produces more fluent outputs and achieves lower perplexity.</a:t>
            </a:r>
            <a:endParaRPr lang="en-US" sz="120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44277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a:t>
            </a:r>
            <a:r>
              <a:rPr lang="en-US" sz="1200" b="1" spc="-1" dirty="0">
                <a:solidFill>
                  <a:srgbClr val="595959"/>
                </a:solidFill>
                <a:latin typeface="Arial"/>
                <a:ea typeface="Arial"/>
              </a:rPr>
              <a:t>Seq2Seq best model</a:t>
            </a:r>
            <a:r>
              <a:rPr lang="en-US" sz="1200" b="1" strike="noStrike" spc="-1" dirty="0">
                <a:solidFill>
                  <a:srgbClr val="595959"/>
                </a:solidFill>
                <a:latin typeface="Arial"/>
                <a:ea typeface="Arial"/>
              </a:rPr>
              <a:t> results to your Transformer </a:t>
            </a:r>
            <a:r>
              <a:rPr lang="en-US" sz="1200" b="1" spc="-1" dirty="0">
                <a:solidFill>
                  <a:srgbClr val="595959"/>
                </a:solidFill>
                <a:latin typeface="Arial"/>
                <a:ea typeface="Arial"/>
              </a:rPr>
              <a:t>b</a:t>
            </a:r>
            <a:r>
              <a:rPr lang="en-US" sz="1200" b="1" strike="noStrike" spc="-1" dirty="0">
                <a:solidFill>
                  <a:srgbClr val="595959"/>
                </a:solidFill>
                <a:latin typeface="Arial"/>
                <a:ea typeface="Arial"/>
              </a:rPr>
              <a:t>est model results both quantitatively and qualitatively and explain the differences.</a:t>
            </a:r>
          </a:p>
          <a:p>
            <a:pPr>
              <a:lnSpc>
                <a:spcPct val="100000"/>
              </a:lnSpc>
            </a:pPr>
            <a:endParaRPr lang="en-US" sz="1200" spc="-1" dirty="0">
              <a:solidFill>
                <a:srgbClr val="595959"/>
              </a:solidFill>
              <a:latin typeface="Arial"/>
              <a:ea typeface="Arial"/>
            </a:endParaRPr>
          </a:p>
          <a:p>
            <a:pPr>
              <a:lnSpc>
                <a:spcPct val="100000"/>
              </a:lnSpc>
            </a:pPr>
            <a:r>
              <a:rPr lang="en-US" sz="1200" spc="-1" dirty="0">
                <a:solidFill>
                  <a:srgbClr val="595959"/>
                </a:solidFill>
              </a:rPr>
              <a:t>Quantitatively speaking, the transformer had better results. Better validation loss (1.6925 vs 3.1981), and better validation perplexity (5.4331 vs 24.4853).</a:t>
            </a:r>
          </a:p>
          <a:p>
            <a:pPr>
              <a:lnSpc>
                <a:spcPct val="100000"/>
              </a:lnSpc>
            </a:pPr>
            <a:endParaRPr lang="en-US" sz="1200" spc="-1" dirty="0">
              <a:solidFill>
                <a:srgbClr val="595959"/>
              </a:solidFill>
            </a:endParaRPr>
          </a:p>
          <a:p>
            <a:pPr>
              <a:lnSpc>
                <a:spcPct val="100000"/>
              </a:lnSpc>
            </a:pPr>
            <a:r>
              <a:rPr lang="en-US" sz="1200" spc="-1" dirty="0">
                <a:solidFill>
                  <a:srgbClr val="595959"/>
                </a:solidFill>
              </a:rPr>
              <a:t>Qualitatively speaking, neither architecture produced perfect translations. To achieve that, more data is likely necessary. However, the Transformer produced English sentences that are grammatically correct. Meanwhile, the Seq2Seq model produced sentences that are grammatically incorrect, contain repeated words, etc.</a:t>
            </a:r>
          </a:p>
          <a:p>
            <a:pPr>
              <a:lnSpc>
                <a:spcPct val="100000"/>
              </a:lnSpc>
            </a:pPr>
            <a:endParaRPr lang="en-US" sz="1200" spc="-1" dirty="0">
              <a:solidFill>
                <a:srgbClr val="595959"/>
              </a:solidFill>
            </a:endParaRPr>
          </a:p>
          <a:p>
            <a:pPr>
              <a:lnSpc>
                <a:spcPct val="100000"/>
              </a:lnSpc>
            </a:pPr>
            <a:r>
              <a:rPr lang="en-US" sz="1200" spc="-1" dirty="0">
                <a:solidFill>
                  <a:srgbClr val="595959"/>
                </a:solidFill>
              </a:rPr>
              <a:t>I believe the Transformer performs better because its self-attention mechanism allows every token to directly attend to all other tokens in the sequence. In contrast, the Seq2Seq model (even with attention) still relies on a recurrent hidden state that must carry information step-by-step through time, which makes long-range dependencies harder to capture. Since German and English often differ significantly in word order, being able to model global relationships at once gives the Transformer a clear advantage.</a:t>
            </a:r>
          </a:p>
          <a:p>
            <a:pPr>
              <a:lnSpc>
                <a:spcPct val="100000"/>
              </a:lnSpc>
            </a:pPr>
            <a:endParaRPr lang="en-US" sz="1200" spc="-1" dirty="0">
              <a:solidFill>
                <a:srgbClr val="595959"/>
              </a:solidFill>
            </a:endParaRPr>
          </a:p>
          <a:p>
            <a:pPr>
              <a:lnSpc>
                <a:spcPct val="100000"/>
              </a:lnSpc>
            </a:pPr>
            <a:r>
              <a:rPr lang="en-US" sz="1200" spc="-1" dirty="0">
                <a:solidFill>
                  <a:srgbClr val="595959"/>
                </a:solidFill>
              </a:rPr>
              <a:t>The Transformer also stacks multiple encoder and decoder layers, with multi-head attention enabling different heads to focus on different linguistic patterns (such as subject-verb agreement or phrase structure). This leads to richer representations and more coherent output. Meanwhile, Seq2Seq decoding is more prone to error accumulation—once an incorrect token is generated early on, later predictions often degrade, resulting in repetition or broken grammar. As a result, the Transformer not only achieves lower perplexity but also produces translations that are more fluent and grammatically consistent.</a:t>
            </a: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59" y="482204"/>
            <a:ext cx="8431209" cy="4262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Out of the four main combinations (RNN, LSTM, RNN-with-Attention, LSTM-with-Attention), the last 3 all have similar performance. Looking at validation perplexity, we see values of 28.89, 30.92, 28.84. But RNN without attention has a validation perplexity of 110. That is </a:t>
            </a:r>
            <a:r>
              <a:rPr lang="en-US" sz="1200" b="1" spc="-1" dirty="0">
                <a:solidFill>
                  <a:srgbClr val="595959"/>
                </a:solidFill>
                <a:latin typeface="Arial"/>
              </a:rPr>
              <a:t>much</a:t>
            </a:r>
            <a:r>
              <a:rPr lang="en-US" sz="1200" spc="-1" dirty="0">
                <a:solidFill>
                  <a:srgbClr val="595959"/>
                </a:solidFill>
                <a:latin typeface="Arial"/>
              </a:rPr>
              <a:t> worse.</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In last slide we already discussed how replacing an RNN with an LSTM helps. However, what is interesting to note here is that augmenting the RNN with attention helps about as much.</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The reason that attention helps so much is that without attention, we run through the encoder, generate the output and the hidden state, but then </a:t>
            </a:r>
            <a:r>
              <a:rPr lang="en-US" sz="1200" i="1" spc="-1" dirty="0">
                <a:solidFill>
                  <a:srgbClr val="595959"/>
                </a:solidFill>
                <a:latin typeface="Arial"/>
              </a:rPr>
              <a:t>never look at the encoder output again</a:t>
            </a:r>
            <a:r>
              <a:rPr lang="en-US" sz="1200" spc="-1" dirty="0">
                <a:solidFill>
                  <a:srgbClr val="595959"/>
                </a:solidFill>
                <a:latin typeface="Arial"/>
              </a:rPr>
              <a:t>. We rely entirely on the encoder hidden state for decoding.</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But attention’s improved performance demonstrates that the encoder output offers a lot of valuable information. Attention looks at the entire encoder output, weights it by similarity to the next token to be predicted, and that allows the decoder to look at precisely the parts of the </a:t>
            </a:r>
            <a:r>
              <a:rPr lang="en-US" sz="1200" spc="-1" dirty="0" err="1">
                <a:solidFill>
                  <a:srgbClr val="595959"/>
                </a:solidFill>
                <a:latin typeface="Arial"/>
              </a:rPr>
              <a:t>german</a:t>
            </a:r>
            <a:r>
              <a:rPr lang="en-US" sz="1200" spc="-1" dirty="0">
                <a:solidFill>
                  <a:srgbClr val="595959"/>
                </a:solidFill>
                <a:latin typeface="Arial"/>
              </a:rPr>
              <a:t> text that are most relevant to predicting the next English word. This gets rid of RNN’s biggest limitation of having to encode the entire meaning of a full sentence into a single vector.</a:t>
            </a:r>
            <a:endParaRPr lang="en-US" sz="120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425866"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2.7442</a:t>
            </a:r>
          </a:p>
          <a:p>
            <a:pPr>
              <a:lnSpc>
                <a:spcPts val="2400"/>
              </a:lnSpc>
            </a:pPr>
            <a:r>
              <a:rPr lang="en-US" dirty="0"/>
              <a:t>Training Perplexity: 15.5526</a:t>
            </a:r>
          </a:p>
          <a:p>
            <a:pPr>
              <a:lnSpc>
                <a:spcPts val="2400"/>
              </a:lnSpc>
            </a:pPr>
            <a:r>
              <a:rPr lang="en-US" dirty="0"/>
              <a:t>Validation Loss: 3.1981</a:t>
            </a:r>
          </a:p>
          <a:p>
            <a:pPr>
              <a:lnSpc>
                <a:spcPts val="2400"/>
              </a:lnSpc>
            </a:pPr>
            <a:r>
              <a:rPr lang="en-US" dirty="0"/>
              <a:t>Validation Perplexity: 24.4853</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721391"/>
            <a:ext cx="8024117" cy="2092881"/>
          </a:xfrm>
          <a:prstGeom prst="rect">
            <a:avLst/>
          </a:prstGeom>
          <a:noFill/>
        </p:spPr>
        <p:txBody>
          <a:bodyPr wrap="square" rtlCol="0">
            <a:spAutoFit/>
          </a:bodyPr>
          <a:lstStyle/>
          <a:p>
            <a:pPr>
              <a:lnSpc>
                <a:spcPts val="2400"/>
              </a:lnSpc>
            </a:pPr>
            <a:r>
              <a:rPr lang="en-US" dirty="0"/>
              <a:t>List your best model hyper-parameter values including model type:</a:t>
            </a:r>
            <a:br>
              <a:rPr lang="en-US" dirty="0"/>
            </a:br>
            <a:r>
              <a:rPr lang="en-US" sz="900" dirty="0"/>
              <a:t>BATCH_SIZE = 64</a:t>
            </a:r>
          </a:p>
          <a:p>
            <a:r>
              <a:rPr lang="en-US" sz="900" dirty="0" err="1"/>
              <a:t>encoder_emb_size</a:t>
            </a:r>
            <a:r>
              <a:rPr lang="en-US" sz="900" dirty="0"/>
              <a:t> = 128</a:t>
            </a:r>
          </a:p>
          <a:p>
            <a:r>
              <a:rPr lang="en-US" sz="900" dirty="0" err="1"/>
              <a:t>encoder_hidden_size</a:t>
            </a:r>
            <a:r>
              <a:rPr lang="en-US" sz="900" dirty="0"/>
              <a:t> = 150</a:t>
            </a:r>
          </a:p>
          <a:p>
            <a:r>
              <a:rPr lang="en-US" sz="900" dirty="0" err="1"/>
              <a:t>encoder_dropout</a:t>
            </a:r>
            <a:r>
              <a:rPr lang="en-US" sz="900" dirty="0"/>
              <a:t> = 0.2</a:t>
            </a:r>
          </a:p>
          <a:p>
            <a:r>
              <a:rPr lang="en-US" sz="900" dirty="0" err="1"/>
              <a:t>decoder_emb_size</a:t>
            </a:r>
            <a:r>
              <a:rPr lang="en-US" sz="900" dirty="0"/>
              <a:t> = 128</a:t>
            </a:r>
          </a:p>
          <a:p>
            <a:r>
              <a:rPr lang="en-US" sz="900" dirty="0" err="1"/>
              <a:t>decoder_hidden_size</a:t>
            </a:r>
            <a:r>
              <a:rPr lang="en-US" sz="900" dirty="0"/>
              <a:t> = 150</a:t>
            </a:r>
          </a:p>
          <a:p>
            <a:r>
              <a:rPr lang="en-US" sz="900" dirty="0" err="1"/>
              <a:t>decoder_dropout</a:t>
            </a:r>
            <a:r>
              <a:rPr lang="en-US" sz="900" dirty="0"/>
              <a:t> = 0.2</a:t>
            </a:r>
          </a:p>
          <a:p>
            <a:r>
              <a:rPr lang="en-US" sz="900" dirty="0" err="1"/>
              <a:t>learning_rate</a:t>
            </a:r>
            <a:r>
              <a:rPr lang="en-US" sz="900" dirty="0"/>
              <a:t> = 0.001</a:t>
            </a:r>
          </a:p>
          <a:p>
            <a:r>
              <a:rPr lang="en-US" sz="900" dirty="0" err="1"/>
              <a:t>model_type</a:t>
            </a:r>
            <a:r>
              <a:rPr lang="en-US" sz="900" dirty="0"/>
              <a:t> = "LSTM"</a:t>
            </a:r>
          </a:p>
          <a:p>
            <a:r>
              <a:rPr lang="en-US" sz="900" dirty="0"/>
              <a:t>EPOCHS = 20</a:t>
            </a:r>
            <a:br>
              <a:rPr lang="en-US" sz="900" dirty="0"/>
            </a:br>
            <a:r>
              <a:rPr lang="en-US" sz="900" dirty="0"/>
              <a:t>attention = True</a:t>
            </a:r>
            <a:endParaRPr lang="en-US" sz="11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4" name="Picture 3">
            <a:extLst>
              <a:ext uri="{FF2B5EF4-FFF2-40B4-BE49-F238E27FC236}">
                <a16:creationId xmlns:a16="http://schemas.microsoft.com/office/drawing/2014/main" id="{EBFCB038-EE88-96AB-DF24-8C4367A44497}"/>
              </a:ext>
            </a:extLst>
          </p:cNvPr>
          <p:cNvPicPr>
            <a:picLocks noChangeAspect="1"/>
          </p:cNvPicPr>
          <p:nvPr/>
        </p:nvPicPr>
        <p:blipFill>
          <a:blip r:embed="rId2"/>
          <a:stretch>
            <a:fillRect/>
          </a:stretch>
        </p:blipFill>
        <p:spPr>
          <a:xfrm>
            <a:off x="1733051" y="760254"/>
            <a:ext cx="4888095" cy="3877946"/>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95749" y="502752"/>
            <a:ext cx="8957290" cy="4409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a:t>
            </a:r>
            <a:r>
              <a:rPr lang="en-US" sz="900" b="1" spc="-1" dirty="0">
                <a:solidFill>
                  <a:srgbClr val="595959"/>
                </a:solidFill>
                <a:latin typeface="Arial"/>
                <a:ea typeface="Arial"/>
              </a:rPr>
              <a:t>the details of your best model. Explain what you did to improve your model’s performance and why.</a:t>
            </a:r>
          </a:p>
          <a:p>
            <a:pPr>
              <a:lnSpc>
                <a:spcPct val="100000"/>
              </a:lnSpc>
            </a:pPr>
            <a:endParaRPr lang="en-US" sz="900" b="0" strike="noStrike" spc="-1" dirty="0">
              <a:solidFill>
                <a:srgbClr val="595959"/>
              </a:solidFill>
              <a:latin typeface="Arial"/>
            </a:endParaRPr>
          </a:p>
          <a:p>
            <a:pPr>
              <a:lnSpc>
                <a:spcPct val="100000"/>
              </a:lnSpc>
            </a:pPr>
            <a:r>
              <a:rPr lang="en-US" sz="900" b="0" strike="noStrike" spc="-1" dirty="0">
                <a:latin typeface="Arial"/>
              </a:rPr>
              <a:t>Since this model is slow to train, and since there are over 10 possible hyperparameters to tune, I decided not to do a grid-search, as that would yield too many possible hyperparameter combinations.</a:t>
            </a:r>
            <a:endParaRPr lang="en-US" sz="900" spc="-1" dirty="0">
              <a:latin typeface="Arial"/>
            </a:endParaRPr>
          </a:p>
          <a:p>
            <a:pPr>
              <a:lnSpc>
                <a:spcPct val="100000"/>
              </a:lnSpc>
            </a:pPr>
            <a:endParaRPr lang="en-US" sz="900" b="0" strike="noStrike" spc="-1" dirty="0">
              <a:latin typeface="Arial"/>
            </a:endParaRPr>
          </a:p>
          <a:p>
            <a:pPr>
              <a:lnSpc>
                <a:spcPct val="100000"/>
              </a:lnSpc>
            </a:pPr>
            <a:r>
              <a:rPr lang="en-US" sz="900" spc="-1" dirty="0">
                <a:latin typeface="Arial"/>
              </a:rPr>
              <a:t>Instead, I decided to tune hyperparameters based on experience and intuition, starting with the hyperparameters that, in my experience, have the biggest impact, and moving on to hyperparameters that tend to be less relevant.</a:t>
            </a:r>
          </a:p>
          <a:p>
            <a:pPr>
              <a:lnSpc>
                <a:spcPct val="100000"/>
              </a:lnSpc>
            </a:pPr>
            <a:endParaRPr lang="en-US" sz="900" b="0" strike="noStrike" spc="-1" dirty="0">
              <a:latin typeface="Arial"/>
            </a:endParaRPr>
          </a:p>
          <a:p>
            <a:pPr>
              <a:lnSpc>
                <a:spcPct val="100000"/>
              </a:lnSpc>
            </a:pPr>
            <a:r>
              <a:rPr lang="en-US" sz="900" spc="-1" dirty="0">
                <a:latin typeface="Arial"/>
              </a:rPr>
              <a:t>In my experience, the number of epochs has a big impact on model performance. However, the assignment explicitly says that simply tuning epochs is not interesting. Because of this (and because of the impact on training time), I decided to leave epochs at 20, and try to squeeze out the best possible performance by tuning other hyperparameters.</a:t>
            </a:r>
          </a:p>
          <a:p>
            <a:pPr>
              <a:lnSpc>
                <a:spcPct val="100000"/>
              </a:lnSpc>
            </a:pPr>
            <a:endParaRPr lang="en-US" sz="900" b="0" strike="noStrike" spc="-1" dirty="0">
              <a:latin typeface="Arial"/>
            </a:endParaRPr>
          </a:p>
          <a:p>
            <a:pPr>
              <a:lnSpc>
                <a:spcPct val="100000"/>
              </a:lnSpc>
            </a:pPr>
            <a:r>
              <a:rPr lang="en-US" sz="900" spc="-1" dirty="0">
                <a:latin typeface="Arial"/>
              </a:rPr>
              <a:t>With limited epochs, learning rate is an important hyper parameter because it dictates how big the “steps” down the loss landscape are. The default was 0.001. I tried a bit higher (0.005) and a bit lower (0.0005), and both resulted in worsened validation loss. The higher learning rate was too big, likely “overstepping” descents in the loss landscape. The lower learning rate took steps that were too small, and in just 20 epochs, could not reach as low of a point in the loss landscape.</a:t>
            </a:r>
          </a:p>
          <a:p>
            <a:pPr>
              <a:lnSpc>
                <a:spcPct val="100000"/>
              </a:lnSpc>
            </a:pPr>
            <a:endParaRPr lang="en-US" sz="900" b="0" strike="noStrike" spc="-1" dirty="0">
              <a:latin typeface="Arial"/>
            </a:endParaRPr>
          </a:p>
          <a:p>
            <a:pPr>
              <a:lnSpc>
                <a:spcPct val="100000"/>
              </a:lnSpc>
            </a:pPr>
            <a:r>
              <a:rPr lang="en-US" sz="900" spc="-1" dirty="0">
                <a:latin typeface="Arial"/>
              </a:rPr>
              <a:t>I then tuned batch size, which in my experience, can really help when the number of epochs is limited. This is because a smaller batch size means more iterations per epoch, and </a:t>
            </a:r>
            <a:r>
              <a:rPr lang="en-US" sz="900" spc="-1" dirty="0" err="1">
                <a:latin typeface="Arial"/>
              </a:rPr>
              <a:t>theremore</a:t>
            </a:r>
            <a:r>
              <a:rPr lang="en-US" sz="900" spc="-1" dirty="0">
                <a:latin typeface="Arial"/>
              </a:rPr>
              <a:t> more steps down the loss landscape. The default batch size was 128. I tried 64, which improved validation loss. Going as low as 32 worsened the validation loss. At that low of a batch size, the batch is no longer a good enough proxy for the full training set.</a:t>
            </a:r>
          </a:p>
          <a:p>
            <a:pPr>
              <a:lnSpc>
                <a:spcPct val="100000"/>
              </a:lnSpc>
            </a:pPr>
            <a:endParaRPr lang="en-US" sz="900" spc="-1" dirty="0">
              <a:latin typeface="Arial"/>
            </a:endParaRPr>
          </a:p>
          <a:p>
            <a:pPr>
              <a:lnSpc>
                <a:spcPct val="100000"/>
              </a:lnSpc>
            </a:pPr>
            <a:r>
              <a:rPr lang="en-US" sz="900" spc="-1" dirty="0">
                <a:latin typeface="Arial"/>
              </a:rPr>
              <a:t>I then tuned encoder and decoder dropout in unison. I found that decreasing and increasing dropout (relative to the default 0.2) worsened validation loss. Decreasing it led to a bit of overfitting (evident in the perplexity curves), and increasing it led to underfitting.</a:t>
            </a:r>
          </a:p>
          <a:p>
            <a:pPr>
              <a:lnSpc>
                <a:spcPct val="100000"/>
              </a:lnSpc>
            </a:pPr>
            <a:endParaRPr lang="en-US" sz="900" spc="-1" dirty="0">
              <a:latin typeface="Arial"/>
            </a:endParaRPr>
          </a:p>
          <a:p>
            <a:pPr>
              <a:lnSpc>
                <a:spcPct val="100000"/>
              </a:lnSpc>
            </a:pPr>
            <a:r>
              <a:rPr lang="en-US" sz="900" spc="-1" dirty="0">
                <a:latin typeface="Arial"/>
              </a:rPr>
              <a:t>I then tried to tune model capacity (by tuning the hidden size of the encoder and decoder in unison). I found that a mild increase from 128 to 150 improved validation loss. A more significant increase in model capacity worsened validation loss, likely because there amount of epochs and data were insufficient to tune a larger capacity model.</a:t>
            </a:r>
          </a:p>
          <a:p>
            <a:pPr>
              <a:lnSpc>
                <a:spcPct val="100000"/>
              </a:lnSpc>
            </a:pPr>
            <a:endParaRPr lang="en-US" sz="900" b="0" strike="noStrike" spc="-1" dirty="0">
              <a:latin typeface="Arial"/>
            </a:endParaRPr>
          </a:p>
          <a:p>
            <a:pPr>
              <a:lnSpc>
                <a:spcPct val="100000"/>
              </a:lnSpc>
            </a:pPr>
            <a:r>
              <a:rPr lang="en-US" sz="900" spc="-1" dirty="0">
                <a:latin typeface="Arial"/>
              </a:rPr>
              <a:t>Lastly, I tried to tune the encoder and decoder embedding size. I found that increasing and decreasing both worsened validation loss. This means that the default embedding size of 128 was appropriate for the vocabulary size.</a:t>
            </a:r>
            <a:endParaRPr lang="en-US" sz="1050" b="0" strike="noStrike" spc="-1" dirty="0">
              <a:latin typeface="Arial"/>
            </a:endParaRP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310968"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2.1523</a:t>
              </a:r>
            </a:p>
            <a:p>
              <a:pPr>
                <a:lnSpc>
                  <a:spcPts val="2400"/>
                </a:lnSpc>
              </a:pPr>
              <a:r>
                <a:rPr lang="en-US" dirty="0"/>
                <a:t>Training Perplexity: 8.6050</a:t>
              </a:r>
            </a:p>
            <a:p>
              <a:pPr>
                <a:lnSpc>
                  <a:spcPts val="2400"/>
                </a:lnSpc>
              </a:pPr>
              <a:r>
                <a:rPr lang="en-US" dirty="0"/>
                <a:t>Validation Loss: 3.1136</a:t>
              </a:r>
            </a:p>
            <a:p>
              <a:pPr>
                <a:lnSpc>
                  <a:spcPts val="2400"/>
                </a:lnSpc>
              </a:pPr>
              <a:r>
                <a:rPr lang="en-US" dirty="0"/>
                <a:t>Validation Perplexity: 22.5030</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1.4964</a:t>
              </a:r>
            </a:p>
            <a:p>
              <a:pPr>
                <a:lnSpc>
                  <a:spcPts val="2400"/>
                </a:lnSpc>
              </a:pPr>
              <a:r>
                <a:rPr lang="en-US" dirty="0"/>
                <a:t>Training Perplexity: 4.4654</a:t>
              </a:r>
            </a:p>
            <a:p>
              <a:pPr>
                <a:lnSpc>
                  <a:spcPts val="2400"/>
                </a:lnSpc>
              </a:pPr>
              <a:r>
                <a:rPr lang="en-US" dirty="0"/>
                <a:t>Validation Loss: 1.8474</a:t>
              </a:r>
            </a:p>
            <a:p>
              <a:pPr>
                <a:lnSpc>
                  <a:spcPts val="2400"/>
                </a:lnSpc>
              </a:pPr>
              <a:r>
                <a:rPr lang="en-US" dirty="0"/>
                <a:t>Validation Perplexity: 6.3435</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1.1759</a:t>
            </a:r>
          </a:p>
          <a:p>
            <a:pPr>
              <a:lnSpc>
                <a:spcPts val="2400"/>
              </a:lnSpc>
            </a:pPr>
            <a:r>
              <a:rPr lang="en-US" dirty="0"/>
              <a:t>Training Perplexity: 3.2411</a:t>
            </a:r>
          </a:p>
          <a:p>
            <a:pPr>
              <a:lnSpc>
                <a:spcPts val="2400"/>
              </a:lnSpc>
            </a:pPr>
            <a:r>
              <a:rPr lang="en-US" dirty="0"/>
              <a:t>Validation Loss: 1.6925</a:t>
            </a:r>
          </a:p>
          <a:p>
            <a:pPr>
              <a:lnSpc>
                <a:spcPts val="2400"/>
              </a:lnSpc>
            </a:pPr>
            <a:r>
              <a:rPr lang="en-US" dirty="0"/>
              <a:t>Validation Perplexity: 5.4331</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123658"/>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a:t>
            </a:r>
          </a:p>
          <a:p>
            <a:r>
              <a:rPr lang="en-US" sz="800" b="1" dirty="0" err="1"/>
              <a:t>Batch_size</a:t>
            </a:r>
            <a:r>
              <a:rPr lang="en-US" sz="800" b="1" dirty="0"/>
              <a:t> = 256</a:t>
            </a:r>
          </a:p>
          <a:p>
            <a:r>
              <a:rPr lang="en-US" sz="800" b="1" dirty="0" err="1"/>
              <a:t>learning_rate</a:t>
            </a:r>
            <a:r>
              <a:rPr lang="en-US" sz="800" b="1" dirty="0"/>
              <a:t> = 0.00075</a:t>
            </a:r>
            <a:endParaRPr lang="en-US" sz="800" dirty="0"/>
          </a:p>
          <a:p>
            <a:r>
              <a:rPr lang="en-US" sz="800" b="1" dirty="0"/>
              <a:t>EPOCHS = 20</a:t>
            </a:r>
            <a:endParaRPr lang="en-US" sz="800" dirty="0"/>
          </a:p>
          <a:p>
            <a:r>
              <a:rPr lang="en-US" sz="800" b="1" dirty="0" err="1"/>
              <a:t>hidden_dim</a:t>
            </a:r>
            <a:r>
              <a:rPr lang="en-US" sz="800" b="1" dirty="0"/>
              <a:t>=200</a:t>
            </a:r>
            <a:endParaRPr lang="en-US" sz="800" dirty="0"/>
          </a:p>
          <a:p>
            <a:r>
              <a:rPr lang="en-US" sz="800" b="1" dirty="0" err="1"/>
              <a:t>num_heads</a:t>
            </a:r>
            <a:r>
              <a:rPr lang="en-US" sz="800" b="1" dirty="0"/>
              <a:t>=1</a:t>
            </a:r>
            <a:endParaRPr lang="en-US" sz="800" dirty="0"/>
          </a:p>
          <a:p>
            <a:r>
              <a:rPr lang="en-US" sz="800" b="1" dirty="0" err="1"/>
              <a:t>dim_feed_forward</a:t>
            </a:r>
            <a:r>
              <a:rPr lang="en-US" sz="800" b="1" dirty="0"/>
              <a:t>=512</a:t>
            </a:r>
            <a:endParaRPr lang="en-US" sz="800" dirty="0"/>
          </a:p>
          <a:p>
            <a:r>
              <a:rPr lang="en-US" sz="800" b="1" dirty="0" err="1"/>
              <a:t>num_layers_enc</a:t>
            </a:r>
            <a:r>
              <a:rPr lang="en-US" sz="800" b="1" dirty="0"/>
              <a:t>=4</a:t>
            </a:r>
            <a:endParaRPr lang="en-US" sz="800" dirty="0"/>
          </a:p>
          <a:p>
            <a:r>
              <a:rPr lang="en-US" sz="800" b="1" dirty="0" err="1"/>
              <a:t>num_layers_dec</a:t>
            </a:r>
            <a:r>
              <a:rPr lang="en-US" sz="800" b="1" dirty="0"/>
              <a:t>=4</a:t>
            </a:r>
            <a:endParaRPr lang="en-US" sz="800" dirty="0"/>
          </a:p>
          <a:p>
            <a:r>
              <a:rPr lang="en-US" sz="800" b="1" dirty="0"/>
              <a:t>dropout=0.2</a:t>
            </a:r>
            <a:endParaRPr lang="en-US" dirty="0">
              <a:solidFill>
                <a:srgbClr val="0070C0"/>
              </a:solidFill>
            </a:endParaRP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pic>
        <p:nvPicPr>
          <p:cNvPr id="3" name="Picture 2">
            <a:extLst>
              <a:ext uri="{FF2B5EF4-FFF2-40B4-BE49-F238E27FC236}">
                <a16:creationId xmlns:a16="http://schemas.microsoft.com/office/drawing/2014/main" id="{4DB7A4EB-CA30-4C53-B049-BB8F920B91A3}"/>
              </a:ext>
            </a:extLst>
          </p:cNvPr>
          <p:cNvPicPr>
            <a:picLocks noChangeAspect="1"/>
          </p:cNvPicPr>
          <p:nvPr/>
        </p:nvPicPr>
        <p:blipFill>
          <a:blip r:embed="rId2"/>
          <a:stretch>
            <a:fillRect/>
          </a:stretch>
        </p:blipFill>
        <p:spPr>
          <a:xfrm>
            <a:off x="1565491" y="868594"/>
            <a:ext cx="4811496" cy="3817176"/>
          </a:xfrm>
          <a:prstGeom prst="rect">
            <a:avLst/>
          </a:prstGeom>
        </p:spPr>
      </p:pic>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1760</TotalTime>
  <Words>6616</Words>
  <Application>Microsoft Office PowerPoint</Application>
  <PresentationFormat>On-screen Show (16:9)</PresentationFormat>
  <Paragraphs>242</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Symbol</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76</cp:revision>
  <dcterms:modified xsi:type="dcterms:W3CDTF">2025-10-19T02:40:18Z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