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69" r:id="rId5"/>
    <p:sldId id="259" r:id="rId6"/>
    <p:sldId id="270" r:id="rId7"/>
    <p:sldId id="271" r:id="rId8"/>
    <p:sldId id="275" r:id="rId9"/>
    <p:sldId id="272" r:id="rId10"/>
    <p:sldId id="273" r:id="rId11"/>
    <p:sldId id="274" r:id="rId12"/>
    <p:sldId id="262" r:id="rId13"/>
    <p:sldId id="263" r:id="rId14"/>
    <p:sldId id="276" r:id="rId15"/>
    <p:sldId id="264" r:id="rId16"/>
    <p:sldId id="265" r:id="rId17"/>
    <p:sldId id="277" r:id="rId18"/>
    <p:sldId id="266" r:id="rId19"/>
    <p:sldId id="278" r:id="rId20"/>
    <p:sldId id="268" r:id="rId21"/>
    <p:sldId id="279" r:id="rId22"/>
    <p:sldId id="280" r:id="rId23"/>
  </p:sldIdLst>
  <p:sldSz cx="9144000" cy="5143500" type="screen16x9"/>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99" d="100"/>
          <a:sy n="199" d="100"/>
        </p:scale>
        <p:origin x="684"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24"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32"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41"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43"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45"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4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5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5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
        <p:nvSpPr>
          <p:cNvPr id="5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3"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54"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5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56"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5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62"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6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6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6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
        <p:nvSpPr>
          <p:cNvPr id="68"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70"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a:endParaRPr>
          </a:p>
        </p:txBody>
      </p:sp>
      <p:sp>
        <p:nvSpPr>
          <p:cNvPr id="72"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a:endParaRPr>
          </a:p>
        </p:txBody>
      </p:sp>
      <p:sp>
        <p:nvSpPr>
          <p:cNvPr id="73"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a:endParaRPr>
          </a:p>
        </p:txBody>
      </p:sp>
      <p:sp>
        <p:nvSpPr>
          <p:cNvPr id="74"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a:endParaRPr>
          </a:p>
        </p:txBody>
      </p:sp>
      <p:sp>
        <p:nvSpPr>
          <p:cNvPr id="75"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79"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81"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83"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84"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5"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8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8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
        <p:nvSpPr>
          <p:cNvPr id="90"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92"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9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94"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96"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9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98"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00"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a:endParaRPr>
          </a:p>
        </p:txBody>
      </p:sp>
      <p:sp>
        <p:nvSpPr>
          <p:cNvPr id="101"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0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10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105"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
        <p:nvSpPr>
          <p:cNvPr id="106"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08"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a:endParaRPr>
          </a:p>
        </p:txBody>
      </p:sp>
      <p:sp>
        <p:nvSpPr>
          <p:cNvPr id="109"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a:endParaRPr>
          </a:p>
        </p:txBody>
      </p:sp>
      <p:sp>
        <p:nvSpPr>
          <p:cNvPr id="110"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a:endParaRPr>
          </a:p>
        </p:txBody>
      </p:sp>
      <p:sp>
        <p:nvSpPr>
          <p:cNvPr id="111"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a:endParaRPr>
          </a:p>
        </p:txBody>
      </p:sp>
      <p:sp>
        <p:nvSpPr>
          <p:cNvPr id="112"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a:endParaRPr>
          </a:p>
        </p:txBody>
      </p:sp>
      <p:sp>
        <p:nvSpPr>
          <p:cNvPr id="113"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2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8880" cy="858240"/>
          </a:xfrm>
          <a:prstGeom prst="rect">
            <a:avLst/>
          </a:prstGeom>
        </p:spPr>
        <p:txBody>
          <a:bodyPr lIns="0" tIns="0" rIns="0" bIns="0" anchor="ctr"/>
          <a:lstStyle/>
          <a:p>
            <a:r>
              <a:rPr lang="en-US" sz="1800" b="0" strike="noStrike" spc="-1">
                <a:latin typeface="Arial"/>
              </a:rPr>
              <a:t>Click to edit the title text format</a:t>
            </a:r>
          </a:p>
        </p:txBody>
      </p:sp>
      <p:sp>
        <p:nvSpPr>
          <p:cNvPr id="3"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8600"/>
          </a:xfrm>
          <a:prstGeom prst="rect">
            <a:avLst/>
          </a:prstGeom>
        </p:spPr>
        <p:txBody>
          <a:bodyPr lIns="0" tIns="0" rIns="0" bIns="0" anchor="ctr"/>
          <a:lstStyle/>
          <a:p>
            <a:pPr algn="ctr"/>
            <a:r>
              <a:rPr lang="en-US" sz="4400" b="0" strike="noStrike" spc="-1">
                <a:latin typeface="Arial"/>
              </a:rPr>
              <a:t>Click to edit the title text format</a:t>
            </a:r>
          </a:p>
        </p:txBody>
      </p:sp>
      <p:sp>
        <p:nvSpPr>
          <p:cNvPr id="39"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05200"/>
            <a:ext cx="8229240" cy="858600"/>
          </a:xfrm>
          <a:prstGeom prst="rect">
            <a:avLst/>
          </a:prstGeom>
        </p:spPr>
        <p:txBody>
          <a:bodyPr lIns="0" tIns="0" rIns="0" bIns="0" anchor="ctr"/>
          <a:lstStyle/>
          <a:p>
            <a:pPr algn="ctr"/>
            <a:r>
              <a:rPr lang="en-US" sz="4400" b="0" strike="noStrike" spc="-1">
                <a:latin typeface="Arial"/>
              </a:rPr>
              <a:t>Click to edit the title text format</a:t>
            </a:r>
          </a:p>
        </p:txBody>
      </p:sp>
      <p:sp>
        <p:nvSpPr>
          <p:cNvPr id="77"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311760" y="744480"/>
            <a:ext cx="8519760" cy="2052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5200" b="0" strike="noStrike" spc="-1" dirty="0">
                <a:solidFill>
                  <a:srgbClr val="000000"/>
                </a:solidFill>
                <a:latin typeface="Arial"/>
                <a:ea typeface="Arial"/>
              </a:rPr>
              <a:t>Assignment 3 (NLP) Writeup</a:t>
            </a:r>
            <a:br>
              <a:rPr dirty="0"/>
            </a:br>
            <a:r>
              <a:rPr lang="en-US" sz="2400" b="1" strike="noStrike" spc="-1" dirty="0">
                <a:solidFill>
                  <a:srgbClr val="FF0000"/>
                </a:solidFill>
                <a:latin typeface="Arial"/>
                <a:ea typeface="Arial"/>
              </a:rPr>
              <a:t>DO NOT TAG</a:t>
            </a:r>
            <a:endParaRPr lang="en-US" sz="2400" b="0" strike="noStrike" spc="-1" dirty="0">
              <a:latin typeface="Arial"/>
            </a:endParaRPr>
          </a:p>
        </p:txBody>
      </p:sp>
      <p:sp>
        <p:nvSpPr>
          <p:cNvPr id="115" name="CustomShape 2"/>
          <p:cNvSpPr/>
          <p:nvPr/>
        </p:nvSpPr>
        <p:spPr>
          <a:xfrm>
            <a:off x="311760" y="2834280"/>
            <a:ext cx="8519760" cy="792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rmAutofit/>
          </a:bodyPr>
          <a:lstStyle/>
          <a:p>
            <a:pPr algn="ctr">
              <a:lnSpc>
                <a:spcPct val="100000"/>
              </a:lnSpc>
            </a:pPr>
            <a:r>
              <a:rPr lang="en-US" sz="1490" b="0" strike="noStrike" spc="-1" dirty="0">
                <a:solidFill>
                  <a:srgbClr val="595959"/>
                </a:solidFill>
                <a:latin typeface="Arial"/>
                <a:ea typeface="Arial"/>
              </a:rPr>
              <a:t>Name: Nicolas Gonzalez</a:t>
            </a:r>
          </a:p>
          <a:p>
            <a:pPr algn="ctr">
              <a:lnSpc>
                <a:spcPct val="100000"/>
              </a:lnSpc>
            </a:pPr>
            <a:r>
              <a:rPr lang="en-US" sz="1490" b="0" strike="noStrike" spc="-1" dirty="0">
                <a:solidFill>
                  <a:srgbClr val="595959"/>
                </a:solidFill>
                <a:latin typeface="Arial"/>
                <a:ea typeface="Arial"/>
              </a:rPr>
              <a:t>GT Email: ngonzalez62@gatech.edu</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312120" y="48960"/>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b="1" strike="noStrike" spc="-1" dirty="0">
                <a:solidFill>
                  <a:srgbClr val="0070C0"/>
                </a:solidFill>
                <a:latin typeface="Arial"/>
                <a:ea typeface="Arial"/>
              </a:rPr>
              <a:t>Full Transformer Explanation – Best model </a:t>
            </a:r>
            <a:endParaRPr lang="en-US" sz="2000" b="1" strike="noStrike" spc="-1" dirty="0">
              <a:solidFill>
                <a:srgbClr val="0070C0"/>
              </a:solidFill>
              <a:latin typeface="Arial"/>
            </a:endParaRPr>
          </a:p>
        </p:txBody>
      </p:sp>
      <p:sp>
        <p:nvSpPr>
          <p:cNvPr id="131" name="CustomShape 2"/>
          <p:cNvSpPr/>
          <p:nvPr/>
        </p:nvSpPr>
        <p:spPr>
          <a:xfrm>
            <a:off x="287677" y="471930"/>
            <a:ext cx="8147406" cy="60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595959"/>
                </a:solidFill>
                <a:latin typeface="Arial"/>
                <a:ea typeface="Arial"/>
              </a:rPr>
              <a:t>Explain what you did here and why you did it to improve your model performance.</a:t>
            </a:r>
            <a:endParaRPr lang="en-US" sz="1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2" name="Table 1"/>
          <p:cNvGraphicFramePr/>
          <p:nvPr>
            <p:extLst>
              <p:ext uri="{D42A27DB-BD31-4B8C-83A1-F6EECF244321}">
                <p14:modId xmlns:p14="http://schemas.microsoft.com/office/powerpoint/2010/main" val="3139478562"/>
              </p:ext>
            </p:extLst>
          </p:nvPr>
        </p:nvGraphicFramePr>
        <p:xfrm>
          <a:off x="0" y="752327"/>
          <a:ext cx="9144000" cy="4054920"/>
        </p:xfrm>
        <a:graphic>
          <a:graphicData uri="http://schemas.openxmlformats.org/drawingml/2006/table">
            <a:tbl>
              <a:tblPr/>
              <a:tblGrid>
                <a:gridCol w="4571280">
                  <a:extLst>
                    <a:ext uri="{9D8B030D-6E8A-4147-A177-3AD203B41FA5}">
                      <a16:colId xmlns:a16="http://schemas.microsoft.com/office/drawing/2014/main" val="20000"/>
                    </a:ext>
                  </a:extLst>
                </a:gridCol>
                <a:gridCol w="4572720">
                  <a:extLst>
                    <a:ext uri="{9D8B030D-6E8A-4147-A177-3AD203B41FA5}">
                      <a16:colId xmlns:a16="http://schemas.microsoft.com/office/drawing/2014/main" val="20001"/>
                    </a:ext>
                  </a:extLst>
                </a:gridCol>
              </a:tblGrid>
              <a:tr h="347760">
                <a:tc>
                  <a:txBody>
                    <a:bodyPr/>
                    <a:lstStyle/>
                    <a:p>
                      <a:pPr>
                        <a:lnSpc>
                          <a:spcPct val="100000"/>
                        </a:lnSpc>
                      </a:pPr>
                      <a:r>
                        <a:rPr lang="en-US" sz="1800" b="0" strike="noStrike" spc="-1" dirty="0">
                          <a:latin typeface="Arial"/>
                        </a:rPr>
                        <a:t>True Translation</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n-US" sz="1800" b="0" strike="noStrike" spc="-1" dirty="0">
                          <a:latin typeface="Arial"/>
                        </a:rPr>
                        <a:t>Predicted Translation</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247320">
                <a:tc>
                  <a:txBody>
                    <a:bodyPr/>
                    <a:lstStyle/>
                    <a:p>
                      <a:pPr>
                        <a:lnSpc>
                          <a:spcPct val="100000"/>
                        </a:lnSpc>
                      </a:pPr>
                      <a:r>
                        <a:rPr lang="en-US" sz="1100" b="0" strike="noStrike" spc="-1" dirty="0">
                          <a:latin typeface="Arial"/>
                        </a:rPr>
                        <a:t>‘&lt;</a:t>
                      </a:r>
                      <a:r>
                        <a:rPr lang="en-US" sz="1100" b="0" strike="noStrike" spc="-1" dirty="0" err="1">
                          <a:latin typeface="Arial"/>
                        </a:rPr>
                        <a:t>sos</a:t>
                      </a:r>
                      <a:r>
                        <a:rPr lang="en-US" sz="1100" b="0" strike="noStrike" spc="-1" dirty="0">
                          <a:latin typeface="Arial"/>
                        </a:rPr>
                        <a:t>&gt;'word_1’,’word_2’,….., '&lt;</a:t>
                      </a:r>
                      <a:r>
                        <a:rPr lang="en-US" sz="1100" b="0" strike="noStrike" spc="-1" dirty="0" err="1">
                          <a:latin typeface="Arial"/>
                        </a:rPr>
                        <a:t>eos</a:t>
                      </a:r>
                      <a:r>
                        <a:rPr lang="en-US" sz="1100" b="0" strike="noStrike" spc="-1" dirty="0">
                          <a:latin typeface="Arial"/>
                        </a:rPr>
                        <a:t>&gt;'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100" b="0" strike="noStrike" spc="-1">
                          <a:latin typeface="Times New Roman"/>
                        </a:rPr>
                        <a:t>‘&lt;sos&gt;'word_1’,’word_2’,….., '&lt;eos&gt;'</a:t>
                      </a:r>
                      <a:endParaRPr lang="en-US" sz="11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428760">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en-US" sz="110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428760">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428760">
                <a:tc>
                  <a:txBody>
                    <a:bodyPr/>
                    <a:lstStyle/>
                    <a:p>
                      <a:endParaRPr lang="en-US" sz="110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r h="428760">
                <a:tc>
                  <a:txBody>
                    <a:bodyPr/>
                    <a:lstStyle/>
                    <a:p>
                      <a:endParaRPr lang="en-US" sz="110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5"/>
                  </a:ext>
                </a:extLst>
              </a:tr>
              <a:tr h="428760">
                <a:tc>
                  <a:txBody>
                    <a:bodyPr/>
                    <a:lstStyle/>
                    <a:p>
                      <a:endParaRPr lang="en-US" sz="110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6"/>
                  </a:ext>
                </a:extLst>
              </a:tr>
              <a:tr h="428760">
                <a:tc>
                  <a:txBody>
                    <a:bodyPr/>
                    <a:lstStyle/>
                    <a:p>
                      <a:endParaRPr lang="en-US" sz="110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7"/>
                  </a:ext>
                </a:extLst>
              </a:tr>
              <a:tr h="428760">
                <a:tc>
                  <a:txBody>
                    <a:bodyPr/>
                    <a:lstStyle/>
                    <a:p>
                      <a:endParaRPr lang="en-US" sz="110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8"/>
                  </a:ext>
                </a:extLst>
              </a:tr>
              <a:tr h="428760">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9"/>
                  </a:ext>
                </a:extLst>
              </a:tr>
            </a:tbl>
          </a:graphicData>
        </a:graphic>
      </p:graphicFrame>
      <p:sp>
        <p:nvSpPr>
          <p:cNvPr id="133" name="CustomShape 2"/>
          <p:cNvSpPr/>
          <p:nvPr/>
        </p:nvSpPr>
        <p:spPr>
          <a:xfrm>
            <a:off x="3909600" y="4773960"/>
            <a:ext cx="1002240" cy="36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latin typeface="Arial"/>
                <a:ea typeface="DejaVu Sans"/>
              </a:rPr>
              <a:t>Table 1</a:t>
            </a:r>
            <a:endParaRPr lang="en-US" sz="1800" b="0" strike="noStrike" spc="-1" dirty="0">
              <a:latin typeface="Arial"/>
            </a:endParaRPr>
          </a:p>
        </p:txBody>
      </p:sp>
      <p:sp>
        <p:nvSpPr>
          <p:cNvPr id="134" name="CustomShape 3"/>
          <p:cNvSpPr/>
          <p:nvPr/>
        </p:nvSpPr>
        <p:spPr>
          <a:xfrm>
            <a:off x="312120" y="-2410"/>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b="1" strike="noStrike" spc="-1" dirty="0">
                <a:solidFill>
                  <a:srgbClr val="0070C0"/>
                </a:solidFill>
                <a:latin typeface="Arial"/>
                <a:ea typeface="Arial"/>
              </a:rPr>
              <a:t>Transformer (Encoder Only)  Translation Results (default settings) </a:t>
            </a:r>
            <a:endParaRPr lang="en-US" sz="2000" b="1" strike="noStrike" spc="-1" dirty="0">
              <a:solidFill>
                <a:srgbClr val="0070C0"/>
              </a:solidFill>
              <a:latin typeface="Arial"/>
            </a:endParaRPr>
          </a:p>
        </p:txBody>
      </p:sp>
      <p:sp>
        <p:nvSpPr>
          <p:cNvPr id="135" name="CustomShape 4"/>
          <p:cNvSpPr/>
          <p:nvPr/>
        </p:nvSpPr>
        <p:spPr>
          <a:xfrm>
            <a:off x="328773" y="349100"/>
            <a:ext cx="7314387" cy="60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595959"/>
                </a:solidFill>
                <a:latin typeface="Arial"/>
                <a:ea typeface="Arial"/>
              </a:rPr>
              <a:t>Put translation results for your model (1</a:t>
            </a:r>
            <a:r>
              <a:rPr lang="en-US" sz="1200" b="0" strike="noStrike" spc="-1" baseline="101000" dirty="0">
                <a:solidFill>
                  <a:srgbClr val="595959"/>
                </a:solidFill>
                <a:latin typeface="Arial"/>
                <a:ea typeface="Arial"/>
              </a:rPr>
              <a:t>st</a:t>
            </a:r>
            <a:r>
              <a:rPr lang="en-US" sz="1200" b="0" strike="noStrike" spc="-1" dirty="0">
                <a:solidFill>
                  <a:srgbClr val="595959"/>
                </a:solidFill>
                <a:latin typeface="Arial"/>
                <a:ea typeface="Arial"/>
              </a:rPr>
              <a:t> 9 sentences) here. You may remove duplicate &lt;pad&gt; and &lt;</a:t>
            </a:r>
            <a:r>
              <a:rPr lang="en-US" sz="1200" b="0" strike="noStrike" spc="-1" dirty="0" err="1">
                <a:solidFill>
                  <a:srgbClr val="595959"/>
                </a:solidFill>
                <a:latin typeface="Arial"/>
                <a:ea typeface="Arial"/>
              </a:rPr>
              <a:t>eos</a:t>
            </a:r>
            <a:r>
              <a:rPr lang="en-US" sz="1200" b="0" strike="noStrike" spc="-1" dirty="0">
                <a:solidFill>
                  <a:srgbClr val="595959"/>
                </a:solidFill>
                <a:latin typeface="Arial"/>
                <a:ea typeface="Arial"/>
              </a:rPr>
              <a:t>&gt; tokens for each sentence.</a:t>
            </a:r>
            <a:endParaRPr lang="en-US" sz="1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2" name="Table 1"/>
          <p:cNvGraphicFramePr/>
          <p:nvPr>
            <p:extLst>
              <p:ext uri="{D42A27DB-BD31-4B8C-83A1-F6EECF244321}">
                <p14:modId xmlns:p14="http://schemas.microsoft.com/office/powerpoint/2010/main" val="3236800253"/>
              </p:ext>
            </p:extLst>
          </p:nvPr>
        </p:nvGraphicFramePr>
        <p:xfrm>
          <a:off x="0" y="752327"/>
          <a:ext cx="9144000" cy="4054920"/>
        </p:xfrm>
        <a:graphic>
          <a:graphicData uri="http://schemas.openxmlformats.org/drawingml/2006/table">
            <a:tbl>
              <a:tblPr/>
              <a:tblGrid>
                <a:gridCol w="4571280">
                  <a:extLst>
                    <a:ext uri="{9D8B030D-6E8A-4147-A177-3AD203B41FA5}">
                      <a16:colId xmlns:a16="http://schemas.microsoft.com/office/drawing/2014/main" val="20000"/>
                    </a:ext>
                  </a:extLst>
                </a:gridCol>
                <a:gridCol w="4572720">
                  <a:extLst>
                    <a:ext uri="{9D8B030D-6E8A-4147-A177-3AD203B41FA5}">
                      <a16:colId xmlns:a16="http://schemas.microsoft.com/office/drawing/2014/main" val="20001"/>
                    </a:ext>
                  </a:extLst>
                </a:gridCol>
              </a:tblGrid>
              <a:tr h="347760">
                <a:tc>
                  <a:txBody>
                    <a:bodyPr/>
                    <a:lstStyle/>
                    <a:p>
                      <a:pPr>
                        <a:lnSpc>
                          <a:spcPct val="100000"/>
                        </a:lnSpc>
                      </a:pPr>
                      <a:r>
                        <a:rPr lang="en-US" sz="1800" b="0" strike="noStrike" spc="-1" dirty="0">
                          <a:latin typeface="+mn-lt"/>
                        </a:rPr>
                        <a:t>True Translation</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n-US" sz="1800" b="0" strike="noStrike" spc="-1" dirty="0">
                          <a:latin typeface="+mn-lt"/>
                        </a:rPr>
                        <a:t>Predicted Translation</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247320">
                <a:tc>
                  <a:txBody>
                    <a:bodyPr/>
                    <a:lstStyle/>
                    <a:p>
                      <a:pPr>
                        <a:lnSpc>
                          <a:spcPct val="100000"/>
                        </a:lnSpc>
                      </a:pPr>
                      <a:r>
                        <a:rPr lang="en-US" sz="1100" b="0" strike="noStrike" spc="-1" dirty="0">
                          <a:latin typeface="Arial"/>
                        </a:rPr>
                        <a:t>‘&lt;</a:t>
                      </a:r>
                      <a:r>
                        <a:rPr lang="en-US" sz="1100" b="0" strike="noStrike" spc="-1" dirty="0" err="1">
                          <a:latin typeface="Arial"/>
                        </a:rPr>
                        <a:t>sos</a:t>
                      </a:r>
                      <a:r>
                        <a:rPr lang="en-US" sz="1100" b="0" strike="noStrike" spc="-1" dirty="0">
                          <a:latin typeface="Arial"/>
                        </a:rPr>
                        <a:t>&gt;'word_1’,’word_2’,….., '&lt;</a:t>
                      </a:r>
                      <a:r>
                        <a:rPr lang="en-US" sz="1100" b="0" strike="noStrike" spc="-1" dirty="0" err="1">
                          <a:latin typeface="Arial"/>
                        </a:rPr>
                        <a:t>eos</a:t>
                      </a:r>
                      <a:r>
                        <a:rPr lang="en-US" sz="1100" b="0" strike="noStrike" spc="-1" dirty="0">
                          <a:latin typeface="Arial"/>
                        </a:rPr>
                        <a:t>&gt;'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100" b="0" strike="noStrike" spc="-1">
                          <a:latin typeface="Times New Roman"/>
                        </a:rPr>
                        <a:t>‘&lt;sos&gt;'word_1’,’word_2’,….., '&lt;eos&gt;'</a:t>
                      </a:r>
                      <a:endParaRPr lang="en-US" sz="11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428760">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en-US" sz="110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428760">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428760">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r h="428760">
                <a:tc>
                  <a:txBody>
                    <a:bodyPr/>
                    <a:lstStyle/>
                    <a:p>
                      <a:endParaRPr lang="en-US" sz="110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5"/>
                  </a:ext>
                </a:extLst>
              </a:tr>
              <a:tr h="428760">
                <a:tc>
                  <a:txBody>
                    <a:bodyPr/>
                    <a:lstStyle/>
                    <a:p>
                      <a:endParaRPr lang="en-US" sz="110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6"/>
                  </a:ext>
                </a:extLst>
              </a:tr>
              <a:tr h="428760">
                <a:tc>
                  <a:txBody>
                    <a:bodyPr/>
                    <a:lstStyle/>
                    <a:p>
                      <a:endParaRPr lang="en-US" sz="110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7"/>
                  </a:ext>
                </a:extLst>
              </a:tr>
              <a:tr h="428760">
                <a:tc>
                  <a:txBody>
                    <a:bodyPr/>
                    <a:lstStyle/>
                    <a:p>
                      <a:endParaRPr lang="en-US" sz="110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8"/>
                  </a:ext>
                </a:extLst>
              </a:tr>
              <a:tr h="428760">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9"/>
                  </a:ext>
                </a:extLst>
              </a:tr>
            </a:tbl>
          </a:graphicData>
        </a:graphic>
      </p:graphicFrame>
      <p:sp>
        <p:nvSpPr>
          <p:cNvPr id="133" name="CustomShape 2"/>
          <p:cNvSpPr/>
          <p:nvPr/>
        </p:nvSpPr>
        <p:spPr>
          <a:xfrm>
            <a:off x="3909600" y="4773960"/>
            <a:ext cx="1002240" cy="36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latin typeface="Arial"/>
                <a:ea typeface="DejaVu Sans"/>
              </a:rPr>
              <a:t>Table 2</a:t>
            </a:r>
            <a:endParaRPr lang="en-US" sz="1800" b="0" strike="noStrike" spc="-1" dirty="0">
              <a:latin typeface="Arial"/>
            </a:endParaRPr>
          </a:p>
        </p:txBody>
      </p:sp>
      <p:sp>
        <p:nvSpPr>
          <p:cNvPr id="134" name="CustomShape 3"/>
          <p:cNvSpPr/>
          <p:nvPr/>
        </p:nvSpPr>
        <p:spPr>
          <a:xfrm>
            <a:off x="312120" y="7864"/>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b="1" strike="noStrike" spc="-1" dirty="0">
                <a:solidFill>
                  <a:srgbClr val="0070C0"/>
                </a:solidFill>
                <a:latin typeface="Arial"/>
                <a:ea typeface="Arial"/>
              </a:rPr>
              <a:t>Full Transformer Translation Results (best model) </a:t>
            </a:r>
            <a:endParaRPr lang="en-US" sz="2000" b="1" strike="noStrike" spc="-1" dirty="0">
              <a:solidFill>
                <a:srgbClr val="0070C0"/>
              </a:solidFill>
              <a:latin typeface="Arial"/>
            </a:endParaRPr>
          </a:p>
        </p:txBody>
      </p:sp>
      <p:sp>
        <p:nvSpPr>
          <p:cNvPr id="135" name="CustomShape 4"/>
          <p:cNvSpPr/>
          <p:nvPr/>
        </p:nvSpPr>
        <p:spPr>
          <a:xfrm>
            <a:off x="328773" y="331214"/>
            <a:ext cx="8034391" cy="60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595959"/>
                </a:solidFill>
                <a:latin typeface="Arial"/>
                <a:ea typeface="Arial"/>
              </a:rPr>
              <a:t>Put translation results for your best model (1</a:t>
            </a:r>
            <a:r>
              <a:rPr lang="en-US" sz="1200" b="0" strike="noStrike" spc="-1" baseline="101000" dirty="0">
                <a:solidFill>
                  <a:srgbClr val="595959"/>
                </a:solidFill>
                <a:latin typeface="Arial"/>
                <a:ea typeface="Arial"/>
              </a:rPr>
              <a:t>st</a:t>
            </a:r>
            <a:r>
              <a:rPr lang="en-US" sz="1200" b="0" strike="noStrike" spc="-1" dirty="0">
                <a:solidFill>
                  <a:srgbClr val="595959"/>
                </a:solidFill>
                <a:latin typeface="Arial"/>
                <a:ea typeface="Arial"/>
              </a:rPr>
              <a:t> 9 sentences) here. You may remove duplicate &lt;pad&gt; and &lt;</a:t>
            </a:r>
            <a:r>
              <a:rPr lang="en-US" sz="1200" b="0" strike="noStrike" spc="-1" dirty="0" err="1">
                <a:solidFill>
                  <a:srgbClr val="595959"/>
                </a:solidFill>
                <a:latin typeface="Arial"/>
                <a:ea typeface="Arial"/>
              </a:rPr>
              <a:t>eos</a:t>
            </a:r>
            <a:r>
              <a:rPr lang="en-US" sz="1200" b="0" strike="noStrike" spc="-1" dirty="0">
                <a:solidFill>
                  <a:srgbClr val="595959"/>
                </a:solidFill>
                <a:latin typeface="Arial"/>
                <a:ea typeface="Arial"/>
              </a:rPr>
              <a:t>&gt; tokens for each sentence.</a:t>
            </a:r>
            <a:endParaRPr lang="en-US" sz="1200" b="0" strike="noStrike" spc="-1" dirty="0">
              <a:latin typeface="Arial"/>
            </a:endParaRPr>
          </a:p>
        </p:txBody>
      </p:sp>
    </p:spTree>
    <p:extLst>
      <p:ext uri="{BB962C8B-B14F-4D97-AF65-F5344CB8AC3E}">
        <p14:creationId xmlns:p14="http://schemas.microsoft.com/office/powerpoint/2010/main" val="216174515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6" name="Table 1"/>
          <p:cNvGraphicFramePr/>
          <p:nvPr>
            <p:extLst>
              <p:ext uri="{D42A27DB-BD31-4B8C-83A1-F6EECF244321}">
                <p14:modId xmlns:p14="http://schemas.microsoft.com/office/powerpoint/2010/main" val="2809685046"/>
              </p:ext>
            </p:extLst>
          </p:nvPr>
        </p:nvGraphicFramePr>
        <p:xfrm>
          <a:off x="0" y="742068"/>
          <a:ext cx="9144000" cy="4054920"/>
        </p:xfrm>
        <a:graphic>
          <a:graphicData uri="http://schemas.openxmlformats.org/drawingml/2006/table">
            <a:tbl>
              <a:tblPr/>
              <a:tblGrid>
                <a:gridCol w="4571280">
                  <a:extLst>
                    <a:ext uri="{9D8B030D-6E8A-4147-A177-3AD203B41FA5}">
                      <a16:colId xmlns:a16="http://schemas.microsoft.com/office/drawing/2014/main" val="20000"/>
                    </a:ext>
                  </a:extLst>
                </a:gridCol>
                <a:gridCol w="4572720">
                  <a:extLst>
                    <a:ext uri="{9D8B030D-6E8A-4147-A177-3AD203B41FA5}">
                      <a16:colId xmlns:a16="http://schemas.microsoft.com/office/drawing/2014/main" val="20001"/>
                    </a:ext>
                  </a:extLst>
                </a:gridCol>
              </a:tblGrid>
              <a:tr h="347760">
                <a:tc>
                  <a:txBody>
                    <a:bodyPr/>
                    <a:lstStyle/>
                    <a:p>
                      <a:pPr>
                        <a:lnSpc>
                          <a:spcPct val="100000"/>
                        </a:lnSpc>
                      </a:pPr>
                      <a:r>
                        <a:rPr lang="en-US" sz="1800" b="0" strike="noStrike" spc="-1" dirty="0">
                          <a:latin typeface="+mn-lt"/>
                        </a:rPr>
                        <a:t>True Translation</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n-US" sz="1800" b="0" strike="noStrike" spc="-1" dirty="0">
                          <a:latin typeface="+mn-lt"/>
                        </a:rPr>
                        <a:t>Predicted Translation</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247320">
                <a:tc>
                  <a:txBody>
                    <a:bodyPr/>
                    <a:lstStyle/>
                    <a:p>
                      <a:pPr>
                        <a:lnSpc>
                          <a:spcPct val="100000"/>
                        </a:lnSpc>
                      </a:pPr>
                      <a:r>
                        <a:rPr lang="en-US" sz="1100" b="0" strike="noStrike" spc="-1" dirty="0">
                          <a:latin typeface="Arial"/>
                        </a:rPr>
                        <a:t>‘&lt;</a:t>
                      </a:r>
                      <a:r>
                        <a:rPr lang="en-US" sz="1100" b="0" strike="noStrike" spc="-1" dirty="0" err="1">
                          <a:latin typeface="Arial"/>
                        </a:rPr>
                        <a:t>sos</a:t>
                      </a:r>
                      <a:r>
                        <a:rPr lang="en-US" sz="1100" b="0" strike="noStrike" spc="-1" dirty="0">
                          <a:latin typeface="Arial"/>
                        </a:rPr>
                        <a:t>&gt;'word_1’,’word_2’,….., '&lt;</a:t>
                      </a:r>
                      <a:r>
                        <a:rPr lang="en-US" sz="1100" b="0" strike="noStrike" spc="-1" dirty="0" err="1">
                          <a:latin typeface="Arial"/>
                        </a:rPr>
                        <a:t>eos</a:t>
                      </a:r>
                      <a:r>
                        <a:rPr lang="en-US" sz="1100" b="0" strike="noStrike" spc="-1" dirty="0">
                          <a:latin typeface="Arial"/>
                        </a:rPr>
                        <a:t>&gt;'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1100" b="0" strike="noStrike" spc="-1">
                          <a:latin typeface="Arial"/>
                        </a:rPr>
                        <a:t>‘&lt;sos&gt;'word_1’,’word_2’,….., '&lt;eos&gt;'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428760">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428760">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428760">
                <a:tc>
                  <a:txBody>
                    <a:bodyPr/>
                    <a:lstStyle/>
                    <a:p>
                      <a:endParaRPr lang="en-US" sz="110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r h="428760">
                <a:tc>
                  <a:txBody>
                    <a:bodyPr/>
                    <a:lstStyle/>
                    <a:p>
                      <a:endParaRPr lang="en-US" sz="110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5"/>
                  </a:ext>
                </a:extLst>
              </a:tr>
              <a:tr h="428760">
                <a:tc>
                  <a:txBody>
                    <a:bodyPr/>
                    <a:lstStyle/>
                    <a:p>
                      <a:endParaRPr lang="en-US" sz="110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6"/>
                  </a:ext>
                </a:extLst>
              </a:tr>
              <a:tr h="428760">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7"/>
                  </a:ext>
                </a:extLst>
              </a:tr>
              <a:tr h="428760">
                <a:tc>
                  <a:txBody>
                    <a:bodyPr/>
                    <a:lstStyle/>
                    <a:p>
                      <a:endParaRPr lang="en-US" sz="110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8"/>
                  </a:ext>
                </a:extLst>
              </a:tr>
              <a:tr h="428760">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endParaRPr lang="en-US" sz="11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9"/>
                  </a:ext>
                </a:extLst>
              </a:tr>
            </a:tbl>
          </a:graphicData>
        </a:graphic>
      </p:graphicFrame>
      <p:sp>
        <p:nvSpPr>
          <p:cNvPr id="137" name="CustomShape 2"/>
          <p:cNvSpPr/>
          <p:nvPr/>
        </p:nvSpPr>
        <p:spPr>
          <a:xfrm>
            <a:off x="3909600" y="4768618"/>
            <a:ext cx="1002240" cy="36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latin typeface="Arial"/>
                <a:ea typeface="DejaVu Sans"/>
              </a:rPr>
              <a:t>Table 3</a:t>
            </a:r>
            <a:endParaRPr lang="en-US" sz="1800" b="0" strike="noStrike" spc="-1" dirty="0">
              <a:latin typeface="Arial"/>
            </a:endParaRPr>
          </a:p>
        </p:txBody>
      </p:sp>
      <p:sp>
        <p:nvSpPr>
          <p:cNvPr id="138" name="CustomShape 3"/>
          <p:cNvSpPr/>
          <p:nvPr/>
        </p:nvSpPr>
        <p:spPr>
          <a:xfrm>
            <a:off x="312120" y="7864"/>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b="1" spc="-1" dirty="0">
                <a:solidFill>
                  <a:srgbClr val="0070C0"/>
                </a:solidFill>
                <a:latin typeface="Arial"/>
                <a:ea typeface="Arial"/>
              </a:rPr>
              <a:t>Seq2Seq (Best model)</a:t>
            </a:r>
            <a:r>
              <a:rPr lang="en-US" sz="2000" b="1" strike="noStrike" spc="-1" dirty="0">
                <a:solidFill>
                  <a:srgbClr val="0070C0"/>
                </a:solidFill>
                <a:latin typeface="Arial"/>
                <a:ea typeface="Arial"/>
              </a:rPr>
              <a:t> Translation Results </a:t>
            </a:r>
            <a:endParaRPr lang="en-US" sz="2000" b="1" strike="noStrike" spc="-1" dirty="0">
              <a:solidFill>
                <a:srgbClr val="0070C0"/>
              </a:solidFill>
              <a:latin typeface="Arial"/>
            </a:endParaRPr>
          </a:p>
        </p:txBody>
      </p:sp>
      <p:sp>
        <p:nvSpPr>
          <p:cNvPr id="2" name="CustomShape 4">
            <a:extLst>
              <a:ext uri="{FF2B5EF4-FFF2-40B4-BE49-F238E27FC236}">
                <a16:creationId xmlns:a16="http://schemas.microsoft.com/office/drawing/2014/main" id="{759F2CB8-07B0-9B1E-0CD2-20C2B8F6F980}"/>
              </a:ext>
            </a:extLst>
          </p:cNvPr>
          <p:cNvSpPr/>
          <p:nvPr/>
        </p:nvSpPr>
        <p:spPr>
          <a:xfrm>
            <a:off x="328773" y="331214"/>
            <a:ext cx="8034391" cy="60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595959"/>
                </a:solidFill>
                <a:latin typeface="Arial"/>
                <a:ea typeface="Arial"/>
              </a:rPr>
              <a:t>Put translation results for your best model (1</a:t>
            </a:r>
            <a:r>
              <a:rPr lang="en-US" sz="1200" b="0" strike="noStrike" spc="-1" baseline="101000" dirty="0">
                <a:solidFill>
                  <a:srgbClr val="595959"/>
                </a:solidFill>
                <a:latin typeface="Arial"/>
                <a:ea typeface="Arial"/>
              </a:rPr>
              <a:t>st</a:t>
            </a:r>
            <a:r>
              <a:rPr lang="en-US" sz="1200" b="0" strike="noStrike" spc="-1" dirty="0">
                <a:solidFill>
                  <a:srgbClr val="595959"/>
                </a:solidFill>
                <a:latin typeface="Arial"/>
                <a:ea typeface="Arial"/>
              </a:rPr>
              <a:t> 9 sentences) here. You may remove duplicate &lt;pad&gt; and &lt;</a:t>
            </a:r>
            <a:r>
              <a:rPr lang="en-US" sz="1200" b="0" strike="noStrike" spc="-1" dirty="0" err="1">
                <a:solidFill>
                  <a:srgbClr val="595959"/>
                </a:solidFill>
                <a:latin typeface="Arial"/>
                <a:ea typeface="Arial"/>
              </a:rPr>
              <a:t>eos</a:t>
            </a:r>
            <a:r>
              <a:rPr lang="en-US" sz="1200" b="0" strike="noStrike" spc="-1" dirty="0">
                <a:solidFill>
                  <a:srgbClr val="595959"/>
                </a:solidFill>
                <a:latin typeface="Arial"/>
                <a:ea typeface="Arial"/>
              </a:rPr>
              <a:t>&gt; tokens for each sentence.</a:t>
            </a:r>
            <a:endParaRPr lang="en-US" sz="1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311760" y="1152360"/>
            <a:ext cx="8518680" cy="3414600"/>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p>
        </p:txBody>
      </p:sp>
      <p:sp>
        <p:nvSpPr>
          <p:cNvPr id="141" name="CustomShape 2"/>
          <p:cNvSpPr/>
          <p:nvPr/>
        </p:nvSpPr>
        <p:spPr>
          <a:xfrm>
            <a:off x="312120" y="797736"/>
            <a:ext cx="8517960" cy="60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595959"/>
                </a:solidFill>
                <a:latin typeface="Arial"/>
                <a:ea typeface="Arial"/>
              </a:rPr>
              <a:t>Compare your </a:t>
            </a:r>
            <a:r>
              <a:rPr lang="en-US" sz="1200" spc="-1" dirty="0">
                <a:solidFill>
                  <a:srgbClr val="595959"/>
                </a:solidFill>
                <a:latin typeface="Arial"/>
                <a:ea typeface="Arial"/>
              </a:rPr>
              <a:t>results for default settings for Encoder Only Transformer vs best model for Full transformer both quantitatively and qualitatively. Explain why you see differences. </a:t>
            </a:r>
            <a:endParaRPr lang="en-US" sz="1200" b="0" strike="noStrike" spc="-1" dirty="0">
              <a:latin typeface="Arial"/>
            </a:endParaRPr>
          </a:p>
        </p:txBody>
      </p:sp>
      <p:sp>
        <p:nvSpPr>
          <p:cNvPr id="142" name="CustomShape 3"/>
          <p:cNvSpPr/>
          <p:nvPr/>
        </p:nvSpPr>
        <p:spPr>
          <a:xfrm>
            <a:off x="312120" y="48960"/>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b="1" strike="noStrike" spc="-1" dirty="0">
                <a:solidFill>
                  <a:srgbClr val="0070C0"/>
                </a:solidFill>
                <a:latin typeface="Arial"/>
                <a:ea typeface="Arial"/>
              </a:rPr>
              <a:t>Compare Transformer (Encoder Only) to Transformer (</a:t>
            </a:r>
            <a:r>
              <a:rPr lang="en-US" sz="2000" b="1" spc="-1" dirty="0">
                <a:solidFill>
                  <a:srgbClr val="0070C0"/>
                </a:solidFill>
                <a:latin typeface="Arial"/>
                <a:ea typeface="Arial"/>
              </a:rPr>
              <a:t>Full transformer</a:t>
            </a:r>
            <a:r>
              <a:rPr lang="en-US" sz="2000" b="1" strike="noStrike" spc="-1" dirty="0">
                <a:solidFill>
                  <a:srgbClr val="0070C0"/>
                </a:solidFill>
                <a:latin typeface="Arial"/>
                <a:ea typeface="Arial"/>
              </a:rPr>
              <a:t>) </a:t>
            </a:r>
            <a:endParaRPr lang="en-US" sz="2000" b="1" strike="noStrike" spc="-1" dirty="0">
              <a:solidFill>
                <a:srgbClr val="0070C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311760" y="1152360"/>
            <a:ext cx="8518680" cy="3414600"/>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p>
        </p:txBody>
      </p:sp>
      <p:sp>
        <p:nvSpPr>
          <p:cNvPr id="141" name="CustomShape 2"/>
          <p:cNvSpPr/>
          <p:nvPr/>
        </p:nvSpPr>
        <p:spPr>
          <a:xfrm>
            <a:off x="312119" y="551160"/>
            <a:ext cx="8517959" cy="60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595959"/>
                </a:solidFill>
                <a:latin typeface="Arial"/>
                <a:ea typeface="Arial"/>
              </a:rPr>
              <a:t>Compare your </a:t>
            </a:r>
            <a:r>
              <a:rPr lang="en-US" sz="1200" spc="-1" dirty="0">
                <a:solidFill>
                  <a:srgbClr val="595959"/>
                </a:solidFill>
                <a:latin typeface="Arial"/>
                <a:ea typeface="Arial"/>
              </a:rPr>
              <a:t>Seq2Seq best model</a:t>
            </a:r>
            <a:r>
              <a:rPr lang="en-US" sz="1200" b="0" strike="noStrike" spc="-1" dirty="0">
                <a:solidFill>
                  <a:srgbClr val="595959"/>
                </a:solidFill>
                <a:latin typeface="Arial"/>
                <a:ea typeface="Arial"/>
              </a:rPr>
              <a:t> results to your Transformer </a:t>
            </a:r>
            <a:r>
              <a:rPr lang="en-US" sz="1200" spc="-1" dirty="0">
                <a:solidFill>
                  <a:srgbClr val="595959"/>
                </a:solidFill>
                <a:latin typeface="Arial"/>
                <a:ea typeface="Arial"/>
              </a:rPr>
              <a:t>b</a:t>
            </a:r>
            <a:r>
              <a:rPr lang="en-US" sz="1200" b="0" strike="noStrike" spc="-1" dirty="0">
                <a:solidFill>
                  <a:srgbClr val="595959"/>
                </a:solidFill>
                <a:latin typeface="Arial"/>
                <a:ea typeface="Arial"/>
              </a:rPr>
              <a:t>est model results both quantitatively and qualitatively and explain the differences.</a:t>
            </a:r>
            <a:endParaRPr lang="en-US" sz="1200" b="0" strike="noStrike" spc="-1" dirty="0">
              <a:latin typeface="Arial"/>
            </a:endParaRPr>
          </a:p>
        </p:txBody>
      </p:sp>
      <p:sp>
        <p:nvSpPr>
          <p:cNvPr id="142" name="CustomShape 3"/>
          <p:cNvSpPr/>
          <p:nvPr/>
        </p:nvSpPr>
        <p:spPr>
          <a:xfrm>
            <a:off x="312120" y="48960"/>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b="1" strike="noStrike" spc="-1" dirty="0">
                <a:solidFill>
                  <a:srgbClr val="0070C0"/>
                </a:solidFill>
                <a:latin typeface="Arial"/>
                <a:ea typeface="Arial"/>
              </a:rPr>
              <a:t>Compare </a:t>
            </a:r>
            <a:r>
              <a:rPr lang="en-US" sz="2000" b="1" spc="-1" dirty="0">
                <a:solidFill>
                  <a:srgbClr val="0070C0"/>
                </a:solidFill>
                <a:latin typeface="Arial"/>
                <a:ea typeface="Arial"/>
              </a:rPr>
              <a:t>Seq2Seq</a:t>
            </a:r>
            <a:r>
              <a:rPr lang="en-US" sz="2000" b="1" strike="noStrike" spc="-1" dirty="0">
                <a:solidFill>
                  <a:srgbClr val="0070C0"/>
                </a:solidFill>
                <a:latin typeface="Arial"/>
                <a:ea typeface="Arial"/>
              </a:rPr>
              <a:t> to Transformer (Best models) </a:t>
            </a:r>
            <a:endParaRPr lang="en-US" sz="2000" b="1" strike="noStrike" spc="-1" dirty="0">
              <a:solidFill>
                <a:srgbClr val="0070C0"/>
              </a:solidFill>
              <a:latin typeface="Arial"/>
            </a:endParaRPr>
          </a:p>
        </p:txBody>
      </p:sp>
    </p:spTree>
    <p:extLst>
      <p:ext uri="{BB962C8B-B14F-4D97-AF65-F5344CB8AC3E}">
        <p14:creationId xmlns:p14="http://schemas.microsoft.com/office/powerpoint/2010/main" val="397138322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311760" y="1152360"/>
            <a:ext cx="8518680" cy="3414600"/>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p>
        </p:txBody>
      </p:sp>
      <p:sp>
        <p:nvSpPr>
          <p:cNvPr id="145" name="CustomShape 3"/>
          <p:cNvSpPr/>
          <p:nvPr/>
        </p:nvSpPr>
        <p:spPr>
          <a:xfrm>
            <a:off x="312120" y="48960"/>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b="1" strike="noStrike" spc="-1">
                <a:solidFill>
                  <a:srgbClr val="0070C0"/>
                </a:solidFill>
                <a:latin typeface="Arial"/>
                <a:ea typeface="Arial"/>
              </a:rPr>
              <a:t>Theory question</a:t>
            </a:r>
            <a:r>
              <a:rPr lang="en-US" sz="2000" b="1" strike="noStrike" spc="-1">
                <a:solidFill>
                  <a:srgbClr val="000000"/>
                </a:solidFill>
                <a:latin typeface="Arial"/>
                <a:ea typeface="Arial"/>
              </a:rPr>
              <a:t> </a:t>
            </a:r>
            <a:endParaRPr lang="en-US" sz="2000" b="1" strike="noStrike" spc="-1" dirty="0">
              <a:latin typeface="Arial"/>
            </a:endParaRPr>
          </a:p>
        </p:txBody>
      </p:sp>
      <p:pic>
        <p:nvPicPr>
          <p:cNvPr id="6" name="Picture 5">
            <a:extLst>
              <a:ext uri="{FF2B5EF4-FFF2-40B4-BE49-F238E27FC236}">
                <a16:creationId xmlns:a16="http://schemas.microsoft.com/office/drawing/2014/main" id="{5BC492C7-C826-69EA-7774-2E8F09D3DD99}"/>
              </a:ext>
            </a:extLst>
          </p:cNvPr>
          <p:cNvPicPr>
            <a:picLocks noChangeAspect="1"/>
          </p:cNvPicPr>
          <p:nvPr/>
        </p:nvPicPr>
        <p:blipFill>
          <a:blip r:embed="rId2"/>
          <a:stretch>
            <a:fillRect/>
          </a:stretch>
        </p:blipFill>
        <p:spPr>
          <a:xfrm>
            <a:off x="0" y="666750"/>
            <a:ext cx="9144000" cy="3810000"/>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74BAEB-8F7D-4C22-2100-D9969249C948}"/>
              </a:ext>
            </a:extLst>
          </p:cNvPr>
          <p:cNvPicPr>
            <a:picLocks noChangeAspect="1"/>
          </p:cNvPicPr>
          <p:nvPr/>
        </p:nvPicPr>
        <p:blipFill>
          <a:blip r:embed="rId2"/>
          <a:stretch>
            <a:fillRect/>
          </a:stretch>
        </p:blipFill>
        <p:spPr>
          <a:xfrm>
            <a:off x="0" y="493568"/>
            <a:ext cx="9144000" cy="4156363"/>
          </a:xfrm>
          <a:prstGeom prst="rect">
            <a:avLst/>
          </a:prstGeom>
        </p:spPr>
      </p:pic>
    </p:spTree>
    <p:extLst>
      <p:ext uri="{BB962C8B-B14F-4D97-AF65-F5344CB8AC3E}">
        <p14:creationId xmlns:p14="http://schemas.microsoft.com/office/powerpoint/2010/main" val="1737998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311760" y="1152360"/>
            <a:ext cx="8518680" cy="3414600"/>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p>
        </p:txBody>
      </p:sp>
      <p:sp>
        <p:nvSpPr>
          <p:cNvPr id="144" name="CustomShape 2"/>
          <p:cNvSpPr/>
          <p:nvPr/>
        </p:nvSpPr>
        <p:spPr>
          <a:xfrm>
            <a:off x="312120" y="571039"/>
            <a:ext cx="7277400" cy="60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endParaRPr lang="en-US" sz="1800" b="0" strike="noStrike" spc="-1" dirty="0">
              <a:latin typeface="Arial"/>
            </a:endParaRPr>
          </a:p>
        </p:txBody>
      </p:sp>
      <p:sp>
        <p:nvSpPr>
          <p:cNvPr id="145" name="CustomShape 3"/>
          <p:cNvSpPr/>
          <p:nvPr/>
        </p:nvSpPr>
        <p:spPr>
          <a:xfrm>
            <a:off x="312120" y="18137"/>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dirty="0">
                <a:solidFill>
                  <a:srgbClr val="0070C0"/>
                </a:solidFill>
              </a:rPr>
              <a:t>Language Models are Few-Shot Learners</a:t>
            </a:r>
            <a:endParaRPr lang="en-US" sz="2000" b="1" strike="noStrike" spc="-1" dirty="0">
              <a:solidFill>
                <a:srgbClr val="0070C0"/>
              </a:solidFill>
              <a:latin typeface="Arial"/>
              <a:ea typeface="Arial"/>
            </a:endParaRPr>
          </a:p>
        </p:txBody>
      </p:sp>
      <p:sp>
        <p:nvSpPr>
          <p:cNvPr id="3" name="TextBox 2">
            <a:extLst>
              <a:ext uri="{FF2B5EF4-FFF2-40B4-BE49-F238E27FC236}">
                <a16:creationId xmlns:a16="http://schemas.microsoft.com/office/drawing/2014/main" id="{044156AE-6786-E4FE-6B89-B61126D0A0B8}"/>
              </a:ext>
            </a:extLst>
          </p:cNvPr>
          <p:cNvSpPr txBox="1"/>
          <p:nvPr/>
        </p:nvSpPr>
        <p:spPr>
          <a:xfrm>
            <a:off x="311759" y="512635"/>
            <a:ext cx="8517959" cy="3970318"/>
          </a:xfrm>
          <a:prstGeom prst="rect">
            <a:avLst/>
          </a:prstGeom>
          <a:noFill/>
        </p:spPr>
        <p:txBody>
          <a:bodyPr wrap="square">
            <a:spAutoFit/>
          </a:bodyPr>
          <a:lstStyle/>
          <a:p>
            <a:pPr>
              <a:lnSpc>
                <a:spcPct val="100000"/>
              </a:lnSpc>
            </a:pPr>
            <a:r>
              <a:rPr lang="en-US" sz="900" b="1" dirty="0"/>
              <a:t>What is the main contribution of this paper? In other words, briefly summarize its key insights. What are some strengths and weaknesses of this paper? </a:t>
            </a:r>
          </a:p>
          <a:p>
            <a:pPr>
              <a:lnSpc>
                <a:spcPct val="100000"/>
              </a:lnSpc>
            </a:pPr>
            <a:r>
              <a:rPr lang="en-US" sz="900" b="1" dirty="0"/>
              <a:t>What is your personal takeaway from this paper? This could be expressed either in terms of your perceived novelty of this paper compared to others you’ve read in the field, potential future directions of research in the area that the authors haven’t addressed, or anything else that struck you as being noteworthy.</a:t>
            </a:r>
          </a:p>
          <a:p>
            <a:pPr>
              <a:lnSpc>
                <a:spcPct val="100000"/>
              </a:lnSpc>
            </a:pPr>
            <a:endParaRPr lang="en-US" sz="900" b="1" strike="noStrike" spc="-1" dirty="0">
              <a:latin typeface="Arial"/>
            </a:endParaRPr>
          </a:p>
          <a:p>
            <a:pPr>
              <a:lnSpc>
                <a:spcPct val="100000"/>
              </a:lnSpc>
            </a:pPr>
            <a:r>
              <a:rPr lang="en-US" sz="900" strike="noStrike" spc="-1" dirty="0">
                <a:latin typeface="Arial"/>
              </a:rPr>
              <a:t>As someone who has been frequently using LLMs over the last few years, and as someone who has been recently introduced to machine learning, I have found myself asking the following question:</a:t>
            </a:r>
          </a:p>
          <a:p>
            <a:pPr>
              <a:lnSpc>
                <a:spcPct val="100000"/>
              </a:lnSpc>
            </a:pPr>
            <a:endParaRPr lang="en-US" sz="900" strike="noStrike" spc="-1" dirty="0">
              <a:latin typeface="Arial"/>
            </a:endParaRPr>
          </a:p>
          <a:p>
            <a:pPr>
              <a:lnSpc>
                <a:spcPct val="100000"/>
              </a:lnSpc>
            </a:pPr>
            <a:r>
              <a:rPr lang="en-US" sz="900" i="1" strike="noStrike" spc="-1" dirty="0">
                <a:latin typeface="Arial"/>
              </a:rPr>
              <a:t>All of these model types that I am learning about seem to be trained to achieve a very specific task. Yet, the LLMs that I use seem to be capable at a wide range of tasks. What am I missing?</a:t>
            </a:r>
          </a:p>
          <a:p>
            <a:pPr>
              <a:lnSpc>
                <a:spcPct val="100000"/>
              </a:lnSpc>
            </a:pPr>
            <a:endParaRPr lang="en-US" sz="900" strike="noStrike" spc="-1" dirty="0">
              <a:latin typeface="Arial"/>
            </a:endParaRPr>
          </a:p>
          <a:p>
            <a:pPr>
              <a:lnSpc>
                <a:spcPct val="100000"/>
              </a:lnSpc>
            </a:pPr>
            <a:r>
              <a:rPr lang="en-US" sz="900" strike="noStrike" spc="-1" dirty="0">
                <a:latin typeface="Arial"/>
              </a:rPr>
              <a:t>This paper answered this question for me. In 2020, these researchers shared the novel characteristic of LLMs, that they seem to be very competent at a wide range of tasks without being trained (or fine tuned) to perform well at that specific task.</a:t>
            </a:r>
          </a:p>
          <a:p>
            <a:pPr>
              <a:lnSpc>
                <a:spcPct val="100000"/>
              </a:lnSpc>
            </a:pPr>
            <a:endParaRPr lang="en-US" sz="900" spc="-1" dirty="0">
              <a:latin typeface="Arial"/>
            </a:endParaRPr>
          </a:p>
          <a:p>
            <a:pPr>
              <a:lnSpc>
                <a:spcPct val="100000"/>
              </a:lnSpc>
            </a:pPr>
            <a:r>
              <a:rPr lang="en-US" sz="900" strike="noStrike" spc="-1" dirty="0">
                <a:latin typeface="Arial"/>
              </a:rPr>
              <a:t>Months before the release of this paper, the famous “scaling laws” paper was released by OpenAI. </a:t>
            </a:r>
            <a:r>
              <a:rPr lang="en-US" sz="900" spc="-1" dirty="0">
                <a:latin typeface="Arial"/>
              </a:rPr>
              <a:t>Another key contribution of this paper, is that it pushes the scaling laws further, and confirms that performance continues to scale predictably with compute, parameters, and training corpus size.</a:t>
            </a:r>
          </a:p>
          <a:p>
            <a:pPr>
              <a:lnSpc>
                <a:spcPct val="100000"/>
              </a:lnSpc>
            </a:pPr>
            <a:endParaRPr lang="en-US" sz="900" strike="noStrike" spc="-1" dirty="0">
              <a:latin typeface="Arial"/>
            </a:endParaRPr>
          </a:p>
          <a:p>
            <a:pPr>
              <a:lnSpc>
                <a:spcPct val="100000"/>
              </a:lnSpc>
            </a:pPr>
            <a:r>
              <a:rPr lang="en-US" sz="900" strike="noStrike" spc="-1" dirty="0">
                <a:latin typeface="Arial"/>
              </a:rPr>
              <a:t>Other areas that were particularly notable to me</a:t>
            </a:r>
            <a:r>
              <a:rPr lang="en-US" sz="900" spc="-1" dirty="0">
                <a:latin typeface="Arial"/>
              </a:rPr>
              <a:t> include the </a:t>
            </a:r>
            <a:r>
              <a:rPr lang="en-US" sz="900" strike="noStrike" spc="-1" dirty="0">
                <a:latin typeface="Arial"/>
              </a:rPr>
              <a:t>discussion of the engineering challenges that they had in training GPT 3. Studying ML, it can be easy to think that architecture and hyperparameter tuning is the full scope of training a model. </a:t>
            </a:r>
            <a:r>
              <a:rPr lang="en-US" sz="900" spc="-1" dirty="0">
                <a:latin typeface="Arial"/>
              </a:rPr>
              <a:t>But at the scale of GPT 3, serious engineering constraints come into play. I enjoyed the mention of “model parallelism within each matrix multiply and model parallelism across the layers of the network”. I did further research to gain a stronger intuition of what they had to do to manage the fact that GPT 3’s activations and gradients did not fit on a single GPU.</a:t>
            </a:r>
          </a:p>
          <a:p>
            <a:pPr>
              <a:lnSpc>
                <a:spcPct val="100000"/>
              </a:lnSpc>
            </a:pPr>
            <a:endParaRPr lang="en-US" sz="900" spc="-1" dirty="0">
              <a:latin typeface="Arial"/>
            </a:endParaRPr>
          </a:p>
          <a:p>
            <a:pPr>
              <a:lnSpc>
                <a:spcPct val="100000"/>
              </a:lnSpc>
            </a:pPr>
            <a:r>
              <a:rPr lang="en-US" sz="900" spc="-1" dirty="0">
                <a:latin typeface="Arial"/>
              </a:rPr>
              <a:t>I think another strength of this paper was highlighting its own weak points. One that stood out to me, was the admission that with such a large training corpus, it is likely that there was test contamination. Of course, I also appreciated the discussion on steps taken to mitigate that.</a:t>
            </a:r>
          </a:p>
          <a:p>
            <a:pPr>
              <a:lnSpc>
                <a:spcPct val="100000"/>
              </a:lnSpc>
            </a:pPr>
            <a:endParaRPr lang="en-US" sz="900" spc="-1" dirty="0">
              <a:latin typeface="Arial"/>
            </a:endParaRPr>
          </a:p>
          <a:p>
            <a:pPr>
              <a:lnSpc>
                <a:spcPct val="100000"/>
              </a:lnSpc>
            </a:pPr>
            <a:r>
              <a:rPr lang="en-US" sz="900" spc="-1" dirty="0">
                <a:latin typeface="Arial"/>
              </a:rPr>
              <a:t>It is hard to talk about “potential future directions of research”, since this type of model has been the spotlight of much attention for the last several years, and I know many of the future directions of research. One that I am particularly interested in, is the idea that chain of thought can provide such a boost in performance. The idea of a model checking its own work and iterating on it is fascinating to me.</a:t>
            </a:r>
            <a:endParaRPr lang="en-US" sz="1000" spc="-1" dirty="0">
              <a:latin typeface="Arial"/>
            </a:endParaRPr>
          </a:p>
        </p:txBody>
      </p:sp>
    </p:spTree>
    <p:extLst>
      <p:ext uri="{BB962C8B-B14F-4D97-AF65-F5344CB8AC3E}">
        <p14:creationId xmlns:p14="http://schemas.microsoft.com/office/powerpoint/2010/main" val="360189130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0900EC4-FBE7-E68F-E95B-F212CA39FAD5}"/>
              </a:ext>
            </a:extLst>
          </p:cNvPr>
          <p:cNvSpPr>
            <a:spLocks noGrp="1"/>
          </p:cNvSpPr>
          <p:nvPr>
            <p:ph type="subTitle"/>
          </p:nvPr>
        </p:nvSpPr>
        <p:spPr>
          <a:xfrm>
            <a:off x="280064" y="231630"/>
            <a:ext cx="8229240" cy="4646765"/>
          </a:xfrm>
        </p:spPr>
        <p:txBody>
          <a:bodyPr anchor="t">
            <a:normAutofit/>
          </a:bodyPr>
          <a:lstStyle/>
          <a:p>
            <a:pPr marL="0" indent="0">
              <a:buNone/>
            </a:pPr>
            <a:r>
              <a:rPr lang="en-US" sz="1400" b="1" dirty="0"/>
              <a:t>How might we approach the technical limitations (e.g., changes in architecture, other context/data, optimization, etc.) mentioned in sections 5/6?</a:t>
            </a:r>
          </a:p>
          <a:p>
            <a:pPr marL="0" indent="0">
              <a:buNone/>
            </a:pPr>
            <a:r>
              <a:rPr lang="en-US" sz="1400" dirty="0"/>
              <a:t>One of the limitations highlighted in section 5 is the lack of bidirectionality. The fact that GPT 3 only predicts tokens left to right, hinders it at performing tasks that would benefit from comparison. An interesting idea, which of course has been pursued, is chain of thought! Let the model read its own output, potentially spotting mistakes, and correcting them. All this “thinking” can happen before an answer is returned to the user.</a:t>
            </a:r>
          </a:p>
          <a:p>
            <a:pPr marL="0" indent="0">
              <a:buNone/>
            </a:pPr>
            <a:r>
              <a:rPr lang="en-US" sz="1400" dirty="0"/>
              <a:t>Another challenge highlighted by the paper is poor sample efficiency. GPT 3 sees more data than any human does in a lifetime. Yet, it still underperforms compared to humans at many tasks. My intuition tells me that we may benefit from further studying how the human brain works, and potentially drawing ideas from that domain to develop more efficient architectures. Another idea that comes to mind, is somehow leveraging reinforcement learning. We know that humans don’t just learn from example, but also from experience. Perhaps this could help language models improve their sample efficiency.</a:t>
            </a:r>
          </a:p>
          <a:p>
            <a:pPr marL="0" indent="0">
              <a:buNone/>
            </a:pPr>
            <a:r>
              <a:rPr lang="en-US" sz="1400" dirty="0"/>
              <a:t>Another concern mentioned in the paper is the limitation of the context window size. Something that comes to mind is the vanilla RNN, which can process arbitrarily long sequences of data, and always compress that into a fixed size vector. Of course, this has the risk of data loss, but it may be an idea that we can adapt in order to empower GPT models with infinite context window length.</a:t>
            </a:r>
          </a:p>
        </p:txBody>
      </p:sp>
    </p:spTree>
    <p:extLst>
      <p:ext uri="{BB962C8B-B14F-4D97-AF65-F5344CB8AC3E}">
        <p14:creationId xmlns:p14="http://schemas.microsoft.com/office/powerpoint/2010/main" val="2655771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505D9B4-1C28-C8EC-3767-05D81AD000EC}"/>
              </a:ext>
            </a:extLst>
          </p:cNvPr>
          <p:cNvSpPr>
            <a:spLocks noGrp="1"/>
          </p:cNvSpPr>
          <p:nvPr>
            <p:ph type="title"/>
          </p:nvPr>
        </p:nvSpPr>
        <p:spPr>
          <a:xfrm>
            <a:off x="457200" y="9994"/>
            <a:ext cx="8229240" cy="858600"/>
          </a:xfrm>
        </p:spPr>
        <p:txBody>
          <a:bodyPr/>
          <a:lstStyle/>
          <a:p>
            <a:r>
              <a:rPr lang="en-US" sz="2000" b="1" dirty="0">
                <a:solidFill>
                  <a:schemeClr val="accent1"/>
                </a:solidFill>
              </a:rPr>
              <a:t>Seq2Seq Results – Default configuration</a:t>
            </a:r>
            <a:br>
              <a:rPr lang="en-US" sz="2000" b="1" dirty="0">
                <a:solidFill>
                  <a:schemeClr val="accent1"/>
                </a:solidFill>
              </a:rPr>
            </a:br>
            <a:r>
              <a:rPr lang="en-US" sz="1600" b="1" dirty="0">
                <a:solidFill>
                  <a:schemeClr val="accent1"/>
                </a:solidFill>
              </a:rPr>
              <a:t>Values are for last epoch</a:t>
            </a:r>
          </a:p>
        </p:txBody>
      </p:sp>
      <p:grpSp>
        <p:nvGrpSpPr>
          <p:cNvPr id="16" name="Group 15">
            <a:extLst>
              <a:ext uri="{FF2B5EF4-FFF2-40B4-BE49-F238E27FC236}">
                <a16:creationId xmlns:a16="http://schemas.microsoft.com/office/drawing/2014/main" id="{327EA207-EC35-E972-48D2-09A65F042B85}"/>
              </a:ext>
            </a:extLst>
          </p:cNvPr>
          <p:cNvGrpSpPr/>
          <p:nvPr/>
        </p:nvGrpSpPr>
        <p:grpSpPr>
          <a:xfrm>
            <a:off x="380144" y="954088"/>
            <a:ext cx="8094156" cy="1606850"/>
            <a:chOff x="390417" y="1036280"/>
            <a:chExt cx="7785063" cy="1606850"/>
          </a:xfrm>
        </p:grpSpPr>
        <p:sp>
          <p:nvSpPr>
            <p:cNvPr id="12" name="TextBox 11">
              <a:extLst>
                <a:ext uri="{FF2B5EF4-FFF2-40B4-BE49-F238E27FC236}">
                  <a16:creationId xmlns:a16="http://schemas.microsoft.com/office/drawing/2014/main" id="{67B8C98F-AEAC-8BC0-8E13-1C59FE48BF95}"/>
                </a:ext>
              </a:extLst>
            </p:cNvPr>
            <p:cNvSpPr txBox="1"/>
            <p:nvPr/>
          </p:nvSpPr>
          <p:spPr>
            <a:xfrm>
              <a:off x="390417" y="1036280"/>
              <a:ext cx="3451321" cy="1606850"/>
            </a:xfrm>
            <a:prstGeom prst="rect">
              <a:avLst/>
            </a:prstGeom>
            <a:noFill/>
          </p:spPr>
          <p:txBody>
            <a:bodyPr wrap="square" rtlCol="0">
              <a:spAutoFit/>
            </a:bodyPr>
            <a:lstStyle/>
            <a:p>
              <a:pPr algn="ctr">
                <a:lnSpc>
                  <a:spcPts val="2400"/>
                </a:lnSpc>
              </a:pPr>
              <a:r>
                <a:rPr lang="en-US" dirty="0">
                  <a:solidFill>
                    <a:srgbClr val="0070C0"/>
                  </a:solidFill>
                </a:rPr>
                <a:t>RNN</a:t>
              </a:r>
            </a:p>
            <a:p>
              <a:pPr>
                <a:lnSpc>
                  <a:spcPts val="2400"/>
                </a:lnSpc>
              </a:pPr>
              <a:r>
                <a:rPr lang="en-US" dirty="0"/>
                <a:t>Training Loss: 4.6135</a:t>
              </a:r>
            </a:p>
            <a:p>
              <a:pPr>
                <a:lnSpc>
                  <a:spcPts val="2400"/>
                </a:lnSpc>
              </a:pPr>
              <a:r>
                <a:rPr lang="en-US" dirty="0"/>
                <a:t>Training Perplexity: 100.8337</a:t>
              </a:r>
            </a:p>
            <a:p>
              <a:pPr>
                <a:lnSpc>
                  <a:spcPts val="2400"/>
                </a:lnSpc>
              </a:pPr>
              <a:r>
                <a:rPr lang="en-US" dirty="0"/>
                <a:t>Validation Loss: 4.7032</a:t>
              </a:r>
            </a:p>
            <a:p>
              <a:pPr>
                <a:lnSpc>
                  <a:spcPts val="2400"/>
                </a:lnSpc>
              </a:pPr>
              <a:r>
                <a:rPr lang="en-US" dirty="0"/>
                <a:t>Validation Perplexity: 110.2951</a:t>
              </a:r>
            </a:p>
          </p:txBody>
        </p:sp>
        <p:sp>
          <p:nvSpPr>
            <p:cNvPr id="13" name="TextBox 12">
              <a:extLst>
                <a:ext uri="{FF2B5EF4-FFF2-40B4-BE49-F238E27FC236}">
                  <a16:creationId xmlns:a16="http://schemas.microsoft.com/office/drawing/2014/main" id="{B48C824F-5283-60BB-A126-AC1CA44235B2}"/>
                </a:ext>
              </a:extLst>
            </p:cNvPr>
            <p:cNvSpPr txBox="1"/>
            <p:nvPr/>
          </p:nvSpPr>
          <p:spPr>
            <a:xfrm>
              <a:off x="4669939" y="1036280"/>
              <a:ext cx="3505541" cy="1606850"/>
            </a:xfrm>
            <a:prstGeom prst="rect">
              <a:avLst/>
            </a:prstGeom>
            <a:noFill/>
          </p:spPr>
          <p:txBody>
            <a:bodyPr wrap="square" rtlCol="0">
              <a:spAutoFit/>
            </a:bodyPr>
            <a:lstStyle/>
            <a:p>
              <a:pPr algn="ctr">
                <a:lnSpc>
                  <a:spcPts val="2400"/>
                </a:lnSpc>
              </a:pPr>
              <a:r>
                <a:rPr lang="en-US" dirty="0">
                  <a:solidFill>
                    <a:srgbClr val="0070C0"/>
                  </a:solidFill>
                </a:rPr>
                <a:t>LSTM</a:t>
              </a:r>
            </a:p>
            <a:p>
              <a:pPr>
                <a:lnSpc>
                  <a:spcPts val="2400"/>
                </a:lnSpc>
              </a:pPr>
              <a:r>
                <a:rPr lang="en-US" dirty="0"/>
                <a:t>Training Loss: 3.2009</a:t>
              </a:r>
            </a:p>
            <a:p>
              <a:pPr>
                <a:lnSpc>
                  <a:spcPts val="2400"/>
                </a:lnSpc>
              </a:pPr>
              <a:r>
                <a:rPr lang="en-US" dirty="0"/>
                <a:t>Training Perplexity: 24.5554</a:t>
              </a:r>
            </a:p>
            <a:p>
              <a:pPr>
                <a:lnSpc>
                  <a:spcPts val="2400"/>
                </a:lnSpc>
              </a:pPr>
              <a:r>
                <a:rPr lang="en-US" dirty="0"/>
                <a:t>Validation Loss: 3.3634</a:t>
              </a:r>
            </a:p>
            <a:p>
              <a:pPr>
                <a:lnSpc>
                  <a:spcPts val="2400"/>
                </a:lnSpc>
              </a:pPr>
              <a:r>
                <a:rPr lang="en-US" dirty="0"/>
                <a:t>Validation Perplexity: 28.8879</a:t>
              </a:r>
            </a:p>
          </p:txBody>
        </p:sp>
      </p:grpSp>
      <p:grpSp>
        <p:nvGrpSpPr>
          <p:cNvPr id="20" name="Group 19">
            <a:extLst>
              <a:ext uri="{FF2B5EF4-FFF2-40B4-BE49-F238E27FC236}">
                <a16:creationId xmlns:a16="http://schemas.microsoft.com/office/drawing/2014/main" id="{42277F97-0B46-55B9-1978-53A8700943CA}"/>
              </a:ext>
            </a:extLst>
          </p:cNvPr>
          <p:cNvGrpSpPr/>
          <p:nvPr/>
        </p:nvGrpSpPr>
        <p:grpSpPr>
          <a:xfrm>
            <a:off x="380144" y="3058578"/>
            <a:ext cx="7984684" cy="1606850"/>
            <a:chOff x="390418" y="1036280"/>
            <a:chExt cx="7984684" cy="1606850"/>
          </a:xfrm>
        </p:grpSpPr>
        <p:sp>
          <p:nvSpPr>
            <p:cNvPr id="21" name="TextBox 20">
              <a:extLst>
                <a:ext uri="{FF2B5EF4-FFF2-40B4-BE49-F238E27FC236}">
                  <a16:creationId xmlns:a16="http://schemas.microsoft.com/office/drawing/2014/main" id="{8FD89530-4810-B9EA-289E-1950DB5618C1}"/>
                </a:ext>
              </a:extLst>
            </p:cNvPr>
            <p:cNvSpPr txBox="1"/>
            <p:nvPr/>
          </p:nvSpPr>
          <p:spPr>
            <a:xfrm>
              <a:off x="390418" y="1036280"/>
              <a:ext cx="3406245" cy="1606850"/>
            </a:xfrm>
            <a:prstGeom prst="rect">
              <a:avLst/>
            </a:prstGeom>
            <a:noFill/>
          </p:spPr>
          <p:txBody>
            <a:bodyPr wrap="square" rtlCol="0">
              <a:spAutoFit/>
            </a:bodyPr>
            <a:lstStyle/>
            <a:p>
              <a:pPr algn="ctr">
                <a:lnSpc>
                  <a:spcPts val="2400"/>
                </a:lnSpc>
              </a:pPr>
              <a:r>
                <a:rPr lang="en-US" dirty="0">
                  <a:solidFill>
                    <a:srgbClr val="0070C0"/>
                  </a:solidFill>
                </a:rPr>
                <a:t>RNN-with-Attention</a:t>
              </a:r>
            </a:p>
            <a:p>
              <a:pPr>
                <a:lnSpc>
                  <a:spcPts val="2400"/>
                </a:lnSpc>
              </a:pPr>
              <a:r>
                <a:rPr lang="en-US" dirty="0"/>
                <a:t>Training Loss: 3.2975</a:t>
              </a:r>
            </a:p>
            <a:p>
              <a:pPr>
                <a:lnSpc>
                  <a:spcPts val="2400"/>
                </a:lnSpc>
              </a:pPr>
              <a:r>
                <a:rPr lang="en-US" dirty="0"/>
                <a:t>Training Perplexity: 27.0454</a:t>
              </a:r>
            </a:p>
            <a:p>
              <a:pPr>
                <a:lnSpc>
                  <a:spcPts val="2400"/>
                </a:lnSpc>
              </a:pPr>
              <a:r>
                <a:rPr lang="en-US" dirty="0"/>
                <a:t>Validation Loss: 3.4313</a:t>
              </a:r>
            </a:p>
            <a:p>
              <a:pPr>
                <a:lnSpc>
                  <a:spcPts val="2400"/>
                </a:lnSpc>
              </a:pPr>
              <a:r>
                <a:rPr lang="en-US" dirty="0"/>
                <a:t>Validation Perplexity: 30.9181</a:t>
              </a:r>
            </a:p>
          </p:txBody>
        </p:sp>
        <p:sp>
          <p:nvSpPr>
            <p:cNvPr id="22" name="TextBox 21">
              <a:extLst>
                <a:ext uri="{FF2B5EF4-FFF2-40B4-BE49-F238E27FC236}">
                  <a16:creationId xmlns:a16="http://schemas.microsoft.com/office/drawing/2014/main" id="{01B11F87-184B-166C-A8AD-A2C6A9A8678A}"/>
                </a:ext>
              </a:extLst>
            </p:cNvPr>
            <p:cNvSpPr txBox="1"/>
            <p:nvPr/>
          </p:nvSpPr>
          <p:spPr>
            <a:xfrm>
              <a:off x="4893925" y="1036280"/>
              <a:ext cx="3481177" cy="1606850"/>
            </a:xfrm>
            <a:prstGeom prst="rect">
              <a:avLst/>
            </a:prstGeom>
            <a:noFill/>
          </p:spPr>
          <p:txBody>
            <a:bodyPr wrap="square" rtlCol="0">
              <a:spAutoFit/>
            </a:bodyPr>
            <a:lstStyle/>
            <a:p>
              <a:pPr algn="ctr">
                <a:lnSpc>
                  <a:spcPts val="2400"/>
                </a:lnSpc>
              </a:pPr>
              <a:r>
                <a:rPr lang="en-US" dirty="0">
                  <a:solidFill>
                    <a:srgbClr val="0070C0"/>
                  </a:solidFill>
                </a:rPr>
                <a:t>LSTM-with-Attention</a:t>
              </a:r>
            </a:p>
            <a:p>
              <a:pPr>
                <a:lnSpc>
                  <a:spcPts val="2400"/>
                </a:lnSpc>
              </a:pPr>
              <a:r>
                <a:rPr lang="en-US" dirty="0"/>
                <a:t>Training Loss: 3.1733</a:t>
              </a:r>
            </a:p>
            <a:p>
              <a:pPr>
                <a:lnSpc>
                  <a:spcPts val="2400"/>
                </a:lnSpc>
              </a:pPr>
              <a:r>
                <a:rPr lang="en-US" dirty="0"/>
                <a:t>Training Perplexity: 23.8861</a:t>
              </a:r>
            </a:p>
            <a:p>
              <a:pPr>
                <a:lnSpc>
                  <a:spcPts val="2400"/>
                </a:lnSpc>
              </a:pPr>
              <a:r>
                <a:rPr lang="en-US" dirty="0"/>
                <a:t>Validation Loss: 3.3617</a:t>
              </a:r>
            </a:p>
            <a:p>
              <a:pPr>
                <a:lnSpc>
                  <a:spcPts val="2400"/>
                </a:lnSpc>
              </a:pPr>
              <a:r>
                <a:rPr lang="en-US" dirty="0"/>
                <a:t>Validation Perplexity: 28.8391</a:t>
              </a:r>
            </a:p>
          </p:txBody>
        </p:sp>
      </p:grpSp>
    </p:spTree>
    <p:extLst>
      <p:ext uri="{BB962C8B-B14F-4D97-AF65-F5344CB8AC3E}">
        <p14:creationId xmlns:p14="http://schemas.microsoft.com/office/powerpoint/2010/main" val="8912361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F62715-E877-7D06-B98F-0F3E79598BD2}"/>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9F31C000-E67A-3C5E-DEE6-A92B422DB714}"/>
              </a:ext>
            </a:extLst>
          </p:cNvPr>
          <p:cNvSpPr>
            <a:spLocks noGrp="1"/>
          </p:cNvSpPr>
          <p:nvPr>
            <p:ph type="subTitle"/>
          </p:nvPr>
        </p:nvSpPr>
        <p:spPr>
          <a:xfrm>
            <a:off x="280064" y="231630"/>
            <a:ext cx="8229240" cy="4646765"/>
          </a:xfrm>
        </p:spPr>
        <p:txBody>
          <a:bodyPr anchor="t"/>
          <a:lstStyle/>
          <a:p>
            <a:r>
              <a:rPr lang="en-US" sz="1400" b="1" dirty="0"/>
              <a:t>What are the social implications of deploying these models for various uses (e.g., to generate image captions, answer questions as chatbots, etc.)?</a:t>
            </a:r>
          </a:p>
          <a:p>
            <a:endParaRPr lang="en-US" sz="1400" b="1" dirty="0"/>
          </a:p>
          <a:p>
            <a:r>
              <a:rPr lang="en-US" sz="1400" dirty="0"/>
              <a:t>This is the subject of much debate today. It is interesting to see that five years ago, the first researchers to develop an LLM, had enough foresight to mention some of the pressing challenges that we see in 2025.</a:t>
            </a:r>
          </a:p>
          <a:p>
            <a:endParaRPr lang="en-US" sz="1400" dirty="0"/>
          </a:p>
          <a:p>
            <a:r>
              <a:rPr lang="en-US" sz="1400" dirty="0"/>
              <a:t>One big challenge is AI chatbot dependency in humans. Especially children. These models are so capable that we are starting to see people’s writing, coding, and general analysis skills atrophying.</a:t>
            </a:r>
          </a:p>
          <a:p>
            <a:endParaRPr lang="en-US" sz="1400" dirty="0"/>
          </a:p>
          <a:p>
            <a:r>
              <a:rPr lang="en-US" sz="1400" dirty="0"/>
              <a:t>Another concern is how easy it is to generate – on a massive scale – content that is hard to distinguish from content generated by humans. Text information is bad enough (fake articles, research studies, etc.). But it gets even worse when you realize that models that descended from GPT3 can also generate images, sound, and video that is hyper-realistic. We are already in a world where many of our interactions with reality happen through a screen. What happens when that reality can be easily forged?</a:t>
            </a:r>
          </a:p>
          <a:p>
            <a:endParaRPr lang="en-US" sz="1400" dirty="0"/>
          </a:p>
          <a:p>
            <a:r>
              <a:rPr lang="en-US" sz="1400" dirty="0"/>
              <a:t>Another big concern is the fact that language models have no sense of fairness or ethics. They simply model what is found in their training corpus. Since the training corpus for this scale of model is most of humanity’s documented content, and since that documented content is littered with human bias, the result is that the models themselves carry those biases. As a quick test, I just asked ChatGPT (GPT 5) to “fill in the blank”. I demonstrated that it assumes nurses are female and engineers are male. There are a wide range of techniques out there to mitigate these issues, ranging from </a:t>
            </a:r>
            <a:r>
              <a:rPr lang="en-US" sz="1400" dirty="0" err="1"/>
              <a:t>modifyifying</a:t>
            </a:r>
            <a:r>
              <a:rPr lang="en-US" sz="1400" dirty="0"/>
              <a:t> training data, to modifying already trained models. However, there is currently no perfect method for eliminating these potentially harmful biases.</a:t>
            </a:r>
          </a:p>
        </p:txBody>
      </p:sp>
    </p:spTree>
    <p:extLst>
      <p:ext uri="{BB962C8B-B14F-4D97-AF65-F5344CB8AC3E}">
        <p14:creationId xmlns:p14="http://schemas.microsoft.com/office/powerpoint/2010/main" val="2551961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312120" y="18138"/>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b="1" strike="noStrike" spc="-1" dirty="0">
                <a:solidFill>
                  <a:srgbClr val="0070C0"/>
                </a:solidFill>
                <a:latin typeface="Arial"/>
                <a:ea typeface="Arial"/>
              </a:rPr>
              <a:t>Seq2Seq Explanation (RNN vs LSTM) </a:t>
            </a:r>
            <a:endParaRPr lang="en-US" sz="2000" b="1" strike="noStrike" spc="-1" dirty="0">
              <a:solidFill>
                <a:srgbClr val="0070C0"/>
              </a:solidFill>
              <a:latin typeface="Arial"/>
            </a:endParaRPr>
          </a:p>
        </p:txBody>
      </p:sp>
      <p:sp>
        <p:nvSpPr>
          <p:cNvPr id="123" name="CustomShape 2"/>
          <p:cNvSpPr/>
          <p:nvPr/>
        </p:nvSpPr>
        <p:spPr>
          <a:xfrm>
            <a:off x="95749" y="482203"/>
            <a:ext cx="6271539" cy="450151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50" b="1" strike="noStrike" spc="-1" dirty="0">
                <a:solidFill>
                  <a:srgbClr val="595959"/>
                </a:solidFill>
                <a:latin typeface="Arial"/>
                <a:ea typeface="Arial"/>
              </a:rPr>
              <a:t>Compare your RNN result to your LSTM result and explain why they differ.</a:t>
            </a:r>
          </a:p>
          <a:p>
            <a:pPr>
              <a:lnSpc>
                <a:spcPct val="100000"/>
              </a:lnSpc>
            </a:pPr>
            <a:endParaRPr lang="en-US" sz="1050" spc="-1" dirty="0">
              <a:solidFill>
                <a:srgbClr val="595959"/>
              </a:solidFill>
              <a:latin typeface="Arial"/>
            </a:endParaRPr>
          </a:p>
          <a:p>
            <a:pPr>
              <a:lnSpc>
                <a:spcPct val="100000"/>
              </a:lnSpc>
            </a:pPr>
            <a:r>
              <a:rPr lang="en-US" sz="1050" b="0" strike="noStrike" spc="-1" dirty="0">
                <a:solidFill>
                  <a:srgbClr val="595959"/>
                </a:solidFill>
                <a:latin typeface="Arial"/>
              </a:rPr>
              <a:t>LSTMs perform better than RNNs on all collected metrics: loss, perplexity, training, validation, with attention, without attention.</a:t>
            </a:r>
          </a:p>
          <a:p>
            <a:pPr>
              <a:lnSpc>
                <a:spcPct val="100000"/>
              </a:lnSpc>
            </a:pPr>
            <a:endParaRPr lang="en-US" sz="1050" spc="-1" dirty="0">
              <a:solidFill>
                <a:srgbClr val="595959"/>
              </a:solidFill>
              <a:latin typeface="Arial"/>
            </a:endParaRPr>
          </a:p>
          <a:p>
            <a:pPr>
              <a:lnSpc>
                <a:spcPct val="100000"/>
              </a:lnSpc>
            </a:pPr>
            <a:r>
              <a:rPr lang="en-US" sz="1050" spc="-1" dirty="0">
                <a:solidFill>
                  <a:srgbClr val="595959"/>
                </a:solidFill>
                <a:latin typeface="Arial"/>
              </a:rPr>
              <a:t>This makes sense, as RNNs were developed precisely to address some of the well-known shortcomings of RNNs.</a:t>
            </a:r>
          </a:p>
          <a:p>
            <a:pPr>
              <a:lnSpc>
                <a:spcPct val="100000"/>
              </a:lnSpc>
            </a:pPr>
            <a:endParaRPr lang="en-US" sz="1050" spc="-1" dirty="0">
              <a:solidFill>
                <a:srgbClr val="595959"/>
              </a:solidFill>
              <a:latin typeface="Arial"/>
            </a:endParaRPr>
          </a:p>
          <a:p>
            <a:pPr>
              <a:lnSpc>
                <a:spcPct val="100000"/>
              </a:lnSpc>
            </a:pPr>
            <a:r>
              <a:rPr lang="en-US" sz="1050" spc="-1" dirty="0">
                <a:solidFill>
                  <a:srgbClr val="595959"/>
                </a:solidFill>
                <a:latin typeface="Arial"/>
              </a:rPr>
              <a:t>One well known issue of RNNs is that they tend to suffer from the exploding or vanishing gradient problem. As we saw in lecture, this happens because the RNN architecture causes gradients to explode or vanish depending on whether the norm of the weight matrix is greater or less than 1. We can see in the RNN perplexity curves that the RNN learns quickly in the first few epochs, and then the learning flattens out. That is when the gradients start to vanish. With the LSTM architecture, we see much smoother perplexity curves. LSTMs don’t suffer as much from vanishing/exploding gradients because they were architected to have additive updates to the cell state instead of relying purely on multiplicative updates (as vanilla RNNs do).</a:t>
            </a:r>
          </a:p>
          <a:p>
            <a:pPr>
              <a:lnSpc>
                <a:spcPct val="100000"/>
              </a:lnSpc>
            </a:pPr>
            <a:endParaRPr lang="en-US" sz="1050" spc="-1" dirty="0">
              <a:solidFill>
                <a:srgbClr val="595959"/>
              </a:solidFill>
              <a:latin typeface="Arial"/>
            </a:endParaRPr>
          </a:p>
          <a:p>
            <a:pPr>
              <a:lnSpc>
                <a:spcPct val="100000"/>
              </a:lnSpc>
            </a:pPr>
            <a:r>
              <a:rPr lang="en-US" sz="1050" spc="-1" dirty="0">
                <a:solidFill>
                  <a:srgbClr val="595959"/>
                </a:solidFill>
                <a:latin typeface="Arial"/>
              </a:rPr>
              <a:t>We can also see that after 2 iterations, the validation perplexity curve of the RNN starts to increase. This is a sign of overfitting. This likely happens because RNNs collapse all read information into a single vector, without intelligently highlighting the parts of the sentence that are most relevant to predicting the next token. This likely makes the RNN rely on short sequences of words that appear often in the training data, but do not generalize well. LSTMs mitigate this issue by designing a system that allows the prediction of the next word to look at its short AND long term memory, to see which parts of the previous text are most helpful for predicting the next word.</a:t>
            </a:r>
            <a:endParaRPr lang="en-US" sz="1200" spc="-1" dirty="0">
              <a:solidFill>
                <a:srgbClr val="595959"/>
              </a:solidFill>
              <a:latin typeface="Arial"/>
            </a:endParaRPr>
          </a:p>
          <a:p>
            <a:pPr>
              <a:lnSpc>
                <a:spcPct val="100000"/>
              </a:lnSpc>
            </a:pPr>
            <a:endParaRPr lang="en-US" sz="1200" b="0" strike="noStrike" spc="-1" dirty="0">
              <a:solidFill>
                <a:srgbClr val="595959"/>
              </a:solidFill>
              <a:latin typeface="Arial"/>
            </a:endParaRPr>
          </a:p>
          <a:p>
            <a:pPr>
              <a:lnSpc>
                <a:spcPct val="100000"/>
              </a:lnSpc>
            </a:pPr>
            <a:endParaRPr lang="en-US" sz="1200" b="0" strike="noStrike" spc="-1" dirty="0">
              <a:latin typeface="Arial"/>
            </a:endParaRPr>
          </a:p>
        </p:txBody>
      </p:sp>
      <p:pic>
        <p:nvPicPr>
          <p:cNvPr id="3" name="Picture 2">
            <a:extLst>
              <a:ext uri="{FF2B5EF4-FFF2-40B4-BE49-F238E27FC236}">
                <a16:creationId xmlns:a16="http://schemas.microsoft.com/office/drawing/2014/main" id="{861520BB-07BC-86BE-C04D-CF065D76FA23}"/>
              </a:ext>
            </a:extLst>
          </p:cNvPr>
          <p:cNvPicPr>
            <a:picLocks noChangeAspect="1"/>
          </p:cNvPicPr>
          <p:nvPr/>
        </p:nvPicPr>
        <p:blipFill>
          <a:blip r:embed="rId2"/>
          <a:stretch>
            <a:fillRect/>
          </a:stretch>
        </p:blipFill>
        <p:spPr>
          <a:xfrm>
            <a:off x="6511879" y="984884"/>
            <a:ext cx="1940095" cy="1527309"/>
          </a:xfrm>
          <a:prstGeom prst="rect">
            <a:avLst/>
          </a:prstGeom>
        </p:spPr>
      </p:pic>
      <p:pic>
        <p:nvPicPr>
          <p:cNvPr id="5" name="Picture 4">
            <a:extLst>
              <a:ext uri="{FF2B5EF4-FFF2-40B4-BE49-F238E27FC236}">
                <a16:creationId xmlns:a16="http://schemas.microsoft.com/office/drawing/2014/main" id="{A2D7F929-C71E-7718-5023-E7DAF4206D54}"/>
              </a:ext>
            </a:extLst>
          </p:cNvPr>
          <p:cNvPicPr>
            <a:picLocks noChangeAspect="1"/>
          </p:cNvPicPr>
          <p:nvPr/>
        </p:nvPicPr>
        <p:blipFill>
          <a:blip r:embed="rId3"/>
          <a:stretch>
            <a:fillRect/>
          </a:stretch>
        </p:blipFill>
        <p:spPr>
          <a:xfrm>
            <a:off x="6631925" y="3319824"/>
            <a:ext cx="1942903" cy="1527309"/>
          </a:xfrm>
          <a:prstGeom prst="rect">
            <a:avLst/>
          </a:prstGeom>
        </p:spPr>
      </p:pic>
      <p:sp>
        <p:nvSpPr>
          <p:cNvPr id="6" name="TextBox 5">
            <a:extLst>
              <a:ext uri="{FF2B5EF4-FFF2-40B4-BE49-F238E27FC236}">
                <a16:creationId xmlns:a16="http://schemas.microsoft.com/office/drawing/2014/main" id="{AF76CBCC-DDFB-49DD-660C-54F8F406BEC8}"/>
              </a:ext>
            </a:extLst>
          </p:cNvPr>
          <p:cNvSpPr txBox="1"/>
          <p:nvPr/>
        </p:nvSpPr>
        <p:spPr>
          <a:xfrm>
            <a:off x="6511878" y="625821"/>
            <a:ext cx="2287962" cy="369332"/>
          </a:xfrm>
          <a:prstGeom prst="rect">
            <a:avLst/>
          </a:prstGeom>
          <a:noFill/>
        </p:spPr>
        <p:txBody>
          <a:bodyPr wrap="square" rtlCol="0">
            <a:spAutoFit/>
          </a:bodyPr>
          <a:lstStyle/>
          <a:p>
            <a:r>
              <a:rPr lang="en-US" dirty="0"/>
              <a:t>RNN, no attention:</a:t>
            </a:r>
          </a:p>
        </p:txBody>
      </p:sp>
      <p:sp>
        <p:nvSpPr>
          <p:cNvPr id="7" name="TextBox 6">
            <a:extLst>
              <a:ext uri="{FF2B5EF4-FFF2-40B4-BE49-F238E27FC236}">
                <a16:creationId xmlns:a16="http://schemas.microsoft.com/office/drawing/2014/main" id="{0C7E8F3C-D9BB-A7AF-F93E-6477837AD294}"/>
              </a:ext>
            </a:extLst>
          </p:cNvPr>
          <p:cNvSpPr txBox="1"/>
          <p:nvPr/>
        </p:nvSpPr>
        <p:spPr>
          <a:xfrm>
            <a:off x="6542118" y="2871128"/>
            <a:ext cx="2287962" cy="369332"/>
          </a:xfrm>
          <a:prstGeom prst="rect">
            <a:avLst/>
          </a:prstGeom>
          <a:noFill/>
        </p:spPr>
        <p:txBody>
          <a:bodyPr wrap="square" rtlCol="0">
            <a:spAutoFit/>
          </a:bodyPr>
          <a:lstStyle/>
          <a:p>
            <a:r>
              <a:rPr lang="en-US" dirty="0"/>
              <a:t>LSTM, no attention:</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287676" y="18138"/>
            <a:ext cx="8542404"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b="1" strike="noStrike" spc="-1" dirty="0">
                <a:solidFill>
                  <a:srgbClr val="0070C0"/>
                </a:solidFill>
                <a:latin typeface="Arial"/>
                <a:ea typeface="Arial"/>
              </a:rPr>
              <a:t>Seq2Seq Explanation (RNN vs RNN-with-Attention) </a:t>
            </a:r>
            <a:endParaRPr lang="en-US" sz="2000" b="1" strike="noStrike" spc="-1" dirty="0">
              <a:solidFill>
                <a:srgbClr val="0070C0"/>
              </a:solidFill>
              <a:latin typeface="Arial"/>
            </a:endParaRPr>
          </a:p>
        </p:txBody>
      </p:sp>
      <p:sp>
        <p:nvSpPr>
          <p:cNvPr id="123" name="CustomShape 2"/>
          <p:cNvSpPr/>
          <p:nvPr/>
        </p:nvSpPr>
        <p:spPr>
          <a:xfrm>
            <a:off x="344160" y="482204"/>
            <a:ext cx="7277400" cy="60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595959"/>
                </a:solidFill>
                <a:latin typeface="Arial"/>
                <a:ea typeface="Arial"/>
              </a:rPr>
              <a:t>Compare your RNN result to your RNN-with-Attention result and explain why they differ.</a:t>
            </a:r>
            <a:endParaRPr lang="en-US" sz="1200" b="0" strike="noStrike" spc="-1" dirty="0">
              <a:latin typeface="Arial"/>
            </a:endParaRPr>
          </a:p>
        </p:txBody>
      </p:sp>
    </p:spTree>
    <p:extLst>
      <p:ext uri="{BB962C8B-B14F-4D97-AF65-F5344CB8AC3E}">
        <p14:creationId xmlns:p14="http://schemas.microsoft.com/office/powerpoint/2010/main" val="164379511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505D9B4-1C28-C8EC-3767-05D81AD000EC}"/>
              </a:ext>
            </a:extLst>
          </p:cNvPr>
          <p:cNvSpPr>
            <a:spLocks noGrp="1"/>
          </p:cNvSpPr>
          <p:nvPr>
            <p:ph type="title"/>
          </p:nvPr>
        </p:nvSpPr>
        <p:spPr>
          <a:xfrm>
            <a:off x="493160" y="-31102"/>
            <a:ext cx="8193280" cy="858600"/>
          </a:xfrm>
        </p:spPr>
        <p:txBody>
          <a:bodyPr/>
          <a:lstStyle/>
          <a:p>
            <a:r>
              <a:rPr lang="en-US" sz="2000" b="1" dirty="0">
                <a:solidFill>
                  <a:schemeClr val="accent1"/>
                </a:solidFill>
              </a:rPr>
              <a:t>Seq2Seq Results – Best model</a:t>
            </a:r>
            <a:br>
              <a:rPr lang="en-US" sz="2000" b="1" dirty="0">
                <a:solidFill>
                  <a:schemeClr val="accent1"/>
                </a:solidFill>
              </a:rPr>
            </a:br>
            <a:r>
              <a:rPr lang="en-US" sz="1600" b="1" dirty="0">
                <a:solidFill>
                  <a:schemeClr val="accent1"/>
                </a:solidFill>
              </a:rPr>
              <a:t>Values are for last epoch</a:t>
            </a:r>
          </a:p>
        </p:txBody>
      </p:sp>
      <p:sp>
        <p:nvSpPr>
          <p:cNvPr id="6" name="TextBox 5">
            <a:extLst>
              <a:ext uri="{FF2B5EF4-FFF2-40B4-BE49-F238E27FC236}">
                <a16:creationId xmlns:a16="http://schemas.microsoft.com/office/drawing/2014/main" id="{9F74BA3E-6B97-3522-45B4-21C3C6858334}"/>
              </a:ext>
            </a:extLst>
          </p:cNvPr>
          <p:cNvSpPr txBox="1"/>
          <p:nvPr/>
        </p:nvSpPr>
        <p:spPr>
          <a:xfrm>
            <a:off x="375008" y="681109"/>
            <a:ext cx="7951683" cy="338554"/>
          </a:xfrm>
          <a:prstGeom prst="rect">
            <a:avLst/>
          </a:prstGeom>
          <a:noFill/>
        </p:spPr>
        <p:txBody>
          <a:bodyPr wrap="square" rtlCol="0">
            <a:spAutoFit/>
          </a:bodyPr>
          <a:lstStyle/>
          <a:p>
            <a:r>
              <a:rPr lang="en-US" sz="1600" dirty="0"/>
              <a:t>Your best model after hyper-parameter tuning</a:t>
            </a:r>
          </a:p>
        </p:txBody>
      </p:sp>
      <p:sp>
        <p:nvSpPr>
          <p:cNvPr id="12" name="TextBox 11">
            <a:extLst>
              <a:ext uri="{FF2B5EF4-FFF2-40B4-BE49-F238E27FC236}">
                <a16:creationId xmlns:a16="http://schemas.microsoft.com/office/drawing/2014/main" id="{67B8C98F-AEAC-8BC0-8E13-1C59FE48BF95}"/>
              </a:ext>
            </a:extLst>
          </p:cNvPr>
          <p:cNvSpPr txBox="1"/>
          <p:nvPr/>
        </p:nvSpPr>
        <p:spPr>
          <a:xfrm>
            <a:off x="380144" y="1067102"/>
            <a:ext cx="3056563" cy="1606850"/>
          </a:xfrm>
          <a:prstGeom prst="rect">
            <a:avLst/>
          </a:prstGeom>
          <a:noFill/>
        </p:spPr>
        <p:txBody>
          <a:bodyPr wrap="square" rtlCol="0">
            <a:spAutoFit/>
          </a:bodyPr>
          <a:lstStyle/>
          <a:p>
            <a:pPr algn="ctr">
              <a:lnSpc>
                <a:spcPts val="2400"/>
              </a:lnSpc>
            </a:pPr>
            <a:r>
              <a:rPr lang="en-US" dirty="0">
                <a:solidFill>
                  <a:srgbClr val="0070C0"/>
                </a:solidFill>
              </a:rPr>
              <a:t>Best model</a:t>
            </a:r>
          </a:p>
          <a:p>
            <a:pPr>
              <a:lnSpc>
                <a:spcPts val="2400"/>
              </a:lnSpc>
            </a:pPr>
            <a:r>
              <a:rPr lang="en-US" dirty="0"/>
              <a:t>Training Loss: ?</a:t>
            </a:r>
          </a:p>
          <a:p>
            <a:pPr>
              <a:lnSpc>
                <a:spcPts val="2400"/>
              </a:lnSpc>
            </a:pPr>
            <a:r>
              <a:rPr lang="en-US" dirty="0"/>
              <a:t>Training Perplexity: ?</a:t>
            </a:r>
          </a:p>
          <a:p>
            <a:pPr>
              <a:lnSpc>
                <a:spcPts val="2400"/>
              </a:lnSpc>
            </a:pPr>
            <a:r>
              <a:rPr lang="en-US" dirty="0"/>
              <a:t>Validation Loss: ?</a:t>
            </a:r>
          </a:p>
          <a:p>
            <a:pPr>
              <a:lnSpc>
                <a:spcPts val="2400"/>
              </a:lnSpc>
            </a:pPr>
            <a:r>
              <a:rPr lang="en-US" dirty="0"/>
              <a:t>Validation Perplexity: ?</a:t>
            </a:r>
          </a:p>
        </p:txBody>
      </p:sp>
      <p:sp>
        <p:nvSpPr>
          <p:cNvPr id="21" name="TextBox 20">
            <a:extLst>
              <a:ext uri="{FF2B5EF4-FFF2-40B4-BE49-F238E27FC236}">
                <a16:creationId xmlns:a16="http://schemas.microsoft.com/office/drawing/2014/main" id="{8FD89530-4810-B9EA-289E-1950DB5618C1}"/>
              </a:ext>
            </a:extLst>
          </p:cNvPr>
          <p:cNvSpPr txBox="1"/>
          <p:nvPr/>
        </p:nvSpPr>
        <p:spPr>
          <a:xfrm>
            <a:off x="380144" y="3058578"/>
            <a:ext cx="8024117" cy="375744"/>
          </a:xfrm>
          <a:prstGeom prst="rect">
            <a:avLst/>
          </a:prstGeom>
          <a:noFill/>
        </p:spPr>
        <p:txBody>
          <a:bodyPr wrap="square" rtlCol="0">
            <a:spAutoFit/>
          </a:bodyPr>
          <a:lstStyle/>
          <a:p>
            <a:pPr>
              <a:lnSpc>
                <a:spcPts val="2400"/>
              </a:lnSpc>
            </a:pPr>
            <a:r>
              <a:rPr lang="en-US" dirty="0"/>
              <a:t>List your best model hyper-parameter values including model type: ? </a:t>
            </a:r>
          </a:p>
        </p:txBody>
      </p:sp>
    </p:spTree>
    <p:extLst>
      <p:ext uri="{BB962C8B-B14F-4D97-AF65-F5344CB8AC3E}">
        <p14:creationId xmlns:p14="http://schemas.microsoft.com/office/powerpoint/2010/main" val="2272116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505D9B4-1C28-C8EC-3767-05D81AD000EC}"/>
              </a:ext>
            </a:extLst>
          </p:cNvPr>
          <p:cNvSpPr>
            <a:spLocks noGrp="1"/>
          </p:cNvSpPr>
          <p:nvPr>
            <p:ph type="title"/>
          </p:nvPr>
        </p:nvSpPr>
        <p:spPr>
          <a:xfrm>
            <a:off x="493160" y="-31102"/>
            <a:ext cx="8193280" cy="858600"/>
          </a:xfrm>
        </p:spPr>
        <p:txBody>
          <a:bodyPr/>
          <a:lstStyle/>
          <a:p>
            <a:r>
              <a:rPr lang="en-US" sz="2000" b="1" dirty="0">
                <a:solidFill>
                  <a:schemeClr val="accent1"/>
                </a:solidFill>
              </a:rPr>
              <a:t>Seq2Seq Best model Learning Curves (Perplexity)</a:t>
            </a:r>
          </a:p>
        </p:txBody>
      </p:sp>
    </p:spTree>
    <p:extLst>
      <p:ext uri="{BB962C8B-B14F-4D97-AF65-F5344CB8AC3E}">
        <p14:creationId xmlns:p14="http://schemas.microsoft.com/office/powerpoint/2010/main" val="65553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287676" y="18138"/>
            <a:ext cx="8542404"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b="1" strike="noStrike" spc="-1" dirty="0">
                <a:solidFill>
                  <a:srgbClr val="0070C0"/>
                </a:solidFill>
                <a:latin typeface="Arial"/>
                <a:ea typeface="Arial"/>
              </a:rPr>
              <a:t>Seq2Seq Explanation – Best model </a:t>
            </a:r>
            <a:endParaRPr lang="en-US" sz="2000" b="1" strike="noStrike" spc="-1" dirty="0">
              <a:solidFill>
                <a:srgbClr val="0070C0"/>
              </a:solidFill>
              <a:latin typeface="Arial"/>
            </a:endParaRPr>
          </a:p>
        </p:txBody>
      </p:sp>
      <p:sp>
        <p:nvSpPr>
          <p:cNvPr id="123" name="CustomShape 2"/>
          <p:cNvSpPr/>
          <p:nvPr/>
        </p:nvSpPr>
        <p:spPr>
          <a:xfrm>
            <a:off x="344160" y="656862"/>
            <a:ext cx="7277400" cy="60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200" b="0" strike="noStrike" spc="-1" dirty="0">
              <a:latin typeface="Arial"/>
            </a:endParaRPr>
          </a:p>
        </p:txBody>
      </p:sp>
      <p:sp>
        <p:nvSpPr>
          <p:cNvPr id="2" name="CustomShape 2">
            <a:extLst>
              <a:ext uri="{FF2B5EF4-FFF2-40B4-BE49-F238E27FC236}">
                <a16:creationId xmlns:a16="http://schemas.microsoft.com/office/drawing/2014/main" id="{1EC35DB9-9351-15F0-50E5-662FA355DF63}"/>
              </a:ext>
            </a:extLst>
          </p:cNvPr>
          <p:cNvSpPr/>
          <p:nvPr/>
        </p:nvSpPr>
        <p:spPr>
          <a:xfrm>
            <a:off x="344159" y="502752"/>
            <a:ext cx="7679957" cy="60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595959"/>
                </a:solidFill>
                <a:latin typeface="Arial"/>
                <a:ea typeface="Arial"/>
              </a:rPr>
              <a:t>Explain </a:t>
            </a:r>
            <a:r>
              <a:rPr lang="en-US" sz="1200" spc="-1" dirty="0">
                <a:solidFill>
                  <a:srgbClr val="595959"/>
                </a:solidFill>
                <a:latin typeface="Arial"/>
                <a:ea typeface="Arial"/>
              </a:rPr>
              <a:t>the details of your best model. Explain what you did to improve your model’s performance and why</a:t>
            </a:r>
            <a:endParaRPr lang="en-US" sz="1200" b="0" strike="noStrike" spc="-1" dirty="0">
              <a:latin typeface="Arial"/>
            </a:endParaRPr>
          </a:p>
        </p:txBody>
      </p:sp>
    </p:spTree>
    <p:extLst>
      <p:ext uri="{BB962C8B-B14F-4D97-AF65-F5344CB8AC3E}">
        <p14:creationId xmlns:p14="http://schemas.microsoft.com/office/powerpoint/2010/main" val="257932889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505D9B4-1C28-C8EC-3767-05D81AD000EC}"/>
              </a:ext>
            </a:extLst>
          </p:cNvPr>
          <p:cNvSpPr>
            <a:spLocks noGrp="1"/>
          </p:cNvSpPr>
          <p:nvPr>
            <p:ph type="title"/>
          </p:nvPr>
        </p:nvSpPr>
        <p:spPr>
          <a:xfrm>
            <a:off x="457200" y="9994"/>
            <a:ext cx="8229240" cy="858600"/>
          </a:xfrm>
        </p:spPr>
        <p:txBody>
          <a:bodyPr/>
          <a:lstStyle/>
          <a:p>
            <a:r>
              <a:rPr lang="en-US" sz="2000" b="1" dirty="0">
                <a:solidFill>
                  <a:schemeClr val="accent1"/>
                </a:solidFill>
              </a:rPr>
              <a:t>Transformer Results</a:t>
            </a:r>
            <a:br>
              <a:rPr lang="en-US" sz="2000" b="1" dirty="0">
                <a:solidFill>
                  <a:schemeClr val="accent1"/>
                </a:solidFill>
              </a:rPr>
            </a:br>
            <a:r>
              <a:rPr lang="en-US" sz="1600" b="1" dirty="0">
                <a:solidFill>
                  <a:schemeClr val="accent1"/>
                </a:solidFill>
              </a:rPr>
              <a:t>Values are for last epoch</a:t>
            </a:r>
          </a:p>
        </p:txBody>
      </p:sp>
      <p:grpSp>
        <p:nvGrpSpPr>
          <p:cNvPr id="16" name="Group 15">
            <a:extLst>
              <a:ext uri="{FF2B5EF4-FFF2-40B4-BE49-F238E27FC236}">
                <a16:creationId xmlns:a16="http://schemas.microsoft.com/office/drawing/2014/main" id="{327EA207-EC35-E972-48D2-09A65F042B85}"/>
              </a:ext>
            </a:extLst>
          </p:cNvPr>
          <p:cNvGrpSpPr/>
          <p:nvPr/>
        </p:nvGrpSpPr>
        <p:grpSpPr>
          <a:xfrm>
            <a:off x="380144" y="790518"/>
            <a:ext cx="7575480" cy="1914627"/>
            <a:chOff x="390418" y="1036280"/>
            <a:chExt cx="7575480" cy="1914627"/>
          </a:xfrm>
        </p:grpSpPr>
        <p:sp>
          <p:nvSpPr>
            <p:cNvPr id="12" name="TextBox 11">
              <a:extLst>
                <a:ext uri="{FF2B5EF4-FFF2-40B4-BE49-F238E27FC236}">
                  <a16:creationId xmlns:a16="http://schemas.microsoft.com/office/drawing/2014/main" id="{67B8C98F-AEAC-8BC0-8E13-1C59FE48BF95}"/>
                </a:ext>
              </a:extLst>
            </p:cNvPr>
            <p:cNvSpPr txBox="1"/>
            <p:nvPr/>
          </p:nvSpPr>
          <p:spPr>
            <a:xfrm>
              <a:off x="390418" y="1036280"/>
              <a:ext cx="3056563" cy="1914627"/>
            </a:xfrm>
            <a:prstGeom prst="rect">
              <a:avLst/>
            </a:prstGeom>
            <a:noFill/>
          </p:spPr>
          <p:txBody>
            <a:bodyPr wrap="square" rtlCol="0">
              <a:spAutoFit/>
            </a:bodyPr>
            <a:lstStyle/>
            <a:p>
              <a:pPr algn="ctr">
                <a:lnSpc>
                  <a:spcPts val="2400"/>
                </a:lnSpc>
              </a:pPr>
              <a:r>
                <a:rPr lang="en-US" dirty="0">
                  <a:solidFill>
                    <a:srgbClr val="0070C0"/>
                  </a:solidFill>
                </a:rPr>
                <a:t>Default configuration (Encoder Only)</a:t>
              </a:r>
            </a:p>
            <a:p>
              <a:pPr>
                <a:lnSpc>
                  <a:spcPts val="2400"/>
                </a:lnSpc>
              </a:pPr>
              <a:r>
                <a:rPr lang="en-US" dirty="0"/>
                <a:t>Training Loss: ?</a:t>
              </a:r>
            </a:p>
            <a:p>
              <a:pPr>
                <a:lnSpc>
                  <a:spcPts val="2400"/>
                </a:lnSpc>
              </a:pPr>
              <a:r>
                <a:rPr lang="en-US" dirty="0"/>
                <a:t>Training Perplexity: ?</a:t>
              </a:r>
            </a:p>
            <a:p>
              <a:pPr>
                <a:lnSpc>
                  <a:spcPts val="2400"/>
                </a:lnSpc>
              </a:pPr>
              <a:r>
                <a:rPr lang="en-US" dirty="0"/>
                <a:t>Validation Loss: ?</a:t>
              </a:r>
            </a:p>
            <a:p>
              <a:pPr>
                <a:lnSpc>
                  <a:spcPts val="2400"/>
                </a:lnSpc>
              </a:pPr>
              <a:r>
                <a:rPr lang="en-US" dirty="0"/>
                <a:t>Validation Perplexity: ?</a:t>
              </a:r>
            </a:p>
          </p:txBody>
        </p:sp>
        <p:sp>
          <p:nvSpPr>
            <p:cNvPr id="13" name="TextBox 12">
              <a:extLst>
                <a:ext uri="{FF2B5EF4-FFF2-40B4-BE49-F238E27FC236}">
                  <a16:creationId xmlns:a16="http://schemas.microsoft.com/office/drawing/2014/main" id="{B48C824F-5283-60BB-A126-AC1CA44235B2}"/>
                </a:ext>
              </a:extLst>
            </p:cNvPr>
            <p:cNvSpPr txBox="1"/>
            <p:nvPr/>
          </p:nvSpPr>
          <p:spPr>
            <a:xfrm>
              <a:off x="4893925" y="1036280"/>
              <a:ext cx="3071973" cy="1914627"/>
            </a:xfrm>
            <a:prstGeom prst="rect">
              <a:avLst/>
            </a:prstGeom>
            <a:noFill/>
          </p:spPr>
          <p:txBody>
            <a:bodyPr wrap="square" rtlCol="0">
              <a:spAutoFit/>
            </a:bodyPr>
            <a:lstStyle/>
            <a:p>
              <a:pPr algn="ctr">
                <a:lnSpc>
                  <a:spcPts val="2400"/>
                </a:lnSpc>
              </a:pPr>
              <a:r>
                <a:rPr lang="en-US" dirty="0">
                  <a:solidFill>
                    <a:srgbClr val="0070C0"/>
                  </a:solidFill>
                </a:rPr>
                <a:t>Default configuration (full transformer)</a:t>
              </a:r>
            </a:p>
            <a:p>
              <a:pPr>
                <a:lnSpc>
                  <a:spcPts val="2400"/>
                </a:lnSpc>
              </a:pPr>
              <a:r>
                <a:rPr lang="en-US" dirty="0"/>
                <a:t>Training Loss: ?</a:t>
              </a:r>
            </a:p>
            <a:p>
              <a:pPr>
                <a:lnSpc>
                  <a:spcPts val="2400"/>
                </a:lnSpc>
              </a:pPr>
              <a:r>
                <a:rPr lang="en-US" dirty="0"/>
                <a:t>Training Perplexity: ?</a:t>
              </a:r>
            </a:p>
            <a:p>
              <a:pPr>
                <a:lnSpc>
                  <a:spcPts val="2400"/>
                </a:lnSpc>
              </a:pPr>
              <a:r>
                <a:rPr lang="en-US" dirty="0"/>
                <a:t>Validation Loss: ?</a:t>
              </a:r>
            </a:p>
            <a:p>
              <a:pPr>
                <a:lnSpc>
                  <a:spcPts val="2400"/>
                </a:lnSpc>
              </a:pPr>
              <a:r>
                <a:rPr lang="en-US" dirty="0"/>
                <a:t>Validation Perplexity: ?</a:t>
              </a:r>
            </a:p>
          </p:txBody>
        </p:sp>
      </p:grpSp>
      <p:sp>
        <p:nvSpPr>
          <p:cNvPr id="2" name="TextBox 1">
            <a:extLst>
              <a:ext uri="{FF2B5EF4-FFF2-40B4-BE49-F238E27FC236}">
                <a16:creationId xmlns:a16="http://schemas.microsoft.com/office/drawing/2014/main" id="{010EA7B6-5A37-7E10-27AF-AA8FA3C5122E}"/>
              </a:ext>
            </a:extLst>
          </p:cNvPr>
          <p:cNvSpPr txBox="1"/>
          <p:nvPr/>
        </p:nvSpPr>
        <p:spPr>
          <a:xfrm>
            <a:off x="380144" y="3058578"/>
            <a:ext cx="8024117" cy="1606850"/>
          </a:xfrm>
          <a:prstGeom prst="rect">
            <a:avLst/>
          </a:prstGeom>
          <a:noFill/>
        </p:spPr>
        <p:txBody>
          <a:bodyPr wrap="square" rtlCol="0">
            <a:spAutoFit/>
          </a:bodyPr>
          <a:lstStyle/>
          <a:p>
            <a:pPr>
              <a:lnSpc>
                <a:spcPts val="2400"/>
              </a:lnSpc>
            </a:pPr>
            <a:endParaRPr lang="en-US" dirty="0"/>
          </a:p>
          <a:p>
            <a:pPr>
              <a:lnSpc>
                <a:spcPts val="2400"/>
              </a:lnSpc>
            </a:pPr>
            <a:endParaRPr lang="en-US" dirty="0"/>
          </a:p>
          <a:p>
            <a:pPr>
              <a:lnSpc>
                <a:spcPts val="2400"/>
              </a:lnSpc>
            </a:pPr>
            <a:endParaRPr lang="en-US" dirty="0"/>
          </a:p>
          <a:p>
            <a:pPr>
              <a:lnSpc>
                <a:spcPts val="2400"/>
              </a:lnSpc>
            </a:pPr>
            <a:endParaRPr lang="en-US" dirty="0"/>
          </a:p>
          <a:p>
            <a:pPr>
              <a:lnSpc>
                <a:spcPts val="2400"/>
              </a:lnSpc>
            </a:pPr>
            <a:endParaRPr lang="en-US" dirty="0"/>
          </a:p>
        </p:txBody>
      </p:sp>
      <p:sp>
        <p:nvSpPr>
          <p:cNvPr id="3" name="TextBox 2">
            <a:extLst>
              <a:ext uri="{FF2B5EF4-FFF2-40B4-BE49-F238E27FC236}">
                <a16:creationId xmlns:a16="http://schemas.microsoft.com/office/drawing/2014/main" id="{A1A92D9A-40A2-9F9E-C4DC-586AD8A06315}"/>
              </a:ext>
            </a:extLst>
          </p:cNvPr>
          <p:cNvSpPr txBox="1"/>
          <p:nvPr/>
        </p:nvSpPr>
        <p:spPr>
          <a:xfrm>
            <a:off x="364734" y="2868715"/>
            <a:ext cx="3071973" cy="1606850"/>
          </a:xfrm>
          <a:prstGeom prst="rect">
            <a:avLst/>
          </a:prstGeom>
          <a:noFill/>
        </p:spPr>
        <p:txBody>
          <a:bodyPr wrap="square" rtlCol="0">
            <a:spAutoFit/>
          </a:bodyPr>
          <a:lstStyle/>
          <a:p>
            <a:pPr algn="ctr">
              <a:lnSpc>
                <a:spcPts val="2400"/>
              </a:lnSpc>
            </a:pPr>
            <a:r>
              <a:rPr lang="en-US" dirty="0">
                <a:solidFill>
                  <a:srgbClr val="0070C0"/>
                </a:solidFill>
              </a:rPr>
              <a:t>Best model (full transformer)</a:t>
            </a:r>
          </a:p>
          <a:p>
            <a:pPr>
              <a:lnSpc>
                <a:spcPts val="2400"/>
              </a:lnSpc>
            </a:pPr>
            <a:r>
              <a:rPr lang="en-US" dirty="0"/>
              <a:t>Training Loss: ?</a:t>
            </a:r>
          </a:p>
          <a:p>
            <a:pPr>
              <a:lnSpc>
                <a:spcPts val="2400"/>
              </a:lnSpc>
            </a:pPr>
            <a:r>
              <a:rPr lang="en-US" dirty="0"/>
              <a:t>Training Perplexity: ?</a:t>
            </a:r>
          </a:p>
          <a:p>
            <a:pPr>
              <a:lnSpc>
                <a:spcPts val="2400"/>
              </a:lnSpc>
            </a:pPr>
            <a:r>
              <a:rPr lang="en-US" dirty="0"/>
              <a:t>Validation Loss: ?</a:t>
            </a:r>
          </a:p>
          <a:p>
            <a:pPr>
              <a:lnSpc>
                <a:spcPts val="2400"/>
              </a:lnSpc>
            </a:pPr>
            <a:r>
              <a:rPr lang="en-US" dirty="0"/>
              <a:t>Validation Perplexity: ?</a:t>
            </a:r>
          </a:p>
        </p:txBody>
      </p:sp>
      <p:sp>
        <p:nvSpPr>
          <p:cNvPr id="8" name="TextBox 7">
            <a:extLst>
              <a:ext uri="{FF2B5EF4-FFF2-40B4-BE49-F238E27FC236}">
                <a16:creationId xmlns:a16="http://schemas.microsoft.com/office/drawing/2014/main" id="{107D747A-929A-C3F7-3080-EE2CF43C7282}"/>
              </a:ext>
            </a:extLst>
          </p:cNvPr>
          <p:cNvSpPr txBox="1"/>
          <p:nvPr/>
        </p:nvSpPr>
        <p:spPr>
          <a:xfrm>
            <a:off x="4827143" y="2868715"/>
            <a:ext cx="3071973" cy="2222403"/>
          </a:xfrm>
          <a:prstGeom prst="rect">
            <a:avLst/>
          </a:prstGeom>
          <a:noFill/>
        </p:spPr>
        <p:txBody>
          <a:bodyPr wrap="square" rtlCol="0">
            <a:spAutoFit/>
          </a:bodyPr>
          <a:lstStyle/>
          <a:p>
            <a:pPr>
              <a:lnSpc>
                <a:spcPts val="2400"/>
              </a:lnSpc>
            </a:pPr>
            <a:r>
              <a:rPr lang="en-US" dirty="0">
                <a:solidFill>
                  <a:srgbClr val="0070C0"/>
                </a:solidFill>
              </a:rPr>
              <a:t>List your best model hyper-parameter values (full transformer): ?</a:t>
            </a:r>
          </a:p>
          <a:p>
            <a:pPr>
              <a:lnSpc>
                <a:spcPts val="2400"/>
              </a:lnSpc>
            </a:pPr>
            <a:endParaRPr lang="en-US" dirty="0">
              <a:solidFill>
                <a:srgbClr val="0070C0"/>
              </a:solidFill>
            </a:endParaRPr>
          </a:p>
          <a:p>
            <a:pPr>
              <a:lnSpc>
                <a:spcPts val="2400"/>
              </a:lnSpc>
            </a:pPr>
            <a:endParaRPr lang="en-US" dirty="0">
              <a:solidFill>
                <a:srgbClr val="0070C0"/>
              </a:solidFill>
            </a:endParaRPr>
          </a:p>
          <a:p>
            <a:pPr>
              <a:lnSpc>
                <a:spcPts val="2400"/>
              </a:lnSpc>
            </a:pPr>
            <a:endParaRPr lang="en-US" dirty="0">
              <a:solidFill>
                <a:srgbClr val="0070C0"/>
              </a:solidFill>
            </a:endParaRPr>
          </a:p>
          <a:p>
            <a:pPr>
              <a:lnSpc>
                <a:spcPts val="2400"/>
              </a:lnSpc>
            </a:pPr>
            <a:r>
              <a:rPr lang="en-US" dirty="0">
                <a:solidFill>
                  <a:srgbClr val="0070C0"/>
                </a:solidFill>
              </a:rPr>
              <a:t> </a:t>
            </a:r>
          </a:p>
        </p:txBody>
      </p:sp>
    </p:spTree>
    <p:extLst>
      <p:ext uri="{BB962C8B-B14F-4D97-AF65-F5344CB8AC3E}">
        <p14:creationId xmlns:p14="http://schemas.microsoft.com/office/powerpoint/2010/main" val="4241288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505D9B4-1C28-C8EC-3767-05D81AD000EC}"/>
              </a:ext>
            </a:extLst>
          </p:cNvPr>
          <p:cNvSpPr>
            <a:spLocks noGrp="1"/>
          </p:cNvSpPr>
          <p:nvPr>
            <p:ph type="title"/>
          </p:nvPr>
        </p:nvSpPr>
        <p:spPr>
          <a:xfrm>
            <a:off x="457200" y="9994"/>
            <a:ext cx="8229240" cy="858600"/>
          </a:xfrm>
        </p:spPr>
        <p:txBody>
          <a:bodyPr/>
          <a:lstStyle/>
          <a:p>
            <a:r>
              <a:rPr lang="en-US" sz="2000" b="1" dirty="0">
                <a:solidFill>
                  <a:schemeClr val="accent1"/>
                </a:solidFill>
              </a:rPr>
              <a:t>Full Transformer Best model Learning Curves (Perplexity)</a:t>
            </a:r>
          </a:p>
        </p:txBody>
      </p:sp>
    </p:spTree>
    <p:extLst>
      <p:ext uri="{BB962C8B-B14F-4D97-AF65-F5344CB8AC3E}">
        <p14:creationId xmlns:p14="http://schemas.microsoft.com/office/powerpoint/2010/main" val="3846294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861</TotalTime>
  <Words>2108</Words>
  <Application>Microsoft Office PowerPoint</Application>
  <PresentationFormat>On-screen Show (16:9)</PresentationFormat>
  <Paragraphs>132</Paragraphs>
  <Slides>20</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20</vt:i4>
      </vt:variant>
    </vt:vector>
  </HeadingPairs>
  <TitlesOfParts>
    <vt:vector size="27" baseType="lpstr">
      <vt:lpstr>Arial</vt:lpstr>
      <vt:lpstr>Symbol</vt:lpstr>
      <vt:lpstr>Times New Roman</vt:lpstr>
      <vt:lpstr>Wingdings</vt:lpstr>
      <vt:lpstr>Office Theme</vt:lpstr>
      <vt:lpstr>Office Theme</vt:lpstr>
      <vt:lpstr>Office Theme</vt:lpstr>
      <vt:lpstr>PowerPoint Presentation</vt:lpstr>
      <vt:lpstr>Seq2Seq Results – Default configuration Values are for last epoch</vt:lpstr>
      <vt:lpstr>PowerPoint Presentation</vt:lpstr>
      <vt:lpstr>PowerPoint Presentation</vt:lpstr>
      <vt:lpstr>Seq2Seq Results – Best model Values are for last epoch</vt:lpstr>
      <vt:lpstr>Seq2Seq Best model Learning Curves (Perplexity)</vt:lpstr>
      <vt:lpstr>PowerPoint Presentation</vt:lpstr>
      <vt:lpstr>Transformer Results Values are for last epoch</vt:lpstr>
      <vt:lpstr>Full Transformer Best model Learning Curves (Perplexity)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4</dc:title>
  <dc:subject/>
  <dc:creator/>
  <dc:description/>
  <cp:lastModifiedBy>Nicolas Gonzalez</cp:lastModifiedBy>
  <cp:revision>47</cp:revision>
  <dcterms:modified xsi:type="dcterms:W3CDTF">2025-10-13T16:07:00Z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3</vt:i4>
  </property>
  <property fmtid="{D5CDD505-2E9C-101B-9397-08002B2CF9AE}" pid="8" name="PresentationFormat">
    <vt:lpwstr>On-screen Show (16:9)</vt:lpwstr>
  </property>
  <property fmtid="{D5CDD505-2E9C-101B-9397-08002B2CF9AE}" pid="9" name="ScaleCrop">
    <vt:bool>false</vt:bool>
  </property>
  <property fmtid="{D5CDD505-2E9C-101B-9397-08002B2CF9AE}" pid="10" name="ShareDoc">
    <vt:bool>false</vt:bool>
  </property>
  <property fmtid="{D5CDD505-2E9C-101B-9397-08002B2CF9AE}" pid="11" name="Slides">
    <vt:i4>3</vt:i4>
  </property>
</Properties>
</file>