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B1735-9A18-F2B7-6335-1FA665733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94FEF-B9FA-9D24-68DC-0DA7F79E0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D35ADD-131B-8581-8836-0D55625C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11" y="1203534"/>
            <a:ext cx="9095874" cy="51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1791F-8D36-4DD1-78CD-D79D10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Sincronía vs. asincronía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8A07D-D19D-4F0E-9F94-430E5710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JavaScript es un lenguaje de programación síncrono de un solo hilo. Esto significa que las instrucciones pueden solamente ejecutarse una después de la otra, y no en paralelo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Let</a:t>
            </a:r>
            <a:r>
              <a:rPr lang="es-MX" dirty="0"/>
              <a:t> a = 1</a:t>
            </a:r>
          </a:p>
          <a:p>
            <a:pPr marL="0" indent="0">
              <a:buNone/>
            </a:pPr>
            <a:r>
              <a:rPr lang="es-MX" dirty="0" err="1"/>
              <a:t>Let</a:t>
            </a:r>
            <a:r>
              <a:rPr lang="es-MX" dirty="0"/>
              <a:t> b = 2</a:t>
            </a:r>
          </a:p>
          <a:p>
            <a:pPr marL="0" indent="0">
              <a:buNone/>
            </a:pPr>
            <a:r>
              <a:rPr lang="es-MX" dirty="0" err="1"/>
              <a:t>Let</a:t>
            </a:r>
            <a:r>
              <a:rPr lang="es-MX" dirty="0"/>
              <a:t> suma = a + b</a:t>
            </a:r>
          </a:p>
          <a:p>
            <a:pPr marL="0" indent="0">
              <a:buNone/>
            </a:pPr>
            <a:r>
              <a:rPr lang="es-MX" dirty="0"/>
              <a:t>Console.log(suma)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410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995AF-C5EA-8556-E4F8-E0A9C6CE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42" y="452718"/>
            <a:ext cx="8282192" cy="1466320"/>
          </a:xfrm>
        </p:spPr>
        <p:txBody>
          <a:bodyPr/>
          <a:lstStyle/>
          <a:p>
            <a:r>
              <a:rPr lang="es-MX" sz="2400" b="1" dirty="0"/>
              <a:t>Afortunadamente</a:t>
            </a:r>
            <a:r>
              <a:rPr lang="es-MX" sz="2400" dirty="0"/>
              <a:t> los problemas con JavaScript síncrono fueron abarcados al introducir JavaScript </a:t>
            </a:r>
            <a:r>
              <a:rPr lang="es-MX" sz="2400" b="1" dirty="0"/>
              <a:t>asíncrono</a:t>
            </a:r>
            <a:endParaRPr lang="es-CL" sz="2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93380-AAE9-6FB4-730D-14CAC3DB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911" y="2329644"/>
            <a:ext cx="5871410" cy="3210898"/>
          </a:xfrm>
        </p:spPr>
        <p:txBody>
          <a:bodyPr>
            <a:normAutofit/>
          </a:bodyPr>
          <a:lstStyle/>
          <a:p>
            <a:r>
              <a:rPr lang="es-MX" sz="3200" dirty="0"/>
              <a:t>y por suerte “nacieron”</a:t>
            </a:r>
          </a:p>
          <a:p>
            <a:r>
              <a:rPr lang="es-MX" sz="3200" b="1" dirty="0" err="1"/>
              <a:t>Callback</a:t>
            </a:r>
            <a:endParaRPr lang="es-MX" sz="3200" b="1" dirty="0"/>
          </a:p>
          <a:p>
            <a:r>
              <a:rPr lang="es-MX" sz="3200" b="1" dirty="0"/>
              <a:t>Promesas</a:t>
            </a:r>
          </a:p>
          <a:p>
            <a:r>
              <a:rPr lang="es-MX" sz="3200" b="1" dirty="0" err="1"/>
              <a:t>async</a:t>
            </a:r>
            <a:r>
              <a:rPr lang="es-MX" sz="3200" dirty="0"/>
              <a:t> y </a:t>
            </a:r>
            <a:r>
              <a:rPr lang="es-MX" sz="3200" b="1" dirty="0" err="1"/>
              <a:t>await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98769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3A6B6-CD34-26CA-B7E4-44592793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81221" cy="1460303"/>
          </a:xfrm>
        </p:spPr>
        <p:txBody>
          <a:bodyPr/>
          <a:lstStyle/>
          <a:p>
            <a:r>
              <a:rPr lang="es-CL" b="1" dirty="0" err="1"/>
              <a:t>Callbacks</a:t>
            </a:r>
            <a:r>
              <a:rPr lang="es-CL" b="1" dirty="0"/>
              <a:t> en JavaScript</a:t>
            </a:r>
            <a:br>
              <a:rPr lang="es-CL" b="1" dirty="0"/>
            </a:br>
            <a:r>
              <a:rPr lang="es-MX" sz="1400" dirty="0"/>
              <a:t>una función que se pasa dentro de otra función, y luego se lo llama dentro de esa función para realizar una tarea </a:t>
            </a:r>
            <a:endParaRPr lang="es-CL" sz="1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D12C8-AB3E-2471-A219-BB2F1620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01" y="1955132"/>
            <a:ext cx="4701925" cy="3603457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Console.log(‘aparece primero’);</a:t>
            </a:r>
          </a:p>
          <a:p>
            <a:pPr marL="0" indent="0">
              <a:buNone/>
            </a:pPr>
            <a:r>
              <a:rPr lang="es-CL" dirty="0"/>
              <a:t>Console.log(‘aparece segundo’);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setTimeout</a:t>
            </a:r>
            <a:r>
              <a:rPr lang="es-CL" dirty="0"/>
              <a:t>(()=&gt;{</a:t>
            </a:r>
          </a:p>
          <a:p>
            <a:pPr marL="914400" lvl="2" indent="0">
              <a:buNone/>
            </a:pPr>
            <a:r>
              <a:rPr lang="es-CL" dirty="0"/>
              <a:t>Console.log(‘aparece tercero’);</a:t>
            </a:r>
          </a:p>
          <a:p>
            <a:pPr marL="114300" indent="0">
              <a:buNone/>
            </a:pPr>
            <a:r>
              <a:rPr lang="es-CL" dirty="0"/>
              <a:t>},2000);</a:t>
            </a:r>
          </a:p>
          <a:p>
            <a:pPr marL="114300" indent="0">
              <a:buNone/>
            </a:pPr>
            <a:endParaRPr lang="es-CL" dirty="0"/>
          </a:p>
          <a:p>
            <a:pPr marL="114300" indent="0">
              <a:buNone/>
            </a:pPr>
            <a:r>
              <a:rPr lang="es-CL" dirty="0"/>
              <a:t>Console.log(‘aparece ultimo’);</a:t>
            </a:r>
          </a:p>
        </p:txBody>
      </p:sp>
      <p:pic>
        <p:nvPicPr>
          <p:cNvPr id="5" name="Gráfico 4" descr="Cara de ángel con relleno sólido con relleno sólido">
            <a:extLst>
              <a:ext uri="{FF2B5EF4-FFF2-40B4-BE49-F238E27FC236}">
                <a16:creationId xmlns:a16="http://schemas.microsoft.com/office/drawing/2014/main" id="{D0F10019-BFE5-71B6-8125-B37DBBF58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58" y="1357562"/>
            <a:ext cx="383006" cy="383006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B3A0FA5-4296-85DA-ABA2-B0337A3FEF6B}"/>
              </a:ext>
            </a:extLst>
          </p:cNvPr>
          <p:cNvSpPr txBox="1">
            <a:spLocks/>
          </p:cNvSpPr>
          <p:nvPr/>
        </p:nvSpPr>
        <p:spPr>
          <a:xfrm>
            <a:off x="7704638" y="2580774"/>
            <a:ext cx="2323683" cy="1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aparece primero</a:t>
            </a:r>
          </a:p>
          <a:p>
            <a:pPr marL="0" indent="0">
              <a:buFont typeface="Wingdings 3" charset="2"/>
              <a:buNone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aparece segundo</a:t>
            </a:r>
          </a:p>
          <a:p>
            <a:pPr marL="0" indent="0">
              <a:buFont typeface="Wingdings 3" charset="2"/>
              <a:buNone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aparece ultimo</a:t>
            </a:r>
          </a:p>
          <a:p>
            <a:pPr marL="0" indent="0">
              <a:buFont typeface="Wingdings 3" charset="2"/>
              <a:buNone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aparece tercero</a:t>
            </a:r>
            <a:endParaRPr lang="es-C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4BC06C9-466E-9573-3D7A-94C9DD69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aparece primero aparece segundo aparece ultimo aparece tercero</a:t>
            </a:r>
            <a:r>
              <a:rPr kumimoji="0" lang="es-CL" altLang="es-CL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8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9EE08-D0FF-4795-4951-279E547D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850"/>
          </a:xfrm>
        </p:spPr>
        <p:txBody>
          <a:bodyPr/>
          <a:lstStyle/>
          <a:p>
            <a:r>
              <a:rPr lang="es-CL" b="1" dirty="0"/>
              <a:t>Promesas en JavaScript</a:t>
            </a:r>
            <a:br>
              <a:rPr lang="es-CL" b="1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BD094-D589-C833-0AF1-0471B4D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66" y="1649861"/>
            <a:ext cx="4599656" cy="411928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Una </a:t>
            </a:r>
            <a:r>
              <a:rPr lang="es-MX" b="1" dirty="0"/>
              <a:t>promesa</a:t>
            </a:r>
            <a:r>
              <a:rPr lang="es-MX" dirty="0"/>
              <a:t>, en nuestro contexto, es algo que tomará algún tiempo en hacerse. Hay dos resultados posibles de una promesa: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O ejecutamos y resolvemos la promesa,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Algún error ocurre a lo largo de la línea y la promesa es rechazada</a:t>
            </a:r>
          </a:p>
          <a:p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E18960E-B34E-84E0-FBC6-770E1992BB04}"/>
              </a:ext>
            </a:extLst>
          </p:cNvPr>
          <p:cNvSpPr txBox="1">
            <a:spLocks/>
          </p:cNvSpPr>
          <p:nvPr/>
        </p:nvSpPr>
        <p:spPr>
          <a:xfrm>
            <a:off x="6160169" y="1543582"/>
            <a:ext cx="5429837" cy="411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51CA1CF-A3E4-20DC-9071-AD3B94D3EF1C}"/>
              </a:ext>
            </a:extLst>
          </p:cNvPr>
          <p:cNvSpPr txBox="1">
            <a:spLocks/>
          </p:cNvSpPr>
          <p:nvPr/>
        </p:nvSpPr>
        <p:spPr>
          <a:xfrm>
            <a:off x="6557210" y="1930127"/>
            <a:ext cx="4089187" cy="365854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CL" sz="1400" dirty="0" err="1">
                <a:solidFill>
                  <a:schemeClr val="bg1"/>
                </a:solidFill>
              </a:rPr>
              <a:t>const</a:t>
            </a:r>
            <a:r>
              <a:rPr lang="es-CL" sz="1400" dirty="0">
                <a:solidFill>
                  <a:schemeClr val="bg1"/>
                </a:solidFill>
              </a:rPr>
              <a:t> </a:t>
            </a:r>
            <a:r>
              <a:rPr lang="es-CL" sz="1400" dirty="0" err="1">
                <a:solidFill>
                  <a:schemeClr val="bg1"/>
                </a:solidFill>
              </a:rPr>
              <a:t>obtenerDatos</a:t>
            </a:r>
            <a:r>
              <a:rPr lang="es-CL" sz="1400" dirty="0">
                <a:solidFill>
                  <a:schemeClr val="bg1"/>
                </a:solidFill>
              </a:rPr>
              <a:t> = (</a:t>
            </a:r>
            <a:r>
              <a:rPr lang="es-CL" sz="1400" dirty="0" err="1">
                <a:solidFill>
                  <a:schemeClr val="bg1"/>
                </a:solidFill>
              </a:rPr>
              <a:t>dataEndpoint</a:t>
            </a:r>
            <a:r>
              <a:rPr lang="es-CL" sz="1400" dirty="0">
                <a:solidFill>
                  <a:schemeClr val="bg1"/>
                </a:solidFill>
              </a:rPr>
              <a:t>) =&gt; {</a:t>
            </a:r>
          </a:p>
          <a:p>
            <a:pPr marL="457200" lvl="1" indent="0">
              <a:buNone/>
            </a:pPr>
            <a:r>
              <a:rPr lang="es-CL" sz="1200" dirty="0" err="1">
                <a:solidFill>
                  <a:schemeClr val="bg1"/>
                </a:solidFill>
              </a:rPr>
              <a:t>Return</a:t>
            </a:r>
            <a:r>
              <a:rPr lang="es-CL" sz="1200" dirty="0">
                <a:solidFill>
                  <a:schemeClr val="bg1"/>
                </a:solidFill>
              </a:rPr>
              <a:t> new </a:t>
            </a:r>
            <a:r>
              <a:rPr lang="es-CL" sz="1200" dirty="0" err="1">
                <a:solidFill>
                  <a:schemeClr val="bg1"/>
                </a:solidFill>
              </a:rPr>
              <a:t>Promise</a:t>
            </a:r>
            <a:r>
              <a:rPr lang="es-CL" sz="1200" dirty="0">
                <a:solidFill>
                  <a:schemeClr val="bg1"/>
                </a:solidFill>
              </a:rPr>
              <a:t> ((</a:t>
            </a:r>
            <a:r>
              <a:rPr lang="es-CL" sz="1200" dirty="0" err="1">
                <a:solidFill>
                  <a:schemeClr val="bg1"/>
                </a:solidFill>
              </a:rPr>
              <a:t>resolve</a:t>
            </a:r>
            <a:r>
              <a:rPr lang="es-CL" sz="1200" dirty="0">
                <a:solidFill>
                  <a:schemeClr val="bg1"/>
                </a:solidFill>
              </a:rPr>
              <a:t>, </a:t>
            </a:r>
            <a:r>
              <a:rPr lang="es-CL" sz="1200" dirty="0" err="1">
                <a:solidFill>
                  <a:schemeClr val="bg1"/>
                </a:solidFill>
              </a:rPr>
              <a:t>reject</a:t>
            </a:r>
            <a:r>
              <a:rPr lang="es-CL" sz="1200" dirty="0">
                <a:solidFill>
                  <a:schemeClr val="bg1"/>
                </a:solidFill>
              </a:rPr>
              <a:t>) =&gt; {</a:t>
            </a:r>
          </a:p>
          <a:p>
            <a:pPr marL="457200" lvl="1" indent="0">
              <a:buNone/>
            </a:pPr>
            <a:r>
              <a:rPr lang="es-CL" sz="1200" dirty="0">
                <a:solidFill>
                  <a:schemeClr val="bg1"/>
                </a:solidFill>
              </a:rPr>
              <a:t>//alguna petición al </a:t>
            </a:r>
            <a:r>
              <a:rPr lang="es-CL" sz="1200" dirty="0" err="1">
                <a:solidFill>
                  <a:schemeClr val="bg1"/>
                </a:solidFill>
              </a:rPr>
              <a:t>endpoint</a:t>
            </a:r>
            <a:r>
              <a:rPr lang="es-CL" sz="1200" dirty="0">
                <a:solidFill>
                  <a:schemeClr val="bg1"/>
                </a:solidFill>
              </a:rPr>
              <a:t>;</a:t>
            </a:r>
          </a:p>
          <a:p>
            <a:pPr marL="457200" lvl="1" indent="0">
              <a:buNone/>
            </a:pPr>
            <a:endParaRPr lang="es-CL" sz="1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s-CL" sz="1200" dirty="0" err="1">
                <a:solidFill>
                  <a:schemeClr val="bg1"/>
                </a:solidFill>
              </a:rPr>
              <a:t>If</a:t>
            </a:r>
            <a:r>
              <a:rPr lang="es-CL" sz="1200" dirty="0">
                <a:solidFill>
                  <a:schemeClr val="bg1"/>
                </a:solidFill>
              </a:rPr>
              <a:t>(petición es exitosa){</a:t>
            </a:r>
          </a:p>
          <a:p>
            <a:pPr marL="457200" lvl="1" indent="0">
              <a:buNone/>
            </a:pPr>
            <a:r>
              <a:rPr lang="es-CL" sz="1200" dirty="0">
                <a:solidFill>
                  <a:schemeClr val="bg1"/>
                </a:solidFill>
              </a:rPr>
              <a:t>//hace algo;</a:t>
            </a:r>
          </a:p>
          <a:p>
            <a:pPr marL="457200" lvl="1" indent="0">
              <a:buNone/>
            </a:pPr>
            <a:r>
              <a:rPr lang="es-CL" sz="1200" dirty="0">
                <a:solidFill>
                  <a:schemeClr val="bg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s-CL" sz="1200" dirty="0" err="1">
                <a:solidFill>
                  <a:schemeClr val="bg1"/>
                </a:solidFill>
              </a:rPr>
              <a:t>Else</a:t>
            </a:r>
            <a:r>
              <a:rPr lang="es-CL" sz="1200" dirty="0">
                <a:solidFill>
                  <a:schemeClr val="bg1"/>
                </a:solidFill>
              </a:rPr>
              <a:t> </a:t>
            </a:r>
            <a:r>
              <a:rPr lang="es-CL" sz="1200" dirty="0" err="1">
                <a:solidFill>
                  <a:schemeClr val="bg1"/>
                </a:solidFill>
              </a:rPr>
              <a:t>if</a:t>
            </a:r>
            <a:r>
              <a:rPr lang="es-CL" sz="1200" dirty="0">
                <a:solidFill>
                  <a:schemeClr val="bg1"/>
                </a:solidFill>
              </a:rPr>
              <a:t>(hay un error){</a:t>
            </a:r>
          </a:p>
          <a:p>
            <a:pPr marL="914400" lvl="2" indent="0">
              <a:buNone/>
            </a:pPr>
            <a:r>
              <a:rPr lang="es-CL" sz="1000" dirty="0" err="1">
                <a:solidFill>
                  <a:schemeClr val="bg1"/>
                </a:solidFill>
              </a:rPr>
              <a:t>Reject</a:t>
            </a:r>
            <a:r>
              <a:rPr lang="es-CL" sz="1000" dirty="0">
                <a:solidFill>
                  <a:schemeClr val="bg1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s-CL" sz="12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r>
              <a:rPr lang="es-CL" sz="14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FE9456-8A38-4E8B-9A90-93D05FE00DD3}"/>
              </a:ext>
            </a:extLst>
          </p:cNvPr>
          <p:cNvSpPr txBox="1"/>
          <p:nvPr/>
        </p:nvSpPr>
        <p:spPr>
          <a:xfrm>
            <a:off x="986841" y="5767464"/>
            <a:ext cx="101140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/>
              <a:t>Después de hacer una llamada al </a:t>
            </a:r>
            <a:r>
              <a:rPr lang="es-MX" sz="1050" dirty="0" err="1"/>
              <a:t>endpoint</a:t>
            </a:r>
            <a:r>
              <a:rPr lang="es-MX" sz="1050" dirty="0"/>
              <a:t> por ejemplo, si la petición es exitosa, resolveríamos la promesa y continuaríamos haciendo lo que quisiéramos con la respuesta. Pero si hay un error, la promesa será rechazada</a:t>
            </a:r>
            <a:endParaRPr lang="es-CL" sz="1050" dirty="0"/>
          </a:p>
        </p:txBody>
      </p:sp>
    </p:spTree>
    <p:extLst>
      <p:ext uri="{BB962C8B-B14F-4D97-AF65-F5344CB8AC3E}">
        <p14:creationId xmlns:p14="http://schemas.microsoft.com/office/powerpoint/2010/main" val="32571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FA453-DD42-8BB6-350E-82791253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519"/>
          </a:xfrm>
        </p:spPr>
        <p:txBody>
          <a:bodyPr/>
          <a:lstStyle/>
          <a:p>
            <a:pPr algn="ctr"/>
            <a:r>
              <a:rPr lang="fr-FR" b="1" dirty="0" err="1"/>
              <a:t>async</a:t>
            </a:r>
            <a:r>
              <a:rPr lang="fr-FR" b="1" dirty="0"/>
              <a:t> y </a:t>
            </a:r>
            <a:r>
              <a:rPr lang="fr-FR" b="1" dirty="0" err="1"/>
              <a:t>await</a:t>
            </a:r>
            <a:r>
              <a:rPr lang="fr-FR" b="1" dirty="0"/>
              <a:t> en JavaScript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4343C-BE91-A20F-708F-1FDBBA75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34" y="1637830"/>
            <a:ext cx="6536740" cy="1532492"/>
          </a:xfrm>
        </p:spPr>
        <p:txBody>
          <a:bodyPr/>
          <a:lstStyle/>
          <a:p>
            <a:r>
              <a:rPr lang="es-MX" dirty="0"/>
              <a:t>La cosa es, el encadenamiento de promesas juntos, justo como los </a:t>
            </a:r>
            <a:r>
              <a:rPr lang="es-MX" dirty="0" err="1"/>
              <a:t>callbacks</a:t>
            </a:r>
            <a:r>
              <a:rPr lang="es-MX" dirty="0"/>
              <a:t> se pueden poner bastante voluminoso y confuso. Por eso se produjo </a:t>
            </a:r>
            <a:r>
              <a:rPr lang="es-MX" dirty="0" err="1"/>
              <a:t>async</a:t>
            </a:r>
            <a:r>
              <a:rPr lang="es-MX" dirty="0"/>
              <a:t> y </a:t>
            </a:r>
            <a:r>
              <a:rPr lang="es-MX" dirty="0" err="1"/>
              <a:t>await</a:t>
            </a:r>
            <a:endParaRPr lang="es-C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66BB443-9590-57F0-D1BA-D0E099C2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450" y="3200401"/>
            <a:ext cx="5176995" cy="1323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const</a:t>
            </a:r>
            <a:r>
              <a:rPr kumimoji="0" lang="es-CL" altLang="es-CL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s-CL" altLang="es-CL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funcAsync</a:t>
            </a:r>
            <a:r>
              <a:rPr kumimoji="0" lang="es-CL" altLang="es-CL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= </a:t>
            </a:r>
            <a:r>
              <a:rPr kumimoji="0" lang="es-CL" altLang="es-CL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async</a:t>
            </a:r>
            <a:r>
              <a:rPr kumimoji="0" lang="es-CL" altLang="es-CL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() =&gt; {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600" dirty="0" err="1">
                <a:solidFill>
                  <a:schemeClr val="bg1"/>
                </a:solidFill>
                <a:latin typeface="+mj-lt"/>
              </a:rPr>
              <a:t>const</a:t>
            </a:r>
            <a:r>
              <a:rPr lang="es-CL" altLang="es-CL" sz="1600" dirty="0">
                <a:solidFill>
                  <a:schemeClr val="bg1"/>
                </a:solidFill>
                <a:latin typeface="+mj-lt"/>
              </a:rPr>
              <a:t> respuesta = </a:t>
            </a:r>
            <a:r>
              <a:rPr lang="es-CL" altLang="es-CL" sz="1600" b="1" dirty="0" err="1">
                <a:solidFill>
                  <a:schemeClr val="bg1"/>
                </a:solidFill>
                <a:latin typeface="+mj-lt"/>
              </a:rPr>
              <a:t>await</a:t>
            </a:r>
            <a:r>
              <a:rPr lang="es-CL" altLang="es-CL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CL" altLang="es-CL" sz="1600" dirty="0" err="1">
                <a:solidFill>
                  <a:schemeClr val="bg1"/>
                </a:solidFill>
                <a:latin typeface="+mj-lt"/>
              </a:rPr>
              <a:t>fetch</a:t>
            </a:r>
            <a:r>
              <a:rPr lang="es-CL" altLang="es-CL" sz="1600" dirty="0">
                <a:solidFill>
                  <a:schemeClr val="bg1"/>
                </a:solidFill>
                <a:latin typeface="+mj-lt"/>
              </a:rPr>
              <a:t>(recurso);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600" dirty="0" err="1">
                <a:solidFill>
                  <a:schemeClr val="bg1"/>
                </a:solidFill>
                <a:latin typeface="+mj-lt"/>
              </a:rPr>
              <a:t>const</a:t>
            </a:r>
            <a:r>
              <a:rPr lang="es-CL" altLang="es-CL" sz="1600" dirty="0">
                <a:solidFill>
                  <a:schemeClr val="bg1"/>
                </a:solidFill>
                <a:latin typeface="+mj-lt"/>
              </a:rPr>
              <a:t> datos = </a:t>
            </a:r>
            <a:r>
              <a:rPr lang="es-CL" altLang="es-CL" sz="1600" b="1" dirty="0" err="1">
                <a:solidFill>
                  <a:schemeClr val="bg1"/>
                </a:solidFill>
                <a:latin typeface="+mj-lt"/>
              </a:rPr>
              <a:t>await</a:t>
            </a:r>
            <a:r>
              <a:rPr lang="es-CL" altLang="es-CL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CL" altLang="es-CL" sz="1600" dirty="0" err="1">
                <a:solidFill>
                  <a:schemeClr val="bg1"/>
                </a:solidFill>
                <a:latin typeface="+mj-lt"/>
              </a:rPr>
              <a:t>respuesta.json</a:t>
            </a:r>
            <a:endParaRPr lang="es-CL" altLang="es-CL" sz="16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sz="1600" dirty="0">
                <a:solidFill>
                  <a:schemeClr val="bg1"/>
                </a:solidFill>
                <a:latin typeface="+mj-lt"/>
              </a:rPr>
              <a:t>}</a:t>
            </a:r>
            <a:r>
              <a:rPr kumimoji="0" lang="es-CL" altLang="es-CL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4817142-02B5-9400-8A4E-E375E9163704}"/>
              </a:ext>
            </a:extLst>
          </p:cNvPr>
          <p:cNvSpPr txBox="1">
            <a:spLocks/>
          </p:cNvSpPr>
          <p:nvPr/>
        </p:nvSpPr>
        <p:spPr>
          <a:xfrm>
            <a:off x="884580" y="4961493"/>
            <a:ext cx="6536740" cy="153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palabra clave </a:t>
            </a: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 lo que usamos para definir las funciones asíncronas</a:t>
            </a:r>
          </a:p>
          <a:p>
            <a:pPr marL="0" indent="0">
              <a:buNone/>
            </a:pP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await</a:t>
            </a: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impide a JavaScript asignar </a:t>
            </a: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fetch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la variable respuesta hasta que la promesa se haya resuelto. Una vez que la promesa ha sido resuelta, los resultados del método </a:t>
            </a: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fetch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pueden ahora ser asignados a la variable respuesta</a:t>
            </a:r>
          </a:p>
          <a:p>
            <a:pPr marL="0" indent="0">
              <a:buNone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Fetch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s-ES" sz="1100" dirty="0"/>
              <a:t>proporciona una interfaz JavaScript para acceder y manipular partes del canal HTTP, tales como peticiones y respuestas</a:t>
            </a:r>
            <a:endParaRPr kumimoji="0" lang="es-CL" altLang="es-CL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7091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1B20-C632-E59B-CCC1-816F7C0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927268" cy="894819"/>
          </a:xfrm>
        </p:spPr>
        <p:txBody>
          <a:bodyPr/>
          <a:lstStyle/>
          <a:p>
            <a:r>
              <a:rPr lang="es-CL" dirty="0"/>
              <a:t>Ejemplo: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21E3C-60FF-DD3B-F1F9-7B9DAA0E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4" y="1479884"/>
            <a:ext cx="4409573" cy="3699711"/>
          </a:xfrm>
          <a:solidFill>
            <a:schemeClr val="tx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const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asyncFunc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async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() =&gt; {</a:t>
            </a:r>
          </a:p>
          <a:p>
            <a:pPr marL="400050" lvl="1" indent="0">
              <a:buNone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const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respuesta =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await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fetch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(recurso);</a:t>
            </a:r>
          </a:p>
          <a:p>
            <a:pPr marL="400050" lvl="1" indent="0">
              <a:buNone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const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datos =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await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respuesta.json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(); }</a:t>
            </a:r>
          </a:p>
          <a:p>
            <a:pPr marL="400050" lvl="1" indent="0">
              <a:buNone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console.log(1);</a:t>
            </a:r>
          </a:p>
          <a:p>
            <a:pPr marL="400050" lvl="1" indent="0">
              <a:buNone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cosole.log(2);</a:t>
            </a:r>
          </a:p>
          <a:p>
            <a:pPr marL="0" indent="0">
              <a:buNone/>
            </a:pP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asyncFunc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().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then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(datos =&gt; console.log(datos));</a:t>
            </a:r>
          </a:p>
          <a:p>
            <a:pPr marL="400050" lvl="1" indent="0">
              <a:buNone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console.log(3);</a:t>
            </a:r>
          </a:p>
          <a:p>
            <a:pPr marL="400050" lvl="1" indent="0">
              <a:buNone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console.log(4); </a:t>
            </a: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DF28CB0-FA32-C201-96A1-648C2748BD65}"/>
              </a:ext>
            </a:extLst>
          </p:cNvPr>
          <p:cNvSpPr txBox="1">
            <a:spLocks/>
          </p:cNvSpPr>
          <p:nvPr/>
        </p:nvSpPr>
        <p:spPr>
          <a:xfrm>
            <a:off x="5747085" y="1858879"/>
            <a:ext cx="4409573" cy="267101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kumimoji="0" lang="es-CL" altLang="es-CL" sz="12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Salida:</a:t>
            </a:r>
          </a:p>
          <a:p>
            <a:pPr marL="0" indent="0">
              <a:buNone/>
            </a:pPr>
            <a:endParaRPr lang="es-CL" altLang="es-CL" sz="1200" b="1" dirty="0">
              <a:solidFill>
                <a:schemeClr val="bg1"/>
              </a:solidFill>
              <a:latin typeface="Arial Unicode MS"/>
            </a:endParaRPr>
          </a:p>
          <a:p>
            <a:pPr marL="0" indent="0">
              <a:buNone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1</a:t>
            </a:r>
          </a:p>
          <a:p>
            <a:pPr marL="0" indent="0">
              <a:buNone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2</a:t>
            </a:r>
          </a:p>
          <a:p>
            <a:pPr marL="0" indent="0">
              <a:buNone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3</a:t>
            </a:r>
          </a:p>
          <a:p>
            <a:pPr marL="0" indent="0">
              <a:buNone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4</a:t>
            </a:r>
          </a:p>
          <a:p>
            <a:pPr marL="0" indent="0">
              <a:buNone/>
            </a:pPr>
            <a:r>
              <a:rPr kumimoji="0" lang="es-CL" altLang="es-C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datos regresados por </a:t>
            </a:r>
            <a:r>
              <a:rPr kumimoji="0" lang="es-CL" altLang="es-C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asyncFunc</a:t>
            </a:r>
            <a:r>
              <a:rPr kumimoji="0" lang="es-CL" altLang="es-CL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s-CL" altLang="es-CL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CL" sz="1200" dirty="0">
              <a:solidFill>
                <a:schemeClr val="bg1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A5055F-27FD-D731-7659-2B5D459AE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085" y="4697923"/>
            <a:ext cx="4409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Ves que desde que llamamos a </a:t>
            </a:r>
            <a:r>
              <a:rPr kumimoji="0" lang="es-CL" altLang="es-C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asyncFunc</a:t>
            </a: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nuestro código continuó ejecutándose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hasta que fue el tiempo para la función regresar los resultados </a:t>
            </a:r>
          </a:p>
        </p:txBody>
      </p:sp>
    </p:spTree>
    <p:extLst>
      <p:ext uri="{BB962C8B-B14F-4D97-AF65-F5344CB8AC3E}">
        <p14:creationId xmlns:p14="http://schemas.microsoft.com/office/powerpoint/2010/main" val="25717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512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Century Gothic</vt:lpstr>
      <vt:lpstr>Wingdings</vt:lpstr>
      <vt:lpstr>Wingdings 3</vt:lpstr>
      <vt:lpstr>Ion</vt:lpstr>
      <vt:lpstr>Presentación de PowerPoint</vt:lpstr>
      <vt:lpstr>Sincronía vs. asincronía</vt:lpstr>
      <vt:lpstr>Afortunadamente los problemas con JavaScript síncrono fueron abarcados al introducir JavaScript asíncrono</vt:lpstr>
      <vt:lpstr>Callbacks en JavaScript una función que se pasa dentro de otra función, y luego se lo llama dentro de esa función para realizar una tarea </vt:lpstr>
      <vt:lpstr>Promesas en JavaScript </vt:lpstr>
      <vt:lpstr>async y await en JavaScript</vt:lpstr>
      <vt:lpstr>Ejemplo: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Cuellar Aliaga</dc:creator>
  <cp:lastModifiedBy>Gonzalo Cuellar Aliaga</cp:lastModifiedBy>
  <cp:revision>2</cp:revision>
  <dcterms:created xsi:type="dcterms:W3CDTF">2024-01-19T19:16:54Z</dcterms:created>
  <dcterms:modified xsi:type="dcterms:W3CDTF">2024-01-19T20:00:07Z</dcterms:modified>
</cp:coreProperties>
</file>