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256" r:id="rId2"/>
    <p:sldId id="258" r:id="rId3"/>
    <p:sldId id="264" r:id="rId4"/>
    <p:sldId id="332" r:id="rId5"/>
    <p:sldId id="311" r:id="rId6"/>
    <p:sldId id="314" r:id="rId7"/>
    <p:sldId id="313" r:id="rId8"/>
    <p:sldId id="315" r:id="rId9"/>
    <p:sldId id="316" r:id="rId10"/>
    <p:sldId id="312" r:id="rId11"/>
    <p:sldId id="317" r:id="rId12"/>
    <p:sldId id="320" r:id="rId13"/>
    <p:sldId id="319" r:id="rId14"/>
    <p:sldId id="322" r:id="rId15"/>
    <p:sldId id="321" r:id="rId16"/>
    <p:sldId id="323" r:id="rId17"/>
    <p:sldId id="325" r:id="rId18"/>
    <p:sldId id="326" r:id="rId19"/>
    <p:sldId id="327" r:id="rId20"/>
    <p:sldId id="329" r:id="rId21"/>
    <p:sldId id="331" r:id="rId22"/>
    <p:sldId id="333" r:id="rId23"/>
  </p:sldIdLst>
  <p:sldSz cx="9144000" cy="5143500" type="screen16x9"/>
  <p:notesSz cx="6858000" cy="9144000"/>
  <p:embeddedFontLst>
    <p:embeddedFont>
      <p:font typeface="Squada One" panose="02000000000000000000" pitchFamily="2" charset="0"/>
      <p:regular r:id="rId25"/>
    </p:embeddedFont>
    <p:embeddedFont>
      <p:font typeface="Titillium Web"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53C74C-F880-4B5E-A3F9-6A5722BBA46D}">
  <a:tblStyle styleId="{0953C74C-F880-4B5E-A3F9-6A5722BBA4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80"/>
    <p:restoredTop sz="74280"/>
  </p:normalViewPr>
  <p:slideViewPr>
    <p:cSldViewPr snapToGrid="0" snapToObjects="1">
      <p:cViewPr varScale="1">
        <p:scale>
          <a:sx n="66" d="100"/>
          <a:sy n="66" d="100"/>
        </p:scale>
        <p:origin x="184"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4fd31017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4fd31017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21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By this I mean that it is impossible predict the exact value of crypto currencies in the feature, because it depends on an infinite number of random variables that are impossible to to incorporate in a model. </a:t>
            </a:r>
            <a:endParaRPr lang="en-ES" sz="1100" b="0" i="0" u="none" strike="noStrike" cap="none" dirty="0">
              <a:solidFill>
                <a:srgbClr val="000000"/>
              </a:solidFill>
              <a:effectLst/>
              <a:latin typeface="Arial"/>
              <a:ea typeface="Arial"/>
              <a:cs typeface="Arial"/>
              <a:sym typeface="Arial"/>
            </a:endParaRPr>
          </a:p>
          <a:p>
            <a:endParaRPr lang="en-E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However, making predictions based on past values and other features is interesting to understand the behavior of these currencies and see how they may react in the future.</a:t>
            </a:r>
            <a:endParaRPr lang="en-E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878580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63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a48774def6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a48774def6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41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a4ac67cd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9a4ac67cd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a48774def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a48774def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56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96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a48774def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a48774def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089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4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The fact that the results of the model are so high was predictable since the correlation of the features to the target is very high, so the conclusion we get form this is that by knowing the value of the features we are able to predict the value of bitcoin.</a:t>
            </a:r>
            <a:endParaRPr lang="en-ES" sz="1100" b="0" i="0" u="none" strike="noStrike" cap="none" dirty="0">
              <a:solidFill>
                <a:srgbClr val="000000"/>
              </a:solidFill>
              <a:effectLst/>
              <a:latin typeface="Arial"/>
              <a:ea typeface="Arial"/>
              <a:cs typeface="Arial"/>
              <a:sym typeface="Arial"/>
            </a:endParaRPr>
          </a:p>
          <a:p>
            <a:endParaRPr lang="en-ES" dirty="0"/>
          </a:p>
        </p:txBody>
      </p:sp>
    </p:spTree>
    <p:extLst>
      <p:ext uri="{BB962C8B-B14F-4D97-AF65-F5344CB8AC3E}">
        <p14:creationId xmlns:p14="http://schemas.microsoft.com/office/powerpoint/2010/main" val="375462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a48774def6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a48774def6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19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03F6E"/>
            </a:gs>
            <a:gs pos="100000">
              <a:srgbClr val="0B0D17"/>
            </a:gs>
          </a:gsLst>
          <a:lin ang="2700006"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06275" y="1614800"/>
            <a:ext cx="4314000" cy="11541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solidFill>
                  <a:srgbClr val="FFFFFF"/>
                </a:solidFill>
                <a:latin typeface="Squada One"/>
                <a:ea typeface="Squada One"/>
                <a:cs typeface="Squada One"/>
                <a:sym typeface="Squad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59613" y="3173025"/>
            <a:ext cx="4069500" cy="25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775EF5"/>
              </a:buClr>
              <a:buSzPts val="2800"/>
              <a:buNone/>
              <a:defRPr sz="1600">
                <a:solidFill>
                  <a:srgbClr val="FFFFFF"/>
                </a:solidFill>
                <a:latin typeface="Titillium Web"/>
                <a:ea typeface="Titillium Web"/>
                <a:cs typeface="Titillium Web"/>
                <a:sym typeface="Titillium We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01981" y="1837129"/>
            <a:ext cx="3748915" cy="3156397"/>
            <a:chOff x="101981" y="1837129"/>
            <a:chExt cx="3748915" cy="3156397"/>
          </a:xfrm>
        </p:grpSpPr>
        <p:sp>
          <p:nvSpPr>
            <p:cNvPr id="12" name="Google Shape;12;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flipH="1">
            <a:off x="101981" y="93204"/>
            <a:ext cx="3748915" cy="3156397"/>
            <a:chOff x="101981" y="1837129"/>
            <a:chExt cx="3748915" cy="3156397"/>
          </a:xfrm>
        </p:grpSpPr>
        <p:sp>
          <p:nvSpPr>
            <p:cNvPr id="41" name="Google Shape;41;p2"/>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1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gradFill>
          <a:gsLst>
            <a:gs pos="0">
              <a:srgbClr val="403F6E"/>
            </a:gs>
            <a:gs pos="100000">
              <a:srgbClr val="0B0D17"/>
            </a:gs>
          </a:gsLst>
          <a:lin ang="2700006" scaled="0"/>
        </a:gradFill>
        <a:effectLst/>
      </p:bgPr>
    </p:bg>
    <p:spTree>
      <p:nvGrpSpPr>
        <p:cNvPr id="1" name="Shape 511"/>
        <p:cNvGrpSpPr/>
        <p:nvPr/>
      </p:nvGrpSpPr>
      <p:grpSpPr>
        <a:xfrm>
          <a:off x="0" y="0"/>
          <a:ext cx="0" cy="0"/>
          <a:chOff x="0" y="0"/>
          <a:chExt cx="0" cy="0"/>
        </a:xfrm>
      </p:grpSpPr>
      <p:grpSp>
        <p:nvGrpSpPr>
          <p:cNvPr id="512" name="Google Shape;512;p27"/>
          <p:cNvGrpSpPr/>
          <p:nvPr/>
        </p:nvGrpSpPr>
        <p:grpSpPr>
          <a:xfrm>
            <a:off x="101981" y="1837129"/>
            <a:ext cx="3748915" cy="3156397"/>
            <a:chOff x="101981" y="1837129"/>
            <a:chExt cx="3748915" cy="3156397"/>
          </a:xfrm>
        </p:grpSpPr>
        <p:sp>
          <p:nvSpPr>
            <p:cNvPr id="513" name="Google Shape;513;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7"/>
          <p:cNvGrpSpPr/>
          <p:nvPr/>
        </p:nvGrpSpPr>
        <p:grpSpPr>
          <a:xfrm rot="10800000">
            <a:off x="5296406" y="93204"/>
            <a:ext cx="3748915" cy="3156397"/>
            <a:chOff x="101981" y="1837129"/>
            <a:chExt cx="3748915" cy="3156397"/>
          </a:xfrm>
        </p:grpSpPr>
        <p:sp>
          <p:nvSpPr>
            <p:cNvPr id="542" name="Google Shape;542;p27"/>
            <p:cNvSpPr/>
            <p:nvPr/>
          </p:nvSpPr>
          <p:spPr>
            <a:xfrm flipH="1">
              <a:off x="1384516"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flipH="1">
              <a:off x="1211339"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flipH="1">
              <a:off x="895419"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flipH="1">
              <a:off x="706592"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flipH="1">
              <a:off x="333349"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flipH="1">
              <a:off x="895418" y="354260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flipH="1">
              <a:off x="502852"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flipH="1">
              <a:off x="101981"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flipH="1">
              <a:off x="433541"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flipH="1">
              <a:off x="117416"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flipH="1">
              <a:off x="1525616" y="409600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flipH="1">
              <a:off x="2131168"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flipH="1">
              <a:off x="895419" y="409599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flipH="1">
              <a:off x="1026803" y="33583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flipH="1">
              <a:off x="154022"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flipH="1">
              <a:off x="117419"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flipH="1">
              <a:off x="2341919"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flipH="1">
              <a:off x="1719244"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flipH="1">
              <a:off x="3366916"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flipH="1">
              <a:off x="2131166" y="4215788"/>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flipH="1">
              <a:off x="518291"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flipH="1">
              <a:off x="32391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flipH="1">
              <a:off x="2149472"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flipH="1">
              <a:off x="2098472" y="39276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flipH="1">
              <a:off x="570347"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flipH="1">
              <a:off x="690247"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flipH="1">
              <a:off x="300647"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flipH="1">
              <a:off x="3818197"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orient="horz" pos="340">
          <p15:clr>
            <a:srgbClr val="FA7B17"/>
          </p15:clr>
        </p15:guide>
        <p15:guide id="2" orient="horz" pos="2900">
          <p15:clr>
            <a:srgbClr val="FA7B17"/>
          </p15:clr>
        </p15:guide>
        <p15:guide id="3" pos="454">
          <p15:clr>
            <a:srgbClr val="FA7B17"/>
          </p15:clr>
        </p15:guide>
        <p15:guide id="4" pos="530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1" name="Google Shape;71;p3"/>
          <p:cNvSpPr/>
          <p:nvPr/>
        </p:nvSpPr>
        <p:spPr>
          <a:xfrm rot="-5400000" flipH="1">
            <a:off x="190897"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72" name="Google Shape;72;p3"/>
          <p:cNvSpPr/>
          <p:nvPr/>
        </p:nvSpPr>
        <p:spPr>
          <a:xfrm rot="-5400000">
            <a:off x="190897"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73" name="Google Shape;73;p3"/>
          <p:cNvCxnSpPr/>
          <p:nvPr/>
        </p:nvCxnSpPr>
        <p:spPr>
          <a:xfrm rot="5400000">
            <a:off x="-2220322"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74" name="Google Shape;74;p3"/>
          <p:cNvCxnSpPr/>
          <p:nvPr/>
        </p:nvCxnSpPr>
        <p:spPr>
          <a:xfrm rot="-5400000" flipH="1">
            <a:off x="1264703" y="1662455"/>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75" name="Google Shape;75;p3"/>
          <p:cNvGrpSpPr/>
          <p:nvPr/>
        </p:nvGrpSpPr>
        <p:grpSpPr>
          <a:xfrm flipH="1">
            <a:off x="95106" y="1912429"/>
            <a:ext cx="3748915" cy="3156397"/>
            <a:chOff x="5279706" y="1837129"/>
            <a:chExt cx="3748915" cy="3156397"/>
          </a:xfrm>
        </p:grpSpPr>
        <p:sp>
          <p:nvSpPr>
            <p:cNvPr id="76" name="Google Shape;76;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704455"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flipH="1">
            <a:off x="5317381" y="81629"/>
            <a:ext cx="3748915" cy="3156397"/>
            <a:chOff x="5279706" y="1837129"/>
            <a:chExt cx="3748915" cy="3156397"/>
          </a:xfrm>
        </p:grpSpPr>
        <p:sp>
          <p:nvSpPr>
            <p:cNvPr id="99" name="Google Shape;99;p3"/>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3"/>
          <p:cNvSpPr txBox="1">
            <a:spLocks noGrp="1"/>
          </p:cNvSpPr>
          <p:nvPr>
            <p:ph type="title" idx="2" hasCustomPrompt="1"/>
          </p:nvPr>
        </p:nvSpPr>
        <p:spPr>
          <a:xfrm>
            <a:off x="2179475" y="1841300"/>
            <a:ext cx="2077800" cy="1340700"/>
          </a:xfrm>
          <a:prstGeom prst="rect">
            <a:avLst/>
          </a:prstGeom>
          <a:effectLst>
            <a:outerShdw blurRad="57150" algn="bl" rotWithShape="0">
              <a:srgbClr val="DFDEFF">
                <a:alpha val="50000"/>
              </a:srgbClr>
            </a:outerShdw>
          </a:effectLst>
        </p:spPr>
        <p:txBody>
          <a:bodyPr spcFirstLastPara="1" wrap="square" lIns="91425" tIns="91425" rIns="91425" bIns="91425" anchor="ctr" anchorCtr="0">
            <a:noAutofit/>
          </a:bodyPr>
          <a:lstStyle>
            <a:lvl1pPr lvl="0" algn="ctr" rtl="0">
              <a:spcBef>
                <a:spcPts val="0"/>
              </a:spcBef>
              <a:spcAft>
                <a:spcPts val="0"/>
              </a:spcAft>
              <a:buClr>
                <a:srgbClr val="775EF5"/>
              </a:buClr>
              <a:buSzPts val="12000"/>
              <a:buNone/>
              <a:defRPr sz="15000">
                <a:solidFill>
                  <a:srgbClr val="775EF5"/>
                </a:solidFill>
              </a:defRPr>
            </a:lvl1pPr>
            <a:lvl2pPr lvl="1" algn="ctr" rtl="0">
              <a:spcBef>
                <a:spcPts val="0"/>
              </a:spcBef>
              <a:spcAft>
                <a:spcPts val="0"/>
              </a:spcAft>
              <a:buClr>
                <a:srgbClr val="775EF5"/>
              </a:buClr>
              <a:buSzPts val="12000"/>
              <a:buNone/>
              <a:defRPr sz="12000">
                <a:solidFill>
                  <a:srgbClr val="775EF5"/>
                </a:solidFill>
              </a:defRPr>
            </a:lvl2pPr>
            <a:lvl3pPr lvl="2" algn="ctr" rtl="0">
              <a:spcBef>
                <a:spcPts val="0"/>
              </a:spcBef>
              <a:spcAft>
                <a:spcPts val="0"/>
              </a:spcAft>
              <a:buClr>
                <a:srgbClr val="775EF5"/>
              </a:buClr>
              <a:buSzPts val="12000"/>
              <a:buNone/>
              <a:defRPr sz="12000">
                <a:solidFill>
                  <a:srgbClr val="775EF5"/>
                </a:solidFill>
              </a:defRPr>
            </a:lvl3pPr>
            <a:lvl4pPr lvl="3" algn="ctr" rtl="0">
              <a:spcBef>
                <a:spcPts val="0"/>
              </a:spcBef>
              <a:spcAft>
                <a:spcPts val="0"/>
              </a:spcAft>
              <a:buClr>
                <a:srgbClr val="775EF5"/>
              </a:buClr>
              <a:buSzPts val="12000"/>
              <a:buNone/>
              <a:defRPr sz="12000">
                <a:solidFill>
                  <a:srgbClr val="775EF5"/>
                </a:solidFill>
              </a:defRPr>
            </a:lvl4pPr>
            <a:lvl5pPr lvl="4" algn="ctr" rtl="0">
              <a:spcBef>
                <a:spcPts val="0"/>
              </a:spcBef>
              <a:spcAft>
                <a:spcPts val="0"/>
              </a:spcAft>
              <a:buClr>
                <a:srgbClr val="775EF5"/>
              </a:buClr>
              <a:buSzPts val="12000"/>
              <a:buNone/>
              <a:defRPr sz="12000">
                <a:solidFill>
                  <a:srgbClr val="775EF5"/>
                </a:solidFill>
              </a:defRPr>
            </a:lvl5pPr>
            <a:lvl6pPr lvl="5" algn="ctr" rtl="0">
              <a:spcBef>
                <a:spcPts val="0"/>
              </a:spcBef>
              <a:spcAft>
                <a:spcPts val="0"/>
              </a:spcAft>
              <a:buClr>
                <a:srgbClr val="775EF5"/>
              </a:buClr>
              <a:buSzPts val="12000"/>
              <a:buNone/>
              <a:defRPr sz="12000">
                <a:solidFill>
                  <a:srgbClr val="775EF5"/>
                </a:solidFill>
              </a:defRPr>
            </a:lvl6pPr>
            <a:lvl7pPr lvl="6" algn="ctr" rtl="0">
              <a:spcBef>
                <a:spcPts val="0"/>
              </a:spcBef>
              <a:spcAft>
                <a:spcPts val="0"/>
              </a:spcAft>
              <a:buClr>
                <a:srgbClr val="775EF5"/>
              </a:buClr>
              <a:buSzPts val="12000"/>
              <a:buNone/>
              <a:defRPr sz="12000">
                <a:solidFill>
                  <a:srgbClr val="775EF5"/>
                </a:solidFill>
              </a:defRPr>
            </a:lvl7pPr>
            <a:lvl8pPr lvl="7" algn="ctr" rtl="0">
              <a:spcBef>
                <a:spcPts val="0"/>
              </a:spcBef>
              <a:spcAft>
                <a:spcPts val="0"/>
              </a:spcAft>
              <a:buClr>
                <a:srgbClr val="775EF5"/>
              </a:buClr>
              <a:buSzPts val="12000"/>
              <a:buNone/>
              <a:defRPr sz="12000">
                <a:solidFill>
                  <a:srgbClr val="775EF5"/>
                </a:solidFill>
              </a:defRPr>
            </a:lvl8pPr>
            <a:lvl9pPr lvl="8" algn="ctr" rtl="0">
              <a:spcBef>
                <a:spcPts val="0"/>
              </a:spcBef>
              <a:spcAft>
                <a:spcPts val="0"/>
              </a:spcAft>
              <a:buClr>
                <a:srgbClr val="775EF5"/>
              </a:buClr>
              <a:buSzPts val="12000"/>
              <a:buNone/>
              <a:defRPr sz="12000">
                <a:solidFill>
                  <a:srgbClr val="775EF5"/>
                </a:solidFill>
              </a:defRPr>
            </a:lvl9pPr>
          </a:lstStyle>
          <a:p>
            <a:r>
              <a:t>xx%</a:t>
            </a:r>
          </a:p>
        </p:txBody>
      </p:sp>
      <p:sp>
        <p:nvSpPr>
          <p:cNvPr id="122" name="Google Shape;122;p3"/>
          <p:cNvSpPr txBox="1">
            <a:spLocks noGrp="1"/>
          </p:cNvSpPr>
          <p:nvPr>
            <p:ph type="title" idx="3"/>
          </p:nvPr>
        </p:nvSpPr>
        <p:spPr>
          <a:xfrm>
            <a:off x="4450450" y="2643713"/>
            <a:ext cx="2549700" cy="658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1pPr>
            <a:lvl2pPr lvl="1"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2pPr>
            <a:lvl3pPr lvl="2"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3pPr>
            <a:lvl4pPr lvl="3"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4pPr>
            <a:lvl5pPr lvl="4"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5pPr>
            <a:lvl6pPr lvl="5"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6pPr>
            <a:lvl7pPr lvl="6"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7pPr>
            <a:lvl8pPr lvl="7"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8pPr>
            <a:lvl9pPr lvl="8" rtl="0">
              <a:spcBef>
                <a:spcPts val="0"/>
              </a:spcBef>
              <a:spcAft>
                <a:spcPts val="0"/>
              </a:spcAft>
              <a:buClr>
                <a:srgbClr val="8E8BD8"/>
              </a:buClr>
              <a:buSzPts val="1600"/>
              <a:buFont typeface="Titillium Web"/>
              <a:buNone/>
              <a:defRPr sz="1600">
                <a:solidFill>
                  <a:srgbClr val="8E8BD8"/>
                </a:solidFill>
                <a:latin typeface="Titillium Web"/>
                <a:ea typeface="Titillium Web"/>
                <a:cs typeface="Titillium Web"/>
                <a:sym typeface="Titillium We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58" name="Google Shape;158;p6"/>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6"/>
        <p:cNvGrpSpPr/>
        <p:nvPr/>
      </p:nvGrpSpPr>
      <p:grpSpPr>
        <a:xfrm>
          <a:off x="0" y="0"/>
          <a:ext cx="0" cy="0"/>
          <a:chOff x="0" y="0"/>
          <a:chExt cx="0" cy="0"/>
        </a:xfrm>
      </p:grpSpPr>
      <p:sp>
        <p:nvSpPr>
          <p:cNvPr id="227" name="Google Shape;227;p11"/>
          <p:cNvSpPr txBox="1">
            <a:spLocks noGrp="1"/>
          </p:cNvSpPr>
          <p:nvPr>
            <p:ph type="title" hasCustomPrompt="1"/>
          </p:nvPr>
        </p:nvSpPr>
        <p:spPr>
          <a:xfrm>
            <a:off x="720000" y="204890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8" name="Google Shape;228;p11"/>
          <p:cNvSpPr/>
          <p:nvPr/>
        </p:nvSpPr>
        <p:spPr>
          <a:xfrm>
            <a:off x="-85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229" name="Google Shape;229;p11"/>
          <p:cNvSpPr/>
          <p:nvPr/>
        </p:nvSpPr>
        <p:spPr>
          <a:xfrm flipH="1">
            <a:off x="5093900" y="826075"/>
            <a:ext cx="4050100"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230" name="Google Shape;230;p11"/>
          <p:cNvCxnSpPr/>
          <p:nvPr/>
        </p:nvCxnSpPr>
        <p:spPr>
          <a:xfrm>
            <a:off x="6350" y="241775"/>
            <a:ext cx="91440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231" name="Google Shape;231;p11"/>
          <p:cNvCxnSpPr>
            <a:endCxn id="227" idx="0"/>
          </p:cNvCxnSpPr>
          <p:nvPr/>
        </p:nvCxnSpPr>
        <p:spPr>
          <a:xfrm>
            <a:off x="4570800" y="234200"/>
            <a:ext cx="12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32" name="Google Shape;232;p11"/>
          <p:cNvSpPr txBox="1">
            <a:spLocks noGrp="1"/>
          </p:cNvSpPr>
          <p:nvPr>
            <p:ph type="subTitle" idx="1"/>
          </p:nvPr>
        </p:nvSpPr>
        <p:spPr>
          <a:xfrm>
            <a:off x="729425" y="4090700"/>
            <a:ext cx="7704000" cy="51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grpSp>
        <p:nvGrpSpPr>
          <p:cNvPr id="233" name="Google Shape;233;p11"/>
          <p:cNvGrpSpPr/>
          <p:nvPr/>
        </p:nvGrpSpPr>
        <p:grpSpPr>
          <a:xfrm rot="10800000" flipH="1">
            <a:off x="5279706" y="97204"/>
            <a:ext cx="3748915" cy="3156397"/>
            <a:chOff x="5279706" y="1837129"/>
            <a:chExt cx="3748915" cy="3156397"/>
          </a:xfrm>
        </p:grpSpPr>
        <p:sp>
          <p:nvSpPr>
            <p:cNvPr id="234" name="Google Shape;234;p11"/>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403F6E"/>
            </a:gs>
            <a:gs pos="100000">
              <a:srgbClr val="0B0D17"/>
            </a:gs>
          </a:gsLst>
          <a:lin ang="13500032" scaled="0"/>
        </a:gradFill>
        <a:effectLst/>
      </p:bgPr>
    </p:bg>
    <p:spTree>
      <p:nvGrpSpPr>
        <p:cNvPr id="1" name="Shape 257"/>
        <p:cNvGrpSpPr/>
        <p:nvPr/>
      </p:nvGrpSpPr>
      <p:grpSpPr>
        <a:xfrm>
          <a:off x="0" y="0"/>
          <a:ext cx="0" cy="0"/>
          <a:chOff x="0" y="0"/>
          <a:chExt cx="0" cy="0"/>
        </a:xfrm>
      </p:grpSpPr>
      <p:sp>
        <p:nvSpPr>
          <p:cNvPr id="258" name="Google Shape;258;p13"/>
          <p:cNvSpPr txBox="1">
            <a:spLocks noGrp="1"/>
          </p:cNvSpPr>
          <p:nvPr>
            <p:ph type="title" hasCustomPrompt="1"/>
          </p:nvPr>
        </p:nvSpPr>
        <p:spPr>
          <a:xfrm>
            <a:off x="478236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59" name="Google Shape;259;p13"/>
          <p:cNvSpPr txBox="1">
            <a:spLocks noGrp="1"/>
          </p:cNvSpPr>
          <p:nvPr>
            <p:ph type="subTitle" idx="1"/>
          </p:nvPr>
        </p:nvSpPr>
        <p:spPr>
          <a:xfrm>
            <a:off x="6187075" y="1766350"/>
            <a:ext cx="2236800" cy="419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260" name="Google Shape;260;p13"/>
          <p:cNvSpPr txBox="1">
            <a:spLocks noGrp="1"/>
          </p:cNvSpPr>
          <p:nvPr>
            <p:ph type="subTitle" idx="2"/>
          </p:nvPr>
        </p:nvSpPr>
        <p:spPr>
          <a:xfrm>
            <a:off x="6187075" y="210187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1" name="Google Shape;261;p13"/>
          <p:cNvSpPr txBox="1">
            <a:spLocks noGrp="1"/>
          </p:cNvSpPr>
          <p:nvPr>
            <p:ph type="title" idx="3" hasCustomPrompt="1"/>
          </p:nvPr>
        </p:nvSpPr>
        <p:spPr>
          <a:xfrm>
            <a:off x="478236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2" name="Google Shape;262;p13"/>
          <p:cNvSpPr txBox="1">
            <a:spLocks noGrp="1"/>
          </p:cNvSpPr>
          <p:nvPr>
            <p:ph type="subTitle" idx="4"/>
          </p:nvPr>
        </p:nvSpPr>
        <p:spPr>
          <a:xfrm>
            <a:off x="6187075" y="3417300"/>
            <a:ext cx="2236800" cy="41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263" name="Google Shape;263;p13"/>
          <p:cNvSpPr txBox="1">
            <a:spLocks noGrp="1"/>
          </p:cNvSpPr>
          <p:nvPr>
            <p:ph type="subTitle" idx="5"/>
          </p:nvPr>
        </p:nvSpPr>
        <p:spPr>
          <a:xfrm>
            <a:off x="6187075" y="3752825"/>
            <a:ext cx="22368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8E8BD8"/>
              </a:buClr>
              <a:buSzPts val="1600"/>
              <a:buNone/>
              <a:defRPr>
                <a:solidFill>
                  <a:srgbClr val="8E8BD8"/>
                </a:solidFill>
              </a:defRPr>
            </a:lvl1pPr>
            <a:lvl2pPr lvl="1" rtl="0">
              <a:spcBef>
                <a:spcPts val="1600"/>
              </a:spcBef>
              <a:spcAft>
                <a:spcPts val="0"/>
              </a:spcAft>
              <a:buClr>
                <a:srgbClr val="8E8BD8"/>
              </a:buClr>
              <a:buSzPts val="1600"/>
              <a:buNone/>
              <a:defRPr>
                <a:solidFill>
                  <a:srgbClr val="8E8BD8"/>
                </a:solidFill>
              </a:defRPr>
            </a:lvl2pPr>
            <a:lvl3pPr lvl="2" rtl="0">
              <a:spcBef>
                <a:spcPts val="1600"/>
              </a:spcBef>
              <a:spcAft>
                <a:spcPts val="0"/>
              </a:spcAft>
              <a:buClr>
                <a:srgbClr val="8E8BD8"/>
              </a:buClr>
              <a:buSzPts val="1600"/>
              <a:buNone/>
              <a:defRPr>
                <a:solidFill>
                  <a:srgbClr val="8E8BD8"/>
                </a:solidFill>
              </a:defRPr>
            </a:lvl3pPr>
            <a:lvl4pPr lvl="3" rtl="0">
              <a:spcBef>
                <a:spcPts val="1600"/>
              </a:spcBef>
              <a:spcAft>
                <a:spcPts val="0"/>
              </a:spcAft>
              <a:buClr>
                <a:srgbClr val="8E8BD8"/>
              </a:buClr>
              <a:buSzPts val="1600"/>
              <a:buNone/>
              <a:defRPr>
                <a:solidFill>
                  <a:srgbClr val="8E8BD8"/>
                </a:solidFill>
              </a:defRPr>
            </a:lvl4pPr>
            <a:lvl5pPr lvl="4" rtl="0">
              <a:spcBef>
                <a:spcPts val="1600"/>
              </a:spcBef>
              <a:spcAft>
                <a:spcPts val="0"/>
              </a:spcAft>
              <a:buClr>
                <a:srgbClr val="8E8BD8"/>
              </a:buClr>
              <a:buSzPts val="1600"/>
              <a:buNone/>
              <a:defRPr>
                <a:solidFill>
                  <a:srgbClr val="8E8BD8"/>
                </a:solidFill>
              </a:defRPr>
            </a:lvl5pPr>
            <a:lvl6pPr lvl="5" rtl="0">
              <a:spcBef>
                <a:spcPts val="1600"/>
              </a:spcBef>
              <a:spcAft>
                <a:spcPts val="0"/>
              </a:spcAft>
              <a:buClr>
                <a:srgbClr val="8E8BD8"/>
              </a:buClr>
              <a:buSzPts val="1600"/>
              <a:buNone/>
              <a:defRPr>
                <a:solidFill>
                  <a:srgbClr val="8E8BD8"/>
                </a:solidFill>
              </a:defRPr>
            </a:lvl6pPr>
            <a:lvl7pPr lvl="6" rtl="0">
              <a:spcBef>
                <a:spcPts val="1600"/>
              </a:spcBef>
              <a:spcAft>
                <a:spcPts val="0"/>
              </a:spcAft>
              <a:buClr>
                <a:srgbClr val="8E8BD8"/>
              </a:buClr>
              <a:buSzPts val="1600"/>
              <a:buNone/>
              <a:defRPr>
                <a:solidFill>
                  <a:srgbClr val="8E8BD8"/>
                </a:solidFill>
              </a:defRPr>
            </a:lvl7pPr>
            <a:lvl8pPr lvl="7" rtl="0">
              <a:spcBef>
                <a:spcPts val="1600"/>
              </a:spcBef>
              <a:spcAft>
                <a:spcPts val="0"/>
              </a:spcAft>
              <a:buClr>
                <a:srgbClr val="8E8BD8"/>
              </a:buClr>
              <a:buSzPts val="1600"/>
              <a:buNone/>
              <a:defRPr>
                <a:solidFill>
                  <a:srgbClr val="8E8BD8"/>
                </a:solidFill>
              </a:defRPr>
            </a:lvl8pPr>
            <a:lvl9pPr lvl="8" rtl="0">
              <a:spcBef>
                <a:spcPts val="1600"/>
              </a:spcBef>
              <a:spcAft>
                <a:spcPts val="1600"/>
              </a:spcAft>
              <a:buClr>
                <a:srgbClr val="8E8BD8"/>
              </a:buClr>
              <a:buSzPts val="1600"/>
              <a:buNone/>
              <a:defRPr>
                <a:solidFill>
                  <a:srgbClr val="8E8BD8"/>
                </a:solidFill>
              </a:defRPr>
            </a:lvl9pPr>
          </a:lstStyle>
          <a:p>
            <a:endParaRPr/>
          </a:p>
        </p:txBody>
      </p:sp>
      <p:sp>
        <p:nvSpPr>
          <p:cNvPr id="264" name="Google Shape;264;p13"/>
          <p:cNvSpPr txBox="1">
            <a:spLocks noGrp="1"/>
          </p:cNvSpPr>
          <p:nvPr>
            <p:ph type="title" idx="6" hasCustomPrompt="1"/>
          </p:nvPr>
        </p:nvSpPr>
        <p:spPr>
          <a:xfrm>
            <a:off x="3068313" y="176635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5" name="Google Shape;265;p13"/>
          <p:cNvSpPr txBox="1">
            <a:spLocks noGrp="1"/>
          </p:cNvSpPr>
          <p:nvPr>
            <p:ph type="title" idx="7" hasCustomPrompt="1"/>
          </p:nvPr>
        </p:nvSpPr>
        <p:spPr>
          <a:xfrm>
            <a:off x="3068313" y="3417300"/>
            <a:ext cx="1288200" cy="1186200"/>
          </a:xfrm>
          <a:prstGeom prst="rect">
            <a:avLst/>
          </a:prstGeom>
          <a:effectLst>
            <a:outerShdw blurRad="42863" algn="bl" rotWithShape="0">
              <a:srgbClr val="DFDEFF">
                <a:alpha val="50000"/>
              </a:srgbClr>
            </a:outerShdw>
          </a:effectLst>
        </p:spPr>
        <p:txBody>
          <a:bodyPr spcFirstLastPara="1" wrap="square" lIns="91425" tIns="91425" rIns="91425" bIns="91425" anchor="b" anchorCtr="0">
            <a:noAutofit/>
          </a:bodyPr>
          <a:lstStyle>
            <a:lvl1pPr lvl="0" algn="ctr" rtl="0">
              <a:spcBef>
                <a:spcPts val="0"/>
              </a:spcBef>
              <a:spcAft>
                <a:spcPts val="0"/>
              </a:spcAft>
              <a:buClr>
                <a:srgbClr val="775EF5"/>
              </a:buClr>
              <a:buSzPts val="8000"/>
              <a:buNone/>
              <a:defRPr sz="8000">
                <a:solidFill>
                  <a:srgbClr val="775EF5"/>
                </a:solidFill>
              </a:defRPr>
            </a:lvl1pPr>
            <a:lvl2pPr lvl="1" algn="ctr" rtl="0">
              <a:spcBef>
                <a:spcPts val="0"/>
              </a:spcBef>
              <a:spcAft>
                <a:spcPts val="0"/>
              </a:spcAft>
              <a:buClr>
                <a:srgbClr val="775EF5"/>
              </a:buClr>
              <a:buSzPts val="8000"/>
              <a:buNone/>
              <a:defRPr sz="8000">
                <a:solidFill>
                  <a:srgbClr val="775EF5"/>
                </a:solidFill>
              </a:defRPr>
            </a:lvl2pPr>
            <a:lvl3pPr lvl="2" algn="ctr" rtl="0">
              <a:spcBef>
                <a:spcPts val="0"/>
              </a:spcBef>
              <a:spcAft>
                <a:spcPts val="0"/>
              </a:spcAft>
              <a:buClr>
                <a:srgbClr val="775EF5"/>
              </a:buClr>
              <a:buSzPts val="8000"/>
              <a:buNone/>
              <a:defRPr sz="8000">
                <a:solidFill>
                  <a:srgbClr val="775EF5"/>
                </a:solidFill>
              </a:defRPr>
            </a:lvl3pPr>
            <a:lvl4pPr lvl="3" algn="ctr" rtl="0">
              <a:spcBef>
                <a:spcPts val="0"/>
              </a:spcBef>
              <a:spcAft>
                <a:spcPts val="0"/>
              </a:spcAft>
              <a:buClr>
                <a:srgbClr val="775EF5"/>
              </a:buClr>
              <a:buSzPts val="8000"/>
              <a:buNone/>
              <a:defRPr sz="8000">
                <a:solidFill>
                  <a:srgbClr val="775EF5"/>
                </a:solidFill>
              </a:defRPr>
            </a:lvl4pPr>
            <a:lvl5pPr lvl="4" algn="ctr" rtl="0">
              <a:spcBef>
                <a:spcPts val="0"/>
              </a:spcBef>
              <a:spcAft>
                <a:spcPts val="0"/>
              </a:spcAft>
              <a:buClr>
                <a:srgbClr val="775EF5"/>
              </a:buClr>
              <a:buSzPts val="8000"/>
              <a:buNone/>
              <a:defRPr sz="8000">
                <a:solidFill>
                  <a:srgbClr val="775EF5"/>
                </a:solidFill>
              </a:defRPr>
            </a:lvl5pPr>
            <a:lvl6pPr lvl="5" algn="ctr" rtl="0">
              <a:spcBef>
                <a:spcPts val="0"/>
              </a:spcBef>
              <a:spcAft>
                <a:spcPts val="0"/>
              </a:spcAft>
              <a:buClr>
                <a:srgbClr val="775EF5"/>
              </a:buClr>
              <a:buSzPts val="8000"/>
              <a:buNone/>
              <a:defRPr sz="8000">
                <a:solidFill>
                  <a:srgbClr val="775EF5"/>
                </a:solidFill>
              </a:defRPr>
            </a:lvl6pPr>
            <a:lvl7pPr lvl="6" algn="ctr" rtl="0">
              <a:spcBef>
                <a:spcPts val="0"/>
              </a:spcBef>
              <a:spcAft>
                <a:spcPts val="0"/>
              </a:spcAft>
              <a:buClr>
                <a:srgbClr val="775EF5"/>
              </a:buClr>
              <a:buSzPts val="8000"/>
              <a:buNone/>
              <a:defRPr sz="8000">
                <a:solidFill>
                  <a:srgbClr val="775EF5"/>
                </a:solidFill>
              </a:defRPr>
            </a:lvl7pPr>
            <a:lvl8pPr lvl="7" algn="ctr" rtl="0">
              <a:spcBef>
                <a:spcPts val="0"/>
              </a:spcBef>
              <a:spcAft>
                <a:spcPts val="0"/>
              </a:spcAft>
              <a:buClr>
                <a:srgbClr val="775EF5"/>
              </a:buClr>
              <a:buSzPts val="8000"/>
              <a:buNone/>
              <a:defRPr sz="8000">
                <a:solidFill>
                  <a:srgbClr val="775EF5"/>
                </a:solidFill>
              </a:defRPr>
            </a:lvl8pPr>
            <a:lvl9pPr lvl="8" algn="ctr" rtl="0">
              <a:spcBef>
                <a:spcPts val="0"/>
              </a:spcBef>
              <a:spcAft>
                <a:spcPts val="0"/>
              </a:spcAft>
              <a:buClr>
                <a:srgbClr val="775EF5"/>
              </a:buClr>
              <a:buSzPts val="8000"/>
              <a:buNone/>
              <a:defRPr sz="8000">
                <a:solidFill>
                  <a:srgbClr val="775EF5"/>
                </a:solidFill>
              </a:defRPr>
            </a:lvl9pPr>
          </a:lstStyle>
          <a:p>
            <a:r>
              <a:t>xx%</a:t>
            </a:r>
          </a:p>
        </p:txBody>
      </p:sp>
      <p:sp>
        <p:nvSpPr>
          <p:cNvPr id="266" name="Google Shape;266;p13"/>
          <p:cNvSpPr txBox="1">
            <a:spLocks noGrp="1"/>
          </p:cNvSpPr>
          <p:nvPr>
            <p:ph type="subTitle" idx="8"/>
          </p:nvPr>
        </p:nvSpPr>
        <p:spPr>
          <a:xfrm>
            <a:off x="720000" y="176635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7" name="Google Shape;267;p13"/>
          <p:cNvSpPr txBox="1">
            <a:spLocks noGrp="1"/>
          </p:cNvSpPr>
          <p:nvPr>
            <p:ph type="subTitle" idx="9"/>
          </p:nvPr>
        </p:nvSpPr>
        <p:spPr>
          <a:xfrm>
            <a:off x="720000" y="210187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68" name="Google Shape;268;p13"/>
          <p:cNvSpPr txBox="1">
            <a:spLocks noGrp="1"/>
          </p:cNvSpPr>
          <p:nvPr>
            <p:ph type="subTitle" idx="13"/>
          </p:nvPr>
        </p:nvSpPr>
        <p:spPr>
          <a:xfrm>
            <a:off x="720000" y="3417300"/>
            <a:ext cx="2236800" cy="4197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r" rtl="0">
              <a:spcBef>
                <a:spcPts val="1600"/>
              </a:spcBef>
              <a:spcAft>
                <a:spcPts val="0"/>
              </a:spcAft>
              <a:buSzPts val="1600"/>
              <a:buNone/>
              <a:defRPr/>
            </a:lvl2pPr>
            <a:lvl3pPr lvl="2" algn="r" rtl="0">
              <a:spcBef>
                <a:spcPts val="1600"/>
              </a:spcBef>
              <a:spcAft>
                <a:spcPts val="0"/>
              </a:spcAft>
              <a:buSzPts val="1600"/>
              <a:buNone/>
              <a:defRPr/>
            </a:lvl3pPr>
            <a:lvl4pPr lvl="3" algn="r" rtl="0">
              <a:spcBef>
                <a:spcPts val="1600"/>
              </a:spcBef>
              <a:spcAft>
                <a:spcPts val="0"/>
              </a:spcAft>
              <a:buSzPts val="1600"/>
              <a:buNone/>
              <a:defRPr/>
            </a:lvl4pPr>
            <a:lvl5pPr lvl="4" algn="r" rtl="0">
              <a:spcBef>
                <a:spcPts val="1600"/>
              </a:spcBef>
              <a:spcAft>
                <a:spcPts val="0"/>
              </a:spcAft>
              <a:buSzPts val="1600"/>
              <a:buNone/>
              <a:defRPr/>
            </a:lvl5pPr>
            <a:lvl6pPr lvl="5" algn="r" rtl="0">
              <a:spcBef>
                <a:spcPts val="1600"/>
              </a:spcBef>
              <a:spcAft>
                <a:spcPts val="0"/>
              </a:spcAft>
              <a:buSzPts val="1600"/>
              <a:buNone/>
              <a:defRPr/>
            </a:lvl6pPr>
            <a:lvl7pPr lvl="6" algn="r" rtl="0">
              <a:spcBef>
                <a:spcPts val="1600"/>
              </a:spcBef>
              <a:spcAft>
                <a:spcPts val="0"/>
              </a:spcAft>
              <a:buSzPts val="1600"/>
              <a:buNone/>
              <a:defRPr/>
            </a:lvl7pPr>
            <a:lvl8pPr lvl="7" algn="r" rtl="0">
              <a:spcBef>
                <a:spcPts val="1600"/>
              </a:spcBef>
              <a:spcAft>
                <a:spcPts val="0"/>
              </a:spcAft>
              <a:buSzPts val="1600"/>
              <a:buNone/>
              <a:defRPr/>
            </a:lvl8pPr>
            <a:lvl9pPr lvl="8" algn="r" rtl="0">
              <a:spcBef>
                <a:spcPts val="1600"/>
              </a:spcBef>
              <a:spcAft>
                <a:spcPts val="1600"/>
              </a:spcAft>
              <a:buSzPts val="1600"/>
              <a:buNone/>
              <a:defRPr/>
            </a:lvl9pPr>
          </a:lstStyle>
          <a:p>
            <a:endParaRPr/>
          </a:p>
        </p:txBody>
      </p:sp>
      <p:sp>
        <p:nvSpPr>
          <p:cNvPr id="269" name="Google Shape;269;p13"/>
          <p:cNvSpPr txBox="1">
            <a:spLocks noGrp="1"/>
          </p:cNvSpPr>
          <p:nvPr>
            <p:ph type="subTitle" idx="14"/>
          </p:nvPr>
        </p:nvSpPr>
        <p:spPr>
          <a:xfrm>
            <a:off x="720000" y="3752825"/>
            <a:ext cx="22368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8E8BD8"/>
              </a:buClr>
              <a:buSzPts val="1600"/>
              <a:buNone/>
              <a:defRPr>
                <a:solidFill>
                  <a:srgbClr val="8E8BD8"/>
                </a:solidFill>
              </a:defRPr>
            </a:lvl1pPr>
            <a:lvl2pPr lvl="1" algn="r" rtl="0">
              <a:spcBef>
                <a:spcPts val="1600"/>
              </a:spcBef>
              <a:spcAft>
                <a:spcPts val="0"/>
              </a:spcAft>
              <a:buClr>
                <a:srgbClr val="8E8BD8"/>
              </a:buClr>
              <a:buSzPts val="1600"/>
              <a:buNone/>
              <a:defRPr>
                <a:solidFill>
                  <a:srgbClr val="8E8BD8"/>
                </a:solidFill>
              </a:defRPr>
            </a:lvl2pPr>
            <a:lvl3pPr lvl="2" algn="r" rtl="0">
              <a:spcBef>
                <a:spcPts val="1600"/>
              </a:spcBef>
              <a:spcAft>
                <a:spcPts val="0"/>
              </a:spcAft>
              <a:buClr>
                <a:srgbClr val="8E8BD8"/>
              </a:buClr>
              <a:buSzPts val="1600"/>
              <a:buNone/>
              <a:defRPr>
                <a:solidFill>
                  <a:srgbClr val="8E8BD8"/>
                </a:solidFill>
              </a:defRPr>
            </a:lvl3pPr>
            <a:lvl4pPr lvl="3" algn="r" rtl="0">
              <a:spcBef>
                <a:spcPts val="1600"/>
              </a:spcBef>
              <a:spcAft>
                <a:spcPts val="0"/>
              </a:spcAft>
              <a:buClr>
                <a:srgbClr val="8E8BD8"/>
              </a:buClr>
              <a:buSzPts val="1600"/>
              <a:buNone/>
              <a:defRPr>
                <a:solidFill>
                  <a:srgbClr val="8E8BD8"/>
                </a:solidFill>
              </a:defRPr>
            </a:lvl4pPr>
            <a:lvl5pPr lvl="4" algn="r" rtl="0">
              <a:spcBef>
                <a:spcPts val="1600"/>
              </a:spcBef>
              <a:spcAft>
                <a:spcPts val="0"/>
              </a:spcAft>
              <a:buClr>
                <a:srgbClr val="8E8BD8"/>
              </a:buClr>
              <a:buSzPts val="1600"/>
              <a:buNone/>
              <a:defRPr>
                <a:solidFill>
                  <a:srgbClr val="8E8BD8"/>
                </a:solidFill>
              </a:defRPr>
            </a:lvl5pPr>
            <a:lvl6pPr lvl="5" algn="r" rtl="0">
              <a:spcBef>
                <a:spcPts val="1600"/>
              </a:spcBef>
              <a:spcAft>
                <a:spcPts val="0"/>
              </a:spcAft>
              <a:buClr>
                <a:srgbClr val="8E8BD8"/>
              </a:buClr>
              <a:buSzPts val="1600"/>
              <a:buNone/>
              <a:defRPr>
                <a:solidFill>
                  <a:srgbClr val="8E8BD8"/>
                </a:solidFill>
              </a:defRPr>
            </a:lvl6pPr>
            <a:lvl7pPr lvl="6" algn="r" rtl="0">
              <a:spcBef>
                <a:spcPts val="1600"/>
              </a:spcBef>
              <a:spcAft>
                <a:spcPts val="0"/>
              </a:spcAft>
              <a:buClr>
                <a:srgbClr val="8E8BD8"/>
              </a:buClr>
              <a:buSzPts val="1600"/>
              <a:buNone/>
              <a:defRPr>
                <a:solidFill>
                  <a:srgbClr val="8E8BD8"/>
                </a:solidFill>
              </a:defRPr>
            </a:lvl7pPr>
            <a:lvl8pPr lvl="7" algn="r" rtl="0">
              <a:spcBef>
                <a:spcPts val="1600"/>
              </a:spcBef>
              <a:spcAft>
                <a:spcPts val="0"/>
              </a:spcAft>
              <a:buClr>
                <a:srgbClr val="8E8BD8"/>
              </a:buClr>
              <a:buSzPts val="1600"/>
              <a:buNone/>
              <a:defRPr>
                <a:solidFill>
                  <a:srgbClr val="8E8BD8"/>
                </a:solidFill>
              </a:defRPr>
            </a:lvl8pPr>
            <a:lvl9pPr lvl="8" algn="r" rtl="0">
              <a:spcBef>
                <a:spcPts val="1600"/>
              </a:spcBef>
              <a:spcAft>
                <a:spcPts val="1600"/>
              </a:spcAft>
              <a:buClr>
                <a:srgbClr val="8E8BD8"/>
              </a:buClr>
              <a:buSzPts val="1600"/>
              <a:buNone/>
              <a:defRPr>
                <a:solidFill>
                  <a:srgbClr val="8E8BD8"/>
                </a:solidFill>
              </a:defRPr>
            </a:lvl9pPr>
          </a:lstStyle>
          <a:p>
            <a:endParaRPr/>
          </a:p>
        </p:txBody>
      </p:sp>
      <p:sp>
        <p:nvSpPr>
          <p:cNvPr id="270" name="Google Shape;270;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71" name="Google Shape;271;p13"/>
          <p:cNvGrpSpPr/>
          <p:nvPr/>
        </p:nvGrpSpPr>
        <p:grpSpPr>
          <a:xfrm>
            <a:off x="5907766" y="88094"/>
            <a:ext cx="3156397" cy="3748915"/>
            <a:chOff x="5907766" y="88094"/>
            <a:chExt cx="3156397" cy="3748915"/>
          </a:xfrm>
        </p:grpSpPr>
        <p:sp>
          <p:nvSpPr>
            <p:cNvPr id="272" name="Google Shape;272;p13"/>
            <p:cNvSpPr/>
            <p:nvPr/>
          </p:nvSpPr>
          <p:spPr>
            <a:xfrm rot="-5400000">
              <a:off x="8778094" y="1370628"/>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rot="-5400000">
              <a:off x="8639490" y="119745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rot="-5400000">
              <a:off x="8994857"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8386629" y="69270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rot="-5400000">
              <a:off x="8794456" y="319462"/>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rot="-5400000">
              <a:off x="7613237" y="88153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rot="-5400000">
              <a:off x="7266137" y="488965"/>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rot="-5400000">
              <a:off x="8286427" y="88094"/>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rot="-5400000">
              <a:off x="7791894" y="41965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rot="-5400000">
              <a:off x="8994850" y="1035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5400000">
              <a:off x="8994862" y="2117281"/>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5400000">
              <a:off x="8166632" y="881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rot="-5400000">
              <a:off x="7428994" y="1012916"/>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rot="-5400000">
              <a:off x="6896466" y="1401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5400000">
              <a:off x="7529182" y="1035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5400000">
              <a:off x="8809907" y="23280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rot="-5400000">
              <a:off x="8639482" y="17053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5400000">
              <a:off x="6208569" y="504404"/>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rot="-5400000">
              <a:off x="8811841" y="213558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rot="-5400000">
              <a:off x="8778091" y="5564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7131391" y="6763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5907766" y="2867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9013166" y="380431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13"/>
          <p:cNvSpPr/>
          <p:nvPr/>
        </p:nvSpPr>
        <p:spPr>
          <a:xfrm rot="-5400000">
            <a:off x="8001616" y="1470835"/>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3"/>
          <p:cNvGrpSpPr/>
          <p:nvPr/>
        </p:nvGrpSpPr>
        <p:grpSpPr>
          <a:xfrm rot="-5400000">
            <a:off x="5097341" y="103535"/>
            <a:ext cx="185859" cy="197069"/>
            <a:chOff x="8778091" y="3225260"/>
            <a:chExt cx="185859" cy="197069"/>
          </a:xfrm>
        </p:grpSpPr>
        <p:sp>
          <p:nvSpPr>
            <p:cNvPr id="299" name="Google Shape;299;p13"/>
            <p:cNvSpPr/>
            <p:nvPr/>
          </p:nvSpPr>
          <p:spPr>
            <a:xfrm rot="-5400000">
              <a:off x="8894650" y="3353029"/>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8778091" y="3225260"/>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3"/>
          <p:cNvSpPr/>
          <p:nvPr/>
        </p:nvSpPr>
        <p:spPr>
          <a:xfrm rot="10800000">
            <a:off x="4555648" y="10914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3">
    <p:spTree>
      <p:nvGrpSpPr>
        <p:cNvPr id="1" name="Shape 330"/>
        <p:cNvGrpSpPr/>
        <p:nvPr/>
      </p:nvGrpSpPr>
      <p:grpSpPr>
        <a:xfrm>
          <a:off x="0" y="0"/>
          <a:ext cx="0" cy="0"/>
          <a:chOff x="0" y="0"/>
          <a:chExt cx="0" cy="0"/>
        </a:xfrm>
      </p:grpSpPr>
      <p:sp>
        <p:nvSpPr>
          <p:cNvPr id="331" name="Google Shape;331;p17"/>
          <p:cNvSpPr txBox="1">
            <a:spLocks noGrp="1"/>
          </p:cNvSpPr>
          <p:nvPr>
            <p:ph type="subTitle" idx="1"/>
          </p:nvPr>
        </p:nvSpPr>
        <p:spPr>
          <a:xfrm>
            <a:off x="720000"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2" name="Google Shape;332;p17"/>
          <p:cNvSpPr txBox="1">
            <a:spLocks noGrp="1"/>
          </p:cNvSpPr>
          <p:nvPr>
            <p:ph type="subTitle" idx="2"/>
          </p:nvPr>
        </p:nvSpPr>
        <p:spPr>
          <a:xfrm>
            <a:off x="720000"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33" name="Google Shape;333;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4" name="Google Shape;334;p17"/>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35" name="Google Shape;335;p17"/>
          <p:cNvSpPr txBox="1">
            <a:spLocks noGrp="1"/>
          </p:cNvSpPr>
          <p:nvPr>
            <p:ph type="subTitle" idx="3"/>
          </p:nvPr>
        </p:nvSpPr>
        <p:spPr>
          <a:xfrm>
            <a:off x="2679830"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6" name="Google Shape;336;p17"/>
          <p:cNvSpPr txBox="1">
            <a:spLocks noGrp="1"/>
          </p:cNvSpPr>
          <p:nvPr>
            <p:ph type="subTitle" idx="4"/>
          </p:nvPr>
        </p:nvSpPr>
        <p:spPr>
          <a:xfrm>
            <a:off x="2679832"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37" name="Google Shape;337;p17"/>
          <p:cNvSpPr txBox="1">
            <a:spLocks noGrp="1"/>
          </p:cNvSpPr>
          <p:nvPr>
            <p:ph type="subTitle" idx="5"/>
          </p:nvPr>
        </p:nvSpPr>
        <p:spPr>
          <a:xfrm>
            <a:off x="4639659"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38" name="Google Shape;338;p17"/>
          <p:cNvSpPr txBox="1">
            <a:spLocks noGrp="1"/>
          </p:cNvSpPr>
          <p:nvPr>
            <p:ph type="subTitle" idx="6"/>
          </p:nvPr>
        </p:nvSpPr>
        <p:spPr>
          <a:xfrm>
            <a:off x="4639665"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39" name="Google Shape;339;p17"/>
          <p:cNvSpPr txBox="1">
            <a:spLocks noGrp="1"/>
          </p:cNvSpPr>
          <p:nvPr>
            <p:ph type="subTitle" idx="7"/>
          </p:nvPr>
        </p:nvSpPr>
        <p:spPr>
          <a:xfrm>
            <a:off x="6599489" y="3182775"/>
            <a:ext cx="1824600" cy="419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160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40" name="Google Shape;340;p17"/>
          <p:cNvSpPr txBox="1">
            <a:spLocks noGrp="1"/>
          </p:cNvSpPr>
          <p:nvPr>
            <p:ph type="subTitle" idx="8"/>
          </p:nvPr>
        </p:nvSpPr>
        <p:spPr>
          <a:xfrm>
            <a:off x="6599497" y="3670700"/>
            <a:ext cx="1824600" cy="93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8E8BD8"/>
              </a:buClr>
              <a:buSzPts val="1600"/>
              <a:buNone/>
              <a:defRPr>
                <a:solidFill>
                  <a:srgbClr val="8E8BD8"/>
                </a:solidFill>
              </a:defRPr>
            </a:lvl1pPr>
            <a:lvl2pPr lvl="1" algn="ctr" rtl="0">
              <a:spcBef>
                <a:spcPts val="1600"/>
              </a:spcBef>
              <a:spcAft>
                <a:spcPts val="0"/>
              </a:spcAft>
              <a:buClr>
                <a:srgbClr val="8E8BD8"/>
              </a:buClr>
              <a:buSzPts val="1600"/>
              <a:buNone/>
              <a:defRPr>
                <a:solidFill>
                  <a:srgbClr val="8E8BD8"/>
                </a:solidFill>
              </a:defRPr>
            </a:lvl2pPr>
            <a:lvl3pPr lvl="2" algn="ctr" rtl="0">
              <a:spcBef>
                <a:spcPts val="1600"/>
              </a:spcBef>
              <a:spcAft>
                <a:spcPts val="0"/>
              </a:spcAft>
              <a:buClr>
                <a:srgbClr val="8E8BD8"/>
              </a:buClr>
              <a:buSzPts val="1600"/>
              <a:buNone/>
              <a:defRPr>
                <a:solidFill>
                  <a:srgbClr val="8E8BD8"/>
                </a:solidFill>
              </a:defRPr>
            </a:lvl3pPr>
            <a:lvl4pPr lvl="3" algn="ctr" rtl="0">
              <a:spcBef>
                <a:spcPts val="1600"/>
              </a:spcBef>
              <a:spcAft>
                <a:spcPts val="0"/>
              </a:spcAft>
              <a:buClr>
                <a:srgbClr val="8E8BD8"/>
              </a:buClr>
              <a:buSzPts val="1600"/>
              <a:buNone/>
              <a:defRPr>
                <a:solidFill>
                  <a:srgbClr val="8E8BD8"/>
                </a:solidFill>
              </a:defRPr>
            </a:lvl4pPr>
            <a:lvl5pPr lvl="4" algn="ctr" rtl="0">
              <a:spcBef>
                <a:spcPts val="1600"/>
              </a:spcBef>
              <a:spcAft>
                <a:spcPts val="0"/>
              </a:spcAft>
              <a:buClr>
                <a:srgbClr val="8E8BD8"/>
              </a:buClr>
              <a:buSzPts val="1600"/>
              <a:buNone/>
              <a:defRPr>
                <a:solidFill>
                  <a:srgbClr val="8E8BD8"/>
                </a:solidFill>
              </a:defRPr>
            </a:lvl5pPr>
            <a:lvl6pPr lvl="5" algn="ctr" rtl="0">
              <a:spcBef>
                <a:spcPts val="1600"/>
              </a:spcBef>
              <a:spcAft>
                <a:spcPts val="0"/>
              </a:spcAft>
              <a:buClr>
                <a:srgbClr val="8E8BD8"/>
              </a:buClr>
              <a:buSzPts val="1600"/>
              <a:buNone/>
              <a:defRPr>
                <a:solidFill>
                  <a:srgbClr val="8E8BD8"/>
                </a:solidFill>
              </a:defRPr>
            </a:lvl6pPr>
            <a:lvl7pPr lvl="6" algn="ctr" rtl="0">
              <a:spcBef>
                <a:spcPts val="1600"/>
              </a:spcBef>
              <a:spcAft>
                <a:spcPts val="0"/>
              </a:spcAft>
              <a:buClr>
                <a:srgbClr val="8E8BD8"/>
              </a:buClr>
              <a:buSzPts val="1600"/>
              <a:buNone/>
              <a:defRPr>
                <a:solidFill>
                  <a:srgbClr val="8E8BD8"/>
                </a:solidFill>
              </a:defRPr>
            </a:lvl7pPr>
            <a:lvl8pPr lvl="7" algn="ctr" rtl="0">
              <a:spcBef>
                <a:spcPts val="1600"/>
              </a:spcBef>
              <a:spcAft>
                <a:spcPts val="0"/>
              </a:spcAft>
              <a:buClr>
                <a:srgbClr val="8E8BD8"/>
              </a:buClr>
              <a:buSzPts val="1600"/>
              <a:buNone/>
              <a:defRPr>
                <a:solidFill>
                  <a:srgbClr val="8E8BD8"/>
                </a:solidFill>
              </a:defRPr>
            </a:lvl8pPr>
            <a:lvl9pPr lvl="8" algn="ctr" rtl="0">
              <a:spcBef>
                <a:spcPts val="1600"/>
              </a:spcBef>
              <a:spcAft>
                <a:spcPts val="1600"/>
              </a:spcAft>
              <a:buClr>
                <a:srgbClr val="8E8BD8"/>
              </a:buClr>
              <a:buSzPts val="1600"/>
              <a:buNone/>
              <a:defRPr>
                <a:solidFill>
                  <a:srgbClr val="8E8BD8"/>
                </a:solidFill>
              </a:defRPr>
            </a:lvl9pPr>
          </a:lstStyle>
          <a:p>
            <a:endParaRPr/>
          </a:p>
        </p:txBody>
      </p:sp>
      <p:sp>
        <p:nvSpPr>
          <p:cNvPr id="341" name="Google Shape;341;p17"/>
          <p:cNvSpPr txBox="1">
            <a:spLocks noGrp="1"/>
          </p:cNvSpPr>
          <p:nvPr>
            <p:ph type="subTitle" idx="9"/>
          </p:nvPr>
        </p:nvSpPr>
        <p:spPr>
          <a:xfrm>
            <a:off x="720000"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42" name="Google Shape;342;p17"/>
          <p:cNvSpPr txBox="1">
            <a:spLocks noGrp="1"/>
          </p:cNvSpPr>
          <p:nvPr>
            <p:ph type="subTitle" idx="13"/>
          </p:nvPr>
        </p:nvSpPr>
        <p:spPr>
          <a:xfrm>
            <a:off x="2679830"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43" name="Google Shape;343;p17"/>
          <p:cNvSpPr txBox="1">
            <a:spLocks noGrp="1"/>
          </p:cNvSpPr>
          <p:nvPr>
            <p:ph type="subTitle" idx="14"/>
          </p:nvPr>
        </p:nvSpPr>
        <p:spPr>
          <a:xfrm>
            <a:off x="4639659"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44" name="Google Shape;344;p17"/>
          <p:cNvSpPr txBox="1">
            <a:spLocks noGrp="1"/>
          </p:cNvSpPr>
          <p:nvPr>
            <p:ph type="subTitle" idx="15"/>
          </p:nvPr>
        </p:nvSpPr>
        <p:spPr>
          <a:xfrm>
            <a:off x="6599489" y="2009888"/>
            <a:ext cx="18246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3500"/>
              <a:buFont typeface="Squada One"/>
              <a:buNone/>
              <a:defRPr sz="35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
    <p:bg>
      <p:bgPr>
        <a:gradFill>
          <a:gsLst>
            <a:gs pos="0">
              <a:srgbClr val="403F6E"/>
            </a:gs>
            <a:gs pos="100000">
              <a:srgbClr val="0B0D17"/>
            </a:gs>
          </a:gsLst>
          <a:lin ang="18900044" scaled="0"/>
        </a:gradFill>
        <a:effectLst/>
      </p:bgPr>
    </p:bg>
    <p:spTree>
      <p:nvGrpSpPr>
        <p:cNvPr id="1" name="Shape 349"/>
        <p:cNvGrpSpPr/>
        <p:nvPr/>
      </p:nvGrpSpPr>
      <p:grpSpPr>
        <a:xfrm>
          <a:off x="0" y="0"/>
          <a:ext cx="0" cy="0"/>
          <a:chOff x="0" y="0"/>
          <a:chExt cx="0" cy="0"/>
        </a:xfrm>
      </p:grpSpPr>
      <p:sp>
        <p:nvSpPr>
          <p:cNvPr id="350" name="Google Shape;350;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1" name="Google Shape;351;p19"/>
          <p:cNvSpPr txBox="1">
            <a:spLocks noGrp="1"/>
          </p:cNvSpPr>
          <p:nvPr>
            <p:ph type="subTitle" idx="1"/>
          </p:nvPr>
        </p:nvSpPr>
        <p:spPr>
          <a:xfrm>
            <a:off x="72000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2" name="Google Shape;352;p19"/>
          <p:cNvSpPr txBox="1">
            <a:spLocks noGrp="1"/>
          </p:cNvSpPr>
          <p:nvPr>
            <p:ph type="subTitle" idx="2"/>
          </p:nvPr>
        </p:nvSpPr>
        <p:spPr>
          <a:xfrm>
            <a:off x="72000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3" name="Google Shape;353;p19"/>
          <p:cNvSpPr txBox="1">
            <a:spLocks noGrp="1"/>
          </p:cNvSpPr>
          <p:nvPr>
            <p:ph type="subTitle" idx="3"/>
          </p:nvPr>
        </p:nvSpPr>
        <p:spPr>
          <a:xfrm>
            <a:off x="336975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4" name="Google Shape;354;p19"/>
          <p:cNvSpPr txBox="1">
            <a:spLocks noGrp="1"/>
          </p:cNvSpPr>
          <p:nvPr>
            <p:ph type="subTitle" idx="4"/>
          </p:nvPr>
        </p:nvSpPr>
        <p:spPr>
          <a:xfrm>
            <a:off x="336975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5" name="Google Shape;355;p19"/>
          <p:cNvSpPr/>
          <p:nvPr/>
        </p:nvSpPr>
        <p:spPr>
          <a:xfrm>
            <a:off x="8075" y="1276725"/>
            <a:ext cx="8420425" cy="191600"/>
          </a:xfrm>
          <a:custGeom>
            <a:avLst/>
            <a:gdLst/>
            <a:ahLst/>
            <a:cxnLst/>
            <a:rect l="l" t="t" r="r" b="b"/>
            <a:pathLst>
              <a:path w="336817" h="7664" extrusionOk="0">
                <a:moveTo>
                  <a:pt x="0" y="7664"/>
                </a:moveTo>
                <a:lnTo>
                  <a:pt x="29121" y="7664"/>
                </a:lnTo>
                <a:lnTo>
                  <a:pt x="29121" y="0"/>
                </a:lnTo>
                <a:lnTo>
                  <a:pt x="336817" y="0"/>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56" name="Google Shape;356;p19"/>
          <p:cNvSpPr txBox="1">
            <a:spLocks noGrp="1"/>
          </p:cNvSpPr>
          <p:nvPr>
            <p:ph type="subTitle" idx="5"/>
          </p:nvPr>
        </p:nvSpPr>
        <p:spPr>
          <a:xfrm>
            <a:off x="6019500" y="3686650"/>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7" name="Google Shape;357;p19"/>
          <p:cNvSpPr txBox="1">
            <a:spLocks noGrp="1"/>
          </p:cNvSpPr>
          <p:nvPr>
            <p:ph type="subTitle" idx="6"/>
          </p:nvPr>
        </p:nvSpPr>
        <p:spPr>
          <a:xfrm>
            <a:off x="6019500" y="4138200"/>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8" name="Google Shape;358;p19"/>
          <p:cNvSpPr txBox="1">
            <a:spLocks noGrp="1"/>
          </p:cNvSpPr>
          <p:nvPr>
            <p:ph type="subTitle" idx="7"/>
          </p:nvPr>
        </p:nvSpPr>
        <p:spPr>
          <a:xfrm>
            <a:off x="72000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59" name="Google Shape;359;p19"/>
          <p:cNvSpPr txBox="1">
            <a:spLocks noGrp="1"/>
          </p:cNvSpPr>
          <p:nvPr>
            <p:ph type="subTitle" idx="8"/>
          </p:nvPr>
        </p:nvSpPr>
        <p:spPr>
          <a:xfrm>
            <a:off x="72000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0" name="Google Shape;360;p19"/>
          <p:cNvSpPr txBox="1">
            <a:spLocks noGrp="1"/>
          </p:cNvSpPr>
          <p:nvPr>
            <p:ph type="subTitle" idx="9"/>
          </p:nvPr>
        </p:nvSpPr>
        <p:spPr>
          <a:xfrm>
            <a:off x="336975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1" name="Google Shape;361;p19"/>
          <p:cNvSpPr txBox="1">
            <a:spLocks noGrp="1"/>
          </p:cNvSpPr>
          <p:nvPr>
            <p:ph type="subTitle" idx="13"/>
          </p:nvPr>
        </p:nvSpPr>
        <p:spPr>
          <a:xfrm>
            <a:off x="336975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2" name="Google Shape;362;p19"/>
          <p:cNvSpPr txBox="1">
            <a:spLocks noGrp="1"/>
          </p:cNvSpPr>
          <p:nvPr>
            <p:ph type="subTitle" idx="14"/>
          </p:nvPr>
        </p:nvSpPr>
        <p:spPr>
          <a:xfrm>
            <a:off x="6019500" y="2037125"/>
            <a:ext cx="2404500" cy="41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2000"/>
              <a:buFont typeface="Squada One"/>
              <a:buNone/>
              <a:defRPr sz="2300">
                <a:solidFill>
                  <a:srgbClr val="FFFFFF"/>
                </a:solidFill>
                <a:latin typeface="Squada One"/>
                <a:ea typeface="Squada One"/>
                <a:cs typeface="Squada One"/>
                <a:sym typeface="Squada 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
        <p:nvSpPr>
          <p:cNvPr id="363" name="Google Shape;363;p19"/>
          <p:cNvSpPr txBox="1">
            <a:spLocks noGrp="1"/>
          </p:cNvSpPr>
          <p:nvPr>
            <p:ph type="subTitle" idx="15"/>
          </p:nvPr>
        </p:nvSpPr>
        <p:spPr>
          <a:xfrm>
            <a:off x="6019500" y="2488675"/>
            <a:ext cx="2404500" cy="46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a:lvl2pPr>
            <a:lvl3pPr lvl="2" algn="ctr" rtl="0">
              <a:spcBef>
                <a:spcPts val="1600"/>
              </a:spcBef>
              <a:spcAft>
                <a:spcPts val="0"/>
              </a:spcAft>
              <a:buSzPts val="1600"/>
              <a:buNone/>
              <a:defRPr/>
            </a:lvl3pPr>
            <a:lvl4pPr lvl="3" algn="ctr" rtl="0">
              <a:spcBef>
                <a:spcPts val="1600"/>
              </a:spcBef>
              <a:spcAft>
                <a:spcPts val="0"/>
              </a:spcAft>
              <a:buSzPts val="1600"/>
              <a:buNone/>
              <a:defRPr/>
            </a:lvl4pPr>
            <a:lvl5pPr lvl="4" algn="ctr" rtl="0">
              <a:spcBef>
                <a:spcPts val="1600"/>
              </a:spcBef>
              <a:spcAft>
                <a:spcPts val="0"/>
              </a:spcAft>
              <a:buSzPts val="1600"/>
              <a:buNone/>
              <a:defRPr/>
            </a:lvl5pPr>
            <a:lvl6pPr lvl="5" algn="ctr" rtl="0">
              <a:spcBef>
                <a:spcPts val="1600"/>
              </a:spcBef>
              <a:spcAft>
                <a:spcPts val="0"/>
              </a:spcAft>
              <a:buSzPts val="1600"/>
              <a:buNone/>
              <a:defRPr/>
            </a:lvl6pPr>
            <a:lvl7pPr lvl="6" algn="ctr" rtl="0">
              <a:spcBef>
                <a:spcPts val="1600"/>
              </a:spcBef>
              <a:spcAft>
                <a:spcPts val="0"/>
              </a:spcAft>
              <a:buSzPts val="1600"/>
              <a:buNone/>
              <a:defRPr/>
            </a:lvl7pPr>
            <a:lvl8pPr lvl="7" algn="ctr" rtl="0">
              <a:spcBef>
                <a:spcPts val="1600"/>
              </a:spcBef>
              <a:spcAft>
                <a:spcPts val="0"/>
              </a:spcAft>
              <a:buSzPts val="1600"/>
              <a:buNone/>
              <a:defRPr/>
            </a:lvl8pPr>
            <a:lvl9pPr lvl="8" algn="ctr" rtl="0">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xfrm>
            <a:off x="2271850" y="1208325"/>
            <a:ext cx="4591500" cy="222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rgbClr val="FFFFFF"/>
                </a:solidFill>
                <a:latin typeface="Titillium Web"/>
                <a:ea typeface="Titillium Web"/>
                <a:cs typeface="Titillium Web"/>
                <a:sym typeface="Titillium Web"/>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7" name="Google Shape;387;p22"/>
          <p:cNvSpPr txBox="1">
            <a:spLocks noGrp="1"/>
          </p:cNvSpPr>
          <p:nvPr>
            <p:ph type="subTitle" idx="1"/>
          </p:nvPr>
        </p:nvSpPr>
        <p:spPr>
          <a:xfrm>
            <a:off x="2173700" y="3582975"/>
            <a:ext cx="4805400" cy="352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00">
                <a:latin typeface="Squada One"/>
                <a:ea typeface="Squada One"/>
                <a:cs typeface="Squada One"/>
                <a:sym typeface="Squada One"/>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388" name="Google Shape;388;p22"/>
          <p:cNvSpPr/>
          <p:nvPr/>
        </p:nvSpPr>
        <p:spPr>
          <a:xfrm rot="5400000" flipH="1">
            <a:off x="66797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389" name="Google Shape;389;p22"/>
          <p:cNvSpPr/>
          <p:nvPr/>
        </p:nvSpPr>
        <p:spPr>
          <a:xfrm rot="5400000">
            <a:off x="66797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390" name="Google Shape;390;p22"/>
          <p:cNvCxnSpPr/>
          <p:nvPr/>
        </p:nvCxnSpPr>
        <p:spPr>
          <a:xfrm rot="5400000" flipH="1">
            <a:off x="7896100"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391" name="Google Shape;391;p22"/>
          <p:cNvGrpSpPr/>
          <p:nvPr/>
        </p:nvGrpSpPr>
        <p:grpSpPr>
          <a:xfrm flipH="1">
            <a:off x="82531" y="1916411"/>
            <a:ext cx="3748915" cy="3156397"/>
            <a:chOff x="5279706" y="1837129"/>
            <a:chExt cx="3748915" cy="3156397"/>
          </a:xfrm>
        </p:grpSpPr>
        <p:sp>
          <p:nvSpPr>
            <p:cNvPr id="392" name="Google Shape;392;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22"/>
          <p:cNvSpPr/>
          <p:nvPr/>
        </p:nvSpPr>
        <p:spPr>
          <a:xfrm rot="-5400000">
            <a:off x="156369" y="3623618"/>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sp>
        <p:nvSpPr>
          <p:cNvPr id="415" name="Google Shape;415;p22"/>
          <p:cNvSpPr/>
          <p:nvPr/>
        </p:nvSpPr>
        <p:spPr>
          <a:xfrm rot="-5400000" flipH="1">
            <a:off x="156369" y="742793"/>
            <a:ext cx="2290737" cy="773475"/>
          </a:xfrm>
          <a:custGeom>
            <a:avLst/>
            <a:gdLst/>
            <a:ahLst/>
            <a:cxnLst/>
            <a:rect l="l" t="t" r="r" b="b"/>
            <a:pathLst>
              <a:path w="162004" h="30939" extrusionOk="0">
                <a:moveTo>
                  <a:pt x="0" y="7520"/>
                </a:moveTo>
                <a:lnTo>
                  <a:pt x="30080" y="7520"/>
                </a:lnTo>
                <a:lnTo>
                  <a:pt x="30080" y="0"/>
                </a:lnTo>
                <a:lnTo>
                  <a:pt x="162004" y="0"/>
                </a:lnTo>
                <a:lnTo>
                  <a:pt x="162004" y="30939"/>
                </a:lnTo>
              </a:path>
            </a:pathLst>
          </a:cu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sp>
      <p:cxnSp>
        <p:nvCxnSpPr>
          <p:cNvPr id="416" name="Google Shape;416;p22"/>
          <p:cNvCxnSpPr/>
          <p:nvPr/>
        </p:nvCxnSpPr>
        <p:spPr>
          <a:xfrm rot="-5400000">
            <a:off x="1230175" y="1662731"/>
            <a:ext cx="600" cy="18147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nvGrpSpPr>
          <p:cNvPr id="417" name="Google Shape;417;p22"/>
          <p:cNvGrpSpPr/>
          <p:nvPr/>
        </p:nvGrpSpPr>
        <p:grpSpPr>
          <a:xfrm rot="10800000" flipH="1">
            <a:off x="5317381" y="71061"/>
            <a:ext cx="3748915" cy="3156397"/>
            <a:chOff x="5279706" y="1837129"/>
            <a:chExt cx="3748915" cy="3156397"/>
          </a:xfrm>
        </p:grpSpPr>
        <p:sp>
          <p:nvSpPr>
            <p:cNvPr id="418" name="Google Shape;418;p22"/>
            <p:cNvSpPr/>
            <p:nvPr/>
          </p:nvSpPr>
          <p:spPr>
            <a:xfrm>
              <a:off x="7645888" y="4707457"/>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849964" y="456885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165884" y="492422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354711" y="431599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697054" y="472381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7551" y="3195500"/>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928422" y="4215789"/>
              <a:ext cx="100200" cy="1002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27762" y="3721257"/>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943887" y="49242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930135" y="492422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8943881" y="28258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8943884" y="34585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6719384" y="4739270"/>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342059" y="4568845"/>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694387" y="4824013"/>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8543012" y="2137932"/>
              <a:ext cx="69300" cy="693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58587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6948431" y="474120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527556" y="47074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407656" y="3060754"/>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7256" y="18371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5279706" y="4942529"/>
              <a:ext cx="32700" cy="32700"/>
            </a:xfrm>
            <a:prstGeom prst="rect">
              <a:avLst/>
            </a:prstGeom>
            <a:solidFill>
              <a:srgbClr val="775EF5"/>
            </a:solidFill>
            <a:ln>
              <a:noFill/>
            </a:ln>
            <a:effectLst>
              <a:outerShdw blurRad="71438"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0" name="Google Shape;440;p22"/>
          <p:cNvCxnSpPr/>
          <p:nvPr/>
        </p:nvCxnSpPr>
        <p:spPr>
          <a:xfrm rot="5400000">
            <a:off x="6210625"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cxnSp>
        <p:nvCxnSpPr>
          <p:cNvPr id="441" name="Google Shape;441;p22"/>
          <p:cNvCxnSpPr/>
          <p:nvPr/>
        </p:nvCxnSpPr>
        <p:spPr>
          <a:xfrm rot="5400000">
            <a:off x="-2254850" y="2573784"/>
            <a:ext cx="5171100" cy="0"/>
          </a:xfrm>
          <a:prstGeom prst="straightConnector1">
            <a:avLst/>
          </a:prstGeom>
          <a:noFill/>
          <a:ln w="19050" cap="flat" cmpd="sng">
            <a:solidFill>
              <a:srgbClr val="775EF5"/>
            </a:solidFill>
            <a:prstDash val="solid"/>
            <a:round/>
            <a:headEnd type="none" w="med" len="med"/>
            <a:tailEnd type="none" w="med" len="med"/>
          </a:ln>
          <a:effectLst>
            <a:outerShdw blurRad="57150" algn="bl" rotWithShape="0">
              <a:srgbClr val="DFDEFF">
                <a:alpha val="50000"/>
              </a:srgb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03F6E"/>
            </a:gs>
            <a:gs pos="100000">
              <a:srgbClr val="0B0D17"/>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1pPr>
            <a:lvl2pPr lvl="1">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2pPr>
            <a:lvl3pPr lvl="2">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3pPr>
            <a:lvl4pPr lvl="3">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4pPr>
            <a:lvl5pPr lvl="4">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5pPr>
            <a:lvl6pPr lvl="5">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6pPr>
            <a:lvl7pPr lvl="6">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7pPr>
            <a:lvl8pPr lvl="7">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8pPr>
            <a:lvl9pPr lvl="8">
              <a:spcBef>
                <a:spcPts val="0"/>
              </a:spcBef>
              <a:spcAft>
                <a:spcPts val="0"/>
              </a:spcAft>
              <a:buClr>
                <a:srgbClr val="FFFFFF"/>
              </a:buClr>
              <a:buSzPts val="3200"/>
              <a:buFont typeface="Squada One"/>
              <a:buNone/>
              <a:defRPr sz="3200">
                <a:solidFill>
                  <a:srgbClr val="FFFFFF"/>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720000" y="1483350"/>
            <a:ext cx="7704000" cy="30855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1pPr>
            <a:lvl2pPr marL="914400" lvl="1"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2pPr>
            <a:lvl3pPr marL="1371600" lvl="2"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3pPr>
            <a:lvl4pPr marL="1828800" lvl="3"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4pPr>
            <a:lvl5pPr marL="2286000" lvl="4"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5pPr>
            <a:lvl6pPr marL="2743200" lvl="5"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6pPr>
            <a:lvl7pPr marL="3200400" lvl="6"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7pPr>
            <a:lvl8pPr marL="3657600" lvl="7" indent="-330200">
              <a:lnSpc>
                <a:spcPct val="115000"/>
              </a:lnSpc>
              <a:spcBef>
                <a:spcPts val="1600"/>
              </a:spcBef>
              <a:spcAft>
                <a:spcPts val="0"/>
              </a:spcAft>
              <a:buClr>
                <a:srgbClr val="8E8BD8"/>
              </a:buClr>
              <a:buSzPts val="1600"/>
              <a:buFont typeface="Titillium Web"/>
              <a:buChar char="○"/>
              <a:defRPr sz="1600">
                <a:solidFill>
                  <a:srgbClr val="8E8BD8"/>
                </a:solidFill>
                <a:latin typeface="Titillium Web"/>
                <a:ea typeface="Titillium Web"/>
                <a:cs typeface="Titillium Web"/>
                <a:sym typeface="Titillium Web"/>
              </a:defRPr>
            </a:lvl8pPr>
            <a:lvl9pPr marL="4114800" lvl="8" indent="-330200">
              <a:lnSpc>
                <a:spcPct val="115000"/>
              </a:lnSpc>
              <a:spcBef>
                <a:spcPts val="1600"/>
              </a:spcBef>
              <a:spcAft>
                <a:spcPts val="1600"/>
              </a:spcAft>
              <a:buClr>
                <a:srgbClr val="8E8BD8"/>
              </a:buClr>
              <a:buSzPts val="1600"/>
              <a:buFont typeface="Titillium Web"/>
              <a:buChar char="■"/>
              <a:defRPr sz="1600">
                <a:solidFill>
                  <a:srgbClr val="8E8BD8"/>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 id="2147483658" r:id="rId5"/>
    <p:sldLayoutId id="2147483659" r:id="rId6"/>
    <p:sldLayoutId id="2147483663" r:id="rId7"/>
    <p:sldLayoutId id="2147483665" r:id="rId8"/>
    <p:sldLayoutId id="2147483668"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cxnSp>
        <p:nvCxnSpPr>
          <p:cNvPr id="578" name="Google Shape;578;p30"/>
          <p:cNvCxnSpPr/>
          <p:nvPr/>
        </p:nvCxnSpPr>
        <p:spPr>
          <a:xfrm>
            <a:off x="-1375" y="3325100"/>
            <a:ext cx="9161400" cy="0"/>
          </a:xfrm>
          <a:prstGeom prst="straightConnector1">
            <a:avLst/>
          </a:prstGeom>
          <a:noFill/>
          <a:ln w="28575" cap="flat" cmpd="sng">
            <a:solidFill>
              <a:srgbClr val="5B57DE"/>
            </a:solidFill>
            <a:prstDash val="solid"/>
            <a:round/>
            <a:headEnd type="none" w="med" len="med"/>
            <a:tailEnd type="none" w="med" len="med"/>
          </a:ln>
          <a:effectLst>
            <a:outerShdw blurRad="85725" algn="bl" rotWithShape="0">
              <a:srgbClr val="DFDEFF">
                <a:alpha val="50000"/>
              </a:srgbClr>
            </a:outerShdw>
          </a:effectLst>
        </p:spPr>
      </p:cxnSp>
      <p:pic>
        <p:nvPicPr>
          <p:cNvPr id="580" name="Google Shape;580;p30"/>
          <p:cNvPicPr preferRelativeResize="0"/>
          <p:nvPr/>
        </p:nvPicPr>
        <p:blipFill rotWithShape="1">
          <a:blip r:embed="rId3">
            <a:alphaModFix/>
          </a:blip>
          <a:srcRect l="11841" t="4328" r="6325" b="13837"/>
          <a:stretch/>
        </p:blipFill>
        <p:spPr>
          <a:xfrm>
            <a:off x="-1467350" y="-369750"/>
            <a:ext cx="5399602" cy="5399602"/>
          </a:xfrm>
          <a:prstGeom prst="rect">
            <a:avLst/>
          </a:prstGeom>
          <a:noFill/>
          <a:ln>
            <a:noFill/>
          </a:ln>
        </p:spPr>
      </p:pic>
      <p:sp>
        <p:nvSpPr>
          <p:cNvPr id="582" name="Google Shape;582;p30"/>
          <p:cNvSpPr txBox="1">
            <a:spLocks noGrp="1"/>
          </p:cNvSpPr>
          <p:nvPr>
            <p:ph type="subTitle" idx="1"/>
          </p:nvPr>
        </p:nvSpPr>
        <p:spPr>
          <a:xfrm>
            <a:off x="3846679" y="3435725"/>
            <a:ext cx="1761821" cy="2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Gonzalo Zurita</a:t>
            </a:r>
            <a:endParaRPr dirty="0"/>
          </a:p>
        </p:txBody>
      </p:sp>
      <p:pic>
        <p:nvPicPr>
          <p:cNvPr id="3" name="Picture 2" descr="Logo&#10;&#10;Description automatically generated">
            <a:extLst>
              <a:ext uri="{FF2B5EF4-FFF2-40B4-BE49-F238E27FC236}">
                <a16:creationId xmlns:a16="http://schemas.microsoft.com/office/drawing/2014/main" id="{3558B7DF-C338-C34D-862E-B621EEEA5A72}"/>
              </a:ext>
            </a:extLst>
          </p:cNvPr>
          <p:cNvPicPr>
            <a:picLocks noChangeAspect="1"/>
          </p:cNvPicPr>
          <p:nvPr/>
        </p:nvPicPr>
        <p:blipFill rotWithShape="1">
          <a:blip r:embed="rId4"/>
          <a:srcRect l="9114" t="20040" r="4470" b="22246"/>
          <a:stretch/>
        </p:blipFill>
        <p:spPr>
          <a:xfrm>
            <a:off x="3646966" y="978195"/>
            <a:ext cx="5399603" cy="1722473"/>
          </a:xfrm>
          <a:prstGeom prst="rect">
            <a:avLst/>
          </a:prstGeom>
        </p:spPr>
      </p:pic>
      <p:pic>
        <p:nvPicPr>
          <p:cNvPr id="1026" name="Picture 2" descr="Ironhack Reviews | Course Report | Course Report">
            <a:extLst>
              <a:ext uri="{FF2B5EF4-FFF2-40B4-BE49-F238E27FC236}">
                <a16:creationId xmlns:a16="http://schemas.microsoft.com/office/drawing/2014/main" id="{DADFA87A-C880-CD41-AB7A-28B4D219A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5106" y="2885106"/>
            <a:ext cx="813989" cy="879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6670-105E-8A45-B1FD-0929D1DF207E}"/>
              </a:ext>
            </a:extLst>
          </p:cNvPr>
          <p:cNvSpPr>
            <a:spLocks noGrp="1"/>
          </p:cNvSpPr>
          <p:nvPr>
            <p:ph type="title"/>
          </p:nvPr>
        </p:nvSpPr>
        <p:spPr>
          <a:xfrm>
            <a:off x="4257250" y="1517813"/>
            <a:ext cx="4591950" cy="1302825"/>
          </a:xfrm>
        </p:spPr>
        <p:txBody>
          <a:bodyPr/>
          <a:lstStyle/>
          <a:p>
            <a:r>
              <a:rPr lang="en-ES" sz="3800" dirty="0"/>
              <a:t>Time-series predictions</a:t>
            </a:r>
          </a:p>
        </p:txBody>
      </p:sp>
      <p:sp>
        <p:nvSpPr>
          <p:cNvPr id="3" name="Title 2">
            <a:extLst>
              <a:ext uri="{FF2B5EF4-FFF2-40B4-BE49-F238E27FC236}">
                <a16:creationId xmlns:a16="http://schemas.microsoft.com/office/drawing/2014/main" id="{0ADF4524-69C6-A14F-95CF-607E5CBF094B}"/>
              </a:ext>
            </a:extLst>
          </p:cNvPr>
          <p:cNvSpPr>
            <a:spLocks noGrp="1"/>
          </p:cNvSpPr>
          <p:nvPr>
            <p:ph type="title" idx="2"/>
          </p:nvPr>
        </p:nvSpPr>
        <p:spPr/>
        <p:txBody>
          <a:bodyPr/>
          <a:lstStyle/>
          <a:p>
            <a:r>
              <a:rPr lang="en-ES" dirty="0"/>
              <a:t>03</a:t>
            </a:r>
          </a:p>
        </p:txBody>
      </p:sp>
      <p:sp>
        <p:nvSpPr>
          <p:cNvPr id="4" name="Title 3">
            <a:extLst>
              <a:ext uri="{FF2B5EF4-FFF2-40B4-BE49-F238E27FC236}">
                <a16:creationId xmlns:a16="http://schemas.microsoft.com/office/drawing/2014/main" id="{64FD07F6-032C-AE41-A2F0-3ED1AC79732B}"/>
              </a:ext>
            </a:extLst>
          </p:cNvPr>
          <p:cNvSpPr>
            <a:spLocks noGrp="1"/>
          </p:cNvSpPr>
          <p:nvPr>
            <p:ph type="title" idx="3"/>
          </p:nvPr>
        </p:nvSpPr>
        <p:spPr>
          <a:xfrm>
            <a:off x="4257250" y="2697469"/>
            <a:ext cx="4023825" cy="658500"/>
          </a:xfrm>
        </p:spPr>
        <p:txBody>
          <a:bodyPr/>
          <a:lstStyle/>
          <a:p>
            <a:r>
              <a:rPr lang="en-ES" dirty="0"/>
              <a:t>Analysis of the predictions made by the Prophet and SARIMAX models</a:t>
            </a:r>
          </a:p>
        </p:txBody>
      </p:sp>
      <p:cxnSp>
        <p:nvCxnSpPr>
          <p:cNvPr id="5" name="Google Shape;660;p38">
            <a:extLst>
              <a:ext uri="{FF2B5EF4-FFF2-40B4-BE49-F238E27FC236}">
                <a16:creationId xmlns:a16="http://schemas.microsoft.com/office/drawing/2014/main" id="{F05CF542-987B-514B-BD17-90B445A987CC}"/>
              </a:ext>
            </a:extLst>
          </p:cNvPr>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180637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74D-DA11-D247-84FB-8E206A848320}"/>
              </a:ext>
            </a:extLst>
          </p:cNvPr>
          <p:cNvSpPr>
            <a:spLocks noGrp="1"/>
          </p:cNvSpPr>
          <p:nvPr>
            <p:ph type="title"/>
          </p:nvPr>
        </p:nvSpPr>
        <p:spPr/>
        <p:txBody>
          <a:bodyPr/>
          <a:lstStyle/>
          <a:p>
            <a:r>
              <a:rPr lang="en-ES" dirty="0"/>
              <a:t>Prophet model predictions</a:t>
            </a:r>
          </a:p>
        </p:txBody>
      </p:sp>
      <p:pic>
        <p:nvPicPr>
          <p:cNvPr id="4" name="Picture 3" descr="Chart&#10;&#10;Description automatically generated">
            <a:extLst>
              <a:ext uri="{FF2B5EF4-FFF2-40B4-BE49-F238E27FC236}">
                <a16:creationId xmlns:a16="http://schemas.microsoft.com/office/drawing/2014/main" id="{B39D9B8C-D7E7-BE42-B8D7-E7553580CD3A}"/>
              </a:ext>
            </a:extLst>
          </p:cNvPr>
          <p:cNvPicPr>
            <a:picLocks noChangeAspect="1"/>
          </p:cNvPicPr>
          <p:nvPr/>
        </p:nvPicPr>
        <p:blipFill>
          <a:blip r:embed="rId2"/>
          <a:stretch>
            <a:fillRect/>
          </a:stretch>
        </p:blipFill>
        <p:spPr>
          <a:xfrm>
            <a:off x="294614" y="1639484"/>
            <a:ext cx="4727859" cy="3236595"/>
          </a:xfrm>
          <a:prstGeom prst="rect">
            <a:avLst/>
          </a:prstGeom>
        </p:spPr>
      </p:pic>
      <p:pic>
        <p:nvPicPr>
          <p:cNvPr id="5" name="Picture 4" descr="Chart, line chart&#10;&#10;Description automatically generated">
            <a:extLst>
              <a:ext uri="{FF2B5EF4-FFF2-40B4-BE49-F238E27FC236}">
                <a16:creationId xmlns:a16="http://schemas.microsoft.com/office/drawing/2014/main" id="{820D9FE3-C5E1-3046-B0C6-1109D0A301BE}"/>
              </a:ext>
            </a:extLst>
          </p:cNvPr>
          <p:cNvPicPr>
            <a:picLocks noChangeAspect="1"/>
          </p:cNvPicPr>
          <p:nvPr/>
        </p:nvPicPr>
        <p:blipFill rotWithShape="1">
          <a:blip r:embed="rId3"/>
          <a:srcRect t="24691"/>
          <a:stretch/>
        </p:blipFill>
        <p:spPr>
          <a:xfrm>
            <a:off x="5368658" y="1912172"/>
            <a:ext cx="3368942" cy="2963907"/>
          </a:xfrm>
          <a:prstGeom prst="rect">
            <a:avLst/>
          </a:prstGeom>
        </p:spPr>
      </p:pic>
      <p:pic>
        <p:nvPicPr>
          <p:cNvPr id="6" name="Picture 2" descr="Ironhack Reviews | Course Report | Course Report">
            <a:extLst>
              <a:ext uri="{FF2B5EF4-FFF2-40B4-BE49-F238E27FC236}">
                <a16:creationId xmlns:a16="http://schemas.microsoft.com/office/drawing/2014/main" id="{571B75A4-6B77-F04E-9BC6-B039DBF71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41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8ABA-9D1C-E24B-8F3F-F9629D71835F}"/>
              </a:ext>
            </a:extLst>
          </p:cNvPr>
          <p:cNvSpPr>
            <a:spLocks noGrp="1"/>
          </p:cNvSpPr>
          <p:nvPr>
            <p:ph type="title"/>
          </p:nvPr>
        </p:nvSpPr>
        <p:spPr/>
        <p:txBody>
          <a:bodyPr/>
          <a:lstStyle/>
          <a:p>
            <a:r>
              <a:rPr lang="en-ES" dirty="0"/>
              <a:t>SARIMAX model predictions</a:t>
            </a:r>
          </a:p>
        </p:txBody>
      </p:sp>
      <p:pic>
        <p:nvPicPr>
          <p:cNvPr id="4" name="Picture 3" descr="Chart, line chart&#10;&#10;Description automatically generated">
            <a:extLst>
              <a:ext uri="{FF2B5EF4-FFF2-40B4-BE49-F238E27FC236}">
                <a16:creationId xmlns:a16="http://schemas.microsoft.com/office/drawing/2014/main" id="{8785515D-4FBD-1446-B968-E03E0F5CF7D8}"/>
              </a:ext>
            </a:extLst>
          </p:cNvPr>
          <p:cNvPicPr>
            <a:picLocks noChangeAspect="1"/>
          </p:cNvPicPr>
          <p:nvPr/>
        </p:nvPicPr>
        <p:blipFill>
          <a:blip r:embed="rId2"/>
          <a:stretch>
            <a:fillRect/>
          </a:stretch>
        </p:blipFill>
        <p:spPr>
          <a:xfrm>
            <a:off x="1087300" y="1420610"/>
            <a:ext cx="6616700" cy="3478532"/>
          </a:xfrm>
          <a:prstGeom prst="rect">
            <a:avLst/>
          </a:prstGeom>
        </p:spPr>
      </p:pic>
      <p:pic>
        <p:nvPicPr>
          <p:cNvPr id="6" name="Picture 2" descr="Ironhack Reviews | Course Report | Course Report">
            <a:extLst>
              <a:ext uri="{FF2B5EF4-FFF2-40B4-BE49-F238E27FC236}">
                <a16:creationId xmlns:a16="http://schemas.microsoft.com/office/drawing/2014/main" id="{78AFCE9E-75A5-AB41-929D-4784CC8DB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96FA-DC65-0B45-A1A6-1114A5F69B2D}"/>
              </a:ext>
            </a:extLst>
          </p:cNvPr>
          <p:cNvSpPr>
            <a:spLocks noGrp="1"/>
          </p:cNvSpPr>
          <p:nvPr>
            <p:ph type="title"/>
          </p:nvPr>
        </p:nvSpPr>
        <p:spPr/>
        <p:txBody>
          <a:bodyPr/>
          <a:lstStyle/>
          <a:p>
            <a:r>
              <a:rPr lang="en-ES" dirty="0"/>
              <a:t>Comparative of the predictions</a:t>
            </a:r>
          </a:p>
        </p:txBody>
      </p:sp>
      <p:graphicFrame>
        <p:nvGraphicFramePr>
          <p:cNvPr id="15" name="Table 15">
            <a:extLst>
              <a:ext uri="{FF2B5EF4-FFF2-40B4-BE49-F238E27FC236}">
                <a16:creationId xmlns:a16="http://schemas.microsoft.com/office/drawing/2014/main" id="{3C99DC81-E761-A24A-BAF3-A14C35B89A9B}"/>
              </a:ext>
            </a:extLst>
          </p:cNvPr>
          <p:cNvGraphicFramePr>
            <a:graphicFrameLocks noGrp="1"/>
          </p:cNvGraphicFramePr>
          <p:nvPr>
            <p:extLst>
              <p:ext uri="{D42A27DB-BD31-4B8C-83A1-F6EECF244321}">
                <p14:modId xmlns:p14="http://schemas.microsoft.com/office/powerpoint/2010/main" val="3796516060"/>
              </p:ext>
            </p:extLst>
          </p:nvPr>
        </p:nvGraphicFramePr>
        <p:xfrm>
          <a:off x="1409700" y="1987551"/>
          <a:ext cx="6324600" cy="1517649"/>
        </p:xfrm>
        <a:graphic>
          <a:graphicData uri="http://schemas.openxmlformats.org/drawingml/2006/table">
            <a:tbl>
              <a:tblPr firstRow="1" firstCol="1" bandCol="1">
                <a:tableStyleId>{3C2FFA5D-87B4-456A-9821-1D502468CF0F}</a:tableStyleId>
              </a:tblPr>
              <a:tblGrid>
                <a:gridCol w="3162300">
                  <a:extLst>
                    <a:ext uri="{9D8B030D-6E8A-4147-A177-3AD203B41FA5}">
                      <a16:colId xmlns:a16="http://schemas.microsoft.com/office/drawing/2014/main" val="2565870714"/>
                    </a:ext>
                  </a:extLst>
                </a:gridCol>
                <a:gridCol w="3162300">
                  <a:extLst>
                    <a:ext uri="{9D8B030D-6E8A-4147-A177-3AD203B41FA5}">
                      <a16:colId xmlns:a16="http://schemas.microsoft.com/office/drawing/2014/main" val="1846528365"/>
                    </a:ext>
                  </a:extLst>
                </a:gridCol>
              </a:tblGrid>
              <a:tr h="505883">
                <a:tc>
                  <a:txBody>
                    <a:bodyPr/>
                    <a:lstStyle/>
                    <a:p>
                      <a:pPr algn="ctr"/>
                      <a:r>
                        <a:rPr lang="en-ES" b="1" dirty="0">
                          <a:solidFill>
                            <a:schemeClr val="accent2"/>
                          </a:solidFill>
                          <a:latin typeface="Titillium Web" pitchFamily="2" charset="77"/>
                        </a:rPr>
                        <a:t>Date: 15/10/2021</a:t>
                      </a:r>
                    </a:p>
                  </a:txBody>
                  <a:tcPr anchor="ctr"/>
                </a:tc>
                <a:tc>
                  <a:txBody>
                    <a:bodyPr/>
                    <a:lstStyle/>
                    <a:p>
                      <a:pPr algn="ctr"/>
                      <a:r>
                        <a:rPr lang="en-ES" dirty="0">
                          <a:solidFill>
                            <a:schemeClr val="bg1"/>
                          </a:solidFill>
                          <a:latin typeface="Titillium Web" pitchFamily="2" charset="77"/>
                        </a:rPr>
                        <a:t>Closing Price ($)</a:t>
                      </a:r>
                    </a:p>
                  </a:txBody>
                  <a:tcPr anchor="ctr"/>
                </a:tc>
                <a:extLst>
                  <a:ext uri="{0D108BD9-81ED-4DB2-BD59-A6C34878D82A}">
                    <a16:rowId xmlns:a16="http://schemas.microsoft.com/office/drawing/2014/main" val="1399717507"/>
                  </a:ext>
                </a:extLst>
              </a:tr>
              <a:tr h="505883">
                <a:tc>
                  <a:txBody>
                    <a:bodyPr/>
                    <a:lstStyle/>
                    <a:p>
                      <a:pPr algn="ctr"/>
                      <a:r>
                        <a:rPr lang="en-ES" dirty="0">
                          <a:solidFill>
                            <a:schemeClr val="bg1"/>
                          </a:solidFill>
                          <a:latin typeface="Titillium Web" pitchFamily="2" charset="77"/>
                        </a:rPr>
                        <a:t>Prophet Model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ES" sz="1400" b="0" u="none" strike="noStrike" cap="none" dirty="0">
                          <a:solidFill>
                            <a:schemeClr val="tx2"/>
                          </a:solidFill>
                          <a:effectLst/>
                          <a:latin typeface="Titillium Web" pitchFamily="2" charset="77"/>
                          <a:sym typeface="Arial"/>
                        </a:rPr>
                        <a:t>52,610.14</a:t>
                      </a:r>
                      <a:endParaRPr lang="en-ES" sz="1400" b="0" i="0" u="none" strike="noStrike" cap="none" dirty="0">
                        <a:solidFill>
                          <a:schemeClr val="tx2"/>
                        </a:solidFill>
                        <a:effectLst/>
                        <a:latin typeface="Titillium Web" pitchFamily="2" charset="77"/>
                        <a:ea typeface="Arial"/>
                        <a:cs typeface="Arial"/>
                        <a:sym typeface="Arial"/>
                      </a:endParaRPr>
                    </a:p>
                  </a:txBody>
                  <a:tcPr anchor="ctr"/>
                </a:tc>
                <a:extLst>
                  <a:ext uri="{0D108BD9-81ED-4DB2-BD59-A6C34878D82A}">
                    <a16:rowId xmlns:a16="http://schemas.microsoft.com/office/drawing/2014/main" val="182723788"/>
                  </a:ext>
                </a:extLst>
              </a:tr>
              <a:tr h="505883">
                <a:tc>
                  <a:txBody>
                    <a:bodyPr/>
                    <a:lstStyle/>
                    <a:p>
                      <a:pPr algn="ctr"/>
                      <a:r>
                        <a:rPr lang="en-ES" dirty="0">
                          <a:solidFill>
                            <a:schemeClr val="bg1"/>
                          </a:solidFill>
                          <a:latin typeface="Titillium Web" pitchFamily="2" charset="77"/>
                        </a:rPr>
                        <a:t>SARIMAX</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ES" sz="1400" b="0" u="none" strike="noStrike" cap="none" dirty="0">
                          <a:solidFill>
                            <a:schemeClr val="tx2"/>
                          </a:solidFill>
                          <a:effectLst/>
                          <a:latin typeface="Titillium Web" pitchFamily="2" charset="77"/>
                          <a:sym typeface="Arial"/>
                        </a:rPr>
                        <a:t>46.441.04</a:t>
                      </a:r>
                      <a:endParaRPr lang="en-ES" sz="1400" b="0" i="0" u="none" strike="noStrike" cap="none" dirty="0">
                        <a:solidFill>
                          <a:schemeClr val="tx2"/>
                        </a:solidFill>
                        <a:effectLst/>
                        <a:latin typeface="Titillium Web" pitchFamily="2" charset="77"/>
                        <a:ea typeface="Arial"/>
                        <a:cs typeface="Arial"/>
                        <a:sym typeface="Arial"/>
                      </a:endParaRPr>
                    </a:p>
                  </a:txBody>
                  <a:tcPr anchor="ctr"/>
                </a:tc>
                <a:extLst>
                  <a:ext uri="{0D108BD9-81ED-4DB2-BD59-A6C34878D82A}">
                    <a16:rowId xmlns:a16="http://schemas.microsoft.com/office/drawing/2014/main" val="961767109"/>
                  </a:ext>
                </a:extLst>
              </a:tr>
            </a:tbl>
          </a:graphicData>
        </a:graphic>
      </p:graphicFrame>
      <p:sp>
        <p:nvSpPr>
          <p:cNvPr id="16" name="TextBox 15">
            <a:extLst>
              <a:ext uri="{FF2B5EF4-FFF2-40B4-BE49-F238E27FC236}">
                <a16:creationId xmlns:a16="http://schemas.microsoft.com/office/drawing/2014/main" id="{43F1B0DB-79A5-AC41-B49C-B43BB6ADEB10}"/>
              </a:ext>
            </a:extLst>
          </p:cNvPr>
          <p:cNvSpPr txBox="1"/>
          <p:nvPr/>
        </p:nvSpPr>
        <p:spPr>
          <a:xfrm>
            <a:off x="1409700" y="3619500"/>
            <a:ext cx="1813317" cy="307777"/>
          </a:xfrm>
          <a:prstGeom prst="rect">
            <a:avLst/>
          </a:prstGeom>
          <a:noFill/>
        </p:spPr>
        <p:txBody>
          <a:bodyPr wrap="none" rtlCol="0">
            <a:spAutoFit/>
          </a:bodyPr>
          <a:lstStyle/>
          <a:p>
            <a:r>
              <a:rPr lang="en-GB" dirty="0">
                <a:solidFill>
                  <a:schemeClr val="accent2"/>
                </a:solidFill>
                <a:latin typeface="Titillium Web" pitchFamily="2" charset="77"/>
              </a:rPr>
              <a:t>Volatility index:</a:t>
            </a:r>
            <a:r>
              <a:rPr lang="en-GB" dirty="0">
                <a:latin typeface="Titillium Web" pitchFamily="2" charset="77"/>
              </a:rPr>
              <a:t> </a:t>
            </a:r>
            <a:r>
              <a:rPr lang="en-GB" dirty="0">
                <a:solidFill>
                  <a:schemeClr val="tx2"/>
                </a:solidFill>
                <a:latin typeface="Titillium Web" pitchFamily="2" charset="77"/>
              </a:rPr>
              <a:t>4.09%</a:t>
            </a:r>
            <a:endParaRPr lang="en-ES" dirty="0">
              <a:solidFill>
                <a:schemeClr val="tx2"/>
              </a:solidFill>
              <a:latin typeface="Titillium Web" pitchFamily="2" charset="77"/>
            </a:endParaRPr>
          </a:p>
        </p:txBody>
      </p:sp>
      <p:pic>
        <p:nvPicPr>
          <p:cNvPr id="17" name="Picture 2" descr="Ironhack Reviews | Course Report | Course Report">
            <a:extLst>
              <a:ext uri="{FF2B5EF4-FFF2-40B4-BE49-F238E27FC236}">
                <a16:creationId xmlns:a16="http://schemas.microsoft.com/office/drawing/2014/main" id="{6AAFA5D9-99F1-4F45-8850-93BC10E0F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81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141193" y="1819538"/>
            <a:ext cx="4799912" cy="6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Regression Models Predictions</a:t>
            </a:r>
            <a:endParaRPr sz="3000"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59" name="Google Shape;659;p38"/>
          <p:cNvSpPr txBox="1">
            <a:spLocks noGrp="1"/>
          </p:cNvSpPr>
          <p:nvPr>
            <p:ph type="title" idx="3"/>
          </p:nvPr>
        </p:nvSpPr>
        <p:spPr>
          <a:xfrm>
            <a:off x="4257250" y="2643713"/>
            <a:ext cx="4181400" cy="658500"/>
          </a:xfrm>
          <a:prstGeom prst="rect">
            <a:avLst/>
          </a:prstGeom>
        </p:spPr>
        <p:txBody>
          <a:bodyPr spcFirstLastPara="1" wrap="square" lIns="91425" tIns="91425" rIns="91425" bIns="91425" anchor="ctr" anchorCtr="0">
            <a:noAutofit/>
          </a:bodyPr>
          <a:lstStyle/>
          <a:p>
            <a:pPr lvl="0"/>
            <a:r>
              <a:rPr lang="en-GB" dirty="0"/>
              <a:t>Analysis of the predictions made by 5 regression models</a:t>
            </a: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268244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119E-76F9-6C43-981E-50A306DCDE9A}"/>
              </a:ext>
            </a:extLst>
          </p:cNvPr>
          <p:cNvSpPr>
            <a:spLocks noGrp="1"/>
          </p:cNvSpPr>
          <p:nvPr>
            <p:ph type="title"/>
          </p:nvPr>
        </p:nvSpPr>
        <p:spPr/>
        <p:txBody>
          <a:bodyPr/>
          <a:lstStyle/>
          <a:p>
            <a:r>
              <a:rPr lang="en-ES" dirty="0"/>
              <a:t>Regression models results</a:t>
            </a:r>
          </a:p>
        </p:txBody>
      </p:sp>
      <p:grpSp>
        <p:nvGrpSpPr>
          <p:cNvPr id="20" name="Group 19">
            <a:extLst>
              <a:ext uri="{FF2B5EF4-FFF2-40B4-BE49-F238E27FC236}">
                <a16:creationId xmlns:a16="http://schemas.microsoft.com/office/drawing/2014/main" id="{36055527-F8B1-9849-9842-3A556054B50E}"/>
              </a:ext>
            </a:extLst>
          </p:cNvPr>
          <p:cNvGrpSpPr/>
          <p:nvPr/>
        </p:nvGrpSpPr>
        <p:grpSpPr>
          <a:xfrm>
            <a:off x="305742" y="1773188"/>
            <a:ext cx="3262958" cy="2493963"/>
            <a:chOff x="305742" y="2020637"/>
            <a:chExt cx="3262958" cy="2493963"/>
          </a:xfrm>
        </p:grpSpPr>
        <p:sp>
          <p:nvSpPr>
            <p:cNvPr id="15" name="TextBox 14">
              <a:extLst>
                <a:ext uri="{FF2B5EF4-FFF2-40B4-BE49-F238E27FC236}">
                  <a16:creationId xmlns:a16="http://schemas.microsoft.com/office/drawing/2014/main" id="{4D57A0AD-A8F9-6E46-AE9D-38AFABF03137}"/>
                </a:ext>
              </a:extLst>
            </p:cNvPr>
            <p:cNvSpPr txBox="1"/>
            <p:nvPr/>
          </p:nvSpPr>
          <p:spPr>
            <a:xfrm>
              <a:off x="720000" y="2052387"/>
              <a:ext cx="2848700" cy="2462213"/>
            </a:xfrm>
            <a:prstGeom prst="rect">
              <a:avLst/>
            </a:prstGeom>
            <a:noFill/>
          </p:spPr>
          <p:txBody>
            <a:bodyPr wrap="square" rtlCol="0">
              <a:spAutoFit/>
            </a:bodyPr>
            <a:lstStyle/>
            <a:p>
              <a:r>
                <a:rPr lang="en-ES" dirty="0">
                  <a:solidFill>
                    <a:schemeClr val="accent2"/>
                  </a:solidFill>
                  <a:latin typeface="Titillium Web" pitchFamily="2" charset="77"/>
                </a:rPr>
                <a:t>Features:</a:t>
              </a:r>
            </a:p>
            <a:p>
              <a:pPr marL="285750" indent="-285750">
                <a:buFontTx/>
                <a:buChar char="-"/>
              </a:pPr>
              <a:r>
                <a:rPr lang="en-ES" dirty="0">
                  <a:solidFill>
                    <a:schemeClr val="bg2"/>
                  </a:solidFill>
                  <a:latin typeface="Titillium Web" pitchFamily="2" charset="77"/>
                </a:rPr>
                <a:t>ETH</a:t>
              </a:r>
            </a:p>
            <a:p>
              <a:pPr marL="285750" indent="-285750">
                <a:buFontTx/>
                <a:buChar char="-"/>
              </a:pPr>
              <a:r>
                <a:rPr lang="en-ES" dirty="0">
                  <a:solidFill>
                    <a:schemeClr val="bg2"/>
                  </a:solidFill>
                  <a:latin typeface="Titillium Web" pitchFamily="2" charset="77"/>
                </a:rPr>
                <a:t>BNB</a:t>
              </a:r>
            </a:p>
            <a:p>
              <a:pPr marL="285750" indent="-285750">
                <a:buFontTx/>
                <a:buChar char="-"/>
              </a:pPr>
              <a:r>
                <a:rPr lang="en-ES" dirty="0">
                  <a:solidFill>
                    <a:schemeClr val="bg2"/>
                  </a:solidFill>
                  <a:latin typeface="Titillium Web" pitchFamily="2" charset="77"/>
                </a:rPr>
                <a:t>ADA</a:t>
              </a:r>
            </a:p>
            <a:p>
              <a:pPr marL="285750" indent="-285750">
                <a:buFontTx/>
                <a:buChar char="-"/>
              </a:pPr>
              <a:r>
                <a:rPr lang="en-ES" dirty="0">
                  <a:solidFill>
                    <a:schemeClr val="bg2"/>
                  </a:solidFill>
                  <a:latin typeface="Titillium Web" pitchFamily="2" charset="77"/>
                </a:rPr>
                <a:t>XRP</a:t>
              </a:r>
            </a:p>
            <a:p>
              <a:pPr marL="285750" indent="-285750">
                <a:buFontTx/>
                <a:buChar char="-"/>
              </a:pPr>
              <a:r>
                <a:rPr lang="en-ES" dirty="0">
                  <a:solidFill>
                    <a:schemeClr val="bg2"/>
                  </a:solidFill>
                  <a:latin typeface="Titillium Web" pitchFamily="2" charset="77"/>
                </a:rPr>
                <a:t>Gold</a:t>
              </a:r>
            </a:p>
            <a:p>
              <a:pPr marL="285750" indent="-285750">
                <a:buFontTx/>
                <a:buChar char="-"/>
              </a:pPr>
              <a:r>
                <a:rPr lang="en-ES" dirty="0">
                  <a:solidFill>
                    <a:schemeClr val="bg2"/>
                  </a:solidFill>
                  <a:latin typeface="Titillium Web" pitchFamily="2" charset="77"/>
                </a:rPr>
                <a:t>EUR/USD</a:t>
              </a:r>
            </a:p>
            <a:p>
              <a:pPr marL="285750" indent="-285750">
                <a:buFontTx/>
                <a:buChar char="-"/>
              </a:pPr>
              <a:r>
                <a:rPr lang="en-ES" dirty="0">
                  <a:solidFill>
                    <a:schemeClr val="bg2"/>
                  </a:solidFill>
                  <a:latin typeface="Titillium Web" pitchFamily="2" charset="77"/>
                </a:rPr>
                <a:t>GBP/USD</a:t>
              </a:r>
            </a:p>
            <a:p>
              <a:pPr marL="285750" indent="-285750">
                <a:buFontTx/>
                <a:buChar char="-"/>
              </a:pPr>
              <a:r>
                <a:rPr lang="en-ES" dirty="0">
                  <a:solidFill>
                    <a:schemeClr val="bg2"/>
                  </a:solidFill>
                  <a:latin typeface="Titillium Web" pitchFamily="2" charset="77"/>
                </a:rPr>
                <a:t>USD/JPY</a:t>
              </a:r>
            </a:p>
            <a:p>
              <a:endParaRPr lang="en-ES" dirty="0">
                <a:latin typeface="Titillium Web" pitchFamily="2" charset="77"/>
              </a:endParaRPr>
            </a:p>
            <a:p>
              <a:r>
                <a:rPr lang="en-ES" dirty="0">
                  <a:solidFill>
                    <a:schemeClr val="accent2"/>
                  </a:solidFill>
                  <a:latin typeface="Titillium Web" pitchFamily="2" charset="77"/>
                </a:rPr>
                <a:t>Target</a:t>
              </a:r>
              <a:r>
                <a:rPr lang="en-ES" dirty="0">
                  <a:latin typeface="Titillium Web" pitchFamily="2" charset="77"/>
                </a:rPr>
                <a:t> </a:t>
              </a:r>
              <a:r>
                <a:rPr lang="en-ES" dirty="0">
                  <a:latin typeface="Titillium Web" pitchFamily="2" charset="77"/>
                  <a:sym typeface="Wingdings" pitchFamily="2" charset="2"/>
                </a:rPr>
                <a:t> </a:t>
              </a:r>
              <a:r>
                <a:rPr lang="en-ES" dirty="0">
                  <a:solidFill>
                    <a:schemeClr val="bg2"/>
                  </a:solidFill>
                  <a:latin typeface="Titillium Web" pitchFamily="2" charset="77"/>
                  <a:sym typeface="Wingdings" pitchFamily="2" charset="2"/>
                </a:rPr>
                <a:t>BTC closing price</a:t>
              </a:r>
              <a:endParaRPr lang="en-ES" dirty="0">
                <a:solidFill>
                  <a:schemeClr val="bg2"/>
                </a:solidFill>
                <a:latin typeface="Titillium Web" pitchFamily="2" charset="77"/>
              </a:endParaRPr>
            </a:p>
          </p:txBody>
        </p:sp>
        <p:sp>
          <p:nvSpPr>
            <p:cNvPr id="16" name="Google Shape;9834;p73">
              <a:extLst>
                <a:ext uri="{FF2B5EF4-FFF2-40B4-BE49-F238E27FC236}">
                  <a16:creationId xmlns:a16="http://schemas.microsoft.com/office/drawing/2014/main" id="{708B74F9-D737-594B-AE03-C289FC49D00C}"/>
                </a:ext>
              </a:extLst>
            </p:cNvPr>
            <p:cNvSpPr/>
            <p:nvPr/>
          </p:nvSpPr>
          <p:spPr>
            <a:xfrm>
              <a:off x="305742" y="4157261"/>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937;p73">
              <a:extLst>
                <a:ext uri="{FF2B5EF4-FFF2-40B4-BE49-F238E27FC236}">
                  <a16:creationId xmlns:a16="http://schemas.microsoft.com/office/drawing/2014/main" id="{0EF13C06-FA1E-DE41-9F44-7D5C602EB994}"/>
                </a:ext>
              </a:extLst>
            </p:cNvPr>
            <p:cNvSpPr/>
            <p:nvPr/>
          </p:nvSpPr>
          <p:spPr>
            <a:xfrm>
              <a:off x="312918" y="2020637"/>
              <a:ext cx="343335" cy="343303"/>
            </a:xfrm>
            <a:custGeom>
              <a:avLst/>
              <a:gdLst/>
              <a:ahLst/>
              <a:cxnLst/>
              <a:rect l="l" t="t" r="r" b="b"/>
              <a:pathLst>
                <a:path w="10812" h="10811" extrusionOk="0">
                  <a:moveTo>
                    <a:pt x="2769" y="2858"/>
                  </a:moveTo>
                  <a:cubicBezTo>
                    <a:pt x="2830" y="2858"/>
                    <a:pt x="2892" y="2866"/>
                    <a:pt x="2954" y="2881"/>
                  </a:cubicBezTo>
                  <a:cubicBezTo>
                    <a:pt x="3251" y="2941"/>
                    <a:pt x="3489" y="3191"/>
                    <a:pt x="3549" y="3489"/>
                  </a:cubicBezTo>
                  <a:cubicBezTo>
                    <a:pt x="3608" y="3774"/>
                    <a:pt x="3501" y="4036"/>
                    <a:pt x="3275" y="4227"/>
                  </a:cubicBezTo>
                  <a:cubicBezTo>
                    <a:pt x="3132" y="4346"/>
                    <a:pt x="3037" y="4548"/>
                    <a:pt x="3037" y="4739"/>
                  </a:cubicBezTo>
                  <a:lnTo>
                    <a:pt x="3037" y="5084"/>
                  </a:lnTo>
                  <a:cubicBezTo>
                    <a:pt x="3037" y="5346"/>
                    <a:pt x="3263" y="5572"/>
                    <a:pt x="3525" y="5572"/>
                  </a:cubicBezTo>
                  <a:lnTo>
                    <a:pt x="5228" y="5572"/>
                  </a:lnTo>
                  <a:lnTo>
                    <a:pt x="5228" y="7263"/>
                  </a:lnTo>
                  <a:cubicBezTo>
                    <a:pt x="5228" y="7370"/>
                    <a:pt x="5156" y="7441"/>
                    <a:pt x="5049" y="7441"/>
                  </a:cubicBezTo>
                  <a:lnTo>
                    <a:pt x="4704" y="7441"/>
                  </a:lnTo>
                  <a:cubicBezTo>
                    <a:pt x="4597" y="7441"/>
                    <a:pt x="4513" y="7406"/>
                    <a:pt x="4442" y="7322"/>
                  </a:cubicBezTo>
                  <a:cubicBezTo>
                    <a:pt x="4225" y="7076"/>
                    <a:pt x="3925" y="6935"/>
                    <a:pt x="3599" y="6935"/>
                  </a:cubicBezTo>
                  <a:cubicBezTo>
                    <a:pt x="3532" y="6935"/>
                    <a:pt x="3463" y="6941"/>
                    <a:pt x="3394" y="6953"/>
                  </a:cubicBezTo>
                  <a:cubicBezTo>
                    <a:pt x="2965" y="7025"/>
                    <a:pt x="2620" y="7370"/>
                    <a:pt x="2537" y="7787"/>
                  </a:cubicBezTo>
                  <a:cubicBezTo>
                    <a:pt x="2453" y="8120"/>
                    <a:pt x="2549" y="8454"/>
                    <a:pt x="2751" y="8715"/>
                  </a:cubicBezTo>
                  <a:cubicBezTo>
                    <a:pt x="2965" y="8965"/>
                    <a:pt x="3275" y="9108"/>
                    <a:pt x="3608" y="9108"/>
                  </a:cubicBezTo>
                  <a:cubicBezTo>
                    <a:pt x="3930" y="9108"/>
                    <a:pt x="4227" y="8965"/>
                    <a:pt x="4442" y="8715"/>
                  </a:cubicBezTo>
                  <a:cubicBezTo>
                    <a:pt x="4501" y="8632"/>
                    <a:pt x="4585" y="8608"/>
                    <a:pt x="4692" y="8608"/>
                  </a:cubicBezTo>
                  <a:lnTo>
                    <a:pt x="5037" y="8608"/>
                  </a:lnTo>
                  <a:cubicBezTo>
                    <a:pt x="5132" y="8608"/>
                    <a:pt x="5216" y="8680"/>
                    <a:pt x="5216" y="8787"/>
                  </a:cubicBezTo>
                  <a:lnTo>
                    <a:pt x="5216" y="10501"/>
                  </a:lnTo>
                  <a:lnTo>
                    <a:pt x="846" y="10501"/>
                  </a:lnTo>
                  <a:cubicBezTo>
                    <a:pt x="572" y="10501"/>
                    <a:pt x="334" y="10263"/>
                    <a:pt x="334" y="9977"/>
                  </a:cubicBezTo>
                  <a:lnTo>
                    <a:pt x="334" y="5572"/>
                  </a:lnTo>
                  <a:lnTo>
                    <a:pt x="2025" y="5572"/>
                  </a:lnTo>
                  <a:cubicBezTo>
                    <a:pt x="2299" y="5572"/>
                    <a:pt x="2513" y="5346"/>
                    <a:pt x="2513" y="5084"/>
                  </a:cubicBezTo>
                  <a:lnTo>
                    <a:pt x="2513" y="4727"/>
                  </a:lnTo>
                  <a:cubicBezTo>
                    <a:pt x="2513" y="4513"/>
                    <a:pt x="2430" y="4334"/>
                    <a:pt x="2299" y="4215"/>
                  </a:cubicBezTo>
                  <a:cubicBezTo>
                    <a:pt x="2120" y="4072"/>
                    <a:pt x="2013" y="3858"/>
                    <a:pt x="2013" y="3620"/>
                  </a:cubicBezTo>
                  <a:cubicBezTo>
                    <a:pt x="2013" y="3381"/>
                    <a:pt x="2120" y="3179"/>
                    <a:pt x="2299" y="3024"/>
                  </a:cubicBezTo>
                  <a:cubicBezTo>
                    <a:pt x="2431" y="2919"/>
                    <a:pt x="2596" y="2858"/>
                    <a:pt x="2769" y="2858"/>
                  </a:cubicBezTo>
                  <a:close/>
                  <a:moveTo>
                    <a:pt x="10014" y="298"/>
                  </a:moveTo>
                  <a:cubicBezTo>
                    <a:pt x="10300" y="298"/>
                    <a:pt x="10538" y="536"/>
                    <a:pt x="10538" y="822"/>
                  </a:cubicBezTo>
                  <a:lnTo>
                    <a:pt x="10538" y="5239"/>
                  </a:lnTo>
                  <a:lnTo>
                    <a:pt x="10312" y="5239"/>
                  </a:lnTo>
                  <a:cubicBezTo>
                    <a:pt x="10228" y="5239"/>
                    <a:pt x="10157" y="5322"/>
                    <a:pt x="10157" y="5406"/>
                  </a:cubicBezTo>
                  <a:cubicBezTo>
                    <a:pt x="10157" y="5501"/>
                    <a:pt x="10228" y="5572"/>
                    <a:pt x="10312" y="5572"/>
                  </a:cubicBezTo>
                  <a:lnTo>
                    <a:pt x="10490" y="5572"/>
                  </a:lnTo>
                  <a:lnTo>
                    <a:pt x="10490" y="9977"/>
                  </a:lnTo>
                  <a:cubicBezTo>
                    <a:pt x="10490" y="10263"/>
                    <a:pt x="10252" y="10501"/>
                    <a:pt x="9978" y="10501"/>
                  </a:cubicBezTo>
                  <a:lnTo>
                    <a:pt x="5573" y="10501"/>
                  </a:lnTo>
                  <a:lnTo>
                    <a:pt x="5573" y="8799"/>
                  </a:lnTo>
                  <a:cubicBezTo>
                    <a:pt x="5573" y="8537"/>
                    <a:pt x="5347" y="8311"/>
                    <a:pt x="5073" y="8311"/>
                  </a:cubicBezTo>
                  <a:lnTo>
                    <a:pt x="4739" y="8311"/>
                  </a:lnTo>
                  <a:cubicBezTo>
                    <a:pt x="4525" y="8311"/>
                    <a:pt x="4347" y="8394"/>
                    <a:pt x="4227" y="8537"/>
                  </a:cubicBezTo>
                  <a:cubicBezTo>
                    <a:pt x="4085" y="8715"/>
                    <a:pt x="3870" y="8811"/>
                    <a:pt x="3632" y="8811"/>
                  </a:cubicBezTo>
                  <a:cubicBezTo>
                    <a:pt x="3394" y="8811"/>
                    <a:pt x="3192" y="8715"/>
                    <a:pt x="3037" y="8537"/>
                  </a:cubicBezTo>
                  <a:cubicBezTo>
                    <a:pt x="2894" y="8358"/>
                    <a:pt x="2834" y="8120"/>
                    <a:pt x="2894" y="7882"/>
                  </a:cubicBezTo>
                  <a:cubicBezTo>
                    <a:pt x="2954" y="7584"/>
                    <a:pt x="3204" y="7346"/>
                    <a:pt x="3501" y="7287"/>
                  </a:cubicBezTo>
                  <a:cubicBezTo>
                    <a:pt x="3557" y="7275"/>
                    <a:pt x="3612" y="7269"/>
                    <a:pt x="3665" y="7269"/>
                  </a:cubicBezTo>
                  <a:cubicBezTo>
                    <a:pt x="3887" y="7269"/>
                    <a:pt x="4086" y="7367"/>
                    <a:pt x="4239" y="7549"/>
                  </a:cubicBezTo>
                  <a:cubicBezTo>
                    <a:pt x="4358" y="7703"/>
                    <a:pt x="4561" y="7787"/>
                    <a:pt x="4751" y="7787"/>
                  </a:cubicBezTo>
                  <a:lnTo>
                    <a:pt x="5097" y="7787"/>
                  </a:lnTo>
                  <a:cubicBezTo>
                    <a:pt x="5359" y="7787"/>
                    <a:pt x="5585" y="7561"/>
                    <a:pt x="5585" y="7299"/>
                  </a:cubicBezTo>
                  <a:lnTo>
                    <a:pt x="5585" y="5596"/>
                  </a:lnTo>
                  <a:lnTo>
                    <a:pt x="7275" y="5596"/>
                  </a:lnTo>
                  <a:cubicBezTo>
                    <a:pt x="7383" y="5596"/>
                    <a:pt x="7454" y="5679"/>
                    <a:pt x="7454" y="5775"/>
                  </a:cubicBezTo>
                  <a:lnTo>
                    <a:pt x="7454" y="6120"/>
                  </a:lnTo>
                  <a:cubicBezTo>
                    <a:pt x="7454" y="6227"/>
                    <a:pt x="7418" y="6310"/>
                    <a:pt x="7335" y="6394"/>
                  </a:cubicBezTo>
                  <a:cubicBezTo>
                    <a:pt x="7037" y="6644"/>
                    <a:pt x="6894" y="7025"/>
                    <a:pt x="6966" y="7430"/>
                  </a:cubicBezTo>
                  <a:cubicBezTo>
                    <a:pt x="7037" y="7858"/>
                    <a:pt x="7383" y="8203"/>
                    <a:pt x="7799" y="8299"/>
                  </a:cubicBezTo>
                  <a:cubicBezTo>
                    <a:pt x="7871" y="8311"/>
                    <a:pt x="7954" y="8323"/>
                    <a:pt x="8037" y="8323"/>
                  </a:cubicBezTo>
                  <a:cubicBezTo>
                    <a:pt x="8288" y="8323"/>
                    <a:pt x="8526" y="8239"/>
                    <a:pt x="8728" y="8084"/>
                  </a:cubicBezTo>
                  <a:cubicBezTo>
                    <a:pt x="8978" y="7882"/>
                    <a:pt x="9121" y="7561"/>
                    <a:pt x="9121" y="7239"/>
                  </a:cubicBezTo>
                  <a:cubicBezTo>
                    <a:pt x="9121" y="6906"/>
                    <a:pt x="8978" y="6608"/>
                    <a:pt x="8728" y="6406"/>
                  </a:cubicBezTo>
                  <a:cubicBezTo>
                    <a:pt x="8645" y="6346"/>
                    <a:pt x="8621" y="6251"/>
                    <a:pt x="8621" y="6132"/>
                  </a:cubicBezTo>
                  <a:lnTo>
                    <a:pt x="8621" y="5798"/>
                  </a:lnTo>
                  <a:cubicBezTo>
                    <a:pt x="8621" y="5691"/>
                    <a:pt x="8692" y="5620"/>
                    <a:pt x="8799" y="5620"/>
                  </a:cubicBezTo>
                  <a:lnTo>
                    <a:pt x="9645" y="5620"/>
                  </a:lnTo>
                  <a:cubicBezTo>
                    <a:pt x="9740" y="5620"/>
                    <a:pt x="9812" y="5536"/>
                    <a:pt x="9812" y="5453"/>
                  </a:cubicBezTo>
                  <a:cubicBezTo>
                    <a:pt x="9812" y="5358"/>
                    <a:pt x="9740" y="5286"/>
                    <a:pt x="9645" y="5286"/>
                  </a:cubicBezTo>
                  <a:lnTo>
                    <a:pt x="8799" y="5286"/>
                  </a:lnTo>
                  <a:cubicBezTo>
                    <a:pt x="8526" y="5286"/>
                    <a:pt x="8311" y="5513"/>
                    <a:pt x="8311" y="5775"/>
                  </a:cubicBezTo>
                  <a:lnTo>
                    <a:pt x="8311" y="6120"/>
                  </a:lnTo>
                  <a:cubicBezTo>
                    <a:pt x="8311" y="6334"/>
                    <a:pt x="8395" y="6513"/>
                    <a:pt x="8526" y="6632"/>
                  </a:cubicBezTo>
                  <a:cubicBezTo>
                    <a:pt x="8704" y="6775"/>
                    <a:pt x="8811" y="6989"/>
                    <a:pt x="8811" y="7227"/>
                  </a:cubicBezTo>
                  <a:cubicBezTo>
                    <a:pt x="8811" y="7465"/>
                    <a:pt x="8704" y="7668"/>
                    <a:pt x="8526" y="7822"/>
                  </a:cubicBezTo>
                  <a:cubicBezTo>
                    <a:pt x="8394" y="7928"/>
                    <a:pt x="8229" y="7988"/>
                    <a:pt x="8056" y="7988"/>
                  </a:cubicBezTo>
                  <a:cubicBezTo>
                    <a:pt x="7995" y="7988"/>
                    <a:pt x="7933" y="7981"/>
                    <a:pt x="7871" y="7965"/>
                  </a:cubicBezTo>
                  <a:cubicBezTo>
                    <a:pt x="7573" y="7906"/>
                    <a:pt x="7335" y="7656"/>
                    <a:pt x="7275" y="7358"/>
                  </a:cubicBezTo>
                  <a:cubicBezTo>
                    <a:pt x="7216" y="7072"/>
                    <a:pt x="7323" y="6810"/>
                    <a:pt x="7549" y="6608"/>
                  </a:cubicBezTo>
                  <a:cubicBezTo>
                    <a:pt x="7692" y="6489"/>
                    <a:pt x="7787" y="6298"/>
                    <a:pt x="7787" y="6108"/>
                  </a:cubicBezTo>
                  <a:lnTo>
                    <a:pt x="7787" y="5763"/>
                  </a:lnTo>
                  <a:cubicBezTo>
                    <a:pt x="7787" y="5501"/>
                    <a:pt x="7561" y="5275"/>
                    <a:pt x="7287" y="5275"/>
                  </a:cubicBezTo>
                  <a:lnTo>
                    <a:pt x="5597" y="5275"/>
                  </a:lnTo>
                  <a:lnTo>
                    <a:pt x="5597" y="3572"/>
                  </a:lnTo>
                  <a:cubicBezTo>
                    <a:pt x="5597" y="3477"/>
                    <a:pt x="5668" y="3393"/>
                    <a:pt x="5775" y="3393"/>
                  </a:cubicBezTo>
                  <a:lnTo>
                    <a:pt x="6121" y="3393"/>
                  </a:lnTo>
                  <a:cubicBezTo>
                    <a:pt x="6216" y="3393"/>
                    <a:pt x="6311" y="3441"/>
                    <a:pt x="6383" y="3512"/>
                  </a:cubicBezTo>
                  <a:cubicBezTo>
                    <a:pt x="6592" y="3762"/>
                    <a:pt x="6901" y="3911"/>
                    <a:pt x="7234" y="3911"/>
                  </a:cubicBezTo>
                  <a:cubicBezTo>
                    <a:pt x="7299" y="3911"/>
                    <a:pt x="7364" y="3905"/>
                    <a:pt x="7430" y="3893"/>
                  </a:cubicBezTo>
                  <a:cubicBezTo>
                    <a:pt x="7859" y="3810"/>
                    <a:pt x="8204" y="3477"/>
                    <a:pt x="8288" y="3060"/>
                  </a:cubicBezTo>
                  <a:cubicBezTo>
                    <a:pt x="8359" y="2727"/>
                    <a:pt x="8276" y="2381"/>
                    <a:pt x="8061" y="2131"/>
                  </a:cubicBezTo>
                  <a:cubicBezTo>
                    <a:pt x="7859" y="1881"/>
                    <a:pt x="7549" y="1726"/>
                    <a:pt x="7216" y="1726"/>
                  </a:cubicBezTo>
                  <a:cubicBezTo>
                    <a:pt x="6894" y="1726"/>
                    <a:pt x="6597" y="1881"/>
                    <a:pt x="6383" y="2131"/>
                  </a:cubicBezTo>
                  <a:cubicBezTo>
                    <a:pt x="6323" y="2203"/>
                    <a:pt x="6240" y="2238"/>
                    <a:pt x="6132" y="2238"/>
                  </a:cubicBezTo>
                  <a:lnTo>
                    <a:pt x="5787" y="2238"/>
                  </a:lnTo>
                  <a:cubicBezTo>
                    <a:pt x="5680" y="2238"/>
                    <a:pt x="5609" y="2167"/>
                    <a:pt x="5609" y="2060"/>
                  </a:cubicBezTo>
                  <a:lnTo>
                    <a:pt x="5609" y="1215"/>
                  </a:lnTo>
                  <a:cubicBezTo>
                    <a:pt x="5609" y="1119"/>
                    <a:pt x="5537" y="1048"/>
                    <a:pt x="5442" y="1048"/>
                  </a:cubicBezTo>
                  <a:cubicBezTo>
                    <a:pt x="5359" y="1048"/>
                    <a:pt x="5287" y="1119"/>
                    <a:pt x="5287" y="1215"/>
                  </a:cubicBezTo>
                  <a:lnTo>
                    <a:pt x="5287" y="2060"/>
                  </a:lnTo>
                  <a:cubicBezTo>
                    <a:pt x="5287" y="2322"/>
                    <a:pt x="5501" y="2548"/>
                    <a:pt x="5775" y="2548"/>
                  </a:cubicBezTo>
                  <a:lnTo>
                    <a:pt x="6121" y="2548"/>
                  </a:lnTo>
                  <a:cubicBezTo>
                    <a:pt x="6323" y="2548"/>
                    <a:pt x="6502" y="2465"/>
                    <a:pt x="6621" y="2322"/>
                  </a:cubicBezTo>
                  <a:cubicBezTo>
                    <a:pt x="6775" y="2143"/>
                    <a:pt x="6978" y="2048"/>
                    <a:pt x="7216" y="2048"/>
                  </a:cubicBezTo>
                  <a:cubicBezTo>
                    <a:pt x="7454" y="2048"/>
                    <a:pt x="7668" y="2143"/>
                    <a:pt x="7811" y="2322"/>
                  </a:cubicBezTo>
                  <a:cubicBezTo>
                    <a:pt x="7966" y="2500"/>
                    <a:pt x="8026" y="2739"/>
                    <a:pt x="7966" y="2977"/>
                  </a:cubicBezTo>
                  <a:cubicBezTo>
                    <a:pt x="7907" y="3274"/>
                    <a:pt x="7656" y="3512"/>
                    <a:pt x="7359" y="3572"/>
                  </a:cubicBezTo>
                  <a:cubicBezTo>
                    <a:pt x="7303" y="3584"/>
                    <a:pt x="7248" y="3589"/>
                    <a:pt x="7193" y="3589"/>
                  </a:cubicBezTo>
                  <a:cubicBezTo>
                    <a:pt x="6969" y="3589"/>
                    <a:pt x="6762" y="3492"/>
                    <a:pt x="6609" y="3310"/>
                  </a:cubicBezTo>
                  <a:cubicBezTo>
                    <a:pt x="6490" y="3155"/>
                    <a:pt x="6299" y="3072"/>
                    <a:pt x="6097" y="3072"/>
                  </a:cubicBezTo>
                  <a:lnTo>
                    <a:pt x="5763" y="3072"/>
                  </a:lnTo>
                  <a:cubicBezTo>
                    <a:pt x="5490" y="3072"/>
                    <a:pt x="5275" y="3298"/>
                    <a:pt x="5275" y="3560"/>
                  </a:cubicBezTo>
                  <a:lnTo>
                    <a:pt x="5275" y="5263"/>
                  </a:lnTo>
                  <a:lnTo>
                    <a:pt x="3573" y="5263"/>
                  </a:lnTo>
                  <a:cubicBezTo>
                    <a:pt x="3465" y="5263"/>
                    <a:pt x="3394" y="5179"/>
                    <a:pt x="3394" y="5084"/>
                  </a:cubicBezTo>
                  <a:lnTo>
                    <a:pt x="3394" y="4727"/>
                  </a:lnTo>
                  <a:cubicBezTo>
                    <a:pt x="3394" y="4620"/>
                    <a:pt x="3442" y="4524"/>
                    <a:pt x="3513" y="4453"/>
                  </a:cubicBezTo>
                  <a:cubicBezTo>
                    <a:pt x="3811" y="4203"/>
                    <a:pt x="3954" y="3810"/>
                    <a:pt x="3882" y="3417"/>
                  </a:cubicBezTo>
                  <a:cubicBezTo>
                    <a:pt x="3811" y="2977"/>
                    <a:pt x="3465" y="2643"/>
                    <a:pt x="3049" y="2548"/>
                  </a:cubicBezTo>
                  <a:cubicBezTo>
                    <a:pt x="2973" y="2531"/>
                    <a:pt x="2896" y="2523"/>
                    <a:pt x="2820" y="2523"/>
                  </a:cubicBezTo>
                  <a:cubicBezTo>
                    <a:pt x="2570" y="2523"/>
                    <a:pt x="2323" y="2610"/>
                    <a:pt x="2132" y="2774"/>
                  </a:cubicBezTo>
                  <a:cubicBezTo>
                    <a:pt x="1870" y="2977"/>
                    <a:pt x="1727" y="3298"/>
                    <a:pt x="1727" y="3620"/>
                  </a:cubicBezTo>
                  <a:cubicBezTo>
                    <a:pt x="1727" y="3941"/>
                    <a:pt x="1870" y="4239"/>
                    <a:pt x="2132" y="4453"/>
                  </a:cubicBezTo>
                  <a:cubicBezTo>
                    <a:pt x="2203" y="4513"/>
                    <a:pt x="2227" y="4608"/>
                    <a:pt x="2227" y="4703"/>
                  </a:cubicBezTo>
                  <a:lnTo>
                    <a:pt x="2227" y="5048"/>
                  </a:lnTo>
                  <a:cubicBezTo>
                    <a:pt x="2227" y="5155"/>
                    <a:pt x="2156" y="5227"/>
                    <a:pt x="2049" y="5227"/>
                  </a:cubicBezTo>
                  <a:lnTo>
                    <a:pt x="358" y="5227"/>
                  </a:lnTo>
                  <a:lnTo>
                    <a:pt x="358" y="822"/>
                  </a:lnTo>
                  <a:cubicBezTo>
                    <a:pt x="358" y="536"/>
                    <a:pt x="596" y="298"/>
                    <a:pt x="882" y="298"/>
                  </a:cubicBezTo>
                  <a:lnTo>
                    <a:pt x="5287" y="298"/>
                  </a:lnTo>
                  <a:lnTo>
                    <a:pt x="5287" y="476"/>
                  </a:lnTo>
                  <a:cubicBezTo>
                    <a:pt x="5287" y="572"/>
                    <a:pt x="5359" y="643"/>
                    <a:pt x="5442" y="643"/>
                  </a:cubicBezTo>
                  <a:cubicBezTo>
                    <a:pt x="5537" y="643"/>
                    <a:pt x="5609" y="572"/>
                    <a:pt x="5609" y="476"/>
                  </a:cubicBezTo>
                  <a:lnTo>
                    <a:pt x="5609" y="298"/>
                  </a:lnTo>
                  <a:close/>
                  <a:moveTo>
                    <a:pt x="834" y="0"/>
                  </a:moveTo>
                  <a:cubicBezTo>
                    <a:pt x="370" y="0"/>
                    <a:pt x="1" y="381"/>
                    <a:pt x="1" y="834"/>
                  </a:cubicBezTo>
                  <a:lnTo>
                    <a:pt x="1" y="9977"/>
                  </a:lnTo>
                  <a:cubicBezTo>
                    <a:pt x="1" y="10442"/>
                    <a:pt x="370" y="10811"/>
                    <a:pt x="834" y="10811"/>
                  </a:cubicBezTo>
                  <a:lnTo>
                    <a:pt x="9978" y="10811"/>
                  </a:lnTo>
                  <a:cubicBezTo>
                    <a:pt x="10431" y="10811"/>
                    <a:pt x="10812" y="10442"/>
                    <a:pt x="10812" y="9977"/>
                  </a:cubicBezTo>
                  <a:lnTo>
                    <a:pt x="10812" y="834"/>
                  </a:lnTo>
                  <a:cubicBezTo>
                    <a:pt x="10812" y="381"/>
                    <a:pt x="10431" y="0"/>
                    <a:pt x="9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 name="Table 18">
            <a:extLst>
              <a:ext uri="{FF2B5EF4-FFF2-40B4-BE49-F238E27FC236}">
                <a16:creationId xmlns:a16="http://schemas.microsoft.com/office/drawing/2014/main" id="{6B89601F-4A23-A94F-92E1-F4A435326307}"/>
              </a:ext>
            </a:extLst>
          </p:cNvPr>
          <p:cNvGraphicFramePr>
            <a:graphicFrameLocks noGrp="1"/>
          </p:cNvGraphicFramePr>
          <p:nvPr>
            <p:extLst>
              <p:ext uri="{D42A27DB-BD31-4B8C-83A1-F6EECF244321}">
                <p14:modId xmlns:p14="http://schemas.microsoft.com/office/powerpoint/2010/main" val="3885038243"/>
              </p:ext>
            </p:extLst>
          </p:nvPr>
        </p:nvGraphicFramePr>
        <p:xfrm>
          <a:off x="3334576" y="1773188"/>
          <a:ext cx="5390325" cy="2138412"/>
        </p:xfrm>
        <a:graphic>
          <a:graphicData uri="http://schemas.openxmlformats.org/drawingml/2006/table">
            <a:tbl>
              <a:tblPr firstRow="1" firstCol="1">
                <a:tableStyleId>{3C2FFA5D-87B4-456A-9821-1D502468CF0F}</a:tableStyleId>
              </a:tblPr>
              <a:tblGrid>
                <a:gridCol w="1796775">
                  <a:extLst>
                    <a:ext uri="{9D8B030D-6E8A-4147-A177-3AD203B41FA5}">
                      <a16:colId xmlns:a16="http://schemas.microsoft.com/office/drawing/2014/main" val="291807796"/>
                    </a:ext>
                  </a:extLst>
                </a:gridCol>
                <a:gridCol w="1796775">
                  <a:extLst>
                    <a:ext uri="{9D8B030D-6E8A-4147-A177-3AD203B41FA5}">
                      <a16:colId xmlns:a16="http://schemas.microsoft.com/office/drawing/2014/main" val="2440314739"/>
                    </a:ext>
                  </a:extLst>
                </a:gridCol>
                <a:gridCol w="1796775">
                  <a:extLst>
                    <a:ext uri="{9D8B030D-6E8A-4147-A177-3AD203B41FA5}">
                      <a16:colId xmlns:a16="http://schemas.microsoft.com/office/drawing/2014/main" val="4098499897"/>
                    </a:ext>
                  </a:extLst>
                </a:gridCol>
              </a:tblGrid>
              <a:tr h="356402">
                <a:tc>
                  <a:txBody>
                    <a:bodyPr/>
                    <a:lstStyle/>
                    <a:p>
                      <a:pPr algn="ctr"/>
                      <a:r>
                        <a:rPr lang="en-ES" dirty="0"/>
                        <a:t>Model</a:t>
                      </a:r>
                    </a:p>
                  </a:txBody>
                  <a:tcPr anchor="ctr"/>
                </a:tc>
                <a:tc>
                  <a:txBody>
                    <a:bodyPr/>
                    <a:lstStyle/>
                    <a:p>
                      <a:pPr algn="ctr"/>
                      <a:r>
                        <a:rPr lang="en-ES" dirty="0"/>
                        <a:t>Score</a:t>
                      </a:r>
                    </a:p>
                  </a:txBody>
                  <a:tcPr anchor="ctr"/>
                </a:tc>
                <a:tc>
                  <a:txBody>
                    <a:bodyPr/>
                    <a:lstStyle/>
                    <a:p>
                      <a:pPr algn="ctr"/>
                      <a:r>
                        <a:rPr lang="en-ES" dirty="0"/>
                        <a:t>MAE</a:t>
                      </a:r>
                    </a:p>
                  </a:txBody>
                  <a:tcPr anchor="ctr"/>
                </a:tc>
                <a:extLst>
                  <a:ext uri="{0D108BD9-81ED-4DB2-BD59-A6C34878D82A}">
                    <a16:rowId xmlns:a16="http://schemas.microsoft.com/office/drawing/2014/main" val="811847438"/>
                  </a:ext>
                </a:extLst>
              </a:tr>
              <a:tr h="356402">
                <a:tc>
                  <a:txBody>
                    <a:bodyPr/>
                    <a:lstStyle/>
                    <a:p>
                      <a:pPr algn="ctr"/>
                      <a:r>
                        <a:rPr lang="en-ES" dirty="0"/>
                        <a:t>XGB</a:t>
                      </a:r>
                    </a:p>
                  </a:txBody>
                  <a:tcPr anchor="ctr"/>
                </a:tc>
                <a:tc>
                  <a:txBody>
                    <a:bodyPr/>
                    <a:lstStyle/>
                    <a:p>
                      <a:pPr algn="ctr"/>
                      <a:r>
                        <a:rPr lang="en-ES" sz="1400" b="0" i="0" u="none" strike="noStrike" cap="none" dirty="0">
                          <a:solidFill>
                            <a:schemeClr val="dk1"/>
                          </a:solidFill>
                          <a:effectLst/>
                          <a:latin typeface="+mn-lt"/>
                          <a:ea typeface="+mn-ea"/>
                          <a:cs typeface="+mn-cs"/>
                          <a:sym typeface="Arial"/>
                        </a:rPr>
                        <a:t>0.9815</a:t>
                      </a:r>
                      <a:endParaRPr lang="en-ES" dirty="0"/>
                    </a:p>
                  </a:txBody>
                  <a:tcPr anchor="ctr"/>
                </a:tc>
                <a:tc>
                  <a:txBody>
                    <a:bodyPr/>
                    <a:lstStyle/>
                    <a:p>
                      <a:pPr algn="ctr"/>
                      <a:r>
                        <a:rPr lang="en-ES" sz="1400" b="0" i="0" u="none" strike="noStrike" cap="none" dirty="0">
                          <a:solidFill>
                            <a:schemeClr val="dk1"/>
                          </a:solidFill>
                          <a:effectLst/>
                          <a:latin typeface="+mn-lt"/>
                          <a:ea typeface="+mn-ea"/>
                          <a:cs typeface="+mn-cs"/>
                          <a:sym typeface="Arial"/>
                        </a:rPr>
                        <a:t>0.0102</a:t>
                      </a:r>
                      <a:endParaRPr lang="en-ES" dirty="0"/>
                    </a:p>
                  </a:txBody>
                  <a:tcPr anchor="ctr"/>
                </a:tc>
                <a:extLst>
                  <a:ext uri="{0D108BD9-81ED-4DB2-BD59-A6C34878D82A}">
                    <a16:rowId xmlns:a16="http://schemas.microsoft.com/office/drawing/2014/main" val="4032749376"/>
                  </a:ext>
                </a:extLst>
              </a:tr>
              <a:tr h="356402">
                <a:tc>
                  <a:txBody>
                    <a:bodyPr/>
                    <a:lstStyle/>
                    <a:p>
                      <a:pPr algn="ctr"/>
                      <a:r>
                        <a:rPr lang="en-ES" dirty="0"/>
                        <a:t>Decision Tree </a:t>
                      </a:r>
                    </a:p>
                  </a:txBody>
                  <a:tcPr anchor="ctr"/>
                </a:tc>
                <a:tc>
                  <a:txBody>
                    <a:bodyPr/>
                    <a:lstStyle/>
                    <a:p>
                      <a:pPr algn="ctr"/>
                      <a:r>
                        <a:rPr lang="en-ES" sz="1400" b="0" i="0" u="none" strike="noStrike" cap="none" dirty="0">
                          <a:solidFill>
                            <a:schemeClr val="dk1"/>
                          </a:solidFill>
                          <a:effectLst/>
                          <a:latin typeface="+mn-lt"/>
                          <a:ea typeface="+mn-ea"/>
                          <a:cs typeface="+mn-cs"/>
                          <a:sym typeface="Arial"/>
                        </a:rPr>
                        <a:t>0.9725</a:t>
                      </a:r>
                      <a:endParaRPr lang="en-ES" dirty="0"/>
                    </a:p>
                  </a:txBody>
                  <a:tcPr anchor="ctr"/>
                </a:tc>
                <a:tc>
                  <a:txBody>
                    <a:bodyPr/>
                    <a:lstStyle/>
                    <a:p>
                      <a:pPr algn="ctr"/>
                      <a:r>
                        <a:rPr lang="en-ES" sz="1400" b="0" i="0" u="none" strike="noStrike" cap="none" dirty="0">
                          <a:solidFill>
                            <a:schemeClr val="dk1"/>
                          </a:solidFill>
                          <a:effectLst/>
                          <a:latin typeface="+mn-lt"/>
                          <a:ea typeface="+mn-ea"/>
                          <a:cs typeface="+mn-cs"/>
                          <a:sym typeface="Arial"/>
                        </a:rPr>
                        <a:t>0.0118</a:t>
                      </a:r>
                      <a:endParaRPr lang="en-ES" dirty="0"/>
                    </a:p>
                  </a:txBody>
                  <a:tcPr anchor="ctr"/>
                </a:tc>
                <a:extLst>
                  <a:ext uri="{0D108BD9-81ED-4DB2-BD59-A6C34878D82A}">
                    <a16:rowId xmlns:a16="http://schemas.microsoft.com/office/drawing/2014/main" val="2197022043"/>
                  </a:ext>
                </a:extLst>
              </a:tr>
              <a:tr h="356402">
                <a:tc>
                  <a:txBody>
                    <a:bodyPr/>
                    <a:lstStyle/>
                    <a:p>
                      <a:pPr algn="ctr"/>
                      <a:r>
                        <a:rPr lang="en-ES" dirty="0"/>
                        <a:t>Linear Regressor</a:t>
                      </a:r>
                    </a:p>
                  </a:txBody>
                  <a:tcPr anchor="ctr"/>
                </a:tc>
                <a:tc>
                  <a:txBody>
                    <a:bodyPr/>
                    <a:lstStyle/>
                    <a:p>
                      <a:pPr algn="ctr"/>
                      <a:r>
                        <a:rPr lang="en-ES" sz="1400" b="0" i="0" u="none" strike="noStrike" cap="none" dirty="0">
                          <a:solidFill>
                            <a:schemeClr val="dk1"/>
                          </a:solidFill>
                          <a:effectLst/>
                          <a:latin typeface="+mn-lt"/>
                          <a:ea typeface="+mn-ea"/>
                          <a:cs typeface="+mn-cs"/>
                          <a:sym typeface="Arial"/>
                        </a:rPr>
                        <a:t>0.8740</a:t>
                      </a:r>
                      <a:endParaRPr lang="en-ES" dirty="0"/>
                    </a:p>
                  </a:txBody>
                  <a:tcPr anchor="ctr"/>
                </a:tc>
                <a:tc>
                  <a:txBody>
                    <a:bodyPr/>
                    <a:lstStyle/>
                    <a:p>
                      <a:pPr algn="ctr"/>
                      <a:r>
                        <a:rPr lang="en-ES" sz="1400" b="0" i="0" u="none" strike="noStrike" cap="none" dirty="0">
                          <a:solidFill>
                            <a:schemeClr val="dk1"/>
                          </a:solidFill>
                          <a:effectLst/>
                          <a:latin typeface="+mn-lt"/>
                          <a:ea typeface="+mn-ea"/>
                          <a:cs typeface="+mn-cs"/>
                          <a:sym typeface="Arial"/>
                        </a:rPr>
                        <a:t>0.0541</a:t>
                      </a:r>
                      <a:endParaRPr lang="en-ES" dirty="0"/>
                    </a:p>
                  </a:txBody>
                  <a:tcPr anchor="ctr"/>
                </a:tc>
                <a:extLst>
                  <a:ext uri="{0D108BD9-81ED-4DB2-BD59-A6C34878D82A}">
                    <a16:rowId xmlns:a16="http://schemas.microsoft.com/office/drawing/2014/main" val="2833275017"/>
                  </a:ext>
                </a:extLst>
              </a:tr>
              <a:tr h="356402">
                <a:tc>
                  <a:txBody>
                    <a:bodyPr/>
                    <a:lstStyle/>
                    <a:p>
                      <a:pPr algn="ctr"/>
                      <a:r>
                        <a:rPr lang="en-ES" dirty="0"/>
                        <a:t>KNN</a:t>
                      </a:r>
                    </a:p>
                  </a:txBody>
                  <a:tcPr anchor="ctr"/>
                </a:tc>
                <a:tc>
                  <a:txBody>
                    <a:bodyPr/>
                    <a:lstStyle/>
                    <a:p>
                      <a:pPr algn="ctr"/>
                      <a:r>
                        <a:rPr lang="en-ES" sz="1400" b="1" i="0" u="none" strike="noStrike" cap="none" dirty="0">
                          <a:solidFill>
                            <a:schemeClr val="dk1"/>
                          </a:solidFill>
                          <a:effectLst/>
                          <a:latin typeface="+mn-lt"/>
                          <a:ea typeface="+mn-ea"/>
                          <a:cs typeface="+mn-cs"/>
                          <a:sym typeface="Arial"/>
                        </a:rPr>
                        <a:t>0.9906</a:t>
                      </a:r>
                      <a:endParaRPr lang="en-ES" b="1" dirty="0"/>
                    </a:p>
                  </a:txBody>
                  <a:tcPr anchor="ctr"/>
                </a:tc>
                <a:tc>
                  <a:txBody>
                    <a:bodyPr/>
                    <a:lstStyle/>
                    <a:p>
                      <a:pPr algn="ctr"/>
                      <a:r>
                        <a:rPr lang="en-ES" sz="1400" b="0" i="0" u="none" strike="noStrike" cap="none" dirty="0">
                          <a:solidFill>
                            <a:schemeClr val="dk1"/>
                          </a:solidFill>
                          <a:effectLst/>
                          <a:latin typeface="+mn-lt"/>
                          <a:ea typeface="+mn-ea"/>
                          <a:cs typeface="+mn-cs"/>
                          <a:sym typeface="Arial"/>
                        </a:rPr>
                        <a:t>0.0113</a:t>
                      </a:r>
                      <a:endParaRPr lang="en-ES" dirty="0"/>
                    </a:p>
                  </a:txBody>
                  <a:tcPr anchor="ctr"/>
                </a:tc>
                <a:extLst>
                  <a:ext uri="{0D108BD9-81ED-4DB2-BD59-A6C34878D82A}">
                    <a16:rowId xmlns:a16="http://schemas.microsoft.com/office/drawing/2014/main" val="1643649373"/>
                  </a:ext>
                </a:extLst>
              </a:tr>
              <a:tr h="356402">
                <a:tc>
                  <a:txBody>
                    <a:bodyPr/>
                    <a:lstStyle/>
                    <a:p>
                      <a:pPr algn="ctr"/>
                      <a:r>
                        <a:rPr lang="en-ES" dirty="0"/>
                        <a:t>Random Forest</a:t>
                      </a:r>
                    </a:p>
                  </a:txBody>
                  <a:tcPr anchor="ctr"/>
                </a:tc>
                <a:tc>
                  <a:txBody>
                    <a:bodyPr/>
                    <a:lstStyle/>
                    <a:p>
                      <a:pPr algn="ctr"/>
                      <a:r>
                        <a:rPr lang="en-ES" sz="1400" b="0" i="0" u="none" strike="noStrike" cap="none" dirty="0">
                          <a:solidFill>
                            <a:schemeClr val="dk1"/>
                          </a:solidFill>
                          <a:effectLst/>
                          <a:latin typeface="+mn-lt"/>
                          <a:ea typeface="+mn-ea"/>
                          <a:cs typeface="+mn-cs"/>
                          <a:sym typeface="Arial"/>
                        </a:rPr>
                        <a:t>0.9793</a:t>
                      </a:r>
                      <a:endParaRPr lang="en-ES" dirty="0"/>
                    </a:p>
                  </a:txBody>
                  <a:tcPr anchor="ctr"/>
                </a:tc>
                <a:tc>
                  <a:txBody>
                    <a:bodyPr/>
                    <a:lstStyle/>
                    <a:p>
                      <a:pPr algn="ctr"/>
                      <a:r>
                        <a:rPr lang="en-ES" sz="1400" b="1" i="0" u="none" strike="noStrike" cap="none" dirty="0">
                          <a:solidFill>
                            <a:schemeClr val="dk1"/>
                          </a:solidFill>
                          <a:effectLst/>
                          <a:latin typeface="+mn-lt"/>
                          <a:ea typeface="+mn-ea"/>
                          <a:cs typeface="+mn-cs"/>
                          <a:sym typeface="Arial"/>
                        </a:rPr>
                        <a:t>0.0102</a:t>
                      </a:r>
                      <a:endParaRPr lang="en-ES" b="1" dirty="0"/>
                    </a:p>
                  </a:txBody>
                  <a:tcPr anchor="ctr"/>
                </a:tc>
                <a:extLst>
                  <a:ext uri="{0D108BD9-81ED-4DB2-BD59-A6C34878D82A}">
                    <a16:rowId xmlns:a16="http://schemas.microsoft.com/office/drawing/2014/main" val="2278280995"/>
                  </a:ext>
                </a:extLst>
              </a:tr>
            </a:tbl>
          </a:graphicData>
        </a:graphic>
      </p:graphicFrame>
      <p:pic>
        <p:nvPicPr>
          <p:cNvPr id="19" name="Picture 2" descr="Ironhack Reviews | Course Report | Course Report">
            <a:extLst>
              <a:ext uri="{FF2B5EF4-FFF2-40B4-BE49-F238E27FC236}">
                <a16:creationId xmlns:a16="http://schemas.microsoft.com/office/drawing/2014/main" id="{4616E7B8-B638-B24C-B2A1-593DCCE28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48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9793-4B49-1546-879C-12124FE3803D}"/>
              </a:ext>
            </a:extLst>
          </p:cNvPr>
          <p:cNvSpPr>
            <a:spLocks noGrp="1"/>
          </p:cNvSpPr>
          <p:nvPr>
            <p:ph type="title"/>
          </p:nvPr>
        </p:nvSpPr>
        <p:spPr/>
        <p:txBody>
          <a:bodyPr/>
          <a:lstStyle/>
          <a:p>
            <a:r>
              <a:rPr lang="en-ES" dirty="0"/>
              <a:t>KNR and RFR predictions</a:t>
            </a:r>
          </a:p>
        </p:txBody>
      </p:sp>
      <p:pic>
        <p:nvPicPr>
          <p:cNvPr id="16" name="Picture 15" descr="Chart, line chart&#10;&#10;Description automatically generated">
            <a:extLst>
              <a:ext uri="{FF2B5EF4-FFF2-40B4-BE49-F238E27FC236}">
                <a16:creationId xmlns:a16="http://schemas.microsoft.com/office/drawing/2014/main" id="{2D3850BF-415E-5A4F-8C9E-22786723BDC8}"/>
              </a:ext>
            </a:extLst>
          </p:cNvPr>
          <p:cNvPicPr>
            <a:picLocks noChangeAspect="1"/>
          </p:cNvPicPr>
          <p:nvPr/>
        </p:nvPicPr>
        <p:blipFill>
          <a:blip r:embed="rId3"/>
          <a:stretch>
            <a:fillRect/>
          </a:stretch>
        </p:blipFill>
        <p:spPr>
          <a:xfrm>
            <a:off x="289864" y="1822923"/>
            <a:ext cx="4028136" cy="2672876"/>
          </a:xfrm>
          <a:prstGeom prst="rect">
            <a:avLst/>
          </a:prstGeom>
        </p:spPr>
      </p:pic>
      <p:pic>
        <p:nvPicPr>
          <p:cNvPr id="17" name="Picture 16" descr="Chart&#10;&#10;Description automatically generated">
            <a:extLst>
              <a:ext uri="{FF2B5EF4-FFF2-40B4-BE49-F238E27FC236}">
                <a16:creationId xmlns:a16="http://schemas.microsoft.com/office/drawing/2014/main" id="{7FAB3B56-3598-F643-98B2-484552D1884F}"/>
              </a:ext>
            </a:extLst>
          </p:cNvPr>
          <p:cNvPicPr>
            <a:picLocks noChangeAspect="1"/>
          </p:cNvPicPr>
          <p:nvPr/>
        </p:nvPicPr>
        <p:blipFill>
          <a:blip r:embed="rId4"/>
          <a:stretch>
            <a:fillRect/>
          </a:stretch>
        </p:blipFill>
        <p:spPr>
          <a:xfrm>
            <a:off x="4572000" y="1822923"/>
            <a:ext cx="4028137" cy="2672876"/>
          </a:xfrm>
          <a:prstGeom prst="rect">
            <a:avLst/>
          </a:prstGeom>
        </p:spPr>
      </p:pic>
      <p:pic>
        <p:nvPicPr>
          <p:cNvPr id="18" name="Picture 2" descr="Ironhack Reviews | Course Report | Course Report">
            <a:extLst>
              <a:ext uri="{FF2B5EF4-FFF2-40B4-BE49-F238E27FC236}">
                <a16:creationId xmlns:a16="http://schemas.microsoft.com/office/drawing/2014/main" id="{31FE59AD-C8F4-6945-AA8D-E624B5D42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84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39882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4152886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grpSp>
        <p:nvGrpSpPr>
          <p:cNvPr id="8" name="Group 7">
            <a:extLst>
              <a:ext uri="{FF2B5EF4-FFF2-40B4-BE49-F238E27FC236}">
                <a16:creationId xmlns:a16="http://schemas.microsoft.com/office/drawing/2014/main" id="{381185BC-4E00-604B-B624-5BAF73751B66}"/>
              </a:ext>
            </a:extLst>
          </p:cNvPr>
          <p:cNvGrpSpPr/>
          <p:nvPr/>
        </p:nvGrpSpPr>
        <p:grpSpPr>
          <a:xfrm>
            <a:off x="255013" y="231833"/>
            <a:ext cx="4316987" cy="923330"/>
            <a:chOff x="1055113" y="1912292"/>
            <a:chExt cx="4316987" cy="923330"/>
          </a:xfrm>
        </p:grpSpPr>
        <p:sp>
          <p:nvSpPr>
            <p:cNvPr id="9" name="Rounded Rectangle 8">
              <a:extLst>
                <a:ext uri="{FF2B5EF4-FFF2-40B4-BE49-F238E27FC236}">
                  <a16:creationId xmlns:a16="http://schemas.microsoft.com/office/drawing/2014/main" id="{2C8E20A0-920D-AD47-B6B9-EBB9D2968897}"/>
                </a:ext>
              </a:extLst>
            </p:cNvPr>
            <p:cNvSpPr/>
            <p:nvPr/>
          </p:nvSpPr>
          <p:spPr>
            <a:xfrm>
              <a:off x="1930400" y="2070100"/>
              <a:ext cx="3441700" cy="60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5"/>
                  </a:solidFill>
                  <a:latin typeface="Titillium Web" pitchFamily="2" charset="77"/>
                </a:rPr>
                <a:t>High correlation between the BTC and the other cryptocurrencies, gold, euro and pound</a:t>
              </a:r>
              <a:endParaRPr lang="en-ES" sz="1200" dirty="0">
                <a:solidFill>
                  <a:schemeClr val="accent5"/>
                </a:solidFill>
                <a:latin typeface="Titillium Web" pitchFamily="2" charset="77"/>
              </a:endParaRPr>
            </a:p>
          </p:txBody>
        </p:sp>
        <p:sp>
          <p:nvSpPr>
            <p:cNvPr id="10" name="Rectangle 9">
              <a:extLst>
                <a:ext uri="{FF2B5EF4-FFF2-40B4-BE49-F238E27FC236}">
                  <a16:creationId xmlns:a16="http://schemas.microsoft.com/office/drawing/2014/main" id="{9E819C26-40B8-E64D-AD62-EA6B66BEF3B2}"/>
                </a:ext>
              </a:extLst>
            </p:cNvPr>
            <p:cNvSpPr/>
            <p:nvPr/>
          </p:nvSpPr>
          <p:spPr>
            <a:xfrm>
              <a:off x="1055113" y="1912292"/>
              <a:ext cx="94357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 sz="5400" b="1" cap="none" spc="0" dirty="0">
                  <a:ln w="0"/>
                  <a:solidFill>
                    <a:schemeClr val="tx1"/>
                  </a:solidFill>
                  <a:effectLst>
                    <a:outerShdw blurRad="38100" dist="19050" dir="2700000" algn="tl" rotWithShape="0">
                      <a:schemeClr val="dk1">
                        <a:alpha val="40000"/>
                      </a:schemeClr>
                    </a:outerShdw>
                  </a:effectLst>
                  <a:latin typeface="Titillium Web" pitchFamily="2" charset="77"/>
                </a:rPr>
                <a:t>1</a:t>
              </a:r>
              <a:endParaRPr lang="en-ES" sz="5400" b="1" cap="none" spc="0" dirty="0">
                <a:ln w="0"/>
                <a:solidFill>
                  <a:schemeClr val="tx1"/>
                </a:solidFill>
                <a:effectLst>
                  <a:outerShdw blurRad="38100" dist="19050" dir="2700000" algn="tl" rotWithShape="0">
                    <a:schemeClr val="dk1">
                      <a:alpha val="40000"/>
                    </a:schemeClr>
                  </a:outerShdw>
                </a:effectLst>
              </a:endParaRPr>
            </a:p>
          </p:txBody>
        </p:sp>
      </p:grpSp>
      <p:grpSp>
        <p:nvGrpSpPr>
          <p:cNvPr id="11" name="Group 10">
            <a:extLst>
              <a:ext uri="{FF2B5EF4-FFF2-40B4-BE49-F238E27FC236}">
                <a16:creationId xmlns:a16="http://schemas.microsoft.com/office/drawing/2014/main" id="{3ECDFFF4-2144-7D42-BC84-D6B0E30CDD31}"/>
              </a:ext>
            </a:extLst>
          </p:cNvPr>
          <p:cNvGrpSpPr/>
          <p:nvPr/>
        </p:nvGrpSpPr>
        <p:grpSpPr>
          <a:xfrm>
            <a:off x="255013" y="2156928"/>
            <a:ext cx="4316987" cy="923330"/>
            <a:chOff x="1055113" y="1912292"/>
            <a:chExt cx="4316987" cy="923330"/>
          </a:xfrm>
        </p:grpSpPr>
        <p:sp>
          <p:nvSpPr>
            <p:cNvPr id="12" name="Rounded Rectangle 11">
              <a:extLst>
                <a:ext uri="{FF2B5EF4-FFF2-40B4-BE49-F238E27FC236}">
                  <a16:creationId xmlns:a16="http://schemas.microsoft.com/office/drawing/2014/main" id="{78DD1B53-BC38-6242-8983-8E49905E2167}"/>
                </a:ext>
              </a:extLst>
            </p:cNvPr>
            <p:cNvSpPr/>
            <p:nvPr/>
          </p:nvSpPr>
          <p:spPr>
            <a:xfrm>
              <a:off x="1930400" y="2070100"/>
              <a:ext cx="3441700" cy="60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5"/>
                  </a:solidFill>
                  <a:latin typeface="Titillium Web" pitchFamily="2" charset="77"/>
                </a:rPr>
                <a:t>Both time-series model predict that the BTC price is increasing in the ST</a:t>
              </a:r>
              <a:endParaRPr lang="en-ES" sz="1200" dirty="0">
                <a:solidFill>
                  <a:schemeClr val="accent5"/>
                </a:solidFill>
                <a:latin typeface="Titillium Web" pitchFamily="2" charset="77"/>
              </a:endParaRPr>
            </a:p>
          </p:txBody>
        </p:sp>
        <p:sp>
          <p:nvSpPr>
            <p:cNvPr id="13" name="Rectangle 12">
              <a:extLst>
                <a:ext uri="{FF2B5EF4-FFF2-40B4-BE49-F238E27FC236}">
                  <a16:creationId xmlns:a16="http://schemas.microsoft.com/office/drawing/2014/main" id="{42DE980E-FE94-294E-83BD-9A06590998C1}"/>
                </a:ext>
              </a:extLst>
            </p:cNvPr>
            <p:cNvSpPr/>
            <p:nvPr/>
          </p:nvSpPr>
          <p:spPr>
            <a:xfrm>
              <a:off x="1055113" y="1912292"/>
              <a:ext cx="94357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 sz="5400" b="1" dirty="0">
                  <a:ln w="0"/>
                  <a:solidFill>
                    <a:schemeClr val="tx1"/>
                  </a:solidFill>
                  <a:effectLst>
                    <a:outerShdw blurRad="38100" dist="19050" dir="2700000" algn="tl" rotWithShape="0">
                      <a:schemeClr val="dk1">
                        <a:alpha val="40000"/>
                      </a:schemeClr>
                    </a:outerShdw>
                  </a:effectLst>
                  <a:latin typeface="Titillium Web" pitchFamily="2" charset="77"/>
                </a:rPr>
                <a:t>2</a:t>
              </a:r>
              <a:endParaRPr lang="en-ES" sz="5400" b="1" cap="none" spc="0" dirty="0">
                <a:ln w="0"/>
                <a:solidFill>
                  <a:schemeClr val="tx1"/>
                </a:solidFill>
                <a:effectLst>
                  <a:outerShdw blurRad="38100" dist="19050" dir="2700000" algn="tl" rotWithShape="0">
                    <a:schemeClr val="dk1">
                      <a:alpha val="40000"/>
                    </a:schemeClr>
                  </a:outerShdw>
                </a:effectLst>
              </a:endParaRPr>
            </a:p>
          </p:txBody>
        </p:sp>
      </p:grpSp>
      <p:grpSp>
        <p:nvGrpSpPr>
          <p:cNvPr id="14" name="Group 13">
            <a:extLst>
              <a:ext uri="{FF2B5EF4-FFF2-40B4-BE49-F238E27FC236}">
                <a16:creationId xmlns:a16="http://schemas.microsoft.com/office/drawing/2014/main" id="{0BFCC752-0BB8-E342-952C-27C60CF185B9}"/>
              </a:ext>
            </a:extLst>
          </p:cNvPr>
          <p:cNvGrpSpPr/>
          <p:nvPr/>
        </p:nvGrpSpPr>
        <p:grpSpPr>
          <a:xfrm>
            <a:off x="255013" y="3976718"/>
            <a:ext cx="4316987" cy="923330"/>
            <a:chOff x="1055113" y="1912292"/>
            <a:chExt cx="4316987" cy="923330"/>
          </a:xfrm>
        </p:grpSpPr>
        <p:sp>
          <p:nvSpPr>
            <p:cNvPr id="15" name="Rounded Rectangle 14">
              <a:extLst>
                <a:ext uri="{FF2B5EF4-FFF2-40B4-BE49-F238E27FC236}">
                  <a16:creationId xmlns:a16="http://schemas.microsoft.com/office/drawing/2014/main" id="{F68D848B-3D89-7E4E-AD49-AC9B16158F2A}"/>
                </a:ext>
              </a:extLst>
            </p:cNvPr>
            <p:cNvSpPr/>
            <p:nvPr/>
          </p:nvSpPr>
          <p:spPr>
            <a:xfrm>
              <a:off x="1930400" y="2070100"/>
              <a:ext cx="3441700" cy="60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200" dirty="0">
                  <a:solidFill>
                    <a:schemeClr val="accent5"/>
                  </a:solidFill>
                  <a:latin typeface="Titillium Web" pitchFamily="2" charset="77"/>
                </a:rPr>
                <a:t>For making profit: buy on a Tuesday in October, sell on Saturday at the end of February</a:t>
              </a:r>
            </a:p>
          </p:txBody>
        </p:sp>
        <p:sp>
          <p:nvSpPr>
            <p:cNvPr id="16" name="Rectangle 15">
              <a:extLst>
                <a:ext uri="{FF2B5EF4-FFF2-40B4-BE49-F238E27FC236}">
                  <a16:creationId xmlns:a16="http://schemas.microsoft.com/office/drawing/2014/main" id="{ABD94E25-68E9-9740-8A63-FD58B06AF06C}"/>
                </a:ext>
              </a:extLst>
            </p:cNvPr>
            <p:cNvSpPr/>
            <p:nvPr/>
          </p:nvSpPr>
          <p:spPr>
            <a:xfrm>
              <a:off x="1055113" y="1912292"/>
              <a:ext cx="94357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 sz="5400" b="1" cap="none" spc="0" dirty="0">
                  <a:ln w="0"/>
                  <a:solidFill>
                    <a:schemeClr val="tx1"/>
                  </a:solidFill>
                  <a:effectLst>
                    <a:outerShdw blurRad="38100" dist="19050" dir="2700000" algn="tl" rotWithShape="0">
                      <a:schemeClr val="dk1">
                        <a:alpha val="40000"/>
                      </a:schemeClr>
                    </a:outerShdw>
                  </a:effectLst>
                  <a:latin typeface="Titillium Web" pitchFamily="2" charset="77"/>
                </a:rPr>
                <a:t>3</a:t>
              </a:r>
              <a:endParaRPr lang="en-ES" sz="5400" b="1"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a:extLst>
              <a:ext uri="{FF2B5EF4-FFF2-40B4-BE49-F238E27FC236}">
                <a16:creationId xmlns:a16="http://schemas.microsoft.com/office/drawing/2014/main" id="{F54E69AB-B67E-8D4D-9B90-3318025AA6C8}"/>
              </a:ext>
            </a:extLst>
          </p:cNvPr>
          <p:cNvGrpSpPr/>
          <p:nvPr/>
        </p:nvGrpSpPr>
        <p:grpSpPr>
          <a:xfrm>
            <a:off x="4572000" y="1075790"/>
            <a:ext cx="4316987" cy="923330"/>
            <a:chOff x="1055113" y="1912292"/>
            <a:chExt cx="4316987" cy="923330"/>
          </a:xfrm>
        </p:grpSpPr>
        <p:sp>
          <p:nvSpPr>
            <p:cNvPr id="18" name="Rounded Rectangle 17">
              <a:extLst>
                <a:ext uri="{FF2B5EF4-FFF2-40B4-BE49-F238E27FC236}">
                  <a16:creationId xmlns:a16="http://schemas.microsoft.com/office/drawing/2014/main" id="{72523EE2-732C-2447-A94D-ED0A45F5F591}"/>
                </a:ext>
              </a:extLst>
            </p:cNvPr>
            <p:cNvSpPr/>
            <p:nvPr/>
          </p:nvSpPr>
          <p:spPr>
            <a:xfrm>
              <a:off x="1930400" y="2070100"/>
              <a:ext cx="3441700" cy="60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200" dirty="0">
                  <a:solidFill>
                    <a:schemeClr val="accent5"/>
                  </a:solidFill>
                  <a:latin typeface="Titillium Web" pitchFamily="2" charset="77"/>
                </a:rPr>
                <a:t>The best regressor model for predicting BTC with these features are KNN and RFR</a:t>
              </a:r>
            </a:p>
          </p:txBody>
        </p:sp>
        <p:sp>
          <p:nvSpPr>
            <p:cNvPr id="19" name="Rectangle 18">
              <a:extLst>
                <a:ext uri="{FF2B5EF4-FFF2-40B4-BE49-F238E27FC236}">
                  <a16:creationId xmlns:a16="http://schemas.microsoft.com/office/drawing/2014/main" id="{BBCBBFC5-73B7-2D4A-93B6-E53E888CC692}"/>
                </a:ext>
              </a:extLst>
            </p:cNvPr>
            <p:cNvSpPr/>
            <p:nvPr/>
          </p:nvSpPr>
          <p:spPr>
            <a:xfrm>
              <a:off x="1055113" y="1912292"/>
              <a:ext cx="94357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 sz="5400" b="1" dirty="0">
                  <a:ln w="0"/>
                  <a:solidFill>
                    <a:schemeClr val="tx1"/>
                  </a:solidFill>
                  <a:effectLst>
                    <a:outerShdw blurRad="38100" dist="19050" dir="2700000" algn="tl" rotWithShape="0">
                      <a:schemeClr val="dk1">
                        <a:alpha val="40000"/>
                      </a:schemeClr>
                    </a:outerShdw>
                  </a:effectLst>
                  <a:latin typeface="Titillium Web" pitchFamily="2" charset="77"/>
                </a:rPr>
                <a:t>4</a:t>
              </a:r>
              <a:endParaRPr lang="en-ES" sz="5400" b="1" cap="none" spc="0" dirty="0">
                <a:ln w="0"/>
                <a:solidFill>
                  <a:schemeClr val="tx1"/>
                </a:solidFill>
                <a:effectLst>
                  <a:outerShdw blurRad="38100" dist="19050" dir="2700000" algn="tl" rotWithShape="0">
                    <a:schemeClr val="dk1">
                      <a:alpha val="40000"/>
                    </a:schemeClr>
                  </a:outerShdw>
                </a:effectLst>
              </a:endParaRPr>
            </a:p>
          </p:txBody>
        </p:sp>
      </p:grpSp>
      <p:grpSp>
        <p:nvGrpSpPr>
          <p:cNvPr id="20" name="Group 19">
            <a:extLst>
              <a:ext uri="{FF2B5EF4-FFF2-40B4-BE49-F238E27FC236}">
                <a16:creationId xmlns:a16="http://schemas.microsoft.com/office/drawing/2014/main" id="{B9D30335-6103-624F-8BC7-26A69DD21BDA}"/>
              </a:ext>
            </a:extLst>
          </p:cNvPr>
          <p:cNvGrpSpPr/>
          <p:nvPr/>
        </p:nvGrpSpPr>
        <p:grpSpPr>
          <a:xfrm>
            <a:off x="4572000" y="3080258"/>
            <a:ext cx="4316987" cy="923330"/>
            <a:chOff x="1055113" y="1912292"/>
            <a:chExt cx="4316987" cy="923330"/>
          </a:xfrm>
        </p:grpSpPr>
        <p:sp>
          <p:nvSpPr>
            <p:cNvPr id="21" name="Rounded Rectangle 20">
              <a:extLst>
                <a:ext uri="{FF2B5EF4-FFF2-40B4-BE49-F238E27FC236}">
                  <a16:creationId xmlns:a16="http://schemas.microsoft.com/office/drawing/2014/main" id="{876D41E1-DE79-DF44-AE40-A385D420DE41}"/>
                </a:ext>
              </a:extLst>
            </p:cNvPr>
            <p:cNvSpPr/>
            <p:nvPr/>
          </p:nvSpPr>
          <p:spPr>
            <a:xfrm>
              <a:off x="1930400" y="2070100"/>
              <a:ext cx="3441700" cy="607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1200" dirty="0">
                  <a:solidFill>
                    <a:schemeClr val="accent5"/>
                  </a:solidFill>
                  <a:latin typeface="Titillium Web" pitchFamily="2" charset="77"/>
                </a:rPr>
                <a:t>By knowing the value of the studied features, we are able to predict the price of BTC</a:t>
              </a:r>
            </a:p>
          </p:txBody>
        </p:sp>
        <p:sp>
          <p:nvSpPr>
            <p:cNvPr id="22" name="Rectangle 21">
              <a:extLst>
                <a:ext uri="{FF2B5EF4-FFF2-40B4-BE49-F238E27FC236}">
                  <a16:creationId xmlns:a16="http://schemas.microsoft.com/office/drawing/2014/main" id="{A9CCBD67-76EF-5241-8CA1-FE776D88213A}"/>
                </a:ext>
              </a:extLst>
            </p:cNvPr>
            <p:cNvSpPr/>
            <p:nvPr/>
          </p:nvSpPr>
          <p:spPr>
            <a:xfrm>
              <a:off x="1055113" y="1912292"/>
              <a:ext cx="943577"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 sz="5400" b="1" dirty="0">
                  <a:ln w="0"/>
                  <a:solidFill>
                    <a:schemeClr val="tx1"/>
                  </a:solidFill>
                  <a:effectLst>
                    <a:outerShdw blurRad="38100" dist="19050" dir="2700000" algn="tl" rotWithShape="0">
                      <a:schemeClr val="dk1">
                        <a:alpha val="40000"/>
                      </a:schemeClr>
                    </a:outerShdw>
                  </a:effectLst>
                  <a:latin typeface="Titillium Web" pitchFamily="2" charset="77"/>
                </a:rPr>
                <a:t>5</a:t>
              </a:r>
              <a:endParaRPr lang="en-ES" sz="5400" b="1" cap="none" spc="0" dirty="0">
                <a:ln w="0"/>
                <a:solidFill>
                  <a:schemeClr val="tx1"/>
                </a:solidFill>
                <a:effectLst>
                  <a:outerShdw blurRad="38100" dist="19050" dir="2700000" algn="tl" rotWithShape="0">
                    <a:schemeClr val="dk1">
                      <a:alpha val="40000"/>
                    </a:schemeClr>
                  </a:outerShdw>
                </a:effectLst>
              </a:endParaRPr>
            </a:p>
          </p:txBody>
        </p:sp>
      </p:grpSp>
      <p:pic>
        <p:nvPicPr>
          <p:cNvPr id="23" name="Picture 2" descr="Ironhack Reviews | Course Report | Course Report">
            <a:extLst>
              <a:ext uri="{FF2B5EF4-FFF2-40B4-BE49-F238E27FC236}">
                <a16:creationId xmlns:a16="http://schemas.microsoft.com/office/drawing/2014/main" id="{6F8A68B5-0B51-9346-B7E8-50E1DC7E7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5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09AC5-7F00-1C49-80CF-8AAE62761329}"/>
              </a:ext>
            </a:extLst>
          </p:cNvPr>
          <p:cNvSpPr>
            <a:spLocks noGrp="1"/>
          </p:cNvSpPr>
          <p:nvPr>
            <p:ph type="title"/>
          </p:nvPr>
        </p:nvSpPr>
        <p:spPr>
          <a:xfrm>
            <a:off x="2276250" y="1458600"/>
            <a:ext cx="4591500" cy="2226300"/>
          </a:xfrm>
        </p:spPr>
        <p:txBody>
          <a:bodyPr/>
          <a:lstStyle/>
          <a:p>
            <a:r>
              <a:rPr lang="en-ES" sz="2400" dirty="0"/>
              <a:t>"Historical data is a great indicator but never a guarantee of the future, and statistical models are never correct — only useful"</a:t>
            </a:r>
          </a:p>
        </p:txBody>
      </p:sp>
      <p:sp>
        <p:nvSpPr>
          <p:cNvPr id="5" name="Subtitle 4">
            <a:extLst>
              <a:ext uri="{FF2B5EF4-FFF2-40B4-BE49-F238E27FC236}">
                <a16:creationId xmlns:a16="http://schemas.microsoft.com/office/drawing/2014/main" id="{F86CE76D-0E36-934B-80E8-B9A6DD47C7FB}"/>
              </a:ext>
            </a:extLst>
          </p:cNvPr>
          <p:cNvSpPr>
            <a:spLocks noGrp="1"/>
          </p:cNvSpPr>
          <p:nvPr>
            <p:ph type="subTitle" idx="1"/>
          </p:nvPr>
        </p:nvSpPr>
        <p:spPr>
          <a:xfrm>
            <a:off x="4320000" y="3508800"/>
            <a:ext cx="2423700" cy="352200"/>
          </a:xfrm>
        </p:spPr>
        <p:txBody>
          <a:bodyPr/>
          <a:lstStyle/>
          <a:p>
            <a:r>
              <a:rPr lang="en-ES" dirty="0"/>
              <a:t>Sebastian Quintero</a:t>
            </a:r>
          </a:p>
        </p:txBody>
      </p:sp>
      <p:pic>
        <p:nvPicPr>
          <p:cNvPr id="6" name="Picture 2" descr="Ironhack Reviews | Course Report | Course Report">
            <a:extLst>
              <a:ext uri="{FF2B5EF4-FFF2-40B4-BE49-F238E27FC236}">
                <a16:creationId xmlns:a16="http://schemas.microsoft.com/office/drawing/2014/main" id="{978AAE9B-8EB6-624F-9C9D-7708615BB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7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2"/>
          <p:cNvSpPr txBox="1">
            <a:spLocks noGrp="1"/>
          </p:cNvSpPr>
          <p:nvPr>
            <p:ph type="title" idx="15"/>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94" name="Google Shape;594;p32"/>
          <p:cNvSpPr txBox="1">
            <a:spLocks noGrp="1"/>
          </p:cNvSpPr>
          <p:nvPr>
            <p:ph type="subTitle" idx="1"/>
          </p:nvPr>
        </p:nvSpPr>
        <p:spPr>
          <a:xfrm>
            <a:off x="701717" y="2791655"/>
            <a:ext cx="2350869"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Analysis of the data</a:t>
            </a:r>
            <a:endParaRPr dirty="0"/>
          </a:p>
        </p:txBody>
      </p:sp>
      <p:sp>
        <p:nvSpPr>
          <p:cNvPr id="595" name="Google Shape;595;p32"/>
          <p:cNvSpPr txBox="1">
            <a:spLocks noGrp="1"/>
          </p:cNvSpPr>
          <p:nvPr>
            <p:ph type="title"/>
          </p:nvPr>
        </p:nvSpPr>
        <p:spPr>
          <a:xfrm>
            <a:off x="4800906" y="1361263"/>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597" name="Google Shape;597;p32"/>
          <p:cNvSpPr txBox="1">
            <a:spLocks noGrp="1"/>
          </p:cNvSpPr>
          <p:nvPr>
            <p:ph type="title" idx="3"/>
          </p:nvPr>
        </p:nvSpPr>
        <p:spPr>
          <a:xfrm>
            <a:off x="4800906" y="2533251"/>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598" name="Google Shape;598;p32"/>
          <p:cNvSpPr txBox="1">
            <a:spLocks noGrp="1"/>
          </p:cNvSpPr>
          <p:nvPr>
            <p:ph type="subTitle" idx="4"/>
          </p:nvPr>
        </p:nvSpPr>
        <p:spPr>
          <a:xfrm>
            <a:off x="6165303" y="3946666"/>
            <a:ext cx="2236800" cy="41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Next steps</a:t>
            </a:r>
          </a:p>
        </p:txBody>
      </p:sp>
      <p:sp>
        <p:nvSpPr>
          <p:cNvPr id="600" name="Google Shape;600;p32"/>
          <p:cNvSpPr txBox="1">
            <a:spLocks noGrp="1"/>
          </p:cNvSpPr>
          <p:nvPr>
            <p:ph type="title" idx="6"/>
          </p:nvPr>
        </p:nvSpPr>
        <p:spPr>
          <a:xfrm>
            <a:off x="3054896" y="1368010"/>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01" name="Google Shape;601;p32"/>
          <p:cNvSpPr txBox="1">
            <a:spLocks noGrp="1"/>
          </p:cNvSpPr>
          <p:nvPr>
            <p:ph type="title" idx="7"/>
          </p:nvPr>
        </p:nvSpPr>
        <p:spPr>
          <a:xfrm>
            <a:off x="3057206" y="2529002"/>
            <a:ext cx="1288200" cy="11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602" name="Google Shape;602;p32"/>
          <p:cNvSpPr txBox="1">
            <a:spLocks noGrp="1"/>
          </p:cNvSpPr>
          <p:nvPr>
            <p:ph type="subTitle" idx="8"/>
          </p:nvPr>
        </p:nvSpPr>
        <p:spPr>
          <a:xfrm>
            <a:off x="815786" y="1593040"/>
            <a:ext cx="2236800" cy="41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Introduction</a:t>
            </a:r>
            <a:endParaRPr dirty="0"/>
          </a:p>
        </p:txBody>
      </p:sp>
      <p:sp>
        <p:nvSpPr>
          <p:cNvPr id="604" name="Google Shape;604;p32"/>
          <p:cNvSpPr txBox="1">
            <a:spLocks noGrp="1"/>
          </p:cNvSpPr>
          <p:nvPr>
            <p:ph type="subTitle" idx="13"/>
          </p:nvPr>
        </p:nvSpPr>
        <p:spPr>
          <a:xfrm>
            <a:off x="6041281" y="1464625"/>
            <a:ext cx="2597084" cy="96813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Regression Model predictions</a:t>
            </a:r>
          </a:p>
        </p:txBody>
      </p:sp>
      <p:cxnSp>
        <p:nvCxnSpPr>
          <p:cNvPr id="606" name="Google Shape;606;p32"/>
          <p:cNvCxnSpPr/>
          <p:nvPr/>
        </p:nvCxnSpPr>
        <p:spPr>
          <a:xfrm>
            <a:off x="4582225" y="2272700"/>
            <a:ext cx="0" cy="1739100"/>
          </a:xfrm>
          <a:prstGeom prst="straightConnector1">
            <a:avLst/>
          </a:prstGeom>
          <a:noFill/>
          <a:ln w="19050" cap="flat" cmpd="sng">
            <a:solidFill>
              <a:srgbClr val="775EF5"/>
            </a:solidFill>
            <a:prstDash val="solid"/>
            <a:round/>
            <a:headEnd type="diamond" w="med" len="med"/>
            <a:tailEnd type="diamond" w="med" len="med"/>
          </a:ln>
          <a:effectLst>
            <a:outerShdw blurRad="100013" algn="bl" rotWithShape="0">
              <a:srgbClr val="DFDEFF">
                <a:alpha val="50000"/>
              </a:srgbClr>
            </a:outerShdw>
          </a:effectLst>
        </p:spPr>
      </p:cxnSp>
      <p:pic>
        <p:nvPicPr>
          <p:cNvPr id="16" name="Picture 2" descr="Ironhack Reviews | Course Report | Course Report">
            <a:extLst>
              <a:ext uri="{FF2B5EF4-FFF2-40B4-BE49-F238E27FC236}">
                <a16:creationId xmlns:a16="http://schemas.microsoft.com/office/drawing/2014/main" id="{23B9F31B-1FBD-7A45-846F-FAC0139AA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597;p32">
            <a:extLst>
              <a:ext uri="{FF2B5EF4-FFF2-40B4-BE49-F238E27FC236}">
                <a16:creationId xmlns:a16="http://schemas.microsoft.com/office/drawing/2014/main" id="{64972123-C534-E449-AA21-06E5147FA51F}"/>
              </a:ext>
            </a:extLst>
          </p:cNvPr>
          <p:cNvSpPr txBox="1">
            <a:spLocks/>
          </p:cNvSpPr>
          <p:nvPr/>
        </p:nvSpPr>
        <p:spPr>
          <a:xfrm>
            <a:off x="3054896" y="3752825"/>
            <a:ext cx="1288200" cy="1186200"/>
          </a:xfrm>
          <a:prstGeom prst="rect">
            <a:avLst/>
          </a:prstGeom>
          <a:noFill/>
          <a:ln>
            <a:noFill/>
          </a:ln>
          <a:effectLst>
            <a:outerShdw blurRad="42863" algn="bl" rotWithShape="0">
              <a:srgbClr val="DFDEF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1pPr>
            <a:lvl2pPr marR="0" lvl="1"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2pPr>
            <a:lvl3pPr marR="0" lvl="2"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3pPr>
            <a:lvl4pPr marR="0" lvl="3"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4pPr>
            <a:lvl5pPr marR="0" lvl="4"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5pPr>
            <a:lvl6pPr marR="0" lvl="5"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6pPr>
            <a:lvl7pPr marR="0" lvl="6"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7pPr>
            <a:lvl8pPr marR="0" lvl="7"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8pPr>
            <a:lvl9pPr marR="0" lvl="8"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9pPr>
          </a:lstStyle>
          <a:p>
            <a:r>
              <a:rPr lang="en" dirty="0"/>
              <a:t>03</a:t>
            </a:r>
          </a:p>
        </p:txBody>
      </p:sp>
      <p:sp>
        <p:nvSpPr>
          <p:cNvPr id="18" name="Google Shape;598;p32">
            <a:extLst>
              <a:ext uri="{FF2B5EF4-FFF2-40B4-BE49-F238E27FC236}">
                <a16:creationId xmlns:a16="http://schemas.microsoft.com/office/drawing/2014/main" id="{3EF61986-ACDA-1049-8D4C-8DEE836689C7}"/>
              </a:ext>
            </a:extLst>
          </p:cNvPr>
          <p:cNvSpPr txBox="1">
            <a:spLocks/>
          </p:cNvSpPr>
          <p:nvPr/>
        </p:nvSpPr>
        <p:spPr>
          <a:xfrm>
            <a:off x="321947" y="3946666"/>
            <a:ext cx="3110407" cy="932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FFFFFF"/>
              </a:buClr>
              <a:buSzPts val="2000"/>
              <a:buFont typeface="Squada One"/>
              <a:buNone/>
              <a:defRPr sz="2300" b="0" i="0" u="none" strike="noStrike" cap="none">
                <a:solidFill>
                  <a:srgbClr val="FFFFFF"/>
                </a:solidFill>
                <a:latin typeface="Squada One"/>
                <a:ea typeface="Squada One"/>
                <a:cs typeface="Squada One"/>
                <a:sym typeface="Squada One"/>
              </a:defRPr>
            </a:lvl1pPr>
            <a:lvl2pPr marL="914400" marR="0" lvl="1"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GB" dirty="0"/>
              <a:t>Time-series predictions</a:t>
            </a:r>
          </a:p>
        </p:txBody>
      </p:sp>
      <p:sp>
        <p:nvSpPr>
          <p:cNvPr id="20" name="Google Shape;597;p32">
            <a:extLst>
              <a:ext uri="{FF2B5EF4-FFF2-40B4-BE49-F238E27FC236}">
                <a16:creationId xmlns:a16="http://schemas.microsoft.com/office/drawing/2014/main" id="{DA736B97-AC28-CB4E-8C4E-F1301BBC24F6}"/>
              </a:ext>
            </a:extLst>
          </p:cNvPr>
          <p:cNvSpPr txBox="1">
            <a:spLocks/>
          </p:cNvSpPr>
          <p:nvPr/>
        </p:nvSpPr>
        <p:spPr>
          <a:xfrm>
            <a:off x="4740885" y="3752825"/>
            <a:ext cx="1288200" cy="1186200"/>
          </a:xfrm>
          <a:prstGeom prst="rect">
            <a:avLst/>
          </a:prstGeom>
          <a:noFill/>
          <a:ln>
            <a:noFill/>
          </a:ln>
          <a:effectLst>
            <a:outerShdw blurRad="42863" algn="bl" rotWithShape="0">
              <a:srgbClr val="DFDEF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1pPr>
            <a:lvl2pPr marR="0" lvl="1"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2pPr>
            <a:lvl3pPr marR="0" lvl="2"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3pPr>
            <a:lvl4pPr marR="0" lvl="3"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4pPr>
            <a:lvl5pPr marR="0" lvl="4"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5pPr>
            <a:lvl6pPr marR="0" lvl="5"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6pPr>
            <a:lvl7pPr marR="0" lvl="6"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7pPr>
            <a:lvl8pPr marR="0" lvl="7"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8pPr>
            <a:lvl9pPr marR="0" lvl="8" algn="ctr" rtl="0">
              <a:lnSpc>
                <a:spcPct val="100000"/>
              </a:lnSpc>
              <a:spcBef>
                <a:spcPts val="0"/>
              </a:spcBef>
              <a:spcAft>
                <a:spcPts val="0"/>
              </a:spcAft>
              <a:buClr>
                <a:srgbClr val="775EF5"/>
              </a:buClr>
              <a:buSzPts val="8000"/>
              <a:buFont typeface="Squada One"/>
              <a:buNone/>
              <a:defRPr sz="8000" b="0" i="0" u="none" strike="noStrike" cap="none">
                <a:solidFill>
                  <a:srgbClr val="775EF5"/>
                </a:solidFill>
                <a:latin typeface="Squada One"/>
                <a:ea typeface="Squada One"/>
                <a:cs typeface="Squada One"/>
                <a:sym typeface="Squada One"/>
              </a:defRPr>
            </a:lvl9pPr>
          </a:lstStyle>
          <a:p>
            <a:r>
              <a:rPr lang="en" dirty="0"/>
              <a:t>06</a:t>
            </a:r>
          </a:p>
        </p:txBody>
      </p:sp>
      <p:sp>
        <p:nvSpPr>
          <p:cNvPr id="21" name="Google Shape;598;p32">
            <a:extLst>
              <a:ext uri="{FF2B5EF4-FFF2-40B4-BE49-F238E27FC236}">
                <a16:creationId xmlns:a16="http://schemas.microsoft.com/office/drawing/2014/main" id="{6FE30269-D590-AA41-9FB6-D5CAFFD43FB0}"/>
              </a:ext>
            </a:extLst>
          </p:cNvPr>
          <p:cNvSpPr txBox="1">
            <a:spLocks/>
          </p:cNvSpPr>
          <p:nvPr/>
        </p:nvSpPr>
        <p:spPr>
          <a:xfrm>
            <a:off x="6165303" y="2791655"/>
            <a:ext cx="2236800" cy="41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FFFFFF"/>
              </a:buClr>
              <a:buSzPts val="2000"/>
              <a:buFont typeface="Squada One"/>
              <a:buNone/>
              <a:defRPr sz="2300" b="0" i="0" u="none" strike="noStrike" cap="none">
                <a:solidFill>
                  <a:srgbClr val="FFFFFF"/>
                </a:solidFill>
                <a:latin typeface="Squada One"/>
                <a:ea typeface="Squada One"/>
                <a:cs typeface="Squada One"/>
                <a:sym typeface="Squada One"/>
              </a:defRPr>
            </a:lvl1pPr>
            <a:lvl2pPr marL="914400" marR="0" lvl="1"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2pPr>
            <a:lvl3pPr marL="1371600" marR="0" lvl="2"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3pPr>
            <a:lvl4pPr marL="1828800" marR="0" lvl="3"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4pPr>
            <a:lvl5pPr marL="2286000" marR="0" lvl="4"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5pPr>
            <a:lvl6pPr marL="2743200" marR="0" lvl="5"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6pPr>
            <a:lvl7pPr marL="3200400" marR="0" lvl="6"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7pPr>
            <a:lvl8pPr marL="3657600" marR="0" lvl="7" indent="-330200" algn="l" rtl="0">
              <a:lnSpc>
                <a:spcPct val="115000"/>
              </a:lnSpc>
              <a:spcBef>
                <a:spcPts val="1600"/>
              </a:spcBef>
              <a:spcAft>
                <a:spcPts val="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8pPr>
            <a:lvl9pPr marL="4114800" marR="0" lvl="8" indent="-330200" algn="l" rtl="0">
              <a:lnSpc>
                <a:spcPct val="115000"/>
              </a:lnSpc>
              <a:spcBef>
                <a:spcPts val="1600"/>
              </a:spcBef>
              <a:spcAft>
                <a:spcPts val="1600"/>
              </a:spcAft>
              <a:buClr>
                <a:srgbClr val="8E8BD8"/>
              </a:buClr>
              <a:buSzPts val="1600"/>
              <a:buFont typeface="Titillium Web"/>
              <a:buNone/>
              <a:defRPr sz="1600" b="0" i="0" u="none" strike="noStrike" cap="none">
                <a:solidFill>
                  <a:srgbClr val="8E8BD8"/>
                </a:solidFill>
                <a:latin typeface="Titillium Web"/>
                <a:ea typeface="Titillium Web"/>
                <a:cs typeface="Titillium Web"/>
                <a:sym typeface="Titillium Web"/>
              </a:defRPr>
            </a:lvl9pPr>
          </a:lstStyle>
          <a:p>
            <a:pPr marL="0" indent="0">
              <a:spcAft>
                <a:spcPts val="1600"/>
              </a:spcAft>
            </a:pPr>
            <a:r>
              <a:rPr lang="en-GB" dirty="0"/>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39882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Next Steps</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319676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9" name="Google Shape;839;p48"/>
          <p:cNvSpPr txBox="1">
            <a:spLocks noGrp="1"/>
          </p:cNvSpPr>
          <p:nvPr>
            <p:ph type="subTitle" idx="1"/>
          </p:nvPr>
        </p:nvSpPr>
        <p:spPr>
          <a:xfrm>
            <a:off x="683850" y="2109500"/>
            <a:ext cx="7776300" cy="2272000"/>
          </a:xfrm>
          <a:prstGeom prst="rect">
            <a:avLst/>
          </a:prstGeom>
        </p:spPr>
        <p:txBody>
          <a:bodyPr spcFirstLastPara="1" wrap="square" lIns="91425" tIns="91425" rIns="91425" bIns="91425" anchor="t" anchorCtr="0">
            <a:noAutofit/>
          </a:bodyPr>
          <a:lstStyle/>
          <a:p>
            <a:pPr marL="342900" indent="-342900" algn="just">
              <a:spcAft>
                <a:spcPts val="1600"/>
              </a:spcAft>
              <a:buFont typeface="+mj-lt"/>
              <a:buAutoNum type="arabicPeriod"/>
            </a:pPr>
            <a:r>
              <a:rPr lang="en-US" dirty="0">
                <a:solidFill>
                  <a:schemeClr val="accent5"/>
                </a:solidFill>
              </a:rPr>
              <a:t>Since all crypto’s prices are so extremely highly correlated </a:t>
            </a:r>
            <a:r>
              <a:rPr lang="en-US" dirty="0">
                <a:solidFill>
                  <a:schemeClr val="accent5"/>
                </a:solidFill>
                <a:sym typeface="Wingdings" pitchFamily="2" charset="2"/>
              </a:rPr>
              <a:t></a:t>
            </a:r>
            <a:r>
              <a:rPr lang="en-US" dirty="0">
                <a:solidFill>
                  <a:schemeClr val="accent5"/>
                </a:solidFill>
              </a:rPr>
              <a:t> get hourly data of the prices of cryptos and analyze which one of them initiates the tendencies, and by closely monitoring that crypto it will be possible to predict value of the other cryptos.</a:t>
            </a:r>
          </a:p>
          <a:p>
            <a:pPr marL="342900" indent="-342900" algn="just">
              <a:spcAft>
                <a:spcPts val="1600"/>
              </a:spcAft>
              <a:buFont typeface="+mj-lt"/>
              <a:buAutoNum type="arabicPeriod"/>
            </a:pPr>
            <a:r>
              <a:rPr lang="en-US" dirty="0">
                <a:solidFill>
                  <a:schemeClr val="accent5"/>
                </a:solidFill>
              </a:rPr>
              <a:t>After knowing the high correlation between the price of cryptos, gold and other currencies, create a regression model that is able to predict future BTC values taking into account these features. </a:t>
            </a:r>
            <a:endParaRPr lang="en-ES" dirty="0">
              <a:solidFill>
                <a:schemeClr val="accent5"/>
              </a:solidFill>
            </a:endParaRPr>
          </a:p>
          <a:p>
            <a:pPr marL="0" lvl="0" indent="0" algn="ctr" rtl="0">
              <a:spcBef>
                <a:spcPts val="0"/>
              </a:spcBef>
              <a:spcAft>
                <a:spcPts val="1600"/>
              </a:spcAft>
              <a:buNone/>
            </a:pPr>
            <a:endParaRPr dirty="0"/>
          </a:p>
        </p:txBody>
      </p:sp>
      <p:sp>
        <p:nvSpPr>
          <p:cNvPr id="6" name="Title 1">
            <a:extLst>
              <a:ext uri="{FF2B5EF4-FFF2-40B4-BE49-F238E27FC236}">
                <a16:creationId xmlns:a16="http://schemas.microsoft.com/office/drawing/2014/main" id="{AB6A61A4-2639-4244-BA92-A0B658F3B5E5}"/>
              </a:ext>
            </a:extLst>
          </p:cNvPr>
          <p:cNvSpPr>
            <a:spLocks noGrp="1"/>
          </p:cNvSpPr>
          <p:nvPr>
            <p:ph type="title"/>
          </p:nvPr>
        </p:nvSpPr>
        <p:spPr>
          <a:xfrm>
            <a:off x="683850" y="1384400"/>
            <a:ext cx="3153500" cy="572700"/>
          </a:xfrm>
        </p:spPr>
        <p:txBody>
          <a:bodyPr/>
          <a:lstStyle/>
          <a:p>
            <a:r>
              <a:rPr lang="en-ES" sz="4400" dirty="0"/>
              <a:t>Next Steps</a:t>
            </a:r>
          </a:p>
        </p:txBody>
      </p:sp>
      <p:pic>
        <p:nvPicPr>
          <p:cNvPr id="7" name="Picture 2" descr="Ironhack Reviews | Course Report | Course Report">
            <a:extLst>
              <a:ext uri="{FF2B5EF4-FFF2-40B4-BE49-F238E27FC236}">
                <a16:creationId xmlns:a16="http://schemas.microsoft.com/office/drawing/2014/main" id="{C9CD46D9-DB28-5D4A-BA4F-99E9B256D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34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74D9-ED2E-4441-BC1A-53FD63AA8BB7}"/>
              </a:ext>
            </a:extLst>
          </p:cNvPr>
          <p:cNvSpPr>
            <a:spLocks noGrp="1"/>
          </p:cNvSpPr>
          <p:nvPr>
            <p:ph type="title"/>
          </p:nvPr>
        </p:nvSpPr>
        <p:spPr/>
        <p:txBody>
          <a:bodyPr/>
          <a:lstStyle/>
          <a:p>
            <a:r>
              <a:rPr lang="en-ES" dirty="0"/>
              <a:t>Thank you!</a:t>
            </a:r>
          </a:p>
        </p:txBody>
      </p:sp>
      <p:sp>
        <p:nvSpPr>
          <p:cNvPr id="4" name="TextBox 3">
            <a:extLst>
              <a:ext uri="{FF2B5EF4-FFF2-40B4-BE49-F238E27FC236}">
                <a16:creationId xmlns:a16="http://schemas.microsoft.com/office/drawing/2014/main" id="{576AAD3F-9946-0D41-871C-099997A661D3}"/>
              </a:ext>
            </a:extLst>
          </p:cNvPr>
          <p:cNvSpPr txBox="1"/>
          <p:nvPr/>
        </p:nvSpPr>
        <p:spPr>
          <a:xfrm>
            <a:off x="1485900" y="3827734"/>
            <a:ext cx="4482317" cy="369332"/>
          </a:xfrm>
          <a:prstGeom prst="rect">
            <a:avLst/>
          </a:prstGeom>
          <a:noFill/>
        </p:spPr>
        <p:txBody>
          <a:bodyPr wrap="none" rtlCol="0">
            <a:spAutoFit/>
          </a:bodyPr>
          <a:lstStyle/>
          <a:p>
            <a:r>
              <a:rPr lang="en-ES" sz="1800" dirty="0">
                <a:solidFill>
                  <a:schemeClr val="accent5"/>
                </a:solidFill>
                <a:latin typeface="Titillium Web" pitchFamily="2" charset="77"/>
              </a:rPr>
              <a:t>And please don’t use this as financial advise!</a:t>
            </a:r>
          </a:p>
        </p:txBody>
      </p:sp>
    </p:spTree>
    <p:extLst>
      <p:ext uri="{BB962C8B-B14F-4D97-AF65-F5344CB8AC3E}">
        <p14:creationId xmlns:p14="http://schemas.microsoft.com/office/powerpoint/2010/main" val="33858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25497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4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Bitcoin?</a:t>
            </a:r>
            <a:endParaRPr dirty="0"/>
          </a:p>
        </p:txBody>
      </p:sp>
      <p:sp>
        <p:nvSpPr>
          <p:cNvPr id="745" name="Google Shape;745;p43"/>
          <p:cNvSpPr txBox="1">
            <a:spLocks noGrp="1"/>
          </p:cNvSpPr>
          <p:nvPr>
            <p:ph type="subTitle" idx="4294967295"/>
          </p:nvPr>
        </p:nvSpPr>
        <p:spPr>
          <a:xfrm>
            <a:off x="1659800" y="22765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2009</a:t>
            </a:r>
            <a:endParaRPr sz="3500" dirty="0">
              <a:solidFill>
                <a:srgbClr val="FFFFFF"/>
              </a:solidFill>
              <a:latin typeface="Squada One"/>
              <a:ea typeface="Squada One"/>
              <a:cs typeface="Squada One"/>
              <a:sym typeface="Squada One"/>
            </a:endParaRPr>
          </a:p>
        </p:txBody>
      </p:sp>
      <p:sp>
        <p:nvSpPr>
          <p:cNvPr id="746" name="Google Shape;746;p43"/>
          <p:cNvSpPr txBox="1">
            <a:spLocks noGrp="1"/>
          </p:cNvSpPr>
          <p:nvPr>
            <p:ph type="subTitle" idx="4294967295"/>
          </p:nvPr>
        </p:nvSpPr>
        <p:spPr>
          <a:xfrm>
            <a:off x="3614455" y="41446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rgbClr val="FFFFFF"/>
                </a:solidFill>
                <a:latin typeface="Squada One"/>
                <a:ea typeface="Squada One"/>
                <a:cs typeface="Squada One"/>
                <a:sym typeface="Squada One"/>
              </a:rPr>
              <a:t>$1 T.</a:t>
            </a:r>
            <a:endParaRPr sz="3500" dirty="0">
              <a:solidFill>
                <a:srgbClr val="FFFFFF"/>
              </a:solidFill>
              <a:latin typeface="Squada One"/>
              <a:ea typeface="Squada One"/>
              <a:cs typeface="Squada One"/>
              <a:sym typeface="Squada One"/>
            </a:endParaRPr>
          </a:p>
        </p:txBody>
      </p:sp>
      <p:sp>
        <p:nvSpPr>
          <p:cNvPr id="747" name="Google Shape;747;p43"/>
          <p:cNvSpPr txBox="1">
            <a:spLocks noGrp="1"/>
          </p:cNvSpPr>
          <p:nvPr>
            <p:ph type="subTitle" idx="4294967295"/>
          </p:nvPr>
        </p:nvSpPr>
        <p:spPr>
          <a:xfrm>
            <a:off x="5568884" y="22765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FFFFFF"/>
                </a:solidFill>
                <a:latin typeface="Squada One"/>
                <a:ea typeface="Squada One"/>
                <a:cs typeface="Squada One"/>
                <a:sym typeface="Squada One"/>
              </a:rPr>
              <a:t>4,09%</a:t>
            </a:r>
            <a:endParaRPr sz="3200" dirty="0">
              <a:solidFill>
                <a:srgbClr val="FFFFFF"/>
              </a:solidFill>
              <a:latin typeface="Squada One"/>
              <a:ea typeface="Squada One"/>
              <a:cs typeface="Squada One"/>
              <a:sym typeface="Squada One"/>
            </a:endParaRPr>
          </a:p>
        </p:txBody>
      </p:sp>
      <p:sp>
        <p:nvSpPr>
          <p:cNvPr id="748" name="Google Shape;748;p43"/>
          <p:cNvSpPr/>
          <p:nvPr/>
        </p:nvSpPr>
        <p:spPr>
          <a:xfrm>
            <a:off x="2024525" y="1938875"/>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rot="10800000" flipH="1">
            <a:off x="3979552" y="3783100"/>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5933978" y="1939250"/>
            <a:ext cx="1094400" cy="10944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43"/>
          <p:cNvCxnSpPr>
            <a:stCxn id="748" idx="2"/>
          </p:cNvCxnSpPr>
          <p:nvPr/>
        </p:nvCxnSpPr>
        <p:spPr>
          <a:xfrm>
            <a:off x="2572025" y="3033875"/>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52" name="Google Shape;752;p43"/>
          <p:cNvCxnSpPr>
            <a:stCxn id="749" idx="2"/>
          </p:cNvCxnSpPr>
          <p:nvPr/>
        </p:nvCxnSpPr>
        <p:spPr>
          <a:xfrm rot="10800000">
            <a:off x="4526752" y="324790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cxnSp>
        <p:nvCxnSpPr>
          <p:cNvPr id="753" name="Google Shape;753;p43"/>
          <p:cNvCxnSpPr>
            <a:stCxn id="750" idx="2"/>
          </p:cNvCxnSpPr>
          <p:nvPr/>
        </p:nvCxnSpPr>
        <p:spPr>
          <a:xfrm>
            <a:off x="6481178" y="303365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757" name="Google Shape;757;p43"/>
          <p:cNvSpPr txBox="1">
            <a:spLocks noGrp="1"/>
          </p:cNvSpPr>
          <p:nvPr>
            <p:ph type="subTitle" idx="4294967295"/>
          </p:nvPr>
        </p:nvSpPr>
        <p:spPr>
          <a:xfrm>
            <a:off x="1659800" y="3688100"/>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Foundation</a:t>
            </a:r>
            <a:endParaRPr sz="2300" dirty="0">
              <a:solidFill>
                <a:srgbClr val="FFFFFF"/>
              </a:solidFill>
              <a:latin typeface="Squada One"/>
              <a:ea typeface="Squada One"/>
              <a:cs typeface="Squada One"/>
              <a:sym typeface="Squada One"/>
            </a:endParaRPr>
          </a:p>
        </p:txBody>
      </p:sp>
      <p:sp>
        <p:nvSpPr>
          <p:cNvPr id="758" name="Google Shape;758;p43"/>
          <p:cNvSpPr txBox="1">
            <a:spLocks noGrp="1"/>
          </p:cNvSpPr>
          <p:nvPr>
            <p:ph type="subTitle" idx="4294967295"/>
          </p:nvPr>
        </p:nvSpPr>
        <p:spPr>
          <a:xfrm>
            <a:off x="1659800" y="4176025"/>
            <a:ext cx="1824600" cy="698100"/>
          </a:xfrm>
          <a:prstGeom prst="rect">
            <a:avLst/>
          </a:prstGeom>
        </p:spPr>
        <p:txBody>
          <a:bodyPr spcFirstLastPara="1" wrap="square" lIns="91425" tIns="91425" rIns="91425" bIns="91425" anchor="ctr" anchorCtr="0">
            <a:noAutofit/>
          </a:bodyPr>
          <a:lstStyle/>
          <a:p>
            <a:pPr marL="127000" indent="0" algn="ctr">
              <a:buNone/>
            </a:pPr>
            <a:r>
              <a:rPr lang="en-ES" sz="1400" dirty="0"/>
              <a:t>Founded by </a:t>
            </a:r>
            <a:r>
              <a:rPr lang="en-GB" sz="1400" dirty="0"/>
              <a:t>Satoshi Nakamoto (anonymous)</a:t>
            </a:r>
            <a:endParaRPr lang="en-ES" sz="1400" dirty="0"/>
          </a:p>
        </p:txBody>
      </p:sp>
      <p:sp>
        <p:nvSpPr>
          <p:cNvPr id="759" name="Google Shape;759;p43"/>
          <p:cNvSpPr txBox="1">
            <a:spLocks noGrp="1"/>
          </p:cNvSpPr>
          <p:nvPr>
            <p:ph type="subTitle" idx="4294967295"/>
          </p:nvPr>
        </p:nvSpPr>
        <p:spPr>
          <a:xfrm>
            <a:off x="3614338" y="1847613"/>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Market cap</a:t>
            </a:r>
            <a:endParaRPr sz="2300" dirty="0">
              <a:solidFill>
                <a:srgbClr val="FFFFFF"/>
              </a:solidFill>
              <a:latin typeface="Squada One"/>
              <a:ea typeface="Squada One"/>
              <a:cs typeface="Squada One"/>
              <a:sym typeface="Squada One"/>
            </a:endParaRPr>
          </a:p>
        </p:txBody>
      </p:sp>
      <p:sp>
        <p:nvSpPr>
          <p:cNvPr id="760" name="Google Shape;760;p43"/>
          <p:cNvSpPr txBox="1">
            <a:spLocks noGrp="1"/>
          </p:cNvSpPr>
          <p:nvPr>
            <p:ph type="subTitle" idx="4294967295"/>
          </p:nvPr>
        </p:nvSpPr>
        <p:spPr>
          <a:xfrm>
            <a:off x="3614338" y="2335538"/>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More than one trillion market capitalization</a:t>
            </a:r>
            <a:endParaRPr dirty="0"/>
          </a:p>
        </p:txBody>
      </p:sp>
      <p:sp>
        <p:nvSpPr>
          <p:cNvPr id="761" name="Google Shape;761;p43"/>
          <p:cNvSpPr txBox="1">
            <a:spLocks noGrp="1"/>
          </p:cNvSpPr>
          <p:nvPr>
            <p:ph type="subTitle" idx="4294967295"/>
          </p:nvPr>
        </p:nvSpPr>
        <p:spPr>
          <a:xfrm>
            <a:off x="5568875" y="3688100"/>
            <a:ext cx="1824600" cy="419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300" dirty="0">
                <a:solidFill>
                  <a:srgbClr val="FFFFFF"/>
                </a:solidFill>
                <a:latin typeface="Squada One"/>
                <a:ea typeface="Squada One"/>
                <a:cs typeface="Squada One"/>
                <a:sym typeface="Squada One"/>
              </a:rPr>
              <a:t>Volatility Index</a:t>
            </a:r>
            <a:endParaRPr sz="2300" dirty="0">
              <a:solidFill>
                <a:srgbClr val="FFFFFF"/>
              </a:solidFill>
              <a:latin typeface="Squada One"/>
              <a:ea typeface="Squada One"/>
              <a:cs typeface="Squada One"/>
              <a:sym typeface="Squada One"/>
            </a:endParaRPr>
          </a:p>
        </p:txBody>
      </p:sp>
      <p:sp>
        <p:nvSpPr>
          <p:cNvPr id="762" name="Google Shape;762;p43"/>
          <p:cNvSpPr txBox="1">
            <a:spLocks noGrp="1"/>
          </p:cNvSpPr>
          <p:nvPr>
            <p:ph type="subTitle" idx="4294967295"/>
          </p:nvPr>
        </p:nvSpPr>
        <p:spPr>
          <a:xfrm>
            <a:off x="5568875" y="4176025"/>
            <a:ext cx="1824600" cy="6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t>Cryptocurrencies are know for their high volatility</a:t>
            </a:r>
            <a:endParaRPr dirty="0"/>
          </a:p>
        </p:txBody>
      </p:sp>
      <p:sp>
        <p:nvSpPr>
          <p:cNvPr id="765" name="Google Shape;765;p43"/>
          <p:cNvSpPr/>
          <p:nvPr/>
        </p:nvSpPr>
        <p:spPr>
          <a:xfrm>
            <a:off x="3126925" y="2478025"/>
            <a:ext cx="851400" cy="1872450"/>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767" name="Google Shape;767;p43"/>
          <p:cNvSpPr/>
          <p:nvPr/>
        </p:nvSpPr>
        <p:spPr>
          <a:xfrm flipH="1">
            <a:off x="5078263" y="2478025"/>
            <a:ext cx="851400" cy="1872450"/>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3" name="TextBox 2">
            <a:extLst>
              <a:ext uri="{FF2B5EF4-FFF2-40B4-BE49-F238E27FC236}">
                <a16:creationId xmlns:a16="http://schemas.microsoft.com/office/drawing/2014/main" id="{84E702F6-4D0C-1446-B773-53A8819D899F}"/>
              </a:ext>
            </a:extLst>
          </p:cNvPr>
          <p:cNvSpPr txBox="1"/>
          <p:nvPr/>
        </p:nvSpPr>
        <p:spPr>
          <a:xfrm>
            <a:off x="2743200" y="1435100"/>
            <a:ext cx="3621504" cy="307777"/>
          </a:xfrm>
          <a:prstGeom prst="rect">
            <a:avLst/>
          </a:prstGeom>
          <a:noFill/>
        </p:spPr>
        <p:txBody>
          <a:bodyPr wrap="none" rtlCol="0">
            <a:spAutoFit/>
          </a:bodyPr>
          <a:lstStyle/>
          <a:p>
            <a:r>
              <a:rPr lang="en-ES" dirty="0">
                <a:solidFill>
                  <a:schemeClr val="accent5"/>
                </a:solidFill>
                <a:latin typeface="Titillium Web" pitchFamily="2" charset="77"/>
              </a:rPr>
              <a:t>Cryptocurrency: decentralized digital currency</a:t>
            </a:r>
          </a:p>
        </p:txBody>
      </p:sp>
      <p:pic>
        <p:nvPicPr>
          <p:cNvPr id="28" name="Picture 2" descr="Ironhack Reviews | Course Report | Course Report">
            <a:extLst>
              <a:ext uri="{FF2B5EF4-FFF2-40B4-BE49-F238E27FC236}">
                <a16:creationId xmlns:a16="http://schemas.microsoft.com/office/drawing/2014/main" id="{7D006D89-4446-9D4D-AD16-6D09C2CF4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0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8"/>
          <p:cNvSpPr txBox="1">
            <a:spLocks noGrp="1"/>
          </p:cNvSpPr>
          <p:nvPr>
            <p:ph type="title"/>
          </p:nvPr>
        </p:nvSpPr>
        <p:spPr>
          <a:xfrm>
            <a:off x="4450450" y="1841288"/>
            <a:ext cx="3988200" cy="56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 of the data</a:t>
            </a:r>
            <a:endParaRPr dirty="0"/>
          </a:p>
        </p:txBody>
      </p:sp>
      <p:sp>
        <p:nvSpPr>
          <p:cNvPr id="658" name="Google Shape;658;p38"/>
          <p:cNvSpPr txBox="1">
            <a:spLocks noGrp="1"/>
          </p:cNvSpPr>
          <p:nvPr>
            <p:ph type="title" idx="2"/>
          </p:nvPr>
        </p:nvSpPr>
        <p:spPr>
          <a:xfrm>
            <a:off x="2179475" y="1841300"/>
            <a:ext cx="2077800" cy="134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59" name="Google Shape;659;p38"/>
          <p:cNvSpPr txBox="1">
            <a:spLocks noGrp="1"/>
          </p:cNvSpPr>
          <p:nvPr>
            <p:ph type="title" idx="3"/>
          </p:nvPr>
        </p:nvSpPr>
        <p:spPr>
          <a:xfrm>
            <a:off x="4450449" y="2643713"/>
            <a:ext cx="4181400" cy="658500"/>
          </a:xfrm>
          <a:prstGeom prst="rect">
            <a:avLst/>
          </a:prstGeom>
        </p:spPr>
        <p:txBody>
          <a:bodyPr spcFirstLastPara="1" wrap="square" lIns="91425" tIns="91425" rIns="91425" bIns="91425" anchor="ctr" anchorCtr="0">
            <a:noAutofit/>
          </a:bodyPr>
          <a:lstStyle/>
          <a:p>
            <a:pPr lvl="0"/>
            <a:r>
              <a:rPr lang="en-GB" dirty="0"/>
              <a:t>Analysis of the relationship between the price of Bitcoin and other features</a:t>
            </a:r>
            <a:endParaRPr dirty="0"/>
          </a:p>
        </p:txBody>
      </p:sp>
      <p:cxnSp>
        <p:nvCxnSpPr>
          <p:cNvPr id="660" name="Google Shape;660;p38"/>
          <p:cNvCxnSpPr/>
          <p:nvPr/>
        </p:nvCxnSpPr>
        <p:spPr>
          <a:xfrm>
            <a:off x="4257250" y="2560875"/>
            <a:ext cx="4181400" cy="0"/>
          </a:xfrm>
          <a:prstGeom prst="straightConnector1">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Tree>
    <p:extLst>
      <p:ext uri="{BB962C8B-B14F-4D97-AF65-F5344CB8AC3E}">
        <p14:creationId xmlns:p14="http://schemas.microsoft.com/office/powerpoint/2010/main" val="404753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1"/>
          <p:cNvSpPr txBox="1">
            <a:spLocks noGrp="1"/>
          </p:cNvSpPr>
          <p:nvPr>
            <p:ph type="subTitle" idx="3"/>
          </p:nvPr>
        </p:nvSpPr>
        <p:spPr>
          <a:xfrm>
            <a:off x="5037699" y="3182775"/>
            <a:ext cx="2133733" cy="41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Online Datasets</a:t>
            </a:r>
            <a:endParaRPr dirty="0"/>
          </a:p>
        </p:txBody>
      </p:sp>
      <p:sp>
        <p:nvSpPr>
          <p:cNvPr id="702" name="Google Shape;702;p41"/>
          <p:cNvSpPr txBox="1">
            <a:spLocks noGrp="1"/>
          </p:cNvSpPr>
          <p:nvPr>
            <p:ph type="subTitle" idx="1"/>
          </p:nvPr>
        </p:nvSpPr>
        <p:spPr>
          <a:xfrm>
            <a:off x="1803400" y="3182774"/>
            <a:ext cx="2476499" cy="7060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dirty="0"/>
              <a:t>Cryptocompare.com</a:t>
            </a:r>
            <a:endParaRPr dirty="0"/>
          </a:p>
        </p:txBody>
      </p:sp>
      <p:sp>
        <p:nvSpPr>
          <p:cNvPr id="704" name="Google Shape;704;p41"/>
          <p:cNvSpPr txBox="1">
            <a:spLocks noGrp="1"/>
          </p:cNvSpPr>
          <p:nvPr>
            <p:ph type="subTitle" idx="9"/>
          </p:nvPr>
        </p:nvSpPr>
        <p:spPr>
          <a:xfrm>
            <a:off x="2155100" y="20098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API</a:t>
            </a:r>
            <a:endParaRPr dirty="0"/>
          </a:p>
        </p:txBody>
      </p:sp>
      <p:sp>
        <p:nvSpPr>
          <p:cNvPr id="705" name="Google Shape;705;p41"/>
          <p:cNvSpPr txBox="1">
            <a:spLocks noGrp="1"/>
          </p:cNvSpPr>
          <p:nvPr>
            <p:ph type="subTitle" idx="13"/>
          </p:nvPr>
        </p:nvSpPr>
        <p:spPr>
          <a:xfrm>
            <a:off x="5194430" y="2009888"/>
            <a:ext cx="1824600" cy="4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DS</a:t>
            </a:r>
            <a:endParaRPr dirty="0"/>
          </a:p>
        </p:txBody>
      </p:sp>
      <p:sp>
        <p:nvSpPr>
          <p:cNvPr id="708" name="Google Shape;708;p4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Where is the data from?</a:t>
            </a:r>
            <a:endParaRPr dirty="0"/>
          </a:p>
        </p:txBody>
      </p:sp>
      <p:grpSp>
        <p:nvGrpSpPr>
          <p:cNvPr id="36" name="Group 35">
            <a:extLst>
              <a:ext uri="{FF2B5EF4-FFF2-40B4-BE49-F238E27FC236}">
                <a16:creationId xmlns:a16="http://schemas.microsoft.com/office/drawing/2014/main" id="{CDD932EA-DC4B-BF4C-80F6-4A0507A40A87}"/>
              </a:ext>
            </a:extLst>
          </p:cNvPr>
          <p:cNvGrpSpPr/>
          <p:nvPr/>
        </p:nvGrpSpPr>
        <p:grpSpPr>
          <a:xfrm>
            <a:off x="2614050" y="1791800"/>
            <a:ext cx="855900" cy="1390974"/>
            <a:chOff x="2614050" y="1791800"/>
            <a:chExt cx="855900" cy="1390974"/>
          </a:xfrm>
        </p:grpSpPr>
        <p:sp>
          <p:nvSpPr>
            <p:cNvPr id="709" name="Google Shape;709;p41"/>
            <p:cNvSpPr/>
            <p:nvPr/>
          </p:nvSpPr>
          <p:spPr>
            <a:xfrm>
              <a:off x="2614050" y="17918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3" name="Google Shape;713;p41"/>
            <p:cNvCxnSpPr>
              <a:cxnSpLocks/>
              <a:stCxn id="709" idx="2"/>
              <a:endCxn id="702" idx="0"/>
            </p:cNvCxnSpPr>
            <p:nvPr/>
          </p:nvCxnSpPr>
          <p:spPr>
            <a:xfrm flipH="1">
              <a:off x="3041650" y="2647700"/>
              <a:ext cx="350" cy="535074"/>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grpSp>
      <p:sp>
        <p:nvSpPr>
          <p:cNvPr id="710" name="Google Shape;710;p41"/>
          <p:cNvSpPr/>
          <p:nvPr/>
        </p:nvSpPr>
        <p:spPr>
          <a:xfrm>
            <a:off x="5666080" y="1792900"/>
            <a:ext cx="855900" cy="8559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1"/>
          <p:cNvCxnSpPr>
            <a:cxnSpLocks/>
            <a:stCxn id="710" idx="2"/>
            <a:endCxn id="696" idx="0"/>
          </p:cNvCxnSpPr>
          <p:nvPr/>
        </p:nvCxnSpPr>
        <p:spPr>
          <a:xfrm>
            <a:off x="6094030" y="2648800"/>
            <a:ext cx="10536" cy="533975"/>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33" name="TextBox 32">
            <a:extLst>
              <a:ext uri="{FF2B5EF4-FFF2-40B4-BE49-F238E27FC236}">
                <a16:creationId xmlns:a16="http://schemas.microsoft.com/office/drawing/2014/main" id="{8DE1F566-E897-3C4F-BABF-F396D96F6AF7}"/>
              </a:ext>
            </a:extLst>
          </p:cNvPr>
          <p:cNvSpPr txBox="1"/>
          <p:nvPr/>
        </p:nvSpPr>
        <p:spPr>
          <a:xfrm>
            <a:off x="2295001" y="3717848"/>
            <a:ext cx="1682599" cy="738664"/>
          </a:xfrm>
          <a:prstGeom prst="rect">
            <a:avLst/>
          </a:prstGeom>
          <a:noFill/>
        </p:spPr>
        <p:txBody>
          <a:bodyPr wrap="square" numCol="2" rtlCol="0">
            <a:spAutoFit/>
          </a:bodyPr>
          <a:lstStyle/>
          <a:p>
            <a:pPr marL="285750" indent="-285750">
              <a:buFont typeface="Arial" panose="020B0604020202020204" pitchFamily="34" charset="0"/>
              <a:buChar char="•"/>
            </a:pPr>
            <a:r>
              <a:rPr lang="en-ES" dirty="0">
                <a:solidFill>
                  <a:schemeClr val="bg1"/>
                </a:solidFill>
                <a:latin typeface="Titillium Web" pitchFamily="2" charset="77"/>
              </a:rPr>
              <a:t>BTC</a:t>
            </a:r>
          </a:p>
          <a:p>
            <a:pPr marL="285750" indent="-285750">
              <a:buFont typeface="Arial" panose="020B0604020202020204" pitchFamily="34" charset="0"/>
              <a:buChar char="•"/>
            </a:pPr>
            <a:r>
              <a:rPr lang="en-ES" dirty="0">
                <a:solidFill>
                  <a:schemeClr val="bg1"/>
                </a:solidFill>
                <a:latin typeface="Titillium Web" pitchFamily="2" charset="77"/>
              </a:rPr>
              <a:t>ETH</a:t>
            </a:r>
          </a:p>
          <a:p>
            <a:pPr marL="285750" indent="-285750">
              <a:buFont typeface="Arial" panose="020B0604020202020204" pitchFamily="34" charset="0"/>
              <a:buChar char="•"/>
            </a:pPr>
            <a:r>
              <a:rPr lang="en-ES" dirty="0">
                <a:solidFill>
                  <a:schemeClr val="bg1"/>
                </a:solidFill>
                <a:latin typeface="Titillium Web" pitchFamily="2" charset="77"/>
              </a:rPr>
              <a:t>BNB</a:t>
            </a:r>
          </a:p>
          <a:p>
            <a:pPr marL="285750" indent="-285750">
              <a:buFont typeface="Arial" panose="020B0604020202020204" pitchFamily="34" charset="0"/>
              <a:buChar char="•"/>
            </a:pPr>
            <a:r>
              <a:rPr lang="en-ES" dirty="0">
                <a:solidFill>
                  <a:schemeClr val="bg1"/>
                </a:solidFill>
                <a:latin typeface="Titillium Web" pitchFamily="2" charset="77"/>
              </a:rPr>
              <a:t>ADA</a:t>
            </a:r>
          </a:p>
          <a:p>
            <a:pPr marL="285750" indent="-285750">
              <a:buFont typeface="Arial" panose="020B0604020202020204" pitchFamily="34" charset="0"/>
              <a:buChar char="•"/>
            </a:pPr>
            <a:r>
              <a:rPr lang="en-ES" dirty="0">
                <a:solidFill>
                  <a:schemeClr val="bg1"/>
                </a:solidFill>
                <a:latin typeface="Titillium Web" pitchFamily="2" charset="77"/>
              </a:rPr>
              <a:t>XRP</a:t>
            </a:r>
          </a:p>
        </p:txBody>
      </p:sp>
      <p:sp>
        <p:nvSpPr>
          <p:cNvPr id="58" name="TextBox 57">
            <a:extLst>
              <a:ext uri="{FF2B5EF4-FFF2-40B4-BE49-F238E27FC236}">
                <a16:creationId xmlns:a16="http://schemas.microsoft.com/office/drawing/2014/main" id="{B29C7278-E9C8-424E-A1A8-6B6E9D76EF21}"/>
              </a:ext>
            </a:extLst>
          </p:cNvPr>
          <p:cNvSpPr txBox="1"/>
          <p:nvPr/>
        </p:nvSpPr>
        <p:spPr>
          <a:xfrm>
            <a:off x="4864103" y="3713498"/>
            <a:ext cx="2628897" cy="738664"/>
          </a:xfrm>
          <a:prstGeom prst="rect">
            <a:avLst/>
          </a:prstGeom>
          <a:noFill/>
        </p:spPr>
        <p:txBody>
          <a:bodyPr wrap="square" numCol="2" rtlCol="0">
            <a:spAutoFit/>
          </a:bodyPr>
          <a:lstStyle/>
          <a:p>
            <a:pPr marL="285750" indent="-285750">
              <a:buFont typeface="Arial" panose="020B0604020202020204" pitchFamily="34" charset="0"/>
              <a:buChar char="•"/>
            </a:pPr>
            <a:r>
              <a:rPr lang="en-ES" dirty="0">
                <a:solidFill>
                  <a:schemeClr val="bg1"/>
                </a:solidFill>
                <a:latin typeface="Titillium Web" pitchFamily="2" charset="77"/>
              </a:rPr>
              <a:t>GOLD</a:t>
            </a:r>
          </a:p>
          <a:p>
            <a:pPr marL="285750" indent="-285750">
              <a:buFont typeface="Arial" panose="020B0604020202020204" pitchFamily="34" charset="0"/>
              <a:buChar char="•"/>
            </a:pPr>
            <a:r>
              <a:rPr lang="en-ES" dirty="0">
                <a:solidFill>
                  <a:schemeClr val="bg1"/>
                </a:solidFill>
                <a:latin typeface="Titillium Web" pitchFamily="2" charset="77"/>
              </a:rPr>
              <a:t>EUR/USD</a:t>
            </a:r>
          </a:p>
          <a:p>
            <a:endParaRPr lang="en-ES" dirty="0">
              <a:solidFill>
                <a:schemeClr val="bg1"/>
              </a:solidFill>
              <a:latin typeface="Titillium Web" pitchFamily="2" charset="77"/>
            </a:endParaRPr>
          </a:p>
          <a:p>
            <a:pPr marL="285750" indent="-285750">
              <a:buFont typeface="Arial" panose="020B0604020202020204" pitchFamily="34" charset="0"/>
              <a:buChar char="•"/>
            </a:pPr>
            <a:r>
              <a:rPr lang="en-ES" dirty="0">
                <a:solidFill>
                  <a:schemeClr val="bg1"/>
                </a:solidFill>
                <a:latin typeface="Titillium Web" pitchFamily="2" charset="77"/>
              </a:rPr>
              <a:t>GBP/USD</a:t>
            </a:r>
          </a:p>
          <a:p>
            <a:pPr marL="285750" indent="-285750">
              <a:buFont typeface="Arial" panose="020B0604020202020204" pitchFamily="34" charset="0"/>
              <a:buChar char="•"/>
            </a:pPr>
            <a:r>
              <a:rPr lang="en-ES" dirty="0">
                <a:solidFill>
                  <a:schemeClr val="bg1"/>
                </a:solidFill>
                <a:latin typeface="Titillium Web" pitchFamily="2" charset="77"/>
              </a:rPr>
              <a:t>USD/JPY</a:t>
            </a:r>
          </a:p>
        </p:txBody>
      </p:sp>
      <p:pic>
        <p:nvPicPr>
          <p:cNvPr id="59" name="Picture 2" descr="Ironhack Reviews | Course Report | Course Report">
            <a:extLst>
              <a:ext uri="{FF2B5EF4-FFF2-40B4-BE49-F238E27FC236}">
                <a16:creationId xmlns:a16="http://schemas.microsoft.com/office/drawing/2014/main" id="{EA607526-948F-A844-BC73-AE238ABDB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9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74D-DA11-D247-84FB-8E206A848320}"/>
              </a:ext>
            </a:extLst>
          </p:cNvPr>
          <p:cNvSpPr>
            <a:spLocks noGrp="1"/>
          </p:cNvSpPr>
          <p:nvPr>
            <p:ph type="title"/>
          </p:nvPr>
        </p:nvSpPr>
        <p:spPr/>
        <p:txBody>
          <a:bodyPr/>
          <a:lstStyle/>
          <a:p>
            <a:r>
              <a:rPr lang="en-ES" dirty="0"/>
              <a:t>BTC vs. other cryptocurrencies</a:t>
            </a:r>
          </a:p>
        </p:txBody>
      </p:sp>
      <p:pic>
        <p:nvPicPr>
          <p:cNvPr id="15" name="Picture 2" descr="Ironhack Reviews | Course Report | Course Report">
            <a:extLst>
              <a:ext uri="{FF2B5EF4-FFF2-40B4-BE49-F238E27FC236}">
                <a16:creationId xmlns:a16="http://schemas.microsoft.com/office/drawing/2014/main" id="{6260E8E2-84ED-6A4A-8CA1-C128184B0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hart, histogram&#10;&#10;Description automatically generated">
            <a:extLst>
              <a:ext uri="{FF2B5EF4-FFF2-40B4-BE49-F238E27FC236}">
                <a16:creationId xmlns:a16="http://schemas.microsoft.com/office/drawing/2014/main" id="{C9A65164-5746-F143-89BD-64618E023FF1}"/>
              </a:ext>
            </a:extLst>
          </p:cNvPr>
          <p:cNvPicPr>
            <a:picLocks noChangeAspect="1"/>
          </p:cNvPicPr>
          <p:nvPr/>
        </p:nvPicPr>
        <p:blipFill>
          <a:blip r:embed="rId3"/>
          <a:stretch>
            <a:fillRect/>
          </a:stretch>
        </p:blipFill>
        <p:spPr>
          <a:xfrm>
            <a:off x="597683" y="1533157"/>
            <a:ext cx="4142767" cy="3239806"/>
          </a:xfrm>
          <a:prstGeom prst="rect">
            <a:avLst/>
          </a:prstGeom>
          <a:solidFill>
            <a:schemeClr val="bg1"/>
          </a:solidFill>
        </p:spPr>
      </p:pic>
      <p:pic>
        <p:nvPicPr>
          <p:cNvPr id="19" name="Picture 18" descr="A picture containing chart&#10;&#10;Description automatically generated">
            <a:extLst>
              <a:ext uri="{FF2B5EF4-FFF2-40B4-BE49-F238E27FC236}">
                <a16:creationId xmlns:a16="http://schemas.microsoft.com/office/drawing/2014/main" id="{52C63B9A-F2C4-704D-80E0-F9EEF3B3D6E4}"/>
              </a:ext>
            </a:extLst>
          </p:cNvPr>
          <p:cNvPicPr>
            <a:picLocks noChangeAspect="1"/>
          </p:cNvPicPr>
          <p:nvPr/>
        </p:nvPicPr>
        <p:blipFill>
          <a:blip r:embed="rId4"/>
          <a:stretch>
            <a:fillRect/>
          </a:stretch>
        </p:blipFill>
        <p:spPr>
          <a:xfrm>
            <a:off x="4954463" y="1663700"/>
            <a:ext cx="3956602" cy="2947577"/>
          </a:xfrm>
          <a:prstGeom prst="rect">
            <a:avLst/>
          </a:prstGeom>
          <a:solidFill>
            <a:schemeClr val="bg1"/>
          </a:solidFill>
        </p:spPr>
      </p:pic>
    </p:spTree>
    <p:extLst>
      <p:ext uri="{BB962C8B-B14F-4D97-AF65-F5344CB8AC3E}">
        <p14:creationId xmlns:p14="http://schemas.microsoft.com/office/powerpoint/2010/main" val="315309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0AAF-CACA-4E41-972A-D4681D470CB0}"/>
              </a:ext>
            </a:extLst>
          </p:cNvPr>
          <p:cNvSpPr>
            <a:spLocks noGrp="1"/>
          </p:cNvSpPr>
          <p:nvPr>
            <p:ph type="title"/>
          </p:nvPr>
        </p:nvSpPr>
        <p:spPr/>
        <p:txBody>
          <a:bodyPr/>
          <a:lstStyle/>
          <a:p>
            <a:r>
              <a:rPr lang="en-ES" dirty="0"/>
              <a:t>BTC vs. Gold</a:t>
            </a:r>
          </a:p>
        </p:txBody>
      </p:sp>
      <p:pic>
        <p:nvPicPr>
          <p:cNvPr id="16" name="Picture 15" descr="Chart, line chart&#10;&#10;Description automatically generated">
            <a:extLst>
              <a:ext uri="{FF2B5EF4-FFF2-40B4-BE49-F238E27FC236}">
                <a16:creationId xmlns:a16="http://schemas.microsoft.com/office/drawing/2014/main" id="{CE4340F9-69C2-7142-B1BA-0895CFF58955}"/>
              </a:ext>
            </a:extLst>
          </p:cNvPr>
          <p:cNvPicPr>
            <a:picLocks noChangeAspect="1"/>
          </p:cNvPicPr>
          <p:nvPr/>
        </p:nvPicPr>
        <p:blipFill>
          <a:blip r:embed="rId2"/>
          <a:stretch>
            <a:fillRect/>
          </a:stretch>
        </p:blipFill>
        <p:spPr>
          <a:xfrm>
            <a:off x="720000" y="1727258"/>
            <a:ext cx="4574236" cy="3035241"/>
          </a:xfrm>
          <a:prstGeom prst="rect">
            <a:avLst/>
          </a:prstGeom>
        </p:spPr>
      </p:pic>
      <p:sp>
        <p:nvSpPr>
          <p:cNvPr id="18" name="TextBox 17">
            <a:extLst>
              <a:ext uri="{FF2B5EF4-FFF2-40B4-BE49-F238E27FC236}">
                <a16:creationId xmlns:a16="http://schemas.microsoft.com/office/drawing/2014/main" id="{BAC76C0F-560F-5E4C-AAEC-2BDDE16C66D6}"/>
              </a:ext>
            </a:extLst>
          </p:cNvPr>
          <p:cNvSpPr txBox="1"/>
          <p:nvPr/>
        </p:nvSpPr>
        <p:spPr>
          <a:xfrm>
            <a:off x="6717256" y="3511532"/>
            <a:ext cx="675185" cy="400110"/>
          </a:xfrm>
          <a:prstGeom prst="rect">
            <a:avLst/>
          </a:prstGeom>
          <a:noFill/>
        </p:spPr>
        <p:txBody>
          <a:bodyPr wrap="none" rtlCol="0">
            <a:spAutoFit/>
          </a:bodyPr>
          <a:lstStyle/>
          <a:p>
            <a:r>
              <a:rPr lang="en-ES" sz="2000" dirty="0">
                <a:solidFill>
                  <a:schemeClr val="bg2"/>
                </a:solidFill>
                <a:latin typeface="Titillium Web" pitchFamily="2" charset="77"/>
              </a:rPr>
              <a:t>0,64</a:t>
            </a:r>
          </a:p>
        </p:txBody>
      </p:sp>
      <p:grpSp>
        <p:nvGrpSpPr>
          <p:cNvPr id="22" name="Group 21">
            <a:extLst>
              <a:ext uri="{FF2B5EF4-FFF2-40B4-BE49-F238E27FC236}">
                <a16:creationId xmlns:a16="http://schemas.microsoft.com/office/drawing/2014/main" id="{324BA6A5-C9AD-5A43-B22A-2E09DD8CAFE9}"/>
              </a:ext>
            </a:extLst>
          </p:cNvPr>
          <p:cNvGrpSpPr/>
          <p:nvPr/>
        </p:nvGrpSpPr>
        <p:grpSpPr>
          <a:xfrm>
            <a:off x="5849290" y="1803348"/>
            <a:ext cx="2411120" cy="384080"/>
            <a:chOff x="5849290" y="1803348"/>
            <a:chExt cx="2411120" cy="384080"/>
          </a:xfrm>
        </p:grpSpPr>
        <p:sp>
          <p:nvSpPr>
            <p:cNvPr id="17" name="TextBox 16">
              <a:extLst>
                <a:ext uri="{FF2B5EF4-FFF2-40B4-BE49-F238E27FC236}">
                  <a16:creationId xmlns:a16="http://schemas.microsoft.com/office/drawing/2014/main" id="{9C321B45-DBF5-3945-B425-325EB44337A5}"/>
                </a:ext>
              </a:extLst>
            </p:cNvPr>
            <p:cNvSpPr txBox="1"/>
            <p:nvPr/>
          </p:nvSpPr>
          <p:spPr>
            <a:xfrm>
              <a:off x="6032500" y="1841500"/>
              <a:ext cx="2044700" cy="307777"/>
            </a:xfrm>
            <a:prstGeom prst="rect">
              <a:avLst/>
            </a:prstGeom>
            <a:noFill/>
          </p:spPr>
          <p:txBody>
            <a:bodyPr wrap="square" rtlCol="0">
              <a:spAutoFit/>
            </a:bodyPr>
            <a:lstStyle/>
            <a:p>
              <a:r>
                <a:rPr lang="en-ES" dirty="0">
                  <a:solidFill>
                    <a:schemeClr val="bg1"/>
                  </a:solidFill>
                  <a:latin typeface="Titillium Web" pitchFamily="2" charset="77"/>
                </a:rPr>
                <a:t>Correlation BTC &amp; Gold</a:t>
              </a:r>
            </a:p>
          </p:txBody>
        </p:sp>
        <p:sp>
          <p:nvSpPr>
            <p:cNvPr id="21" name="Google Shape;710;p41">
              <a:extLst>
                <a:ext uri="{FF2B5EF4-FFF2-40B4-BE49-F238E27FC236}">
                  <a16:creationId xmlns:a16="http://schemas.microsoft.com/office/drawing/2014/main" id="{7F539BA0-4D84-544C-AA11-FC37670BF0C2}"/>
                </a:ext>
              </a:extLst>
            </p:cNvPr>
            <p:cNvSpPr/>
            <p:nvPr/>
          </p:nvSpPr>
          <p:spPr>
            <a:xfrm>
              <a:off x="5849290" y="1803348"/>
              <a:ext cx="2411120" cy="38408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Down Arrow 22">
            <a:extLst>
              <a:ext uri="{FF2B5EF4-FFF2-40B4-BE49-F238E27FC236}">
                <a16:creationId xmlns:a16="http://schemas.microsoft.com/office/drawing/2014/main" id="{BD19BDAF-9BB0-C147-A2D2-35B1B2DF857D}"/>
              </a:ext>
            </a:extLst>
          </p:cNvPr>
          <p:cNvSpPr/>
          <p:nvPr/>
        </p:nvSpPr>
        <p:spPr>
          <a:xfrm>
            <a:off x="6775450" y="2455937"/>
            <a:ext cx="558800"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24" name="Google Shape;710;p41">
            <a:extLst>
              <a:ext uri="{FF2B5EF4-FFF2-40B4-BE49-F238E27FC236}">
                <a16:creationId xmlns:a16="http://schemas.microsoft.com/office/drawing/2014/main" id="{E194F24B-758A-2D47-9A65-7F00FF17C1DC}"/>
              </a:ext>
            </a:extLst>
          </p:cNvPr>
          <p:cNvSpPr/>
          <p:nvPr/>
        </p:nvSpPr>
        <p:spPr>
          <a:xfrm>
            <a:off x="6603685" y="3305830"/>
            <a:ext cx="902329" cy="8001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 descr="Ironhack Reviews | Course Report | Course Report">
            <a:extLst>
              <a:ext uri="{FF2B5EF4-FFF2-40B4-BE49-F238E27FC236}">
                <a16:creationId xmlns:a16="http://schemas.microsoft.com/office/drawing/2014/main" id="{7F134D63-2B55-D544-AB2E-DFC50024F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7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A232-681D-6D45-8315-8357BE0268D2}"/>
              </a:ext>
            </a:extLst>
          </p:cNvPr>
          <p:cNvSpPr>
            <a:spLocks noGrp="1"/>
          </p:cNvSpPr>
          <p:nvPr>
            <p:ph type="title"/>
          </p:nvPr>
        </p:nvSpPr>
        <p:spPr/>
        <p:txBody>
          <a:bodyPr/>
          <a:lstStyle/>
          <a:p>
            <a:r>
              <a:rPr lang="en-ES" dirty="0"/>
              <a:t>BTC vs. other currencies </a:t>
            </a:r>
          </a:p>
        </p:txBody>
      </p:sp>
      <p:pic>
        <p:nvPicPr>
          <p:cNvPr id="18" name="Picture 17" descr="Chart, histogram&#10;&#10;Description automatically generated">
            <a:extLst>
              <a:ext uri="{FF2B5EF4-FFF2-40B4-BE49-F238E27FC236}">
                <a16:creationId xmlns:a16="http://schemas.microsoft.com/office/drawing/2014/main" id="{59AFF155-71FA-E04D-9DCF-570E3153B10A}"/>
              </a:ext>
            </a:extLst>
          </p:cNvPr>
          <p:cNvPicPr>
            <a:picLocks noChangeAspect="1"/>
          </p:cNvPicPr>
          <p:nvPr/>
        </p:nvPicPr>
        <p:blipFill>
          <a:blip r:embed="rId2"/>
          <a:stretch>
            <a:fillRect/>
          </a:stretch>
        </p:blipFill>
        <p:spPr>
          <a:xfrm>
            <a:off x="226364" y="1675853"/>
            <a:ext cx="4459936" cy="2959397"/>
          </a:xfrm>
          <a:prstGeom prst="rect">
            <a:avLst/>
          </a:prstGeom>
        </p:spPr>
      </p:pic>
      <p:pic>
        <p:nvPicPr>
          <p:cNvPr id="20" name="Picture 19" descr="A picture containing chart&#10;&#10;Description automatically generated">
            <a:extLst>
              <a:ext uri="{FF2B5EF4-FFF2-40B4-BE49-F238E27FC236}">
                <a16:creationId xmlns:a16="http://schemas.microsoft.com/office/drawing/2014/main" id="{D545C4ED-4B5D-D245-88DB-DE57EE62D019}"/>
              </a:ext>
            </a:extLst>
          </p:cNvPr>
          <p:cNvPicPr>
            <a:picLocks noChangeAspect="1"/>
          </p:cNvPicPr>
          <p:nvPr/>
        </p:nvPicPr>
        <p:blipFill>
          <a:blip r:embed="rId3"/>
          <a:stretch>
            <a:fillRect/>
          </a:stretch>
        </p:blipFill>
        <p:spPr>
          <a:xfrm>
            <a:off x="4888077" y="1675852"/>
            <a:ext cx="3935924" cy="2927647"/>
          </a:xfrm>
          <a:prstGeom prst="rect">
            <a:avLst/>
          </a:prstGeom>
        </p:spPr>
      </p:pic>
      <p:pic>
        <p:nvPicPr>
          <p:cNvPr id="21" name="Picture 2" descr="Ironhack Reviews | Course Report | Course Report">
            <a:extLst>
              <a:ext uri="{FF2B5EF4-FFF2-40B4-BE49-F238E27FC236}">
                <a16:creationId xmlns:a16="http://schemas.microsoft.com/office/drawing/2014/main" id="{6571F331-91C4-2A41-9784-9D23C95D1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0949" y="119543"/>
            <a:ext cx="813989" cy="8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923463"/>
      </p:ext>
    </p:extLst>
  </p:cSld>
  <p:clrMapOvr>
    <a:masterClrMapping/>
  </p:clrMapOvr>
</p:sld>
</file>

<file path=ppt/theme/theme1.xml><?xml version="1.0" encoding="utf-8"?>
<a:theme xmlns:a="http://schemas.openxmlformats.org/drawingml/2006/main" name="Bitcoin Company Pitch Deck by Slidesgo">
  <a:themeElements>
    <a:clrScheme name="Simple Light">
      <a:dk1>
        <a:srgbClr val="5B57DE"/>
      </a:dk1>
      <a:lt1>
        <a:srgbClr val="8E8BD8"/>
      </a:lt1>
      <a:dk2>
        <a:srgbClr val="DFDEFF"/>
      </a:dk2>
      <a:lt2>
        <a:srgbClr val="EEEEEE"/>
      </a:lt2>
      <a:accent1>
        <a:srgbClr val="3F308A"/>
      </a:accent1>
      <a:accent2>
        <a:srgbClr val="876FFF"/>
      </a:accent2>
      <a:accent3>
        <a:srgbClr val="FFFFFF"/>
      </a:accent3>
      <a:accent4>
        <a:srgbClr val="876FFF"/>
      </a:accent4>
      <a:accent5>
        <a:srgbClr val="DFDEFF"/>
      </a:accent5>
      <a:accent6>
        <a:srgbClr val="5B57DE"/>
      </a:accent6>
      <a:hlink>
        <a:srgbClr val="8E8B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1466</TotalTime>
  <Words>565</Words>
  <Application>Microsoft Macintosh PowerPoint</Application>
  <PresentationFormat>On-screen Show (16:9)</PresentationFormat>
  <Paragraphs>122</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Squada One</vt:lpstr>
      <vt:lpstr>Arial</vt:lpstr>
      <vt:lpstr>Titillium Web</vt:lpstr>
      <vt:lpstr>Bitcoin Company Pitch Deck by Slidesgo</vt:lpstr>
      <vt:lpstr>PowerPoint Presentation</vt:lpstr>
      <vt:lpstr>Table of Contents</vt:lpstr>
      <vt:lpstr>Introduction</vt:lpstr>
      <vt:lpstr>What is the Bitcoin?</vt:lpstr>
      <vt:lpstr>Analysis of the data</vt:lpstr>
      <vt:lpstr>Where is the data from?</vt:lpstr>
      <vt:lpstr>BTC vs. other cryptocurrencies</vt:lpstr>
      <vt:lpstr>BTC vs. Gold</vt:lpstr>
      <vt:lpstr>BTC vs. other currencies </vt:lpstr>
      <vt:lpstr>Time-series predictions</vt:lpstr>
      <vt:lpstr>Prophet model predictions</vt:lpstr>
      <vt:lpstr>SARIMAX model predictions</vt:lpstr>
      <vt:lpstr>Comparative of the predictions</vt:lpstr>
      <vt:lpstr>Regression Models Predictions</vt:lpstr>
      <vt:lpstr>Regression models results</vt:lpstr>
      <vt:lpstr>KNR and RFR predictions</vt:lpstr>
      <vt:lpstr>Conclusions</vt:lpstr>
      <vt:lpstr>PowerPoint Presentation</vt:lpstr>
      <vt:lpstr>"Historical data is a great indicator but never a guarantee of the future, and statistical models are never correct — only useful"</vt:lpstr>
      <vt:lpstr>Next Steps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Company Pitch Deck</dc:title>
  <cp:lastModifiedBy>Gonzalo Alfonso Zurita Gascó</cp:lastModifiedBy>
  <cp:revision>15</cp:revision>
  <dcterms:modified xsi:type="dcterms:W3CDTF">2021-10-08T14:43:37Z</dcterms:modified>
</cp:coreProperties>
</file>