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9" r:id="rId6"/>
    <p:sldId id="268" r:id="rId7"/>
    <p:sldId id="270" r:id="rId8"/>
    <p:sldId id="271" r:id="rId9"/>
    <p:sldId id="272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F305F-824E-4A8C-8F0D-26393EAA9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3737A-3894-45E4-8FA2-6C4219C10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A7631-F954-467C-A116-2F242CCC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82B7-798B-4328-9CFE-104B4A03BB0A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3A0F1-B36E-44B2-876B-74506577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B669A-75FB-4C09-A95E-1D93AA68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3C6C-3EAC-4B74-9951-6A0B86F87C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888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C16A-9F7E-4A0E-AB69-87221A40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7E3BB-3477-4323-B924-3B8E37D0A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808FA-C244-4F5C-9351-8331EFC8D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82B7-798B-4328-9CFE-104B4A03BB0A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2A307-1D42-42B3-8E94-3555CA08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E064F-5EC0-46A5-BEE3-B64E7212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3C6C-3EAC-4B74-9951-6A0B86F87C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859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F16563-D788-4A14-AFCE-873558C45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3C1D0-AA4A-43E7-8569-17F5A7185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BF2F1-07D8-4975-8908-4EC9885C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82B7-798B-4328-9CFE-104B4A03BB0A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79293-865D-40D8-87BF-E52A4ACD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13C10-8B2F-4E0F-AD1B-402E61E0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3C6C-3EAC-4B74-9951-6A0B86F87C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721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87CC-3221-4CAC-884E-4CFEE7D6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EA116-AAC2-4B3A-92F7-66F105AE0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3034D-978E-48A7-9F91-5D207553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82B7-798B-4328-9CFE-104B4A03BB0A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E28B1-83C4-4471-AAC9-6EA24B4B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56C15-1472-481C-95FA-238A9130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3C6C-3EAC-4B74-9951-6A0B86F87C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236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277B-E057-4F6D-AF55-D4D6AD5B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C2EE2-D6F2-44B8-8EA3-05298D106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2466D-4D2D-4496-8772-AA8E615D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82B7-798B-4328-9CFE-104B4A03BB0A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CCCBA-A2E6-4640-845E-1C4E09DF6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B3BA0-0AC1-42ED-99A1-77E90BF5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3C6C-3EAC-4B74-9951-6A0B86F87C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087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F30C-5E0C-4ACB-8140-4F9C7EC5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6C514-5139-45F0-9E57-13AB56E5A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3E3CD-73F7-4A86-A6F6-4CED68C0B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F839F-666B-477E-A1E7-0C51A07EF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82B7-798B-4328-9CFE-104B4A03BB0A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8867D-DB10-4C56-8F82-9230166CA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7134A-87C5-4BCD-A9FE-A83AB4307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3C6C-3EAC-4B74-9951-6A0B86F87C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125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3E877-995E-4D2F-9C56-8602348C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02DCF-E61E-4B6B-803E-D3A99F9CB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FFD8C-B31D-49EA-A37B-53E473D39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D400E-4A3A-4DC8-96FA-9236AA9FA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348BF-43BC-43F4-9CDB-09B093B0C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DDC783-5523-47A4-96E8-73FDAF7B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82B7-798B-4328-9CFE-104B4A03BB0A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90F4ED-F061-43D9-A791-BEACBCB2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800911-505D-4D30-9A4E-26552370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3C6C-3EAC-4B74-9951-6A0B86F87C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338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12F6-F772-48CF-8926-F9C76047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5B927-EE8B-4582-AFAC-F5857F25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82B7-798B-4328-9CFE-104B4A03BB0A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27CA7-22A0-4BAC-91AC-F794009D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E4C4A-3C64-4920-9A0D-1F53FB1C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3C6C-3EAC-4B74-9951-6A0B86F87C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113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36BD9-F1A7-413A-A707-3DDCC66F2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82B7-798B-4328-9CFE-104B4A03BB0A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05509-83E9-42A2-8071-520B5C66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13C85-E5A9-4623-BFB4-2CF0FE890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3C6C-3EAC-4B74-9951-6A0B86F87C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703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4E72-3967-470B-9DC1-820F77B6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F8614-3D57-4114-867A-13535A3B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A7EAE-8C0A-4DE5-89B8-7DD342204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F77C9-BE06-4A82-8C45-CDAA9118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82B7-798B-4328-9CFE-104B4A03BB0A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A9B8F-E762-4733-B849-DF774016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7E7BB-9CF4-439D-86F5-6BC4801B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3C6C-3EAC-4B74-9951-6A0B86F87C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848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6128F-CB34-43E1-9CA6-A60485740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A2A0E1-509D-419A-BB70-BA1F47822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29405-A744-47A3-9229-9FBE7B3D7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8A78F-E5B1-4FAE-AC5B-8E2C31C28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82B7-798B-4328-9CFE-104B4A03BB0A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A1D42-73E8-476A-A8BE-4D300D53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AF393-0062-4DA5-9445-00FD8F08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53C6C-3EAC-4B74-9951-6A0B86F87C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97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F22981-1F29-495E-A44D-BBDF9DE71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EF84E-38CB-41EA-BA57-02D6576AA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6523C-0563-4D9E-802B-24550C7F1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B82B7-798B-4328-9CFE-104B4A03BB0A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72534-C32A-467D-A32C-752E3C1BB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ADE2D-CF12-49C6-BB86-CFC19C612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53C6C-3EAC-4B74-9951-6A0B86F87C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942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F9D090-E5FB-4101-993C-7470F47B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67845" cy="1999940"/>
          </a:xfrm>
        </p:spPr>
        <p:txBody>
          <a:bodyPr>
            <a:normAutofit fontScale="90000"/>
          </a:bodyPr>
          <a:lstStyle/>
          <a:p>
            <a:r>
              <a:rPr lang="en-CA" dirty="0"/>
              <a:t>SMTO 2015 – Most Popular Campus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C20DBDE-824A-44EF-B3A7-EB6A61D385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045" y="365125"/>
            <a:ext cx="7585522" cy="586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ED59D81-95C5-4C9E-9C7B-75ECF0FAEE30}"/>
              </a:ext>
            </a:extLst>
          </p:cNvPr>
          <p:cNvGrpSpPr/>
          <p:nvPr/>
        </p:nvGrpSpPr>
        <p:grpSpPr>
          <a:xfrm>
            <a:off x="954471" y="3147046"/>
            <a:ext cx="1884982" cy="3087377"/>
            <a:chOff x="954471" y="3147046"/>
            <a:chExt cx="1884982" cy="3087377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293AE21E-19FB-47DD-B3EC-2E014E74E5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417"/>
            <a:stretch/>
          </p:blipFill>
          <p:spPr bwMode="auto">
            <a:xfrm>
              <a:off x="954471" y="3147046"/>
              <a:ext cx="1884982" cy="308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411521-D71A-4789-826D-35DC87CB4B51}"/>
                </a:ext>
              </a:extLst>
            </p:cNvPr>
            <p:cNvSpPr txBox="1"/>
            <p:nvPr/>
          </p:nvSpPr>
          <p:spPr>
            <a:xfrm>
              <a:off x="1581292" y="3492596"/>
              <a:ext cx="1155033" cy="461665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solidFill>
                    <a:schemeClr val="bg2">
                      <a:lumMod val="25000"/>
                    </a:schemeClr>
                  </a:solidFill>
                </a:rPr>
                <a:t>SG</a:t>
              </a:r>
              <a:endParaRPr lang="en-CA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DDBDD4-1C98-4DCC-A5E5-C063925830BB}"/>
                </a:ext>
              </a:extLst>
            </p:cNvPr>
            <p:cNvSpPr txBox="1"/>
            <p:nvPr/>
          </p:nvSpPr>
          <p:spPr>
            <a:xfrm>
              <a:off x="1581292" y="3838146"/>
              <a:ext cx="1155033" cy="461665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solidFill>
                    <a:schemeClr val="bg2">
                      <a:lumMod val="25000"/>
                    </a:schemeClr>
                  </a:solidFill>
                </a:rPr>
                <a:t>YK</a:t>
              </a:r>
              <a:endParaRPr lang="en-CA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183AB0-FFAF-4915-B62F-A9978D1F4860}"/>
                </a:ext>
              </a:extLst>
            </p:cNvPr>
            <p:cNvSpPr txBox="1"/>
            <p:nvPr/>
          </p:nvSpPr>
          <p:spPr>
            <a:xfrm>
              <a:off x="1581292" y="4213291"/>
              <a:ext cx="1155033" cy="461665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solidFill>
                    <a:schemeClr val="bg2">
                      <a:lumMod val="25000"/>
                    </a:schemeClr>
                  </a:solidFill>
                </a:rPr>
                <a:t>RY</a:t>
              </a:r>
              <a:endParaRPr lang="en-CA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D98422-078C-4C62-B609-AB6B9BD42A59}"/>
                </a:ext>
              </a:extLst>
            </p:cNvPr>
            <p:cNvSpPr txBox="1"/>
            <p:nvPr/>
          </p:nvSpPr>
          <p:spPr>
            <a:xfrm>
              <a:off x="1581292" y="4578486"/>
              <a:ext cx="1155033" cy="461665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solidFill>
                    <a:schemeClr val="bg2">
                      <a:lumMod val="25000"/>
                    </a:schemeClr>
                  </a:solidFill>
                </a:rPr>
                <a:t>SC</a:t>
              </a:r>
              <a:endParaRPr lang="en-CA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EA5A729-62B8-48B9-81CA-992405E01678}"/>
                </a:ext>
              </a:extLst>
            </p:cNvPr>
            <p:cNvSpPr txBox="1"/>
            <p:nvPr/>
          </p:nvSpPr>
          <p:spPr>
            <a:xfrm>
              <a:off x="1581291" y="4953631"/>
              <a:ext cx="1155033" cy="461665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solidFill>
                    <a:schemeClr val="bg2">
                      <a:lumMod val="25000"/>
                    </a:schemeClr>
                  </a:solidFill>
                </a:rPr>
                <a:t>MI</a:t>
              </a:r>
              <a:endParaRPr lang="en-CA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92AF1F-271D-480C-8F50-37C2ACFD7A41}"/>
                </a:ext>
              </a:extLst>
            </p:cNvPr>
            <p:cNvSpPr txBox="1"/>
            <p:nvPr/>
          </p:nvSpPr>
          <p:spPr>
            <a:xfrm>
              <a:off x="1581291" y="5366253"/>
              <a:ext cx="1155033" cy="461665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solidFill>
                    <a:schemeClr val="bg2">
                      <a:lumMod val="25000"/>
                    </a:schemeClr>
                  </a:solidFill>
                </a:rPr>
                <a:t>OC</a:t>
              </a:r>
              <a:endParaRPr lang="en-CA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59C7223-0845-41BF-8E1A-5E5AB6112A10}"/>
                </a:ext>
              </a:extLst>
            </p:cNvPr>
            <p:cNvSpPr txBox="1"/>
            <p:nvPr/>
          </p:nvSpPr>
          <p:spPr>
            <a:xfrm>
              <a:off x="1581290" y="5722387"/>
              <a:ext cx="1155033" cy="461665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solidFill>
                    <a:schemeClr val="bg2">
                      <a:lumMod val="25000"/>
                    </a:schemeClr>
                  </a:solidFill>
                </a:rPr>
                <a:t>YG</a:t>
              </a:r>
              <a:endParaRPr lang="en-CA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2613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F9D090-E5FB-4101-993C-7470F47B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31192" cy="2310342"/>
          </a:xfrm>
        </p:spPr>
        <p:txBody>
          <a:bodyPr>
            <a:normAutofit fontScale="90000"/>
          </a:bodyPr>
          <a:lstStyle/>
          <a:p>
            <a:r>
              <a:rPr lang="en-CA" dirty="0"/>
              <a:t>Random Forest Model – Most Likely Campus (Distances)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35E7317-3745-4105-ADD9-4E9DB4E57D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392" y="365125"/>
            <a:ext cx="7123073" cy="576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A45ACE8-96A7-437B-912C-5A8493B626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" t="10769" r="35102" b="964"/>
          <a:stretch/>
        </p:blipFill>
        <p:spPr bwMode="auto">
          <a:xfrm>
            <a:off x="1371601" y="2881399"/>
            <a:ext cx="2260600" cy="345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806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F9D090-E5FB-4101-993C-7470F47B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51" y="85725"/>
            <a:ext cx="12327467" cy="942181"/>
          </a:xfrm>
        </p:spPr>
        <p:txBody>
          <a:bodyPr/>
          <a:lstStyle/>
          <a:p>
            <a:r>
              <a:rPr lang="en-CA" dirty="0"/>
              <a:t>Random Forest Model – Most Likely Campus (</a:t>
            </a:r>
            <a:r>
              <a:rPr lang="en-CA" dirty="0" err="1"/>
              <a:t>Dists</a:t>
            </a:r>
            <a:r>
              <a:rPr lang="en-CA" dirty="0"/>
              <a:t>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827B57-764B-4158-9617-9D3D8E34BB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518" y="1027906"/>
            <a:ext cx="8684282" cy="514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CDA3AC-2776-4227-B00C-2FF4169B09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" t="10769" r="35102" b="964"/>
          <a:stretch/>
        </p:blipFill>
        <p:spPr bwMode="auto">
          <a:xfrm>
            <a:off x="324251" y="2721675"/>
            <a:ext cx="2260600" cy="345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961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F9D090-E5FB-4101-993C-7470F47B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44" y="178858"/>
            <a:ext cx="11776856" cy="1031875"/>
          </a:xfrm>
        </p:spPr>
        <p:txBody>
          <a:bodyPr/>
          <a:lstStyle/>
          <a:p>
            <a:r>
              <a:rPr lang="en-CA" dirty="0"/>
              <a:t>Random Forest Model – Most Likely Campus (</a:t>
            </a:r>
            <a:r>
              <a:rPr lang="en-CA" dirty="0" err="1"/>
              <a:t>Dists</a:t>
            </a:r>
            <a:r>
              <a:rPr lang="en-CA" dirty="0"/>
              <a:t>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85CF8FD-4A4A-429E-B852-4D701A7E3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399" y="1296459"/>
            <a:ext cx="8449457" cy="519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644C71-3FD3-47CF-8B7E-C11A40D06B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" t="10769" r="35102" b="964"/>
          <a:stretch/>
        </p:blipFill>
        <p:spPr bwMode="auto">
          <a:xfrm>
            <a:off x="595184" y="2975675"/>
            <a:ext cx="2260600" cy="345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42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F9D090-E5FB-4101-993C-7470F47B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527"/>
            <a:ext cx="10515600" cy="1325563"/>
          </a:xfrm>
        </p:spPr>
        <p:txBody>
          <a:bodyPr/>
          <a:lstStyle/>
          <a:p>
            <a:r>
              <a:rPr lang="en-CA" dirty="0"/>
              <a:t>SMTO 2015 – Most Popular Campus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4A36F5-6FB5-4668-8B6A-2DDBDF1E371E}"/>
              </a:ext>
            </a:extLst>
          </p:cNvPr>
          <p:cNvGrpSpPr/>
          <p:nvPr/>
        </p:nvGrpSpPr>
        <p:grpSpPr>
          <a:xfrm>
            <a:off x="376956" y="3423208"/>
            <a:ext cx="1884982" cy="3087377"/>
            <a:chOff x="954471" y="3147046"/>
            <a:chExt cx="1884982" cy="3087377"/>
          </a:xfrm>
        </p:grpSpPr>
        <p:pic>
          <p:nvPicPr>
            <p:cNvPr id="7" name="Picture 8">
              <a:extLst>
                <a:ext uri="{FF2B5EF4-FFF2-40B4-BE49-F238E27FC236}">
                  <a16:creationId xmlns:a16="http://schemas.microsoft.com/office/drawing/2014/main" id="{4C600CFB-E3A1-4D34-92E3-7B309AF4F0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417"/>
            <a:stretch/>
          </p:blipFill>
          <p:spPr bwMode="auto">
            <a:xfrm>
              <a:off x="954471" y="3147046"/>
              <a:ext cx="1884982" cy="308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27577C-E09B-46DD-A33E-AB6B52B9090F}"/>
                </a:ext>
              </a:extLst>
            </p:cNvPr>
            <p:cNvSpPr txBox="1"/>
            <p:nvPr/>
          </p:nvSpPr>
          <p:spPr>
            <a:xfrm>
              <a:off x="1581292" y="3492596"/>
              <a:ext cx="1155033" cy="461665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solidFill>
                    <a:schemeClr val="bg2">
                      <a:lumMod val="25000"/>
                    </a:schemeClr>
                  </a:solidFill>
                </a:rPr>
                <a:t>SG</a:t>
              </a:r>
              <a:endParaRPr lang="en-CA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1CE670-55CD-46F0-BB50-80DCF0CEC0F8}"/>
                </a:ext>
              </a:extLst>
            </p:cNvPr>
            <p:cNvSpPr txBox="1"/>
            <p:nvPr/>
          </p:nvSpPr>
          <p:spPr>
            <a:xfrm>
              <a:off x="1581292" y="3838146"/>
              <a:ext cx="1155033" cy="461665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solidFill>
                    <a:schemeClr val="bg2">
                      <a:lumMod val="25000"/>
                    </a:schemeClr>
                  </a:solidFill>
                </a:rPr>
                <a:t>YK</a:t>
              </a:r>
              <a:endParaRPr lang="en-CA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194954B-2800-4D3D-BBA9-13DB49A76BE8}"/>
                </a:ext>
              </a:extLst>
            </p:cNvPr>
            <p:cNvSpPr txBox="1"/>
            <p:nvPr/>
          </p:nvSpPr>
          <p:spPr>
            <a:xfrm>
              <a:off x="1581292" y="4213291"/>
              <a:ext cx="1155033" cy="461665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solidFill>
                    <a:schemeClr val="bg2">
                      <a:lumMod val="25000"/>
                    </a:schemeClr>
                  </a:solidFill>
                </a:rPr>
                <a:t>RY</a:t>
              </a:r>
              <a:endParaRPr lang="en-CA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A2D5CCA-B8F3-4FCB-80DF-76989599B323}"/>
                </a:ext>
              </a:extLst>
            </p:cNvPr>
            <p:cNvSpPr txBox="1"/>
            <p:nvPr/>
          </p:nvSpPr>
          <p:spPr>
            <a:xfrm>
              <a:off x="1581292" y="4578486"/>
              <a:ext cx="1155033" cy="461665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solidFill>
                    <a:schemeClr val="bg2">
                      <a:lumMod val="25000"/>
                    </a:schemeClr>
                  </a:solidFill>
                </a:rPr>
                <a:t>SC</a:t>
              </a:r>
              <a:endParaRPr lang="en-CA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3BB867-1020-4EB1-9DF6-CE2D9214CF54}"/>
                </a:ext>
              </a:extLst>
            </p:cNvPr>
            <p:cNvSpPr txBox="1"/>
            <p:nvPr/>
          </p:nvSpPr>
          <p:spPr>
            <a:xfrm>
              <a:off x="1581291" y="4953631"/>
              <a:ext cx="1155033" cy="461665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solidFill>
                    <a:schemeClr val="bg2">
                      <a:lumMod val="25000"/>
                    </a:schemeClr>
                  </a:solidFill>
                </a:rPr>
                <a:t>MI</a:t>
              </a:r>
              <a:endParaRPr lang="en-CA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A55D7B-0442-4A5D-8E81-973FDBA541F8}"/>
                </a:ext>
              </a:extLst>
            </p:cNvPr>
            <p:cNvSpPr txBox="1"/>
            <p:nvPr/>
          </p:nvSpPr>
          <p:spPr>
            <a:xfrm>
              <a:off x="1581291" y="5366253"/>
              <a:ext cx="1155033" cy="461665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solidFill>
                    <a:schemeClr val="bg2">
                      <a:lumMod val="25000"/>
                    </a:schemeClr>
                  </a:solidFill>
                </a:rPr>
                <a:t>OC</a:t>
              </a:r>
              <a:endParaRPr lang="en-CA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117CCC-11EF-48C1-9892-73CB3D640C29}"/>
                </a:ext>
              </a:extLst>
            </p:cNvPr>
            <p:cNvSpPr txBox="1"/>
            <p:nvPr/>
          </p:nvSpPr>
          <p:spPr>
            <a:xfrm>
              <a:off x="1581290" y="5722387"/>
              <a:ext cx="1155033" cy="461665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solidFill>
                    <a:schemeClr val="bg2">
                      <a:lumMod val="25000"/>
                    </a:schemeClr>
                  </a:solidFill>
                </a:rPr>
                <a:t>YG</a:t>
              </a:r>
              <a:endParaRPr lang="en-CA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19460" name="Picture 4">
            <a:extLst>
              <a:ext uri="{FF2B5EF4-FFF2-40B4-BE49-F238E27FC236}">
                <a16:creationId xmlns:a16="http://schemas.microsoft.com/office/drawing/2014/main" id="{FA6F5928-0F21-47A0-9A05-AB60F681C3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412" y="1320036"/>
            <a:ext cx="9334414" cy="519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28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F9D090-E5FB-4101-993C-7470F47B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205"/>
            <a:ext cx="10515600" cy="1325563"/>
          </a:xfrm>
        </p:spPr>
        <p:txBody>
          <a:bodyPr/>
          <a:lstStyle/>
          <a:p>
            <a:r>
              <a:rPr lang="en-CA" dirty="0"/>
              <a:t>SMTO 2015 – Most Popular Campus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86EF13F-300E-4EED-A5B5-03A186683AA8}"/>
              </a:ext>
            </a:extLst>
          </p:cNvPr>
          <p:cNvGrpSpPr/>
          <p:nvPr/>
        </p:nvGrpSpPr>
        <p:grpSpPr>
          <a:xfrm>
            <a:off x="493833" y="3363639"/>
            <a:ext cx="1884982" cy="3087377"/>
            <a:chOff x="954471" y="3147046"/>
            <a:chExt cx="1884982" cy="3087377"/>
          </a:xfrm>
        </p:grpSpPr>
        <p:pic>
          <p:nvPicPr>
            <p:cNvPr id="7" name="Picture 8">
              <a:extLst>
                <a:ext uri="{FF2B5EF4-FFF2-40B4-BE49-F238E27FC236}">
                  <a16:creationId xmlns:a16="http://schemas.microsoft.com/office/drawing/2014/main" id="{F63A8A3D-9E5A-40AD-BD2E-ECF0376603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417"/>
            <a:stretch/>
          </p:blipFill>
          <p:spPr bwMode="auto">
            <a:xfrm>
              <a:off x="954471" y="3147046"/>
              <a:ext cx="1884982" cy="308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1CDDDB-75A4-4A9E-82F0-7052D847ACF5}"/>
                </a:ext>
              </a:extLst>
            </p:cNvPr>
            <p:cNvSpPr txBox="1"/>
            <p:nvPr/>
          </p:nvSpPr>
          <p:spPr>
            <a:xfrm>
              <a:off x="1581292" y="3492596"/>
              <a:ext cx="1155033" cy="461665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solidFill>
                    <a:schemeClr val="bg2">
                      <a:lumMod val="25000"/>
                    </a:schemeClr>
                  </a:solidFill>
                </a:rPr>
                <a:t>SG</a:t>
              </a:r>
              <a:endParaRPr lang="en-CA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6979623-7EAA-4676-8286-D73B6C6A3805}"/>
                </a:ext>
              </a:extLst>
            </p:cNvPr>
            <p:cNvSpPr txBox="1"/>
            <p:nvPr/>
          </p:nvSpPr>
          <p:spPr>
            <a:xfrm>
              <a:off x="1581292" y="3838146"/>
              <a:ext cx="1155033" cy="461665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solidFill>
                    <a:schemeClr val="bg2">
                      <a:lumMod val="25000"/>
                    </a:schemeClr>
                  </a:solidFill>
                </a:rPr>
                <a:t>YK</a:t>
              </a:r>
              <a:endParaRPr lang="en-CA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7BB208-88BE-4144-9FB1-5D7744BBE1EB}"/>
                </a:ext>
              </a:extLst>
            </p:cNvPr>
            <p:cNvSpPr txBox="1"/>
            <p:nvPr/>
          </p:nvSpPr>
          <p:spPr>
            <a:xfrm>
              <a:off x="1581292" y="4213291"/>
              <a:ext cx="1155033" cy="461665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solidFill>
                    <a:schemeClr val="bg2">
                      <a:lumMod val="25000"/>
                    </a:schemeClr>
                  </a:solidFill>
                </a:rPr>
                <a:t>RY</a:t>
              </a:r>
              <a:endParaRPr lang="en-CA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6ECCE6-A109-440B-81BE-7C60C4D5BB53}"/>
                </a:ext>
              </a:extLst>
            </p:cNvPr>
            <p:cNvSpPr txBox="1"/>
            <p:nvPr/>
          </p:nvSpPr>
          <p:spPr>
            <a:xfrm>
              <a:off x="1581292" y="4578486"/>
              <a:ext cx="1155033" cy="461665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solidFill>
                    <a:schemeClr val="bg2">
                      <a:lumMod val="25000"/>
                    </a:schemeClr>
                  </a:solidFill>
                </a:rPr>
                <a:t>SC</a:t>
              </a:r>
              <a:endParaRPr lang="en-CA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CC346A-C84D-47ED-B7B0-5C18630AD7D6}"/>
                </a:ext>
              </a:extLst>
            </p:cNvPr>
            <p:cNvSpPr txBox="1"/>
            <p:nvPr/>
          </p:nvSpPr>
          <p:spPr>
            <a:xfrm>
              <a:off x="1581291" y="4953631"/>
              <a:ext cx="1155033" cy="461665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solidFill>
                    <a:schemeClr val="bg2">
                      <a:lumMod val="25000"/>
                    </a:schemeClr>
                  </a:solidFill>
                </a:rPr>
                <a:t>MI</a:t>
              </a:r>
              <a:endParaRPr lang="en-CA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31AD77-B27F-4951-95F4-FF58F6A2D3FE}"/>
                </a:ext>
              </a:extLst>
            </p:cNvPr>
            <p:cNvSpPr txBox="1"/>
            <p:nvPr/>
          </p:nvSpPr>
          <p:spPr>
            <a:xfrm>
              <a:off x="1581291" y="5366253"/>
              <a:ext cx="1155033" cy="461665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solidFill>
                    <a:schemeClr val="bg2">
                      <a:lumMod val="25000"/>
                    </a:schemeClr>
                  </a:solidFill>
                </a:rPr>
                <a:t>OC</a:t>
              </a:r>
              <a:endParaRPr lang="en-CA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25598D-35CD-4ED2-ACD6-DAB003A99289}"/>
                </a:ext>
              </a:extLst>
            </p:cNvPr>
            <p:cNvSpPr txBox="1"/>
            <p:nvPr/>
          </p:nvSpPr>
          <p:spPr>
            <a:xfrm>
              <a:off x="1581290" y="5722387"/>
              <a:ext cx="1155033" cy="461665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solidFill>
                    <a:schemeClr val="bg2">
                      <a:lumMod val="25000"/>
                    </a:schemeClr>
                  </a:solidFill>
                </a:rPr>
                <a:t>YG</a:t>
              </a:r>
              <a:endParaRPr lang="en-CA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20482" name="Picture 2">
            <a:extLst>
              <a:ext uri="{FF2B5EF4-FFF2-40B4-BE49-F238E27FC236}">
                <a16:creationId xmlns:a16="http://schemas.microsoft.com/office/drawing/2014/main" id="{66F23DB3-F5FA-4016-B60F-96AEF0E2C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70" y="1106905"/>
            <a:ext cx="8888334" cy="534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397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F9D090-E5FB-4101-993C-7470F47B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36308" cy="2040252"/>
          </a:xfrm>
        </p:spPr>
        <p:txBody>
          <a:bodyPr>
            <a:normAutofit/>
          </a:bodyPr>
          <a:lstStyle/>
          <a:p>
            <a:r>
              <a:rPr lang="en-CA" dirty="0"/>
              <a:t>Logit Gravity Model – Most Likely Campus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9A7C25A4-243A-44B9-B2B1-A4FBB3A365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560" y="429061"/>
            <a:ext cx="6342512" cy="574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C8E8BAF-F08F-4EF1-9C60-7E2718169A91}"/>
              </a:ext>
            </a:extLst>
          </p:cNvPr>
          <p:cNvGrpSpPr/>
          <p:nvPr/>
        </p:nvGrpSpPr>
        <p:grpSpPr>
          <a:xfrm>
            <a:off x="1540042" y="2843847"/>
            <a:ext cx="2175555" cy="2274934"/>
            <a:chOff x="385011" y="4169410"/>
            <a:chExt cx="2175555" cy="2274934"/>
          </a:xfrm>
        </p:grpSpPr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C985CDEB-859C-472C-87E3-6F6DF0CA19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65" t="18740" r="39371"/>
            <a:stretch/>
          </p:blipFill>
          <p:spPr bwMode="auto">
            <a:xfrm>
              <a:off x="385011" y="4169410"/>
              <a:ext cx="2175555" cy="2261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173B636-C54A-4FED-AA76-0D4EF0856F4E}"/>
                </a:ext>
              </a:extLst>
            </p:cNvPr>
            <p:cNvSpPr txBox="1"/>
            <p:nvPr/>
          </p:nvSpPr>
          <p:spPr>
            <a:xfrm>
              <a:off x="1093155" y="4633876"/>
              <a:ext cx="1278785" cy="461665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solidFill>
                    <a:schemeClr val="bg2">
                      <a:lumMod val="25000"/>
                    </a:schemeClr>
                  </a:solidFill>
                </a:rPr>
                <a:t>SG</a:t>
              </a:r>
              <a:endParaRPr lang="en-CA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FA01C5-C4FC-4358-875F-A530B634B78E}"/>
                </a:ext>
              </a:extLst>
            </p:cNvPr>
            <p:cNvSpPr txBox="1"/>
            <p:nvPr/>
          </p:nvSpPr>
          <p:spPr>
            <a:xfrm>
              <a:off x="1093154" y="5069545"/>
              <a:ext cx="1278785" cy="461665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solidFill>
                    <a:schemeClr val="bg2">
                      <a:lumMod val="25000"/>
                    </a:schemeClr>
                  </a:solidFill>
                </a:rPr>
                <a:t>YK</a:t>
              </a:r>
              <a:endParaRPr lang="en-CA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F8D9AA-FAF7-4B3E-9312-B129EEF03FF5}"/>
                </a:ext>
              </a:extLst>
            </p:cNvPr>
            <p:cNvSpPr txBox="1"/>
            <p:nvPr/>
          </p:nvSpPr>
          <p:spPr>
            <a:xfrm>
              <a:off x="1093154" y="5534011"/>
              <a:ext cx="1278785" cy="461665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solidFill>
                    <a:schemeClr val="bg2">
                      <a:lumMod val="25000"/>
                    </a:schemeClr>
                  </a:solidFill>
                </a:rPr>
                <a:t>SC</a:t>
              </a:r>
              <a:endParaRPr lang="en-CA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A03387-633F-4353-8D30-FFFEA058E004}"/>
                </a:ext>
              </a:extLst>
            </p:cNvPr>
            <p:cNvSpPr txBox="1"/>
            <p:nvPr/>
          </p:nvSpPr>
          <p:spPr>
            <a:xfrm>
              <a:off x="1093154" y="5982679"/>
              <a:ext cx="1278785" cy="461665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solidFill>
                    <a:schemeClr val="bg2">
                      <a:lumMod val="25000"/>
                    </a:schemeClr>
                  </a:solidFill>
                </a:rPr>
                <a:t>MI</a:t>
              </a:r>
              <a:endParaRPr lang="en-CA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666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F9D090-E5FB-4101-993C-7470F47B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073" y="56857"/>
            <a:ext cx="10515600" cy="1325563"/>
          </a:xfrm>
        </p:spPr>
        <p:txBody>
          <a:bodyPr/>
          <a:lstStyle/>
          <a:p>
            <a:r>
              <a:rPr lang="en-CA" dirty="0"/>
              <a:t>Logit Gravity Model – Most Likely Campus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7E297F88-7B7E-46F5-B865-B4DAFC3735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334" y="1382420"/>
            <a:ext cx="8834615" cy="492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02F163C-50E3-428D-9105-4399393932A6}"/>
              </a:ext>
            </a:extLst>
          </p:cNvPr>
          <p:cNvGrpSpPr/>
          <p:nvPr/>
        </p:nvGrpSpPr>
        <p:grpSpPr>
          <a:xfrm>
            <a:off x="385011" y="4169410"/>
            <a:ext cx="2175555" cy="2274934"/>
            <a:chOff x="385011" y="4169410"/>
            <a:chExt cx="2175555" cy="2274934"/>
          </a:xfrm>
        </p:grpSpPr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656D98CC-1B1F-4CA3-99FE-0B3F25DC93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65" t="18740" r="39371"/>
            <a:stretch/>
          </p:blipFill>
          <p:spPr bwMode="auto">
            <a:xfrm>
              <a:off x="385011" y="4169410"/>
              <a:ext cx="2175555" cy="2261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7F09E8-8B42-43B0-95DD-D805F5853696}"/>
                </a:ext>
              </a:extLst>
            </p:cNvPr>
            <p:cNvSpPr txBox="1"/>
            <p:nvPr/>
          </p:nvSpPr>
          <p:spPr>
            <a:xfrm>
              <a:off x="1093155" y="4633876"/>
              <a:ext cx="1278785" cy="461665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solidFill>
                    <a:schemeClr val="bg2">
                      <a:lumMod val="25000"/>
                    </a:schemeClr>
                  </a:solidFill>
                </a:rPr>
                <a:t>SG</a:t>
              </a:r>
              <a:endParaRPr lang="en-CA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864543-FB65-48D8-91AC-4BFAA8E313C7}"/>
                </a:ext>
              </a:extLst>
            </p:cNvPr>
            <p:cNvSpPr txBox="1"/>
            <p:nvPr/>
          </p:nvSpPr>
          <p:spPr>
            <a:xfrm>
              <a:off x="1093154" y="5069545"/>
              <a:ext cx="1278785" cy="461665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solidFill>
                    <a:schemeClr val="bg2">
                      <a:lumMod val="25000"/>
                    </a:schemeClr>
                  </a:solidFill>
                </a:rPr>
                <a:t>YK</a:t>
              </a:r>
              <a:endParaRPr lang="en-CA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562F9B-CD47-470F-A660-6892F3192069}"/>
                </a:ext>
              </a:extLst>
            </p:cNvPr>
            <p:cNvSpPr txBox="1"/>
            <p:nvPr/>
          </p:nvSpPr>
          <p:spPr>
            <a:xfrm>
              <a:off x="1093154" y="5534011"/>
              <a:ext cx="1278785" cy="461665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solidFill>
                    <a:schemeClr val="bg2">
                      <a:lumMod val="25000"/>
                    </a:schemeClr>
                  </a:solidFill>
                </a:rPr>
                <a:t>SC</a:t>
              </a:r>
              <a:endParaRPr lang="en-CA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FD2B659-CA4B-4D53-863E-AACAEAE63AB8}"/>
                </a:ext>
              </a:extLst>
            </p:cNvPr>
            <p:cNvSpPr txBox="1"/>
            <p:nvPr/>
          </p:nvSpPr>
          <p:spPr>
            <a:xfrm>
              <a:off x="1093154" y="5982679"/>
              <a:ext cx="1278785" cy="461665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solidFill>
                    <a:schemeClr val="bg2">
                      <a:lumMod val="25000"/>
                    </a:schemeClr>
                  </a:solidFill>
                </a:rPr>
                <a:t>MI</a:t>
              </a:r>
              <a:endParaRPr lang="en-CA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23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F9D090-E5FB-4101-993C-7470F47B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CA" dirty="0"/>
              <a:t>Logit Gravity Model – Most Likely Campus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3878FE7-A656-42BA-8588-E888C7214B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547" y="1189409"/>
            <a:ext cx="8960575" cy="524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DD9EE32-0997-4248-90D7-325A9170E68A}"/>
              </a:ext>
            </a:extLst>
          </p:cNvPr>
          <p:cNvGrpSpPr/>
          <p:nvPr/>
        </p:nvGrpSpPr>
        <p:grpSpPr>
          <a:xfrm>
            <a:off x="385011" y="4169410"/>
            <a:ext cx="2175555" cy="2274934"/>
            <a:chOff x="385011" y="4169410"/>
            <a:chExt cx="2175555" cy="2274934"/>
          </a:xfrm>
        </p:grpSpPr>
        <p:pic>
          <p:nvPicPr>
            <p:cNvPr id="9220" name="Picture 4">
              <a:extLst>
                <a:ext uri="{FF2B5EF4-FFF2-40B4-BE49-F238E27FC236}">
                  <a16:creationId xmlns:a16="http://schemas.microsoft.com/office/drawing/2014/main" id="{0D9FEEDA-6D38-4FCF-8BF5-416CBD4989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65" t="18740" r="39371"/>
            <a:stretch/>
          </p:blipFill>
          <p:spPr bwMode="auto">
            <a:xfrm>
              <a:off x="385011" y="4169410"/>
              <a:ext cx="2175555" cy="2261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D23B256-C04F-4AF5-BC90-51E531641682}"/>
                </a:ext>
              </a:extLst>
            </p:cNvPr>
            <p:cNvSpPr txBox="1"/>
            <p:nvPr/>
          </p:nvSpPr>
          <p:spPr>
            <a:xfrm>
              <a:off x="1093155" y="4633876"/>
              <a:ext cx="1278785" cy="461665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solidFill>
                    <a:schemeClr val="bg2">
                      <a:lumMod val="25000"/>
                    </a:schemeClr>
                  </a:solidFill>
                </a:rPr>
                <a:t>SG</a:t>
              </a:r>
              <a:endParaRPr lang="en-CA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145E6C-CC23-4842-AD0C-17C4937D90CF}"/>
                </a:ext>
              </a:extLst>
            </p:cNvPr>
            <p:cNvSpPr txBox="1"/>
            <p:nvPr/>
          </p:nvSpPr>
          <p:spPr>
            <a:xfrm>
              <a:off x="1093154" y="5069545"/>
              <a:ext cx="1278785" cy="461665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solidFill>
                    <a:schemeClr val="bg2">
                      <a:lumMod val="25000"/>
                    </a:schemeClr>
                  </a:solidFill>
                </a:rPr>
                <a:t>YK</a:t>
              </a:r>
              <a:endParaRPr lang="en-CA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FC2E97-2C41-4A99-86A7-7368BC9C088D}"/>
                </a:ext>
              </a:extLst>
            </p:cNvPr>
            <p:cNvSpPr txBox="1"/>
            <p:nvPr/>
          </p:nvSpPr>
          <p:spPr>
            <a:xfrm>
              <a:off x="1093154" y="5534011"/>
              <a:ext cx="1278785" cy="461665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solidFill>
                    <a:schemeClr val="bg2">
                      <a:lumMod val="25000"/>
                    </a:schemeClr>
                  </a:solidFill>
                </a:rPr>
                <a:t>SC</a:t>
              </a:r>
              <a:endParaRPr lang="en-CA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52A865-E03B-48FB-A7DD-ECBF4AD401B1}"/>
                </a:ext>
              </a:extLst>
            </p:cNvPr>
            <p:cNvSpPr txBox="1"/>
            <p:nvPr/>
          </p:nvSpPr>
          <p:spPr>
            <a:xfrm>
              <a:off x="1093154" y="5982679"/>
              <a:ext cx="1278785" cy="461665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solidFill>
                    <a:schemeClr val="bg2">
                      <a:lumMod val="25000"/>
                    </a:schemeClr>
                  </a:solidFill>
                </a:rPr>
                <a:t>MI</a:t>
              </a:r>
              <a:endParaRPr lang="en-CA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4246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F9D090-E5FB-4101-993C-7470F47B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16922" cy="2419326"/>
          </a:xfrm>
        </p:spPr>
        <p:txBody>
          <a:bodyPr>
            <a:normAutofit fontScale="90000"/>
          </a:bodyPr>
          <a:lstStyle/>
          <a:p>
            <a:r>
              <a:rPr lang="en-CA" dirty="0"/>
              <a:t>Random Forest Model – Most Likely Campus (Home Zone)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3C2A565-4BB6-4A8B-A8D1-B36CFDBF75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517" y="313421"/>
            <a:ext cx="7335178" cy="579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C4C5F4-3788-449C-BC3C-15DCC2513A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" t="10769" r="35102" b="964"/>
          <a:stretch/>
        </p:blipFill>
        <p:spPr bwMode="auto">
          <a:xfrm>
            <a:off x="1371601" y="2881399"/>
            <a:ext cx="2260600" cy="345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89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F9D090-E5FB-4101-993C-7470F47B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75" y="158869"/>
            <a:ext cx="11623650" cy="803657"/>
          </a:xfrm>
        </p:spPr>
        <p:txBody>
          <a:bodyPr/>
          <a:lstStyle/>
          <a:p>
            <a:r>
              <a:rPr lang="en-CA" dirty="0"/>
              <a:t>Random Forest Model – Most Likely Campus (HZ)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244818A-CC6F-4F6E-8965-2B4EE59F0E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714" y="1027906"/>
            <a:ext cx="8327111" cy="541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337AE8-5533-4D5A-8FF7-686B32C24F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" t="10769" r="35102" b="964"/>
          <a:stretch/>
        </p:blipFill>
        <p:spPr bwMode="auto">
          <a:xfrm>
            <a:off x="580954" y="2988860"/>
            <a:ext cx="2260600" cy="345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13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F9D090-E5FB-4101-993C-7470F47B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07" y="0"/>
            <a:ext cx="11409312" cy="1325563"/>
          </a:xfrm>
        </p:spPr>
        <p:txBody>
          <a:bodyPr/>
          <a:lstStyle/>
          <a:p>
            <a:r>
              <a:rPr lang="en-CA" dirty="0"/>
              <a:t>Random Forest Model – Most Likely Campus (HZ)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314225F-27B4-4A51-A754-B82C1AF1A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415" y="1127531"/>
            <a:ext cx="8481100" cy="52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F36F50-65A1-4F3E-8F6A-DFA795DBA0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" t="10769" r="35102" b="964"/>
          <a:stretch/>
        </p:blipFill>
        <p:spPr bwMode="auto">
          <a:xfrm>
            <a:off x="636911" y="2881138"/>
            <a:ext cx="2260600" cy="345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466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133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SMTO 2015 – Most Popular Campus</vt:lpstr>
      <vt:lpstr>SMTO 2015 – Most Popular Campus</vt:lpstr>
      <vt:lpstr>SMTO 2015 – Most Popular Campus</vt:lpstr>
      <vt:lpstr>Logit Gravity Model – Most Likely Campus</vt:lpstr>
      <vt:lpstr>Logit Gravity Model – Most Likely Campus</vt:lpstr>
      <vt:lpstr>Logit Gravity Model – Most Likely Campus</vt:lpstr>
      <vt:lpstr>Random Forest Model – Most Likely Campus (Home Zone)</vt:lpstr>
      <vt:lpstr>Random Forest Model – Most Likely Campus (HZ)</vt:lpstr>
      <vt:lpstr>Random Forest Model – Most Likely Campus (HZ)</vt:lpstr>
      <vt:lpstr>Random Forest Model – Most Likely Campus (Distances)</vt:lpstr>
      <vt:lpstr>Random Forest Model – Most Likely Campus (Dists)</vt:lpstr>
      <vt:lpstr>Random Forest Model – Most Likely Campus (Dists)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SMTO 2015 – Most Popular Campus</dc:title>
  <dc:creator>Ethan Baron</dc:creator>
  <cp:lastModifiedBy>Gonzalo Martinez Santos</cp:lastModifiedBy>
  <cp:revision>10</cp:revision>
  <dcterms:created xsi:type="dcterms:W3CDTF">2020-07-07T22:10:57Z</dcterms:created>
  <dcterms:modified xsi:type="dcterms:W3CDTF">2020-07-08T16:18:06Z</dcterms:modified>
</cp:coreProperties>
</file>