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López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 Juan López</a:t>
            </a:r>
          </a:p>
        </p:txBody>
      </p:sp>
      <p:sp>
        <p:nvSpPr>
          <p:cNvPr id="94" name="“Escribir una cita aquí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“Escribir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21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22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undamentos de Ciencias de Dato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Fundamentos de Ciencias de Datos</a:t>
            </a:r>
          </a:p>
        </p:txBody>
      </p:sp>
      <p:sp>
        <p:nvSpPr>
          <p:cNvPr id="120" name="Semana 14 - Outlier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Semana 14 - Outliers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Detección de Outliers"/>
          <p:cNvSpPr txBox="1"/>
          <p:nvPr/>
        </p:nvSpPr>
        <p:spPr>
          <a:xfrm>
            <a:off x="2739643" y="1015999"/>
            <a:ext cx="752551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Detección de Outliers</a:t>
            </a:r>
          </a:p>
        </p:txBody>
      </p:sp>
      <p:sp>
        <p:nvSpPr>
          <p:cNvPr id="163" name="Métodos para encontrar outliers:…"/>
          <p:cNvSpPr txBox="1"/>
          <p:nvPr/>
        </p:nvSpPr>
        <p:spPr>
          <a:xfrm>
            <a:off x="354614" y="3460749"/>
            <a:ext cx="12295571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t>Métodos para encontrar outliers:</a:t>
            </a:r>
          </a:p>
          <a:p>
            <a:pPr marL="889000" lvl="1" indent="-444500" algn="just">
              <a:buSzPct val="75000"/>
              <a:buChar char="•"/>
            </a:pPr>
            <a:r>
              <a:t>Visuales</a:t>
            </a:r>
          </a:p>
          <a:p>
            <a:pPr marL="889000" lvl="1" indent="-444500" algn="just">
              <a:buSzPct val="75000"/>
              <a:buChar char="•"/>
            </a:pPr>
            <a:r>
              <a:t>Estadísticos</a:t>
            </a:r>
          </a:p>
          <a:p>
            <a:pPr marL="889000" lvl="1" indent="-444500" algn="just">
              <a:buSzPct val="75000"/>
              <a:buChar char="•"/>
            </a:pPr>
            <a:r>
              <a:t>Basados en distancia</a:t>
            </a:r>
          </a:p>
          <a:p>
            <a:pPr marL="889000" lvl="1" indent="-444500" algn="just">
              <a:buSzPct val="75000"/>
              <a:buChar char="•"/>
            </a:pPr>
            <a:r>
              <a:t>...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etección de Outliers"/>
          <p:cNvSpPr txBox="1"/>
          <p:nvPr/>
        </p:nvSpPr>
        <p:spPr>
          <a:xfrm>
            <a:off x="2739643" y="1015999"/>
            <a:ext cx="752551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Detección de Outliers</a:t>
            </a:r>
          </a:p>
        </p:txBody>
      </p:sp>
      <p:pic>
        <p:nvPicPr>
          <p:cNvPr id="166" name="Captura de Pantalla 2021-11-08 a la(s) 18.34.19.png" descr="Captura de Pantalla 2021-11-08 a la(s) 18.34.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483" y="5322019"/>
            <a:ext cx="6013834" cy="415374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En un boxplot los puntos más allá de las barras indican un outlier; en general un outlier está a más de 1.5 veces el rango intercuartil"/>
          <p:cNvSpPr txBox="1"/>
          <p:nvPr/>
        </p:nvSpPr>
        <p:spPr>
          <a:xfrm>
            <a:off x="354614" y="2906877"/>
            <a:ext cx="12295571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En un boxplot los puntos más allá de las barras indican un outlier; en general un outlier está a más de 1.5 veces el rango intercuartil</a:t>
            </a:r>
          </a:p>
        </p:txBody>
      </p:sp>
      <p:sp>
        <p:nvSpPr>
          <p:cNvPr id="168" name="Boxplot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Boxplot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etección de Outliers"/>
          <p:cNvSpPr txBox="1"/>
          <p:nvPr/>
        </p:nvSpPr>
        <p:spPr>
          <a:xfrm>
            <a:off x="2739643" y="1015999"/>
            <a:ext cx="752551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Detección de Outliers</a:t>
            </a:r>
          </a:p>
        </p:txBody>
      </p:sp>
      <p:sp>
        <p:nvSpPr>
          <p:cNvPr id="171" name="También podemos ver outliers en los scatterplot, por ejemplo, ¿cuáles creen que son outliers en la siguiente imagen?"/>
          <p:cNvSpPr txBox="1"/>
          <p:nvPr/>
        </p:nvSpPr>
        <p:spPr>
          <a:xfrm>
            <a:off x="354614" y="2906877"/>
            <a:ext cx="12295571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También podemos ver outliers en los scatterplot, por ejemplo, ¿cuáles creen que son outliers en la siguiente imagen?</a:t>
            </a:r>
          </a:p>
        </p:txBody>
      </p:sp>
      <p:pic>
        <p:nvPicPr>
          <p:cNvPr id="172" name="Captura de Pantalla 2021-11-08 a la(s) 18.41.05.png" descr="Captura de Pantalla 2021-11-08 a la(s) 18.41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087" y="5115986"/>
            <a:ext cx="4554626" cy="4296689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catterplot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Scatterplot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Detección de Outliers"/>
          <p:cNvSpPr txBox="1"/>
          <p:nvPr/>
        </p:nvSpPr>
        <p:spPr>
          <a:xfrm>
            <a:off x="2739643" y="1015999"/>
            <a:ext cx="752551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Detección de Outliers</a:t>
            </a:r>
          </a:p>
        </p:txBody>
      </p:sp>
      <p:sp>
        <p:nvSpPr>
          <p:cNvPr id="176" name="Una técnica famosa para encontrar outliers es usar un modelo parecido a K-Means llamado Gaussian Mixture Model (GMM)"/>
          <p:cNvSpPr txBox="1"/>
          <p:nvPr/>
        </p:nvSpPr>
        <p:spPr>
          <a:xfrm>
            <a:off x="354614" y="2906877"/>
            <a:ext cx="12295571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Una técnica famosa para encontrar outliers es usar un modelo parecido a K-Means llamado Gaussian Mixture Model (GMM)</a:t>
            </a:r>
          </a:p>
        </p:txBody>
      </p:sp>
      <p:sp>
        <p:nvSpPr>
          <p:cNvPr id="177" name="Este algoritmo, en vez de trabajar solamente con un centroide, también trabaja con la matriz de covarianza"/>
          <p:cNvSpPr txBox="1"/>
          <p:nvPr/>
        </p:nvSpPr>
        <p:spPr>
          <a:xfrm>
            <a:off x="354614" y="5521655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Este algoritmo, en vez de trabajar solamente con un centroide, también trabaja con la matriz de covarianza</a:t>
            </a:r>
          </a:p>
        </p:txBody>
      </p:sp>
      <p:sp>
        <p:nvSpPr>
          <p:cNvPr id="178" name="Este modelo, a diferencia de K-Means, captura mejor clusters que son &quot;ovalados&quot;"/>
          <p:cNvSpPr txBox="1"/>
          <p:nvPr/>
        </p:nvSpPr>
        <p:spPr>
          <a:xfrm>
            <a:off x="354614" y="7590332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rPr dirty="0"/>
              <a:t>Este </a:t>
            </a:r>
            <a:r>
              <a:rPr dirty="0" err="1"/>
              <a:t>modelo</a:t>
            </a:r>
            <a:r>
              <a:rPr dirty="0"/>
              <a:t>, a </a:t>
            </a:r>
            <a:r>
              <a:rPr dirty="0" err="1"/>
              <a:t>diferencia</a:t>
            </a:r>
            <a:r>
              <a:rPr dirty="0"/>
              <a:t> de K-Means, </a:t>
            </a:r>
            <a:r>
              <a:rPr dirty="0" err="1"/>
              <a:t>captura</a:t>
            </a:r>
            <a:r>
              <a:rPr dirty="0"/>
              <a:t> </a:t>
            </a:r>
            <a:r>
              <a:rPr dirty="0" err="1"/>
              <a:t>mejor</a:t>
            </a:r>
            <a:r>
              <a:rPr dirty="0"/>
              <a:t> clusters que son "</a:t>
            </a:r>
            <a:r>
              <a:rPr dirty="0" err="1"/>
              <a:t>ovalados</a:t>
            </a:r>
            <a:r>
              <a:rPr dirty="0"/>
              <a:t>"</a:t>
            </a:r>
          </a:p>
        </p:txBody>
      </p:sp>
      <p:sp>
        <p:nvSpPr>
          <p:cNvPr id="179" name="GMM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GMM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etección de Outliers"/>
          <p:cNvSpPr txBox="1"/>
          <p:nvPr/>
        </p:nvSpPr>
        <p:spPr>
          <a:xfrm>
            <a:off x="2739643" y="1015999"/>
            <a:ext cx="752551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Detección de Outliers</a:t>
            </a:r>
          </a:p>
        </p:txBody>
      </p:sp>
      <p:pic>
        <p:nvPicPr>
          <p:cNvPr id="182" name="Captura de Pantalla 2021-11-08 a la(s) 18.53.14.png" descr="Captura de Pantalla 2021-11-08 a la(s) 18.53.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87" y="4019549"/>
            <a:ext cx="5283201" cy="34671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Flecha"/>
          <p:cNvSpPr/>
          <p:nvPr/>
        </p:nvSpPr>
        <p:spPr>
          <a:xfrm>
            <a:off x="5867399" y="5479183"/>
            <a:ext cx="1270001" cy="547834"/>
          </a:xfrm>
          <a:prstGeom prst="rightArrow">
            <a:avLst>
              <a:gd name="adj1" fmla="val 54886"/>
              <a:gd name="adj2" fmla="val 93790"/>
            </a:avLst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4" name="Captura de Pantalla 2021-11-08 a la(s) 18.53.48.png" descr="Captura de Pantalla 2021-11-08 a la(s) 18.53.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712" y="4000499"/>
            <a:ext cx="5321301" cy="350520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GMM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GMM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Detección de Outliers"/>
          <p:cNvSpPr txBox="1"/>
          <p:nvPr/>
        </p:nvSpPr>
        <p:spPr>
          <a:xfrm>
            <a:off x="2739643" y="1015999"/>
            <a:ext cx="752551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Detección de Outliers</a:t>
            </a:r>
          </a:p>
        </p:txBody>
      </p:sp>
      <p:sp>
        <p:nvSpPr>
          <p:cNvPr id="188" name="Aquí asumimos que cada cluster viene de una distribución gausiana (generalizada para n dimensiones)"/>
          <p:cNvSpPr txBox="1"/>
          <p:nvPr/>
        </p:nvSpPr>
        <p:spPr>
          <a:xfrm>
            <a:off x="354614" y="3179924"/>
            <a:ext cx="12295571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rPr dirty="0" err="1"/>
              <a:t>Aquí</a:t>
            </a:r>
            <a:r>
              <a:rPr dirty="0"/>
              <a:t> </a:t>
            </a:r>
            <a:r>
              <a:rPr dirty="0" err="1"/>
              <a:t>asumimos</a:t>
            </a:r>
            <a:r>
              <a:rPr dirty="0"/>
              <a:t> que </a:t>
            </a:r>
            <a:r>
              <a:rPr dirty="0" err="1"/>
              <a:t>cada</a:t>
            </a:r>
            <a:r>
              <a:rPr dirty="0"/>
              <a:t> </a:t>
            </a:r>
            <a:r>
              <a:rPr i="1" dirty="0">
                <a:latin typeface="Helvetica"/>
                <a:ea typeface="Helvetica"/>
                <a:cs typeface="Helvetica"/>
                <a:sym typeface="Helvetica"/>
              </a:rPr>
              <a:t>cluster</a:t>
            </a:r>
            <a:r>
              <a:rPr dirty="0"/>
              <a:t> </a:t>
            </a:r>
            <a:r>
              <a:rPr dirty="0" err="1"/>
              <a:t>viene</a:t>
            </a:r>
            <a:r>
              <a:rPr dirty="0"/>
              <a:t> de una </a:t>
            </a:r>
            <a:r>
              <a:rPr dirty="0" err="1"/>
              <a:t>distribución</a:t>
            </a:r>
            <a:r>
              <a:rPr dirty="0"/>
              <a:t> </a:t>
            </a:r>
            <a:r>
              <a:rPr dirty="0" err="1"/>
              <a:t>gausiana</a:t>
            </a:r>
            <a:r>
              <a:rPr dirty="0"/>
              <a:t> (</a:t>
            </a:r>
            <a:r>
              <a:rPr dirty="0" err="1"/>
              <a:t>generalizada</a:t>
            </a:r>
            <a:r>
              <a:rPr dirty="0"/>
              <a:t> para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n</a:t>
            </a:r>
            <a:r>
              <a:rPr dirty="0"/>
              <a:t> </a:t>
            </a:r>
            <a:r>
              <a:rPr dirty="0" err="1"/>
              <a:t>dimensiones</a:t>
            </a:r>
            <a:r>
              <a:rPr dirty="0"/>
              <a:t>)</a:t>
            </a:r>
          </a:p>
        </p:txBody>
      </p:sp>
      <p:sp>
        <p:nvSpPr>
          <p:cNvPr id="189" name="Si hay un punto en las zonas donde la densidad de probabilidad es baja, se clasifica como outlier"/>
          <p:cNvSpPr txBox="1"/>
          <p:nvPr/>
        </p:nvSpPr>
        <p:spPr>
          <a:xfrm>
            <a:off x="354614" y="5521655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rPr dirty="0"/>
              <a:t>Si hay un punto </a:t>
            </a:r>
            <a:r>
              <a:rPr dirty="0" err="1"/>
              <a:t>en</a:t>
            </a:r>
            <a:r>
              <a:rPr dirty="0"/>
              <a:t> las zonas </a:t>
            </a:r>
            <a:r>
              <a:rPr dirty="0" err="1"/>
              <a:t>donde</a:t>
            </a:r>
            <a:r>
              <a:rPr dirty="0"/>
              <a:t> la </a:t>
            </a:r>
            <a:r>
              <a:rPr dirty="0" err="1"/>
              <a:t>densidad</a:t>
            </a:r>
            <a:r>
              <a:rPr dirty="0"/>
              <a:t> de </a:t>
            </a:r>
            <a:r>
              <a:rPr dirty="0" err="1"/>
              <a:t>probabilidad</a:t>
            </a:r>
            <a:r>
              <a:rPr dirty="0"/>
              <a:t> es </a:t>
            </a:r>
            <a:r>
              <a:rPr dirty="0" err="1"/>
              <a:t>baja</a:t>
            </a:r>
            <a:r>
              <a:rPr dirty="0"/>
              <a:t>, se </a:t>
            </a:r>
            <a:r>
              <a:rPr dirty="0" err="1"/>
              <a:t>clasifica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outlier </a:t>
            </a:r>
          </a:p>
        </p:txBody>
      </p:sp>
      <p:sp>
        <p:nvSpPr>
          <p:cNvPr id="190" name="GMM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GMM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etección de Outliers"/>
          <p:cNvSpPr txBox="1"/>
          <p:nvPr/>
        </p:nvSpPr>
        <p:spPr>
          <a:xfrm>
            <a:off x="2739643" y="1015999"/>
            <a:ext cx="752551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Detección de Outliers</a:t>
            </a:r>
          </a:p>
        </p:txBody>
      </p:sp>
      <p:sp>
        <p:nvSpPr>
          <p:cNvPr id="193" name="En la clase de clustering vimos el algoritmo DBSCAN, que busca zonas de alta densidad"/>
          <p:cNvSpPr txBox="1"/>
          <p:nvPr/>
        </p:nvSpPr>
        <p:spPr>
          <a:xfrm>
            <a:off x="354614" y="3452840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En la clase de clustering vimos el algoritmo DBSCAN, que busca zonas de alta densidad</a:t>
            </a:r>
          </a:p>
        </p:txBody>
      </p:sp>
      <p:sp>
        <p:nvSpPr>
          <p:cNvPr id="194" name="DBSCAN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DBSCAN</a:t>
            </a:r>
          </a:p>
        </p:txBody>
      </p:sp>
      <p:pic>
        <p:nvPicPr>
          <p:cNvPr id="195" name="Captura de Pantalla 2021-11-08 a la(s) 19.37.28.png" descr="Captura de Pantalla 2021-11-08 a la(s) 19.37.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5396163"/>
            <a:ext cx="5537201" cy="358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Detección de Outliers"/>
          <p:cNvSpPr txBox="1"/>
          <p:nvPr/>
        </p:nvSpPr>
        <p:spPr>
          <a:xfrm>
            <a:off x="2739643" y="1015999"/>
            <a:ext cx="752551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Detección de Outliers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Para cada instancia, contamos cuantas instancias están dentro de un rango…"/>
              <p:cNvSpPr txBox="1"/>
              <p:nvPr/>
            </p:nvSpPr>
            <p:spPr>
              <a:xfrm>
                <a:off x="354614" y="2936421"/>
                <a:ext cx="12295571" cy="563335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444500" indent="-444500" algn="just">
                  <a:buSzPct val="75000"/>
                  <a:buChar char="•"/>
                </a:pPr>
                <a:r>
                  <a:rPr dirty="0"/>
                  <a:t>Para </a:t>
                </a:r>
                <a:r>
                  <a:rPr dirty="0" err="1"/>
                  <a:t>cada</a:t>
                </a:r>
                <a:r>
                  <a:rPr dirty="0"/>
                  <a:t> </a:t>
                </a:r>
                <a:r>
                  <a:rPr dirty="0" err="1"/>
                  <a:t>instancia</a:t>
                </a:r>
                <a:r>
                  <a:rPr dirty="0"/>
                  <a:t>, </a:t>
                </a:r>
                <a:r>
                  <a:rPr dirty="0" err="1"/>
                  <a:t>contamos</a:t>
                </a:r>
                <a:r>
                  <a:rPr dirty="0"/>
                  <a:t> </a:t>
                </a:r>
                <a:r>
                  <a:rPr dirty="0" err="1"/>
                  <a:t>cuantas</a:t>
                </a:r>
                <a:r>
                  <a:rPr dirty="0"/>
                  <a:t> </a:t>
                </a:r>
                <a:r>
                  <a:rPr dirty="0" err="1"/>
                  <a:t>instancias</a:t>
                </a:r>
                <a:r>
                  <a:rPr dirty="0"/>
                  <a:t> </a:t>
                </a:r>
                <a:r>
                  <a:rPr dirty="0" err="1"/>
                  <a:t>están</a:t>
                </a:r>
                <a:r>
                  <a:rPr dirty="0"/>
                  <a:t> dentro de un </a:t>
                </a:r>
                <a:r>
                  <a:rPr dirty="0" err="1"/>
                  <a:t>rango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dirty="0"/>
              </a:p>
              <a:p>
                <a:pPr marL="444500" indent="-444500" algn="just">
                  <a:buSzPct val="75000"/>
                  <a:buChar char="•"/>
                </a:pPr>
                <a:r>
                  <a:rPr dirty="0"/>
                  <a:t>Si una </a:t>
                </a:r>
                <a:r>
                  <a:rPr dirty="0" err="1"/>
                  <a:t>instancia</a:t>
                </a:r>
                <a:r>
                  <a:rPr dirty="0"/>
                  <a:t> </a:t>
                </a:r>
                <a:r>
                  <a:rPr dirty="0" err="1"/>
                  <a:t>tiene</a:t>
                </a:r>
                <a:r>
                  <a:rPr dirty="0"/>
                  <a:t> al </a:t>
                </a:r>
                <a:r>
                  <a:rPr dirty="0" err="1"/>
                  <a:t>menos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 sz="4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dirty="0"/>
                  <a:t> </a:t>
                </a:r>
                <a:r>
                  <a:rPr dirty="0" err="1"/>
                  <a:t>instancias</a:t>
                </a:r>
                <a:r>
                  <a:rPr dirty="0"/>
                  <a:t> </a:t>
                </a:r>
                <a:r>
                  <a:rPr dirty="0" err="1"/>
                  <a:t>cerca</a:t>
                </a:r>
                <a:r>
                  <a:rPr dirty="0"/>
                  <a:t> (</a:t>
                </a:r>
                <a:r>
                  <a:rPr dirty="0" err="1"/>
                  <a:t>según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dirty="0"/>
                  <a:t>), se </a:t>
                </a:r>
                <a:r>
                  <a:rPr dirty="0" err="1"/>
                  <a:t>considera</a:t>
                </a:r>
                <a:r>
                  <a:rPr dirty="0"/>
                  <a:t> una </a:t>
                </a:r>
                <a:r>
                  <a:rPr dirty="0" err="1"/>
                  <a:t>instancia</a:t>
                </a:r>
                <a:r>
                  <a:rPr dirty="0"/>
                  <a:t> </a:t>
                </a:r>
                <a:r>
                  <a:rPr i="1" dirty="0">
                    <a:latin typeface="Helvetica"/>
                    <a:ea typeface="Helvetica"/>
                    <a:cs typeface="Helvetica"/>
                    <a:sym typeface="Helvetica"/>
                  </a:rPr>
                  <a:t>core</a:t>
                </a:r>
              </a:p>
              <a:p>
                <a:pPr marL="444500" indent="-444500" algn="just">
                  <a:buSzPct val="75000"/>
                  <a:buChar char="•"/>
                </a:pPr>
                <a:r>
                  <a:rPr dirty="0" err="1"/>
                  <a:t>Todas</a:t>
                </a:r>
                <a:r>
                  <a:rPr dirty="0"/>
                  <a:t> las </a:t>
                </a:r>
                <a:r>
                  <a:rPr dirty="0" err="1"/>
                  <a:t>instancias</a:t>
                </a:r>
                <a:r>
                  <a:rPr dirty="0"/>
                  <a:t> </a:t>
                </a:r>
                <a:r>
                  <a:rPr dirty="0" err="1"/>
                  <a:t>en</a:t>
                </a:r>
                <a:r>
                  <a:rPr dirty="0"/>
                  <a:t> </a:t>
                </a:r>
                <a:r>
                  <a:rPr dirty="0" err="1"/>
                  <a:t>el</a:t>
                </a:r>
                <a:r>
                  <a:rPr dirty="0"/>
                  <a:t> </a:t>
                </a:r>
                <a:r>
                  <a:rPr dirty="0" err="1"/>
                  <a:t>vecindario</a:t>
                </a:r>
                <a:r>
                  <a:rPr dirty="0"/>
                  <a:t> de una </a:t>
                </a:r>
                <a:r>
                  <a:rPr dirty="0" err="1"/>
                  <a:t>instancia</a:t>
                </a:r>
                <a:r>
                  <a:rPr dirty="0"/>
                  <a:t> </a:t>
                </a:r>
                <a:r>
                  <a:rPr i="1" dirty="0">
                    <a:latin typeface="Helvetica"/>
                    <a:ea typeface="Helvetica"/>
                    <a:cs typeface="Helvetica"/>
                    <a:sym typeface="Helvetica"/>
                  </a:rPr>
                  <a:t>core</a:t>
                </a:r>
                <a:r>
                  <a:rPr dirty="0"/>
                  <a:t> </a:t>
                </a:r>
                <a:r>
                  <a:rPr dirty="0" err="1"/>
                  <a:t>pertenecen</a:t>
                </a:r>
                <a:r>
                  <a:rPr dirty="0"/>
                  <a:t> al </a:t>
                </a:r>
                <a:r>
                  <a:rPr dirty="0" err="1"/>
                  <a:t>mismo</a:t>
                </a:r>
                <a:r>
                  <a:rPr dirty="0"/>
                  <a:t> cluster; </a:t>
                </a:r>
                <a:r>
                  <a:rPr dirty="0" err="1"/>
                  <a:t>esta</a:t>
                </a:r>
                <a:r>
                  <a:rPr dirty="0"/>
                  <a:t> vecindad </a:t>
                </a:r>
                <a:r>
                  <a:rPr dirty="0" err="1"/>
                  <a:t>puede</a:t>
                </a:r>
                <a:r>
                  <a:rPr dirty="0"/>
                  <a:t> </a:t>
                </a:r>
                <a:r>
                  <a:rPr dirty="0" err="1"/>
                  <a:t>tener</a:t>
                </a:r>
                <a:r>
                  <a:rPr dirty="0"/>
                  <a:t> </a:t>
                </a:r>
                <a:r>
                  <a:rPr dirty="0" err="1"/>
                  <a:t>otra</a:t>
                </a:r>
                <a:r>
                  <a:rPr dirty="0"/>
                  <a:t> </a:t>
                </a:r>
                <a:r>
                  <a:rPr dirty="0" err="1"/>
                  <a:t>instancia</a:t>
                </a:r>
                <a:r>
                  <a:rPr dirty="0"/>
                  <a:t> </a:t>
                </a:r>
                <a:r>
                  <a:rPr i="1" dirty="0">
                    <a:latin typeface="Helvetica"/>
                    <a:ea typeface="Helvetica"/>
                    <a:cs typeface="Helvetica"/>
                    <a:sym typeface="Helvetica"/>
                  </a:rPr>
                  <a:t>core</a:t>
                </a:r>
              </a:p>
              <a:p>
                <a:pPr marL="444500" indent="-444500" algn="just">
                  <a:buSzPct val="75000"/>
                  <a:buChar char="•"/>
                </a:pPr>
                <a:r>
                  <a:rPr dirty="0"/>
                  <a:t>Una </a:t>
                </a:r>
                <a:r>
                  <a:rPr dirty="0" err="1"/>
                  <a:t>secuencia</a:t>
                </a:r>
                <a:r>
                  <a:rPr dirty="0"/>
                  <a:t> de </a:t>
                </a:r>
                <a:r>
                  <a:rPr dirty="0" err="1"/>
                  <a:t>instancias</a:t>
                </a:r>
                <a:r>
                  <a:rPr dirty="0"/>
                  <a:t> core </a:t>
                </a:r>
                <a:r>
                  <a:rPr dirty="0" err="1"/>
                  <a:t>adyacentes</a:t>
                </a:r>
                <a:r>
                  <a:rPr dirty="0"/>
                  <a:t> </a:t>
                </a:r>
                <a:r>
                  <a:rPr dirty="0" err="1"/>
                  <a:t>forman</a:t>
                </a:r>
                <a:r>
                  <a:rPr dirty="0"/>
                  <a:t> un cluster</a:t>
                </a:r>
              </a:p>
              <a:p>
                <a:pPr marL="444500" indent="-444500" algn="just">
                  <a:buSzPct val="75000"/>
                  <a:buChar char="•"/>
                </a:pPr>
                <a:r>
                  <a:rPr dirty="0"/>
                  <a:t>Toda </a:t>
                </a:r>
                <a:r>
                  <a:rPr dirty="0" err="1"/>
                  <a:t>instancia</a:t>
                </a:r>
                <a:r>
                  <a:rPr dirty="0"/>
                  <a:t> no core es un outlier</a:t>
                </a:r>
              </a:p>
            </p:txBody>
          </p:sp>
        </mc:Choice>
        <mc:Fallback>
          <p:sp>
            <p:nvSpPr>
              <p:cNvPr id="198" name="Para cada instancia, contamos cuantas instancias están dentro de un rango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14" y="2936421"/>
                <a:ext cx="12295571" cy="5633359"/>
              </a:xfrm>
              <a:prstGeom prst="rect">
                <a:avLst/>
              </a:prstGeom>
              <a:blipFill>
                <a:blip r:embed="rId2"/>
                <a:stretch>
                  <a:fillRect l="-1289" t="-5952" r="-1834" b="-833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DBSCAN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DBSCAN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etección de Outliers"/>
          <p:cNvSpPr txBox="1"/>
          <p:nvPr/>
        </p:nvSpPr>
        <p:spPr>
          <a:xfrm>
            <a:off x="2739643" y="1015999"/>
            <a:ext cx="752551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Detección de Outliers</a:t>
            </a:r>
          </a:p>
        </p:txBody>
      </p:sp>
      <p:sp>
        <p:nvSpPr>
          <p:cNvPr id="202" name="Otra técnica utilizada para detectar outliers es KNN"/>
          <p:cNvSpPr txBox="1"/>
          <p:nvPr/>
        </p:nvSpPr>
        <p:spPr>
          <a:xfrm>
            <a:off x="354614" y="3452977"/>
            <a:ext cx="122955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rPr dirty="0" err="1"/>
              <a:t>Otra</a:t>
            </a:r>
            <a:r>
              <a:rPr dirty="0"/>
              <a:t> </a:t>
            </a:r>
            <a:r>
              <a:rPr dirty="0" err="1"/>
              <a:t>técnica</a:t>
            </a:r>
            <a:r>
              <a:rPr dirty="0"/>
              <a:t> </a:t>
            </a:r>
            <a:r>
              <a:rPr dirty="0" err="1"/>
              <a:t>utilizada</a:t>
            </a:r>
            <a:r>
              <a:rPr dirty="0"/>
              <a:t> para </a:t>
            </a:r>
            <a:r>
              <a:rPr dirty="0" err="1"/>
              <a:t>detectar</a:t>
            </a:r>
            <a:r>
              <a:rPr dirty="0"/>
              <a:t> outliers es KNN</a:t>
            </a:r>
          </a:p>
        </p:txBody>
      </p:sp>
      <p:sp>
        <p:nvSpPr>
          <p:cNvPr id="203" name="Este es un modelo de clasificación supervisado que funciona de la siguiente manera: veo mis K vecinos más cercanos, y mi etiqueta será la etiqueta más repetida entre mis vecinos"/>
          <p:cNvSpPr txBox="1"/>
          <p:nvPr/>
        </p:nvSpPr>
        <p:spPr>
          <a:xfrm>
            <a:off x="354614" y="4975555"/>
            <a:ext cx="12295571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Este es un modelo de clasificación supervisado que funciona de la siguiente manera: veo mis K vecinos más cercanos, y mi etiqueta será la etiqueta más repetida entre mis vecinos</a:t>
            </a:r>
          </a:p>
        </p:txBody>
      </p:sp>
      <p:sp>
        <p:nvSpPr>
          <p:cNvPr id="204" name="KNN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KNN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etección de Outliers"/>
          <p:cNvSpPr txBox="1"/>
          <p:nvPr/>
        </p:nvSpPr>
        <p:spPr>
          <a:xfrm>
            <a:off x="2739643" y="1015999"/>
            <a:ext cx="752551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Detección de Outliers</a:t>
            </a:r>
          </a:p>
        </p:txBody>
      </p:sp>
      <p:sp>
        <p:nvSpPr>
          <p:cNvPr id="207" name="Ahora, ¿qué pasa si mis K vecinos más cercanos están muy lejos?"/>
          <p:cNvSpPr txBox="1"/>
          <p:nvPr/>
        </p:nvSpPr>
        <p:spPr>
          <a:xfrm>
            <a:off x="354614" y="4279900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Ahora, ¿qué pasa si mis K vecinos más cercanos están muy lejos?</a:t>
            </a:r>
          </a:p>
        </p:txBody>
      </p:sp>
      <p:sp>
        <p:nvSpPr>
          <p:cNvPr id="208" name="KNN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KNN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utliers"/>
          <p:cNvSpPr txBox="1"/>
          <p:nvPr/>
        </p:nvSpPr>
        <p:spPr>
          <a:xfrm>
            <a:off x="5132704" y="1015999"/>
            <a:ext cx="27393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Outliers</a:t>
            </a:r>
          </a:p>
        </p:txBody>
      </p:sp>
      <p:sp>
        <p:nvSpPr>
          <p:cNvPr id="123" name="Un outlier es un punto considerablemente &quot;diferente&quot; al resto de los datos"/>
          <p:cNvSpPr txBox="1"/>
          <p:nvPr/>
        </p:nvSpPr>
        <p:spPr>
          <a:xfrm>
            <a:off x="354614" y="2865028"/>
            <a:ext cx="12295571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t>Un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outlier</a:t>
            </a:r>
            <a:r>
              <a:t> es un punto considerablemente "diferente" al resto de los datos</a:t>
            </a:r>
          </a:p>
        </p:txBody>
      </p:sp>
      <p:sp>
        <p:nvSpPr>
          <p:cNvPr id="124" name="Ya hemos hablado de la presencia de ciertos outliers en los datasets que hemos revisado en el curso"/>
          <p:cNvSpPr txBox="1"/>
          <p:nvPr/>
        </p:nvSpPr>
        <p:spPr>
          <a:xfrm>
            <a:off x="354614" y="4891866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Ya hemos hablado de la presencia de ciertos outliers en los datasets que hemos revisado en el curso</a:t>
            </a:r>
          </a:p>
        </p:txBody>
      </p:sp>
      <p:sp>
        <p:nvSpPr>
          <p:cNvPr id="125" name="Pero, ¿cómo detectamos los outliers?"/>
          <p:cNvSpPr txBox="1"/>
          <p:nvPr/>
        </p:nvSpPr>
        <p:spPr>
          <a:xfrm>
            <a:off x="354614" y="7191748"/>
            <a:ext cx="122955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Pero, ¿cómo detectamos los outliers?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Detección de Outliers"/>
          <p:cNvSpPr txBox="1"/>
          <p:nvPr/>
        </p:nvSpPr>
        <p:spPr>
          <a:xfrm>
            <a:off x="2739643" y="1015999"/>
            <a:ext cx="752551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Detección de Outliers</a:t>
            </a:r>
          </a:p>
        </p:txBody>
      </p:sp>
      <p:sp>
        <p:nvSpPr>
          <p:cNvPr id="211" name="KNN puede clasificar como outlier en alguno de los siguientes casos:…"/>
          <p:cNvSpPr txBox="1"/>
          <p:nvPr/>
        </p:nvSpPr>
        <p:spPr>
          <a:xfrm>
            <a:off x="269056" y="2698729"/>
            <a:ext cx="12295572" cy="6108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t>KNN puede clasificar como outlier en alguno de los siguientes casos:</a:t>
            </a:r>
          </a:p>
          <a:p>
            <a:pPr algn="just"/>
            <a:endParaRPr/>
          </a:p>
          <a:p>
            <a:pPr marL="889000" lvl="1" indent="-444500" algn="just">
              <a:buSzPct val="75000"/>
              <a:buChar char="•"/>
            </a:pPr>
            <a:r>
              <a:t>Calculo la distancia al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k</a:t>
            </a:r>
            <a:r>
              <a:t> vecino más cercano para cada punto y los ordeno de mayor a menor según esta distancia; los primeros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t> puntos (yo escojo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t>) son outliers</a:t>
            </a:r>
          </a:p>
          <a:p>
            <a:pPr marL="889000" lvl="1" indent="-444500" algn="just">
              <a:buSzPct val="75000"/>
              <a:buChar char="•"/>
            </a:pPr>
            <a:r>
              <a:t>En vez de usar la distancia al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k</a:t>
            </a:r>
            <a:r>
              <a:t> vecino ocupo el promedio de los primeros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k</a:t>
            </a:r>
            <a:r>
              <a:t> vecinos</a:t>
            </a:r>
          </a:p>
          <a:p>
            <a:pPr marL="889000" lvl="1" indent="-444500" algn="just">
              <a:buSzPct val="75000"/>
              <a:buChar char="•"/>
            </a:pPr>
            <a:r>
              <a:t>Aquellos puntos que tienen menos de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t> vecinos dentro de una distancia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</a:t>
            </a:r>
          </a:p>
        </p:txBody>
      </p:sp>
      <p:sp>
        <p:nvSpPr>
          <p:cNvPr id="212" name="KNN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KNN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Detección de Outliers"/>
          <p:cNvSpPr txBox="1"/>
          <p:nvPr/>
        </p:nvSpPr>
        <p:spPr>
          <a:xfrm>
            <a:off x="2739643" y="1015999"/>
            <a:ext cx="752551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Detección de Outliers</a:t>
            </a:r>
          </a:p>
        </p:txBody>
      </p:sp>
      <p:sp>
        <p:nvSpPr>
          <p:cNvPr id="215" name="KNN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KNN</a:t>
            </a:r>
          </a:p>
        </p:txBody>
      </p:sp>
      <p:pic>
        <p:nvPicPr>
          <p:cNvPr id="216" name="Captura de Pantalla 2021-11-08 a la(s) 20.34.56.png" descr="Captura de Pantalla 2021-11-08 a la(s) 20.34.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99" y="3981449"/>
            <a:ext cx="5892801" cy="3543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etección de Outliers"/>
          <p:cNvSpPr txBox="1"/>
          <p:nvPr/>
        </p:nvSpPr>
        <p:spPr>
          <a:xfrm>
            <a:off x="2739643" y="1015999"/>
            <a:ext cx="752551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Detección de Outliers</a:t>
            </a:r>
          </a:p>
        </p:txBody>
      </p:sp>
      <p:sp>
        <p:nvSpPr>
          <p:cNvPr id="219" name="Otra forma de detectar outliers es tomar la media de los datos y calcular la distancia a cada punto desde la media…"/>
          <p:cNvSpPr txBox="1"/>
          <p:nvPr/>
        </p:nvSpPr>
        <p:spPr>
          <a:xfrm>
            <a:off x="354614" y="3790950"/>
            <a:ext cx="12295571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rPr dirty="0" err="1"/>
              <a:t>Otra</a:t>
            </a:r>
            <a:r>
              <a:rPr dirty="0"/>
              <a:t> forma de </a:t>
            </a:r>
            <a:r>
              <a:rPr dirty="0" err="1"/>
              <a:t>detectar</a:t>
            </a:r>
            <a:r>
              <a:rPr dirty="0"/>
              <a:t> outliers es </a:t>
            </a:r>
            <a:r>
              <a:rPr dirty="0" err="1"/>
              <a:t>tomar</a:t>
            </a:r>
            <a:r>
              <a:rPr dirty="0"/>
              <a:t> la media de los </a:t>
            </a:r>
            <a:r>
              <a:rPr dirty="0" err="1"/>
              <a:t>datos</a:t>
            </a:r>
            <a:r>
              <a:rPr dirty="0"/>
              <a:t> y </a:t>
            </a:r>
            <a:r>
              <a:rPr dirty="0" err="1"/>
              <a:t>calcular</a:t>
            </a:r>
            <a:r>
              <a:rPr dirty="0"/>
              <a:t> la </a:t>
            </a:r>
            <a:r>
              <a:rPr dirty="0" err="1"/>
              <a:t>distancia</a:t>
            </a:r>
            <a:r>
              <a:rPr dirty="0"/>
              <a:t> a </a:t>
            </a:r>
            <a:r>
              <a:rPr dirty="0" err="1"/>
              <a:t>cada</a:t>
            </a:r>
            <a:r>
              <a:rPr dirty="0"/>
              <a:t> punto </a:t>
            </a:r>
            <a:r>
              <a:rPr dirty="0" err="1"/>
              <a:t>desde</a:t>
            </a:r>
            <a:r>
              <a:rPr dirty="0"/>
              <a:t> la media</a:t>
            </a:r>
          </a:p>
          <a:p>
            <a:pPr algn="just"/>
            <a:endParaRPr dirty="0"/>
          </a:p>
          <a:p>
            <a:pPr algn="just"/>
            <a:r>
              <a:rPr dirty="0" err="1"/>
              <a:t>Dejamos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outliers los puntos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lejanos</a:t>
            </a:r>
            <a:endParaRPr dirty="0"/>
          </a:p>
          <a:p>
            <a:pPr algn="just"/>
            <a:endParaRPr dirty="0"/>
          </a:p>
          <a:p>
            <a:pPr algn="just"/>
            <a:r>
              <a:rPr dirty="0"/>
              <a:t>Podemos </a:t>
            </a:r>
            <a:r>
              <a:rPr dirty="0" err="1"/>
              <a:t>hacer</a:t>
            </a:r>
            <a:r>
              <a:rPr dirty="0"/>
              <a:t> </a:t>
            </a:r>
            <a:r>
              <a:rPr dirty="0" err="1"/>
              <a:t>esto</a:t>
            </a:r>
            <a:r>
              <a:rPr dirty="0"/>
              <a:t> para </a:t>
            </a:r>
            <a:r>
              <a:rPr dirty="0" err="1"/>
              <a:t>cada</a:t>
            </a:r>
            <a:r>
              <a:rPr dirty="0"/>
              <a:t> </a:t>
            </a:r>
            <a:r>
              <a:rPr i="1" dirty="0">
                <a:latin typeface="Helvetica"/>
                <a:ea typeface="Helvetica"/>
                <a:cs typeface="Helvetica"/>
                <a:sym typeface="Helvetica"/>
              </a:rPr>
              <a:t>cluster</a:t>
            </a:r>
            <a:r>
              <a:rPr dirty="0"/>
              <a:t>,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 de </a:t>
            </a:r>
            <a:r>
              <a:rPr dirty="0" err="1"/>
              <a:t>tener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de uno</a:t>
            </a:r>
          </a:p>
        </p:txBody>
      </p:sp>
      <p:sp>
        <p:nvSpPr>
          <p:cNvPr id="220" name="Métodos basados en distancia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Métodos basados en distancia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etección de Outliers"/>
          <p:cNvSpPr txBox="1"/>
          <p:nvPr/>
        </p:nvSpPr>
        <p:spPr>
          <a:xfrm>
            <a:off x="2739643" y="1015999"/>
            <a:ext cx="752551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Detección de Outliers</a:t>
            </a:r>
          </a:p>
        </p:txBody>
      </p:sp>
      <p:sp>
        <p:nvSpPr>
          <p:cNvPr id="223" name="Métodos basados en distancia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Métodos basados en distancia</a:t>
            </a:r>
          </a:p>
        </p:txBody>
      </p:sp>
      <p:pic>
        <p:nvPicPr>
          <p:cNvPr id="224" name="Captura de Pantalla 2021-11-08 a la(s) 21.16.57.png" descr="Captura de Pantalla 2021-11-08 a la(s) 21.16.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49" y="5207816"/>
            <a:ext cx="6057901" cy="3505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¿Cuáles son los puntos más lejanos a la media en este caso?"/>
          <p:cNvSpPr txBox="1"/>
          <p:nvPr/>
        </p:nvSpPr>
        <p:spPr>
          <a:xfrm>
            <a:off x="354614" y="3231639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¿Cuáles son los puntos más lejanos a la media en este caso?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etección de Outliers"/>
          <p:cNvSpPr txBox="1"/>
          <p:nvPr/>
        </p:nvSpPr>
        <p:spPr>
          <a:xfrm>
            <a:off x="2739643" y="1015999"/>
            <a:ext cx="752551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Detección de Outliers</a:t>
            </a:r>
          </a:p>
        </p:txBody>
      </p:sp>
      <p:sp>
        <p:nvSpPr>
          <p:cNvPr id="228" name="Ahora, considera este dataset"/>
          <p:cNvSpPr txBox="1"/>
          <p:nvPr/>
        </p:nvSpPr>
        <p:spPr>
          <a:xfrm>
            <a:off x="354614" y="2920080"/>
            <a:ext cx="122955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Ahora, considera este dataset</a:t>
            </a:r>
          </a:p>
        </p:txBody>
      </p:sp>
      <p:sp>
        <p:nvSpPr>
          <p:cNvPr id="229" name="Métodos basados en distancia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Métodos basados en distancia</a:t>
            </a:r>
          </a:p>
        </p:txBody>
      </p:sp>
      <p:pic>
        <p:nvPicPr>
          <p:cNvPr id="230" name="Captura de Pantalla 2021-11-08 a la(s) 21.18.26.png" descr="Captura de Pantalla 2021-11-08 a la(s) 21.18.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4038599"/>
            <a:ext cx="5626101" cy="342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¿Es lo mismo desviarse de la media en una unidad en el eje x y en el eje y?"/>
          <p:cNvSpPr txBox="1"/>
          <p:nvPr/>
        </p:nvSpPr>
        <p:spPr>
          <a:xfrm>
            <a:off x="354614" y="7665365"/>
            <a:ext cx="12295571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t>¿Es lo mismo desviarse de la media en una unidad en el eje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x</a:t>
            </a:r>
            <a:r>
              <a:t> y en el eje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y</a:t>
            </a:r>
            <a:r>
              <a:t>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Detección de Outliers"/>
          <p:cNvSpPr txBox="1"/>
          <p:nvPr/>
        </p:nvSpPr>
        <p:spPr>
          <a:xfrm>
            <a:off x="2739643" y="1015999"/>
            <a:ext cx="752551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Detección de Outliers</a:t>
            </a:r>
          </a:p>
        </p:txBody>
      </p:sp>
      <p:sp>
        <p:nvSpPr>
          <p:cNvPr id="234" name="La distancia de Mahalanobis tiene en cuenta la &quot;forma&quot; de los datos…"/>
          <p:cNvSpPr txBox="1"/>
          <p:nvPr/>
        </p:nvSpPr>
        <p:spPr>
          <a:xfrm>
            <a:off x="354614" y="2987136"/>
            <a:ext cx="12295571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rPr dirty="0"/>
              <a:t>La </a:t>
            </a:r>
            <a:r>
              <a:rPr dirty="0" err="1"/>
              <a:t>distancia</a:t>
            </a:r>
            <a:r>
              <a:rPr dirty="0"/>
              <a:t> de </a:t>
            </a:r>
            <a:r>
              <a:rPr dirty="0" err="1"/>
              <a:t>Mahalanobis</a:t>
            </a:r>
            <a:r>
              <a:rPr dirty="0"/>
              <a:t> </a:t>
            </a:r>
            <a:r>
              <a:rPr dirty="0" err="1"/>
              <a:t>tiene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cuenta</a:t>
            </a:r>
            <a:r>
              <a:rPr dirty="0"/>
              <a:t> la "forma" de los </a:t>
            </a:r>
            <a:r>
              <a:rPr dirty="0" err="1"/>
              <a:t>datos</a:t>
            </a:r>
            <a:endParaRPr dirty="0"/>
          </a:p>
          <a:p>
            <a:pPr algn="just"/>
            <a:endParaRPr dirty="0"/>
          </a:p>
          <a:p>
            <a:pPr algn="just"/>
            <a:r>
              <a:rPr dirty="0"/>
              <a:t>La </a:t>
            </a:r>
            <a:r>
              <a:rPr dirty="0" err="1"/>
              <a:t>distancia</a:t>
            </a:r>
            <a:r>
              <a:rPr dirty="0"/>
              <a:t> entre dos puntos que </a:t>
            </a:r>
            <a:r>
              <a:rPr dirty="0" err="1"/>
              <a:t>vienen</a:t>
            </a:r>
            <a:r>
              <a:rPr dirty="0"/>
              <a:t> del </a:t>
            </a:r>
            <a:r>
              <a:rPr dirty="0" err="1"/>
              <a:t>mismo</a:t>
            </a:r>
            <a:r>
              <a:rPr dirty="0"/>
              <a:t> </a:t>
            </a:r>
            <a:r>
              <a:rPr i="1" dirty="0">
                <a:latin typeface="Helvetica"/>
                <a:ea typeface="Helvetica"/>
                <a:cs typeface="Helvetica"/>
                <a:sym typeface="Helvetica"/>
              </a:rPr>
              <a:t>dataset</a:t>
            </a:r>
            <a:r>
              <a:rPr dirty="0"/>
              <a:t> es:</a:t>
            </a:r>
          </a:p>
        </p:txBody>
      </p:sp>
      <p:sp>
        <p:nvSpPr>
          <p:cNvPr id="235" name="Distancia de Mahalanobis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Distancia de Mahalanobis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Ecuación"/>
              <p:cNvSpPr txBox="1"/>
              <p:nvPr/>
            </p:nvSpPr>
            <p:spPr>
              <a:xfrm>
                <a:off x="2989295" y="6165733"/>
                <a:ext cx="7026210" cy="84445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limUpp>
                        <m:limUp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lim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limUpp>
                        <m:limUp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lim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limUpp>
                            <m:limUpp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lim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⃗</m:t>
                              </m:r>
                            </m:lim>
                          </m:limUp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limUpp>
                            <m:limUpp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lim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⃗</m:t>
                              </m:r>
                            </m:lim>
                          </m:limUpp>
                          <m:sSup>
                            <m:sSup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limUpp>
                            <m:limUpp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lim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⃗</m:t>
                              </m:r>
                            </m:lim>
                          </m:limUp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limUpp>
                            <m:limUpp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lim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⃗</m:t>
                              </m:r>
                            </m:lim>
                          </m:limUp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sz="3600" dirty="0"/>
              </a:p>
            </p:txBody>
          </p:sp>
        </mc:Choice>
        <mc:Fallback>
          <p:sp>
            <p:nvSpPr>
              <p:cNvPr id="236" name="Ecuació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295" y="6165733"/>
                <a:ext cx="7026210" cy="844450"/>
              </a:xfrm>
              <a:prstGeom prst="rect">
                <a:avLst/>
              </a:prstGeom>
              <a:blipFill>
                <a:blip r:embed="rId2"/>
                <a:stretch>
                  <a:fillRect b="-3309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Donde   es la inversa de la matriz de covarianza"/>
              <p:cNvSpPr txBox="1"/>
              <p:nvPr/>
            </p:nvSpPr>
            <p:spPr>
              <a:xfrm>
                <a:off x="354614" y="7542411"/>
                <a:ext cx="12295571" cy="70610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just"/>
                <a:r>
                  <a:t>Donde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4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4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sz="4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t> es la inversa de la matriz de covarianza</a:t>
                </a:r>
              </a:p>
            </p:txBody>
          </p:sp>
        </mc:Choice>
        <mc:Fallback>
          <p:sp>
            <p:nvSpPr>
              <p:cNvPr id="237" name="Donde   es la inversa de la matriz de covarianza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14" y="7542411"/>
                <a:ext cx="12295571" cy="706106"/>
              </a:xfrm>
              <a:prstGeom prst="rect">
                <a:avLst/>
              </a:prstGeom>
              <a:blipFill>
                <a:blip r:embed="rId3"/>
                <a:stretch>
                  <a:fillRect l="-1834" t="-862" b="-3534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Detección de Outliers"/>
          <p:cNvSpPr txBox="1"/>
          <p:nvPr/>
        </p:nvSpPr>
        <p:spPr>
          <a:xfrm>
            <a:off x="2739643" y="1015999"/>
            <a:ext cx="752551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Detección de Outliers</a:t>
            </a:r>
          </a:p>
        </p:txBody>
      </p:sp>
      <p:sp>
        <p:nvSpPr>
          <p:cNvPr id="240" name="En la formula anterior, la matriz de covarianza nos ayuda entregar la información de la forma de la distribución de los datos"/>
          <p:cNvSpPr txBox="1"/>
          <p:nvPr/>
        </p:nvSpPr>
        <p:spPr>
          <a:xfrm>
            <a:off x="354614" y="4883149"/>
            <a:ext cx="12295571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En la formula anterior, la matriz de covarianza nos ayuda entregar la información de la forma de la distribución de los datos</a:t>
            </a:r>
          </a:p>
        </p:txBody>
      </p:sp>
      <p:sp>
        <p:nvSpPr>
          <p:cNvPr id="241" name="Distancia de Mahalanobis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Distancia de Mahalanobis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Detección de Outliers"/>
          <p:cNvSpPr txBox="1"/>
          <p:nvPr/>
        </p:nvSpPr>
        <p:spPr>
          <a:xfrm>
            <a:off x="2739643" y="1015999"/>
            <a:ext cx="752551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Detección de Outliers</a:t>
            </a:r>
          </a:p>
        </p:txBody>
      </p:sp>
      <p:sp>
        <p:nvSpPr>
          <p:cNvPr id="244" name="Outliers con distancia euclidiana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Outliers con distancia euclidiana</a:t>
            </a:r>
          </a:p>
        </p:txBody>
      </p:sp>
      <p:pic>
        <p:nvPicPr>
          <p:cNvPr id="245" name="Captura de Pantalla 2021-11-08 a la(s) 21.25.31.png" descr="Captura de Pantalla 2021-11-08 a la(s) 21.25.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3987799"/>
            <a:ext cx="5880101" cy="353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Detección de Outliers"/>
          <p:cNvSpPr txBox="1"/>
          <p:nvPr/>
        </p:nvSpPr>
        <p:spPr>
          <a:xfrm>
            <a:off x="2739643" y="1015999"/>
            <a:ext cx="752551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Detección de Outliers</a:t>
            </a:r>
          </a:p>
        </p:txBody>
      </p:sp>
      <p:sp>
        <p:nvSpPr>
          <p:cNvPr id="248" name="Outliers con distancia mahalanobis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Outliers con distancia mahalanobis</a:t>
            </a:r>
          </a:p>
        </p:txBody>
      </p:sp>
      <p:pic>
        <p:nvPicPr>
          <p:cNvPr id="249" name="Captura de Pantalla 2021-11-08 a la(s) 21.25.36.png" descr="Captura de Pantalla 2021-11-08 a la(s) 21.25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4025899"/>
            <a:ext cx="5575301" cy="345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Detección de Outliers"/>
          <p:cNvSpPr txBox="1"/>
          <p:nvPr/>
        </p:nvSpPr>
        <p:spPr>
          <a:xfrm>
            <a:off x="2739643" y="1015999"/>
            <a:ext cx="752551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Detección de Outliers</a:t>
            </a:r>
          </a:p>
        </p:txBody>
      </p:sp>
      <p:sp>
        <p:nvSpPr>
          <p:cNvPr id="252" name="Ejemplo - Diferencia entre distancias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Ejemplo - Diferencia entre distancias</a:t>
            </a:r>
          </a:p>
        </p:txBody>
      </p:sp>
      <p:sp>
        <p:nvSpPr>
          <p:cNvPr id="253" name="Euclidiana"/>
          <p:cNvSpPr txBox="1"/>
          <p:nvPr/>
        </p:nvSpPr>
        <p:spPr>
          <a:xfrm>
            <a:off x="2543649" y="4115263"/>
            <a:ext cx="18714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Euclidiana</a:t>
            </a:r>
          </a:p>
        </p:txBody>
      </p:sp>
      <p:sp>
        <p:nvSpPr>
          <p:cNvPr id="254" name="Mahalanobis"/>
          <p:cNvSpPr txBox="1"/>
          <p:nvPr/>
        </p:nvSpPr>
        <p:spPr>
          <a:xfrm>
            <a:off x="8571602" y="4115263"/>
            <a:ext cx="27062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Mahalanobis</a:t>
            </a:r>
          </a:p>
        </p:txBody>
      </p:sp>
      <p:pic>
        <p:nvPicPr>
          <p:cNvPr id="255" name="Imagen" descr="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015" y="4976617"/>
            <a:ext cx="5105401" cy="337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Imagen" descr="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54" y="4976617"/>
            <a:ext cx="5105401" cy="3378201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Flecha doble"/>
          <p:cNvSpPr/>
          <p:nvPr/>
        </p:nvSpPr>
        <p:spPr>
          <a:xfrm rot="16200000">
            <a:off x="3530132" y="6034927"/>
            <a:ext cx="691667" cy="229612"/>
          </a:xfrm>
          <a:prstGeom prst="leftRightArrow">
            <a:avLst>
              <a:gd name="adj1" fmla="val 32483"/>
              <a:gd name="adj2" fmla="val 65023"/>
            </a:avLst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8" name="distancia = 0.996"/>
          <p:cNvSpPr txBox="1"/>
          <p:nvPr/>
        </p:nvSpPr>
        <p:spPr>
          <a:xfrm>
            <a:off x="4009181" y="5978283"/>
            <a:ext cx="173523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 b="1">
                <a:solidFill>
                  <a:schemeClr val="accent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distancia = 0.996</a:t>
            </a:r>
          </a:p>
        </p:txBody>
      </p:sp>
      <p:sp>
        <p:nvSpPr>
          <p:cNvPr id="259" name="Flecha doble"/>
          <p:cNvSpPr/>
          <p:nvPr/>
        </p:nvSpPr>
        <p:spPr>
          <a:xfrm rot="16200000">
            <a:off x="10016935" y="6034927"/>
            <a:ext cx="691667" cy="229612"/>
          </a:xfrm>
          <a:prstGeom prst="leftRightArrow">
            <a:avLst>
              <a:gd name="adj1" fmla="val 32483"/>
              <a:gd name="adj2" fmla="val 65023"/>
            </a:avLst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0" name="distancia = 4.291"/>
          <p:cNvSpPr txBox="1"/>
          <p:nvPr/>
        </p:nvSpPr>
        <p:spPr>
          <a:xfrm>
            <a:off x="10495985" y="5978283"/>
            <a:ext cx="173523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 b="1">
                <a:solidFill>
                  <a:schemeClr val="accent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distancia = 4.291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i tenemos una columna, podemos definir un outlier como puntos con valor por sobre/bajo cierto threshold"/>
          <p:cNvSpPr txBox="1"/>
          <p:nvPr/>
        </p:nvSpPr>
        <p:spPr>
          <a:xfrm>
            <a:off x="354614" y="2865028"/>
            <a:ext cx="12295571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rPr dirty="0"/>
              <a:t>Si </a:t>
            </a:r>
            <a:r>
              <a:rPr dirty="0" err="1"/>
              <a:t>tenemos</a:t>
            </a:r>
            <a:r>
              <a:rPr dirty="0"/>
              <a:t> una </a:t>
            </a:r>
            <a:r>
              <a:rPr dirty="0" err="1"/>
              <a:t>columna</a:t>
            </a:r>
            <a:r>
              <a:rPr dirty="0"/>
              <a:t>, </a:t>
            </a:r>
            <a:r>
              <a:rPr dirty="0" err="1"/>
              <a:t>podemos</a:t>
            </a:r>
            <a:r>
              <a:rPr dirty="0"/>
              <a:t> </a:t>
            </a:r>
            <a:r>
              <a:rPr dirty="0" err="1"/>
              <a:t>definir</a:t>
            </a:r>
            <a:r>
              <a:rPr dirty="0"/>
              <a:t> un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outlier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puntos con valor por </a:t>
            </a:r>
            <a:r>
              <a:rPr dirty="0" err="1"/>
              <a:t>sobre</a:t>
            </a:r>
            <a:r>
              <a:rPr dirty="0"/>
              <a:t>/bajo </a:t>
            </a:r>
            <a:r>
              <a:rPr dirty="0" err="1"/>
              <a:t>cierto</a:t>
            </a:r>
            <a:r>
              <a:rPr dirty="0"/>
              <a:t> threshold</a:t>
            </a:r>
          </a:p>
        </p:txBody>
      </p:sp>
      <p:sp>
        <p:nvSpPr>
          <p:cNvPr id="128" name="Podemos usar técnicas visuales para ver puntos alejados de donde se encuentra &quot;la mayoría de los puntos&quot;"/>
          <p:cNvSpPr txBox="1"/>
          <p:nvPr/>
        </p:nvSpPr>
        <p:spPr>
          <a:xfrm>
            <a:off x="354614" y="4891866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rPr dirty="0"/>
              <a:t>Podemos usar </a:t>
            </a:r>
            <a:r>
              <a:rPr dirty="0" err="1"/>
              <a:t>técnicas</a:t>
            </a:r>
            <a:r>
              <a:rPr dirty="0"/>
              <a:t> </a:t>
            </a:r>
            <a:r>
              <a:rPr dirty="0" err="1"/>
              <a:t>visuales</a:t>
            </a:r>
            <a:r>
              <a:rPr dirty="0"/>
              <a:t> para </a:t>
            </a:r>
            <a:r>
              <a:rPr dirty="0" err="1"/>
              <a:t>ver</a:t>
            </a:r>
            <a:r>
              <a:rPr dirty="0"/>
              <a:t> puntos </a:t>
            </a:r>
            <a:r>
              <a:rPr dirty="0" err="1"/>
              <a:t>alejados</a:t>
            </a:r>
            <a:r>
              <a:rPr dirty="0"/>
              <a:t> de </a:t>
            </a:r>
            <a:r>
              <a:rPr dirty="0" err="1"/>
              <a:t>donde</a:t>
            </a:r>
            <a:r>
              <a:rPr dirty="0"/>
              <a:t> se </a:t>
            </a:r>
            <a:r>
              <a:rPr dirty="0" err="1"/>
              <a:t>encuentra</a:t>
            </a:r>
            <a:r>
              <a:rPr dirty="0"/>
              <a:t> "la </a:t>
            </a:r>
            <a:r>
              <a:rPr dirty="0" err="1"/>
              <a:t>mayoría</a:t>
            </a:r>
            <a:r>
              <a:rPr dirty="0"/>
              <a:t> de los puntos"</a:t>
            </a:r>
          </a:p>
        </p:txBody>
      </p:sp>
      <p:sp>
        <p:nvSpPr>
          <p:cNvPr id="129" name="También existen técnicas estadísticas para detectar outliers"/>
          <p:cNvSpPr txBox="1"/>
          <p:nvPr/>
        </p:nvSpPr>
        <p:spPr>
          <a:xfrm>
            <a:off x="354614" y="6918698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rPr dirty="0" err="1"/>
              <a:t>También</a:t>
            </a:r>
            <a:r>
              <a:rPr dirty="0"/>
              <a:t> </a:t>
            </a:r>
            <a:r>
              <a:rPr dirty="0" err="1"/>
              <a:t>existen</a:t>
            </a:r>
            <a:r>
              <a:rPr dirty="0"/>
              <a:t> </a:t>
            </a:r>
            <a:r>
              <a:rPr dirty="0" err="1"/>
              <a:t>técnicas</a:t>
            </a:r>
            <a:r>
              <a:rPr dirty="0"/>
              <a:t> </a:t>
            </a:r>
            <a:r>
              <a:rPr dirty="0" err="1"/>
              <a:t>estadísticas</a:t>
            </a:r>
            <a:r>
              <a:rPr dirty="0"/>
              <a:t> para </a:t>
            </a:r>
            <a:r>
              <a:rPr dirty="0" err="1"/>
              <a:t>detectar</a:t>
            </a:r>
            <a:r>
              <a:rPr dirty="0"/>
              <a:t> outliers</a:t>
            </a:r>
          </a:p>
        </p:txBody>
      </p:sp>
      <p:sp>
        <p:nvSpPr>
          <p:cNvPr id="130" name="Outliers"/>
          <p:cNvSpPr txBox="1"/>
          <p:nvPr/>
        </p:nvSpPr>
        <p:spPr>
          <a:xfrm>
            <a:off x="5132704" y="1015999"/>
            <a:ext cx="27393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Outliers</a:t>
            </a:r>
          </a:p>
        </p:txBody>
      </p:sp>
      <p:sp>
        <p:nvSpPr>
          <p:cNvPr id="131" name="Búsqueda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Búsqueda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Fundamentos de Ciencias de Dato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Fundamentos de Ciencias de Datos</a:t>
            </a:r>
          </a:p>
        </p:txBody>
      </p:sp>
      <p:sp>
        <p:nvSpPr>
          <p:cNvPr id="263" name="Semana 14 - Outlier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Semana 14 - Outliers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utliers"/>
          <p:cNvSpPr txBox="1"/>
          <p:nvPr/>
        </p:nvSpPr>
        <p:spPr>
          <a:xfrm>
            <a:off x="5132704" y="1015999"/>
            <a:ext cx="27393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Outliers</a:t>
            </a:r>
          </a:p>
        </p:txBody>
      </p:sp>
      <p:sp>
        <p:nvSpPr>
          <p:cNvPr id="134" name="Ejemplos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Ejemplos</a:t>
            </a:r>
          </a:p>
        </p:txBody>
      </p:sp>
      <p:pic>
        <p:nvPicPr>
          <p:cNvPr id="135" name="desconocido.png" descr="desconoci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426" y="4347658"/>
            <a:ext cx="4558550" cy="2810884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Texto"/>
          <p:cNvSpPr txBox="1"/>
          <p:nvPr/>
        </p:nvSpPr>
        <p:spPr>
          <a:xfrm>
            <a:off x="2146300" y="2120900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pic>
        <p:nvPicPr>
          <p:cNvPr id="137" name="Captura de Pantalla 2021-11-08 a la(s) 16.49.03.png" descr="Captura de Pantalla 2021-11-08 a la(s) 16.49.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79" y="4048313"/>
            <a:ext cx="3795564" cy="3409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jo. La noción de outlier es subjetiva, y depende del dominio de nuestro problema"/>
          <p:cNvSpPr txBox="1"/>
          <p:nvPr/>
        </p:nvSpPr>
        <p:spPr>
          <a:xfrm>
            <a:off x="354614" y="3535233"/>
            <a:ext cx="12295571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Ojo.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La noción de outlier es subjetiva, y depende del dominio de nuestro problema</a:t>
            </a:r>
          </a:p>
        </p:txBody>
      </p:sp>
      <p:sp>
        <p:nvSpPr>
          <p:cNvPr id="140" name="Los métodos de detección buscan un patrón para la mayoría de los datos, y luego se buscan anomalías para esa distribución"/>
          <p:cNvSpPr txBox="1"/>
          <p:nvPr/>
        </p:nvSpPr>
        <p:spPr>
          <a:xfrm>
            <a:off x="354614" y="5959223"/>
            <a:ext cx="12295571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Los métodos de detección buscan un patrón para la mayoría de los datos, y luego se buscan anomalías para esa distribución</a:t>
            </a:r>
          </a:p>
        </p:txBody>
      </p:sp>
      <p:sp>
        <p:nvSpPr>
          <p:cNvPr id="141" name="Outliers"/>
          <p:cNvSpPr txBox="1"/>
          <p:nvPr/>
        </p:nvSpPr>
        <p:spPr>
          <a:xfrm>
            <a:off x="5132704" y="1015999"/>
            <a:ext cx="27393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Outliers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Outliers"/>
          <p:cNvSpPr txBox="1"/>
          <p:nvPr/>
        </p:nvSpPr>
        <p:spPr>
          <a:xfrm>
            <a:off x="5132704" y="1015999"/>
            <a:ext cx="27393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Outliers</a:t>
            </a:r>
          </a:p>
        </p:txBody>
      </p:sp>
      <p:sp>
        <p:nvSpPr>
          <p:cNvPr id="144" name="Ejemplo - puntos anómalos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Ejemplo - puntos anómalos</a:t>
            </a:r>
          </a:p>
        </p:txBody>
      </p:sp>
      <p:pic>
        <p:nvPicPr>
          <p:cNvPr id="145" name="desconocido.jpeg" descr="desconocido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559" y="3265452"/>
            <a:ext cx="6055682" cy="5715788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exto"/>
          <p:cNvSpPr txBox="1"/>
          <p:nvPr/>
        </p:nvSpPr>
        <p:spPr>
          <a:xfrm>
            <a:off x="3474559" y="-1623261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utliers"/>
          <p:cNvSpPr txBox="1"/>
          <p:nvPr/>
        </p:nvSpPr>
        <p:spPr>
          <a:xfrm>
            <a:off x="5132704" y="1015999"/>
            <a:ext cx="27393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Outliers</a:t>
            </a:r>
          </a:p>
        </p:txBody>
      </p:sp>
      <p:sp>
        <p:nvSpPr>
          <p:cNvPr id="149" name="Ejemplo - anomalía en el contexto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Ejemplo - anomalía en el contexto</a:t>
            </a:r>
          </a:p>
        </p:txBody>
      </p:sp>
      <p:sp>
        <p:nvSpPr>
          <p:cNvPr id="150" name="Texto"/>
          <p:cNvSpPr txBox="1"/>
          <p:nvPr/>
        </p:nvSpPr>
        <p:spPr>
          <a:xfrm>
            <a:off x="3474558" y="-1623261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pic>
        <p:nvPicPr>
          <p:cNvPr id="151" name="Imagen" descr="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9" y="3530599"/>
            <a:ext cx="8128001" cy="444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Outliers"/>
          <p:cNvSpPr txBox="1"/>
          <p:nvPr/>
        </p:nvSpPr>
        <p:spPr>
          <a:xfrm>
            <a:off x="5132704" y="1015999"/>
            <a:ext cx="27393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Outliers</a:t>
            </a:r>
          </a:p>
        </p:txBody>
      </p:sp>
      <p:sp>
        <p:nvSpPr>
          <p:cNvPr id="154" name="Ejemplo - secuencia anómala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Ejemplo - secuencia anómala</a:t>
            </a:r>
          </a:p>
        </p:txBody>
      </p:sp>
      <p:sp>
        <p:nvSpPr>
          <p:cNvPr id="155" name="Texto"/>
          <p:cNvSpPr txBox="1"/>
          <p:nvPr/>
        </p:nvSpPr>
        <p:spPr>
          <a:xfrm>
            <a:off x="3474558" y="-1623261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pic>
        <p:nvPicPr>
          <p:cNvPr id="156" name="Imagen" descr="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3778250"/>
            <a:ext cx="5156201" cy="394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ensemos por ejemplo en las ventas de alcohol gel, mascarillas, desinfectantes antes del 2020 y durante el 2020"/>
          <p:cNvSpPr txBox="1"/>
          <p:nvPr/>
        </p:nvSpPr>
        <p:spPr>
          <a:xfrm>
            <a:off x="354614" y="3262186"/>
            <a:ext cx="12295571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Pensemos por ejemplo en las ventas de alcohol gel, mascarillas, desinfectantes antes del 2020 y durante el 2020</a:t>
            </a:r>
          </a:p>
        </p:txBody>
      </p:sp>
      <p:sp>
        <p:nvSpPr>
          <p:cNvPr id="159" name="¿Crees que cambia la distribución?"/>
          <p:cNvSpPr txBox="1"/>
          <p:nvPr/>
        </p:nvSpPr>
        <p:spPr>
          <a:xfrm>
            <a:off x="354614" y="6505323"/>
            <a:ext cx="122955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¿Crees que cambia la distribución?</a:t>
            </a:r>
          </a:p>
        </p:txBody>
      </p:sp>
      <p:sp>
        <p:nvSpPr>
          <p:cNvPr id="160" name="Outliers"/>
          <p:cNvSpPr txBox="1"/>
          <p:nvPr/>
        </p:nvSpPr>
        <p:spPr>
          <a:xfrm>
            <a:off x="5132704" y="1015999"/>
            <a:ext cx="27393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Outliers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820</Words>
  <Application>Microsoft Office PowerPoint</Application>
  <PresentationFormat>Personalizado</PresentationFormat>
  <Paragraphs>114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Cambria Math</vt:lpstr>
      <vt:lpstr>Helvetica</vt:lpstr>
      <vt:lpstr>Helvetica Light</vt:lpstr>
      <vt:lpstr>Helvetica Neue</vt:lpstr>
      <vt:lpstr>Times Roman</vt:lpstr>
      <vt:lpstr>White</vt:lpstr>
      <vt:lpstr>Fundamentos de Ciencias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Fundamentos de Ciencias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Ciencias de Datos</dc:title>
  <cp:lastModifiedBy>Gonzalo Anriquez</cp:lastModifiedBy>
  <cp:revision>2</cp:revision>
  <dcterms:modified xsi:type="dcterms:W3CDTF">2021-11-09T13:55:19Z</dcterms:modified>
</cp:coreProperties>
</file>