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7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López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 Juan López</a:t>
            </a:r>
          </a:p>
        </p:txBody>
      </p:sp>
      <p:sp>
        <p:nvSpPr>
          <p:cNvPr id="94" name="“Escribir una cita aquí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“Escribir una cita aquí”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21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22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undamentos de Ciencias de Dato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Fundamentos de Ciencias de Datos</a:t>
            </a:r>
          </a:p>
        </p:txBody>
      </p:sp>
      <p:sp>
        <p:nvSpPr>
          <p:cNvPr id="120" name="Semana 13 - Clustering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Semana 13 - Clustering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Ejemplo"/>
          <p:cNvSpPr txBox="1"/>
          <p:nvPr/>
        </p:nvSpPr>
        <p:spPr>
          <a:xfrm>
            <a:off x="5069459" y="1015999"/>
            <a:ext cx="286588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Ejemplo</a:t>
            </a:r>
          </a:p>
        </p:txBody>
      </p:sp>
      <p:sp>
        <p:nvSpPr>
          <p:cNvPr id="211" name="Dataset de Gatos y perros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Dataset de Gatos y perros</a:t>
            </a:r>
          </a:p>
        </p:txBody>
      </p:sp>
      <p:sp>
        <p:nvSpPr>
          <p:cNvPr id="212" name="Línea"/>
          <p:cNvSpPr/>
          <p:nvPr/>
        </p:nvSpPr>
        <p:spPr>
          <a:xfrm flipV="1">
            <a:off x="3023784" y="3308470"/>
            <a:ext cx="1" cy="48324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3" name="Línea"/>
          <p:cNvSpPr/>
          <p:nvPr/>
        </p:nvSpPr>
        <p:spPr>
          <a:xfrm>
            <a:off x="3023617" y="8136770"/>
            <a:ext cx="75873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4" name="Peso (kg)"/>
          <p:cNvSpPr txBox="1"/>
          <p:nvPr/>
        </p:nvSpPr>
        <p:spPr>
          <a:xfrm>
            <a:off x="994510" y="3283326"/>
            <a:ext cx="13095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Peso (kg)</a:t>
            </a:r>
          </a:p>
        </p:txBody>
      </p:sp>
      <p:sp>
        <p:nvSpPr>
          <p:cNvPr id="215" name="Largo (m)"/>
          <p:cNvSpPr txBox="1"/>
          <p:nvPr/>
        </p:nvSpPr>
        <p:spPr>
          <a:xfrm>
            <a:off x="10597359" y="8427727"/>
            <a:ext cx="134058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Largo (m)</a:t>
            </a:r>
          </a:p>
        </p:txBody>
      </p:sp>
      <p:sp>
        <p:nvSpPr>
          <p:cNvPr id="216" name="10"/>
          <p:cNvSpPr txBox="1"/>
          <p:nvPr/>
        </p:nvSpPr>
        <p:spPr>
          <a:xfrm>
            <a:off x="2423204" y="6961685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10</a:t>
            </a:r>
          </a:p>
        </p:txBody>
      </p:sp>
      <p:sp>
        <p:nvSpPr>
          <p:cNvPr id="217" name="40"/>
          <p:cNvSpPr txBox="1"/>
          <p:nvPr/>
        </p:nvSpPr>
        <p:spPr>
          <a:xfrm>
            <a:off x="2423204" y="4489573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40</a:t>
            </a:r>
          </a:p>
        </p:txBody>
      </p:sp>
      <p:sp>
        <p:nvSpPr>
          <p:cNvPr id="218" name="0.5"/>
          <p:cNvSpPr txBox="1"/>
          <p:nvPr/>
        </p:nvSpPr>
        <p:spPr>
          <a:xfrm>
            <a:off x="3964770" y="8251408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0.5</a:t>
            </a:r>
          </a:p>
        </p:txBody>
      </p:sp>
      <p:sp>
        <p:nvSpPr>
          <p:cNvPr id="219" name="1.4"/>
          <p:cNvSpPr txBox="1"/>
          <p:nvPr/>
        </p:nvSpPr>
        <p:spPr>
          <a:xfrm>
            <a:off x="8072831" y="8251408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1.4</a:t>
            </a:r>
          </a:p>
        </p:txBody>
      </p:sp>
      <p:sp>
        <p:nvSpPr>
          <p:cNvPr id="220" name="Círculo"/>
          <p:cNvSpPr/>
          <p:nvPr/>
        </p:nvSpPr>
        <p:spPr>
          <a:xfrm>
            <a:off x="3743486" y="6832649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1" name="Círculo"/>
          <p:cNvSpPr/>
          <p:nvPr/>
        </p:nvSpPr>
        <p:spPr>
          <a:xfrm>
            <a:off x="4103561" y="7237692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Círculo"/>
          <p:cNvSpPr/>
          <p:nvPr/>
        </p:nvSpPr>
        <p:spPr>
          <a:xfrm>
            <a:off x="4103561" y="6832649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Círculo"/>
          <p:cNvSpPr/>
          <p:nvPr/>
        </p:nvSpPr>
        <p:spPr>
          <a:xfrm>
            <a:off x="3933677" y="6399574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4" name="Círculo"/>
          <p:cNvSpPr/>
          <p:nvPr/>
        </p:nvSpPr>
        <p:spPr>
          <a:xfrm>
            <a:off x="4627312" y="6947011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5" name="Círculo"/>
          <p:cNvSpPr/>
          <p:nvPr/>
        </p:nvSpPr>
        <p:spPr>
          <a:xfrm>
            <a:off x="4464486" y="6399574"/>
            <a:ext cx="225085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6" name="Círculo"/>
          <p:cNvSpPr/>
          <p:nvPr/>
        </p:nvSpPr>
        <p:spPr>
          <a:xfrm>
            <a:off x="6221208" y="6947011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7" name="Círculo"/>
          <p:cNvSpPr/>
          <p:nvPr/>
        </p:nvSpPr>
        <p:spPr>
          <a:xfrm>
            <a:off x="4742528" y="6618416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8" name="Círculo"/>
          <p:cNvSpPr/>
          <p:nvPr/>
        </p:nvSpPr>
        <p:spPr>
          <a:xfrm>
            <a:off x="6006357" y="5809565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Círculo"/>
          <p:cNvSpPr/>
          <p:nvPr/>
        </p:nvSpPr>
        <p:spPr>
          <a:xfrm>
            <a:off x="7611419" y="5146392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0" name="Círculo"/>
          <p:cNvSpPr/>
          <p:nvPr/>
        </p:nvSpPr>
        <p:spPr>
          <a:xfrm>
            <a:off x="7611419" y="4603347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1" name="Círculo"/>
          <p:cNvSpPr/>
          <p:nvPr/>
        </p:nvSpPr>
        <p:spPr>
          <a:xfrm>
            <a:off x="7971495" y="5008390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Círculo"/>
          <p:cNvSpPr/>
          <p:nvPr/>
        </p:nvSpPr>
        <p:spPr>
          <a:xfrm>
            <a:off x="7971495" y="4603347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Círculo"/>
          <p:cNvSpPr/>
          <p:nvPr/>
        </p:nvSpPr>
        <p:spPr>
          <a:xfrm>
            <a:off x="7801611" y="4170271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Círculo"/>
          <p:cNvSpPr/>
          <p:nvPr/>
        </p:nvSpPr>
        <p:spPr>
          <a:xfrm>
            <a:off x="8495246" y="4717709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Círculo"/>
          <p:cNvSpPr/>
          <p:nvPr/>
        </p:nvSpPr>
        <p:spPr>
          <a:xfrm>
            <a:off x="8332420" y="4170271"/>
            <a:ext cx="225085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Círculo"/>
          <p:cNvSpPr/>
          <p:nvPr/>
        </p:nvSpPr>
        <p:spPr>
          <a:xfrm>
            <a:off x="8610462" y="4389113"/>
            <a:ext cx="225085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Flecha"/>
          <p:cNvSpPr/>
          <p:nvPr/>
        </p:nvSpPr>
        <p:spPr>
          <a:xfrm>
            <a:off x="6734409" y="6847254"/>
            <a:ext cx="1270001" cy="431801"/>
          </a:xfrm>
          <a:prstGeom prst="rightArrow">
            <a:avLst>
              <a:gd name="adj1" fmla="val 40939"/>
              <a:gd name="adj2" fmla="val 102869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8" name="Gato que pesa harto"/>
          <p:cNvSpPr txBox="1"/>
          <p:nvPr/>
        </p:nvSpPr>
        <p:spPr>
          <a:xfrm>
            <a:off x="8122459" y="6847254"/>
            <a:ext cx="26973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Gato que pesa harto</a:t>
            </a:r>
          </a:p>
        </p:txBody>
      </p:sp>
      <p:sp>
        <p:nvSpPr>
          <p:cNvPr id="239" name="Flecha"/>
          <p:cNvSpPr/>
          <p:nvPr/>
        </p:nvSpPr>
        <p:spPr>
          <a:xfrm rot="16200000">
            <a:off x="5575542" y="4908632"/>
            <a:ext cx="932400" cy="431801"/>
          </a:xfrm>
          <a:prstGeom prst="rightArrow">
            <a:avLst>
              <a:gd name="adj1" fmla="val 40939"/>
              <a:gd name="adj2" fmla="val 102869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Perro pequeño"/>
          <p:cNvSpPr txBox="1"/>
          <p:nvPr/>
        </p:nvSpPr>
        <p:spPr>
          <a:xfrm>
            <a:off x="4722287" y="4007700"/>
            <a:ext cx="19725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Perro pequeño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Ejemplo"/>
          <p:cNvSpPr txBox="1"/>
          <p:nvPr/>
        </p:nvSpPr>
        <p:spPr>
          <a:xfrm>
            <a:off x="5069459" y="1015999"/>
            <a:ext cx="286588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Ejemplo</a:t>
            </a:r>
          </a:p>
        </p:txBody>
      </p:sp>
      <p:sp>
        <p:nvSpPr>
          <p:cNvPr id="243" name="Dataset de Gatos y perros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Dataset de Gatos y perros</a:t>
            </a:r>
          </a:p>
        </p:txBody>
      </p:sp>
      <p:sp>
        <p:nvSpPr>
          <p:cNvPr id="244" name="¿Cómo encontramos nuestros clusters?"/>
          <p:cNvSpPr txBox="1"/>
          <p:nvPr/>
        </p:nvSpPr>
        <p:spPr>
          <a:xfrm>
            <a:off x="354614" y="4034780"/>
            <a:ext cx="122955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¿Cómo encontramos nuestros clusters?</a:t>
            </a:r>
          </a:p>
        </p:txBody>
      </p:sp>
      <p:sp>
        <p:nvSpPr>
          <p:cNvPr id="245" name="Vamos a explicar como funciona K-Means para encontrar los clusters"/>
          <p:cNvSpPr txBox="1"/>
          <p:nvPr/>
        </p:nvSpPr>
        <p:spPr>
          <a:xfrm>
            <a:off x="354614" y="5658090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Vamos a explicar como funciona K-Means para encontrar los clusters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lustering con K-Means"/>
          <p:cNvSpPr txBox="1"/>
          <p:nvPr/>
        </p:nvSpPr>
        <p:spPr>
          <a:xfrm>
            <a:off x="2337689" y="4368799"/>
            <a:ext cx="832942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Clustering con K-Means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ínea"/>
          <p:cNvSpPr/>
          <p:nvPr/>
        </p:nvSpPr>
        <p:spPr>
          <a:xfrm flipV="1">
            <a:off x="3059956" y="4016214"/>
            <a:ext cx="1" cy="48324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0" name="Línea"/>
          <p:cNvSpPr/>
          <p:nvPr/>
        </p:nvSpPr>
        <p:spPr>
          <a:xfrm>
            <a:off x="3059789" y="8844514"/>
            <a:ext cx="75873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1" name="Peso (kg)"/>
          <p:cNvSpPr txBox="1"/>
          <p:nvPr/>
        </p:nvSpPr>
        <p:spPr>
          <a:xfrm>
            <a:off x="1030682" y="3991070"/>
            <a:ext cx="13095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Peso (kg)</a:t>
            </a:r>
          </a:p>
        </p:txBody>
      </p:sp>
      <p:sp>
        <p:nvSpPr>
          <p:cNvPr id="252" name="Largo (m)"/>
          <p:cNvSpPr txBox="1"/>
          <p:nvPr/>
        </p:nvSpPr>
        <p:spPr>
          <a:xfrm>
            <a:off x="10633531" y="9135471"/>
            <a:ext cx="134058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Largo (m)</a:t>
            </a:r>
          </a:p>
        </p:txBody>
      </p:sp>
      <p:sp>
        <p:nvSpPr>
          <p:cNvPr id="253" name="10"/>
          <p:cNvSpPr txBox="1"/>
          <p:nvPr/>
        </p:nvSpPr>
        <p:spPr>
          <a:xfrm>
            <a:off x="2459376" y="7669430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10</a:t>
            </a:r>
          </a:p>
        </p:txBody>
      </p:sp>
      <p:sp>
        <p:nvSpPr>
          <p:cNvPr id="254" name="40"/>
          <p:cNvSpPr txBox="1"/>
          <p:nvPr/>
        </p:nvSpPr>
        <p:spPr>
          <a:xfrm>
            <a:off x="2459376" y="5197318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40</a:t>
            </a:r>
          </a:p>
        </p:txBody>
      </p:sp>
      <p:sp>
        <p:nvSpPr>
          <p:cNvPr id="255" name="0.5"/>
          <p:cNvSpPr txBox="1"/>
          <p:nvPr/>
        </p:nvSpPr>
        <p:spPr>
          <a:xfrm>
            <a:off x="4000942" y="8959153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0.5</a:t>
            </a:r>
          </a:p>
        </p:txBody>
      </p:sp>
      <p:sp>
        <p:nvSpPr>
          <p:cNvPr id="256" name="1.4"/>
          <p:cNvSpPr txBox="1"/>
          <p:nvPr/>
        </p:nvSpPr>
        <p:spPr>
          <a:xfrm>
            <a:off x="8109003" y="8959153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1.4</a:t>
            </a:r>
          </a:p>
        </p:txBody>
      </p:sp>
      <p:sp>
        <p:nvSpPr>
          <p:cNvPr id="257" name="Círculo"/>
          <p:cNvSpPr/>
          <p:nvPr/>
        </p:nvSpPr>
        <p:spPr>
          <a:xfrm>
            <a:off x="3779658" y="7540394"/>
            <a:ext cx="225085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8" name="Círculo"/>
          <p:cNvSpPr/>
          <p:nvPr/>
        </p:nvSpPr>
        <p:spPr>
          <a:xfrm>
            <a:off x="4139733" y="7945436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9" name="Círculo"/>
          <p:cNvSpPr/>
          <p:nvPr/>
        </p:nvSpPr>
        <p:spPr>
          <a:xfrm>
            <a:off x="4139733" y="7540394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0" name="Círculo"/>
          <p:cNvSpPr/>
          <p:nvPr/>
        </p:nvSpPr>
        <p:spPr>
          <a:xfrm>
            <a:off x="3969849" y="7107318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1" name="Círculo"/>
          <p:cNvSpPr/>
          <p:nvPr/>
        </p:nvSpPr>
        <p:spPr>
          <a:xfrm>
            <a:off x="4663484" y="7654756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2" name="Círculo"/>
          <p:cNvSpPr/>
          <p:nvPr/>
        </p:nvSpPr>
        <p:spPr>
          <a:xfrm>
            <a:off x="4500657" y="7107318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3" name="Círculo"/>
          <p:cNvSpPr/>
          <p:nvPr/>
        </p:nvSpPr>
        <p:spPr>
          <a:xfrm>
            <a:off x="6257380" y="7654756"/>
            <a:ext cx="225085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4" name="Círculo"/>
          <p:cNvSpPr/>
          <p:nvPr/>
        </p:nvSpPr>
        <p:spPr>
          <a:xfrm>
            <a:off x="4778700" y="7326160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5" name="Círculo"/>
          <p:cNvSpPr/>
          <p:nvPr/>
        </p:nvSpPr>
        <p:spPr>
          <a:xfrm>
            <a:off x="5625465" y="6871181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6" name="Círculo"/>
          <p:cNvSpPr/>
          <p:nvPr/>
        </p:nvSpPr>
        <p:spPr>
          <a:xfrm>
            <a:off x="7647592" y="5854137"/>
            <a:ext cx="225085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7" name="Círculo"/>
          <p:cNvSpPr/>
          <p:nvPr/>
        </p:nvSpPr>
        <p:spPr>
          <a:xfrm>
            <a:off x="7647592" y="5311091"/>
            <a:ext cx="225085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8" name="Círculo"/>
          <p:cNvSpPr/>
          <p:nvPr/>
        </p:nvSpPr>
        <p:spPr>
          <a:xfrm>
            <a:off x="8007667" y="5716134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9" name="Círculo"/>
          <p:cNvSpPr/>
          <p:nvPr/>
        </p:nvSpPr>
        <p:spPr>
          <a:xfrm>
            <a:off x="8007667" y="5311091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0" name="Círculo"/>
          <p:cNvSpPr/>
          <p:nvPr/>
        </p:nvSpPr>
        <p:spPr>
          <a:xfrm>
            <a:off x="7837783" y="4878016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1" name="Círculo"/>
          <p:cNvSpPr/>
          <p:nvPr/>
        </p:nvSpPr>
        <p:spPr>
          <a:xfrm>
            <a:off x="8531418" y="5425453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2" name="Círculo"/>
          <p:cNvSpPr/>
          <p:nvPr/>
        </p:nvSpPr>
        <p:spPr>
          <a:xfrm>
            <a:off x="8368592" y="4878016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3" name="Círculo"/>
          <p:cNvSpPr/>
          <p:nvPr/>
        </p:nvSpPr>
        <p:spPr>
          <a:xfrm>
            <a:off x="8646634" y="5096858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4" name="Primero tenemos que inicializar dos &quot;centroides&quot;, que corresponde a dos puntos al azar"/>
          <p:cNvSpPr txBox="1"/>
          <p:nvPr/>
        </p:nvSpPr>
        <p:spPr>
          <a:xfrm>
            <a:off x="354614" y="927100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Primero tenemos que inicializar dos "centroides", que corresponde a dos puntos al azar</a:t>
            </a:r>
          </a:p>
        </p:txBody>
      </p:sp>
      <p:sp>
        <p:nvSpPr>
          <p:cNvPr id="275" name="Estrella"/>
          <p:cNvSpPr/>
          <p:nvPr/>
        </p:nvSpPr>
        <p:spPr>
          <a:xfrm>
            <a:off x="3641135" y="7425904"/>
            <a:ext cx="502132" cy="43323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Estrella"/>
          <p:cNvSpPr/>
          <p:nvPr/>
        </p:nvSpPr>
        <p:spPr>
          <a:xfrm>
            <a:off x="4640177" y="7188714"/>
            <a:ext cx="502132" cy="43323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Línea"/>
          <p:cNvSpPr/>
          <p:nvPr/>
        </p:nvSpPr>
        <p:spPr>
          <a:xfrm flipV="1">
            <a:off x="3059956" y="4016214"/>
            <a:ext cx="1" cy="48324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9" name="Línea"/>
          <p:cNvSpPr/>
          <p:nvPr/>
        </p:nvSpPr>
        <p:spPr>
          <a:xfrm>
            <a:off x="3059789" y="8844514"/>
            <a:ext cx="75873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0" name="Peso (kg)"/>
          <p:cNvSpPr txBox="1"/>
          <p:nvPr/>
        </p:nvSpPr>
        <p:spPr>
          <a:xfrm>
            <a:off x="1030682" y="3991070"/>
            <a:ext cx="13095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Peso (kg)</a:t>
            </a:r>
          </a:p>
        </p:txBody>
      </p:sp>
      <p:sp>
        <p:nvSpPr>
          <p:cNvPr id="281" name="Largo (m)"/>
          <p:cNvSpPr txBox="1"/>
          <p:nvPr/>
        </p:nvSpPr>
        <p:spPr>
          <a:xfrm>
            <a:off x="10633531" y="9135471"/>
            <a:ext cx="134058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Largo (m)</a:t>
            </a:r>
          </a:p>
        </p:txBody>
      </p:sp>
      <p:sp>
        <p:nvSpPr>
          <p:cNvPr id="282" name="10"/>
          <p:cNvSpPr txBox="1"/>
          <p:nvPr/>
        </p:nvSpPr>
        <p:spPr>
          <a:xfrm>
            <a:off x="2459376" y="7669430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10</a:t>
            </a:r>
          </a:p>
        </p:txBody>
      </p:sp>
      <p:sp>
        <p:nvSpPr>
          <p:cNvPr id="283" name="40"/>
          <p:cNvSpPr txBox="1"/>
          <p:nvPr/>
        </p:nvSpPr>
        <p:spPr>
          <a:xfrm>
            <a:off x="2459376" y="5197318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40</a:t>
            </a:r>
          </a:p>
        </p:txBody>
      </p:sp>
      <p:sp>
        <p:nvSpPr>
          <p:cNvPr id="284" name="0.5"/>
          <p:cNvSpPr txBox="1"/>
          <p:nvPr/>
        </p:nvSpPr>
        <p:spPr>
          <a:xfrm>
            <a:off x="4000942" y="8959153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0.5</a:t>
            </a:r>
          </a:p>
        </p:txBody>
      </p:sp>
      <p:sp>
        <p:nvSpPr>
          <p:cNvPr id="285" name="1.4"/>
          <p:cNvSpPr txBox="1"/>
          <p:nvPr/>
        </p:nvSpPr>
        <p:spPr>
          <a:xfrm>
            <a:off x="8109003" y="8959153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1.4</a:t>
            </a:r>
          </a:p>
        </p:txBody>
      </p:sp>
      <p:sp>
        <p:nvSpPr>
          <p:cNvPr id="286" name="Círculo"/>
          <p:cNvSpPr/>
          <p:nvPr/>
        </p:nvSpPr>
        <p:spPr>
          <a:xfrm>
            <a:off x="3779658" y="7540394"/>
            <a:ext cx="225085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7" name="Círculo"/>
          <p:cNvSpPr/>
          <p:nvPr/>
        </p:nvSpPr>
        <p:spPr>
          <a:xfrm>
            <a:off x="4139733" y="7945436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8" name="Círculo"/>
          <p:cNvSpPr/>
          <p:nvPr/>
        </p:nvSpPr>
        <p:spPr>
          <a:xfrm>
            <a:off x="4139733" y="7540394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Círculo"/>
          <p:cNvSpPr/>
          <p:nvPr/>
        </p:nvSpPr>
        <p:spPr>
          <a:xfrm>
            <a:off x="3969849" y="7107318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0" name="Círculo"/>
          <p:cNvSpPr/>
          <p:nvPr/>
        </p:nvSpPr>
        <p:spPr>
          <a:xfrm>
            <a:off x="4663484" y="7654756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1" name="Círculo"/>
          <p:cNvSpPr/>
          <p:nvPr/>
        </p:nvSpPr>
        <p:spPr>
          <a:xfrm>
            <a:off x="4500657" y="7107318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2" name="Círculo"/>
          <p:cNvSpPr/>
          <p:nvPr/>
        </p:nvSpPr>
        <p:spPr>
          <a:xfrm>
            <a:off x="6257380" y="7654756"/>
            <a:ext cx="225085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3" name="Círculo"/>
          <p:cNvSpPr/>
          <p:nvPr/>
        </p:nvSpPr>
        <p:spPr>
          <a:xfrm>
            <a:off x="4778700" y="7326160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Círculo"/>
          <p:cNvSpPr/>
          <p:nvPr/>
        </p:nvSpPr>
        <p:spPr>
          <a:xfrm>
            <a:off x="5625465" y="6871181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5" name="Círculo"/>
          <p:cNvSpPr/>
          <p:nvPr/>
        </p:nvSpPr>
        <p:spPr>
          <a:xfrm>
            <a:off x="7647592" y="5854137"/>
            <a:ext cx="225085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Círculo"/>
          <p:cNvSpPr/>
          <p:nvPr/>
        </p:nvSpPr>
        <p:spPr>
          <a:xfrm>
            <a:off x="7647592" y="5311091"/>
            <a:ext cx="225085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Círculo"/>
          <p:cNvSpPr/>
          <p:nvPr/>
        </p:nvSpPr>
        <p:spPr>
          <a:xfrm>
            <a:off x="8007667" y="5716134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Círculo"/>
          <p:cNvSpPr/>
          <p:nvPr/>
        </p:nvSpPr>
        <p:spPr>
          <a:xfrm>
            <a:off x="8007667" y="5311091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9" name="Círculo"/>
          <p:cNvSpPr/>
          <p:nvPr/>
        </p:nvSpPr>
        <p:spPr>
          <a:xfrm>
            <a:off x="7837783" y="4878016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0" name="Círculo"/>
          <p:cNvSpPr/>
          <p:nvPr/>
        </p:nvSpPr>
        <p:spPr>
          <a:xfrm>
            <a:off x="8531418" y="5425453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1" name="Círculo"/>
          <p:cNvSpPr/>
          <p:nvPr/>
        </p:nvSpPr>
        <p:spPr>
          <a:xfrm>
            <a:off x="8368592" y="4878016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2" name="Círculo"/>
          <p:cNvSpPr/>
          <p:nvPr/>
        </p:nvSpPr>
        <p:spPr>
          <a:xfrm>
            <a:off x="8646634" y="5096858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3" name="Ahora cada punto va a corresponder al cluster representado por su centroide más cercano"/>
          <p:cNvSpPr txBox="1"/>
          <p:nvPr/>
        </p:nvSpPr>
        <p:spPr>
          <a:xfrm>
            <a:off x="354614" y="927100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Ahora cada punto va a corresponder al cluster representado por su centroide más cercano</a:t>
            </a:r>
          </a:p>
        </p:txBody>
      </p:sp>
      <p:sp>
        <p:nvSpPr>
          <p:cNvPr id="304" name="Estrella"/>
          <p:cNvSpPr/>
          <p:nvPr/>
        </p:nvSpPr>
        <p:spPr>
          <a:xfrm>
            <a:off x="3641135" y="7425904"/>
            <a:ext cx="502132" cy="43323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Estrella"/>
          <p:cNvSpPr/>
          <p:nvPr/>
        </p:nvSpPr>
        <p:spPr>
          <a:xfrm>
            <a:off x="4640177" y="7188714"/>
            <a:ext cx="502132" cy="43323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Línea"/>
          <p:cNvSpPr/>
          <p:nvPr/>
        </p:nvSpPr>
        <p:spPr>
          <a:xfrm flipV="1">
            <a:off x="3059956" y="4016214"/>
            <a:ext cx="1" cy="48324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8" name="Línea"/>
          <p:cNvSpPr/>
          <p:nvPr/>
        </p:nvSpPr>
        <p:spPr>
          <a:xfrm>
            <a:off x="3059789" y="8844514"/>
            <a:ext cx="75873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9" name="Peso (kg)"/>
          <p:cNvSpPr txBox="1"/>
          <p:nvPr/>
        </p:nvSpPr>
        <p:spPr>
          <a:xfrm>
            <a:off x="1030682" y="3991070"/>
            <a:ext cx="13095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Peso (kg)</a:t>
            </a:r>
          </a:p>
        </p:txBody>
      </p:sp>
      <p:sp>
        <p:nvSpPr>
          <p:cNvPr id="310" name="Largo (m)"/>
          <p:cNvSpPr txBox="1"/>
          <p:nvPr/>
        </p:nvSpPr>
        <p:spPr>
          <a:xfrm>
            <a:off x="10633531" y="9135471"/>
            <a:ext cx="134058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Largo (m)</a:t>
            </a:r>
          </a:p>
        </p:txBody>
      </p:sp>
      <p:sp>
        <p:nvSpPr>
          <p:cNvPr id="311" name="10"/>
          <p:cNvSpPr txBox="1"/>
          <p:nvPr/>
        </p:nvSpPr>
        <p:spPr>
          <a:xfrm>
            <a:off x="2459376" y="7669430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10</a:t>
            </a:r>
          </a:p>
        </p:txBody>
      </p:sp>
      <p:sp>
        <p:nvSpPr>
          <p:cNvPr id="312" name="40"/>
          <p:cNvSpPr txBox="1"/>
          <p:nvPr/>
        </p:nvSpPr>
        <p:spPr>
          <a:xfrm>
            <a:off x="2459376" y="5197318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40</a:t>
            </a:r>
          </a:p>
        </p:txBody>
      </p:sp>
      <p:sp>
        <p:nvSpPr>
          <p:cNvPr id="313" name="0.5"/>
          <p:cNvSpPr txBox="1"/>
          <p:nvPr/>
        </p:nvSpPr>
        <p:spPr>
          <a:xfrm>
            <a:off x="4000942" y="8959153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0.5</a:t>
            </a:r>
          </a:p>
        </p:txBody>
      </p:sp>
      <p:sp>
        <p:nvSpPr>
          <p:cNvPr id="314" name="1.4"/>
          <p:cNvSpPr txBox="1"/>
          <p:nvPr/>
        </p:nvSpPr>
        <p:spPr>
          <a:xfrm>
            <a:off x="8109003" y="8959153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1.4</a:t>
            </a:r>
          </a:p>
        </p:txBody>
      </p:sp>
      <p:sp>
        <p:nvSpPr>
          <p:cNvPr id="315" name="Círculo"/>
          <p:cNvSpPr/>
          <p:nvPr/>
        </p:nvSpPr>
        <p:spPr>
          <a:xfrm>
            <a:off x="3779658" y="7540394"/>
            <a:ext cx="225085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6" name="Círculo"/>
          <p:cNvSpPr/>
          <p:nvPr/>
        </p:nvSpPr>
        <p:spPr>
          <a:xfrm>
            <a:off x="4139733" y="7945436"/>
            <a:ext cx="225086" cy="2322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Círculo"/>
          <p:cNvSpPr/>
          <p:nvPr/>
        </p:nvSpPr>
        <p:spPr>
          <a:xfrm>
            <a:off x="4139733" y="7540394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8" name="Círculo"/>
          <p:cNvSpPr/>
          <p:nvPr/>
        </p:nvSpPr>
        <p:spPr>
          <a:xfrm>
            <a:off x="3969849" y="7107318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9" name="Círculo"/>
          <p:cNvSpPr/>
          <p:nvPr/>
        </p:nvSpPr>
        <p:spPr>
          <a:xfrm>
            <a:off x="4663484" y="7654756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Círculo"/>
          <p:cNvSpPr/>
          <p:nvPr/>
        </p:nvSpPr>
        <p:spPr>
          <a:xfrm>
            <a:off x="4500657" y="7107318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1" name="Círculo"/>
          <p:cNvSpPr/>
          <p:nvPr/>
        </p:nvSpPr>
        <p:spPr>
          <a:xfrm>
            <a:off x="6257380" y="7654756"/>
            <a:ext cx="225085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2" name="Círculo"/>
          <p:cNvSpPr/>
          <p:nvPr/>
        </p:nvSpPr>
        <p:spPr>
          <a:xfrm>
            <a:off x="4778700" y="7326160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3" name="Círculo"/>
          <p:cNvSpPr/>
          <p:nvPr/>
        </p:nvSpPr>
        <p:spPr>
          <a:xfrm>
            <a:off x="5625465" y="6871181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4" name="Círculo"/>
          <p:cNvSpPr/>
          <p:nvPr/>
        </p:nvSpPr>
        <p:spPr>
          <a:xfrm>
            <a:off x="7647592" y="5854137"/>
            <a:ext cx="225085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5" name="Círculo"/>
          <p:cNvSpPr/>
          <p:nvPr/>
        </p:nvSpPr>
        <p:spPr>
          <a:xfrm>
            <a:off x="7647592" y="5311091"/>
            <a:ext cx="225085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6" name="Círculo"/>
          <p:cNvSpPr/>
          <p:nvPr/>
        </p:nvSpPr>
        <p:spPr>
          <a:xfrm>
            <a:off x="8007667" y="5716134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7" name="Círculo"/>
          <p:cNvSpPr/>
          <p:nvPr/>
        </p:nvSpPr>
        <p:spPr>
          <a:xfrm>
            <a:off x="8007667" y="5311091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8" name="Círculo"/>
          <p:cNvSpPr/>
          <p:nvPr/>
        </p:nvSpPr>
        <p:spPr>
          <a:xfrm>
            <a:off x="7837783" y="4878016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9" name="Círculo"/>
          <p:cNvSpPr/>
          <p:nvPr/>
        </p:nvSpPr>
        <p:spPr>
          <a:xfrm>
            <a:off x="8531418" y="5425453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0" name="Círculo"/>
          <p:cNvSpPr/>
          <p:nvPr/>
        </p:nvSpPr>
        <p:spPr>
          <a:xfrm>
            <a:off x="8368592" y="4878016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1" name="Círculo"/>
          <p:cNvSpPr/>
          <p:nvPr/>
        </p:nvSpPr>
        <p:spPr>
          <a:xfrm>
            <a:off x="8646634" y="5096858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2" name="Ahora cada punto va a corresponder al cluster representado por su centroide más cercano"/>
          <p:cNvSpPr txBox="1"/>
          <p:nvPr/>
        </p:nvSpPr>
        <p:spPr>
          <a:xfrm>
            <a:off x="354614" y="927100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Ahora cada punto va a corresponder al cluster representado por su centroide más cercano</a:t>
            </a:r>
          </a:p>
        </p:txBody>
      </p:sp>
      <p:sp>
        <p:nvSpPr>
          <p:cNvPr id="333" name="Estrella"/>
          <p:cNvSpPr/>
          <p:nvPr/>
        </p:nvSpPr>
        <p:spPr>
          <a:xfrm>
            <a:off x="3641135" y="7425904"/>
            <a:ext cx="502132" cy="43323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4" name="Estrella"/>
          <p:cNvSpPr/>
          <p:nvPr/>
        </p:nvSpPr>
        <p:spPr>
          <a:xfrm>
            <a:off x="4640177" y="7188714"/>
            <a:ext cx="502132" cy="43323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Línea"/>
          <p:cNvSpPr/>
          <p:nvPr/>
        </p:nvSpPr>
        <p:spPr>
          <a:xfrm flipV="1">
            <a:off x="3059956" y="4016214"/>
            <a:ext cx="1" cy="48324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37" name="Línea"/>
          <p:cNvSpPr/>
          <p:nvPr/>
        </p:nvSpPr>
        <p:spPr>
          <a:xfrm>
            <a:off x="3059789" y="8844514"/>
            <a:ext cx="75873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38" name="Peso (kg)"/>
          <p:cNvSpPr txBox="1"/>
          <p:nvPr/>
        </p:nvSpPr>
        <p:spPr>
          <a:xfrm>
            <a:off x="1030682" y="3991070"/>
            <a:ext cx="13095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Peso (kg)</a:t>
            </a:r>
          </a:p>
        </p:txBody>
      </p:sp>
      <p:sp>
        <p:nvSpPr>
          <p:cNvPr id="339" name="Largo (m)"/>
          <p:cNvSpPr txBox="1"/>
          <p:nvPr/>
        </p:nvSpPr>
        <p:spPr>
          <a:xfrm>
            <a:off x="10633531" y="9135471"/>
            <a:ext cx="134058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Largo (m)</a:t>
            </a:r>
          </a:p>
        </p:txBody>
      </p:sp>
      <p:sp>
        <p:nvSpPr>
          <p:cNvPr id="340" name="10"/>
          <p:cNvSpPr txBox="1"/>
          <p:nvPr/>
        </p:nvSpPr>
        <p:spPr>
          <a:xfrm>
            <a:off x="2459376" y="7669430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10</a:t>
            </a:r>
          </a:p>
        </p:txBody>
      </p:sp>
      <p:sp>
        <p:nvSpPr>
          <p:cNvPr id="341" name="40"/>
          <p:cNvSpPr txBox="1"/>
          <p:nvPr/>
        </p:nvSpPr>
        <p:spPr>
          <a:xfrm>
            <a:off x="2459376" y="5197318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40</a:t>
            </a:r>
          </a:p>
        </p:txBody>
      </p:sp>
      <p:sp>
        <p:nvSpPr>
          <p:cNvPr id="342" name="0.5"/>
          <p:cNvSpPr txBox="1"/>
          <p:nvPr/>
        </p:nvSpPr>
        <p:spPr>
          <a:xfrm>
            <a:off x="4000942" y="8959153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0.5</a:t>
            </a:r>
          </a:p>
        </p:txBody>
      </p:sp>
      <p:sp>
        <p:nvSpPr>
          <p:cNvPr id="343" name="1.4"/>
          <p:cNvSpPr txBox="1"/>
          <p:nvPr/>
        </p:nvSpPr>
        <p:spPr>
          <a:xfrm>
            <a:off x="8109003" y="8959153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1.4</a:t>
            </a:r>
          </a:p>
        </p:txBody>
      </p:sp>
      <p:sp>
        <p:nvSpPr>
          <p:cNvPr id="344" name="Círculo"/>
          <p:cNvSpPr/>
          <p:nvPr/>
        </p:nvSpPr>
        <p:spPr>
          <a:xfrm>
            <a:off x="3779658" y="7540394"/>
            <a:ext cx="225085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5" name="Círculo"/>
          <p:cNvSpPr/>
          <p:nvPr/>
        </p:nvSpPr>
        <p:spPr>
          <a:xfrm>
            <a:off x="4139733" y="7945436"/>
            <a:ext cx="225086" cy="2322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6" name="Círculo"/>
          <p:cNvSpPr/>
          <p:nvPr/>
        </p:nvSpPr>
        <p:spPr>
          <a:xfrm>
            <a:off x="4139733" y="7540394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7" name="Círculo"/>
          <p:cNvSpPr/>
          <p:nvPr/>
        </p:nvSpPr>
        <p:spPr>
          <a:xfrm>
            <a:off x="3969849" y="7107318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8" name="Círculo"/>
          <p:cNvSpPr/>
          <p:nvPr/>
        </p:nvSpPr>
        <p:spPr>
          <a:xfrm>
            <a:off x="4663484" y="7654756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9" name="Círculo"/>
          <p:cNvSpPr/>
          <p:nvPr/>
        </p:nvSpPr>
        <p:spPr>
          <a:xfrm>
            <a:off x="4500657" y="7107318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0" name="Círculo"/>
          <p:cNvSpPr/>
          <p:nvPr/>
        </p:nvSpPr>
        <p:spPr>
          <a:xfrm>
            <a:off x="6257380" y="7654756"/>
            <a:ext cx="225085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1" name="Círculo"/>
          <p:cNvSpPr/>
          <p:nvPr/>
        </p:nvSpPr>
        <p:spPr>
          <a:xfrm>
            <a:off x="4778700" y="7326160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2" name="Círculo"/>
          <p:cNvSpPr/>
          <p:nvPr/>
        </p:nvSpPr>
        <p:spPr>
          <a:xfrm>
            <a:off x="5625465" y="6871181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3" name="Círculo"/>
          <p:cNvSpPr/>
          <p:nvPr/>
        </p:nvSpPr>
        <p:spPr>
          <a:xfrm>
            <a:off x="7647592" y="5854137"/>
            <a:ext cx="225085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4" name="Círculo"/>
          <p:cNvSpPr/>
          <p:nvPr/>
        </p:nvSpPr>
        <p:spPr>
          <a:xfrm>
            <a:off x="7647592" y="5311091"/>
            <a:ext cx="225085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Círculo"/>
          <p:cNvSpPr/>
          <p:nvPr/>
        </p:nvSpPr>
        <p:spPr>
          <a:xfrm>
            <a:off x="8007667" y="5716134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6" name="Círculo"/>
          <p:cNvSpPr/>
          <p:nvPr/>
        </p:nvSpPr>
        <p:spPr>
          <a:xfrm>
            <a:off x="8007667" y="5311091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7" name="Círculo"/>
          <p:cNvSpPr/>
          <p:nvPr/>
        </p:nvSpPr>
        <p:spPr>
          <a:xfrm>
            <a:off x="7837783" y="4878016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8" name="Círculo"/>
          <p:cNvSpPr/>
          <p:nvPr/>
        </p:nvSpPr>
        <p:spPr>
          <a:xfrm>
            <a:off x="8531418" y="5425453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9" name="Círculo"/>
          <p:cNvSpPr/>
          <p:nvPr/>
        </p:nvSpPr>
        <p:spPr>
          <a:xfrm>
            <a:off x="8368592" y="4878016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0" name="Círculo"/>
          <p:cNvSpPr/>
          <p:nvPr/>
        </p:nvSpPr>
        <p:spPr>
          <a:xfrm>
            <a:off x="8646634" y="5096858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1" name="Ahora actualizamos los centroides; ojo, la idea de centroide es la misma que deberían recordar de física"/>
          <p:cNvSpPr txBox="1"/>
          <p:nvPr/>
        </p:nvSpPr>
        <p:spPr>
          <a:xfrm>
            <a:off x="354614" y="918706"/>
            <a:ext cx="12295571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rPr dirty="0" err="1"/>
              <a:t>Ahora</a:t>
            </a:r>
            <a:r>
              <a:rPr dirty="0"/>
              <a:t> </a:t>
            </a:r>
            <a:r>
              <a:rPr lang="es-CL" dirty="0"/>
              <a:t>re calculamos y </a:t>
            </a:r>
            <a:r>
              <a:rPr dirty="0" err="1"/>
              <a:t>actualizamos</a:t>
            </a:r>
            <a:r>
              <a:rPr dirty="0"/>
              <a:t> los </a:t>
            </a:r>
            <a:r>
              <a:rPr dirty="0" err="1"/>
              <a:t>centroides</a:t>
            </a:r>
            <a:r>
              <a:rPr dirty="0"/>
              <a:t>; </a:t>
            </a:r>
            <a:r>
              <a:rPr b="1" dirty="0" err="1">
                <a:latin typeface="Helvetica"/>
                <a:ea typeface="Helvetica"/>
                <a:cs typeface="Helvetica"/>
                <a:sym typeface="Helvetica"/>
              </a:rPr>
              <a:t>ojo</a:t>
            </a:r>
            <a:r>
              <a:rPr dirty="0"/>
              <a:t>, la idea de </a:t>
            </a:r>
            <a:r>
              <a:rPr dirty="0" err="1"/>
              <a:t>centroide</a:t>
            </a:r>
            <a:r>
              <a:rPr dirty="0"/>
              <a:t> es la </a:t>
            </a:r>
            <a:r>
              <a:rPr dirty="0" err="1"/>
              <a:t>misma</a:t>
            </a:r>
            <a:r>
              <a:rPr dirty="0"/>
              <a:t> que </a:t>
            </a:r>
            <a:r>
              <a:rPr dirty="0" err="1"/>
              <a:t>deberían</a:t>
            </a:r>
            <a:r>
              <a:rPr dirty="0"/>
              <a:t> </a:t>
            </a:r>
            <a:r>
              <a:rPr dirty="0" err="1"/>
              <a:t>recordar</a:t>
            </a:r>
            <a:r>
              <a:rPr dirty="0"/>
              <a:t> de </a:t>
            </a:r>
            <a:r>
              <a:rPr dirty="0" err="1"/>
              <a:t>física</a:t>
            </a:r>
            <a:endParaRPr dirty="0"/>
          </a:p>
        </p:txBody>
      </p:sp>
      <p:sp>
        <p:nvSpPr>
          <p:cNvPr id="362" name="Estrella"/>
          <p:cNvSpPr/>
          <p:nvPr/>
        </p:nvSpPr>
        <p:spPr>
          <a:xfrm>
            <a:off x="3831326" y="7337666"/>
            <a:ext cx="502132" cy="43323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3" name="Estrella"/>
          <p:cNvSpPr/>
          <p:nvPr/>
        </p:nvSpPr>
        <p:spPr>
          <a:xfrm>
            <a:off x="6602410" y="6215807"/>
            <a:ext cx="502132" cy="43323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Línea"/>
          <p:cNvSpPr/>
          <p:nvPr/>
        </p:nvSpPr>
        <p:spPr>
          <a:xfrm flipV="1">
            <a:off x="3059956" y="4016214"/>
            <a:ext cx="1" cy="48324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66" name="Línea"/>
          <p:cNvSpPr/>
          <p:nvPr/>
        </p:nvSpPr>
        <p:spPr>
          <a:xfrm>
            <a:off x="3059789" y="8844514"/>
            <a:ext cx="75873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67" name="Peso (kg)"/>
          <p:cNvSpPr txBox="1"/>
          <p:nvPr/>
        </p:nvSpPr>
        <p:spPr>
          <a:xfrm>
            <a:off x="1030682" y="3991070"/>
            <a:ext cx="13095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Peso (kg)</a:t>
            </a:r>
          </a:p>
        </p:txBody>
      </p:sp>
      <p:sp>
        <p:nvSpPr>
          <p:cNvPr id="368" name="Largo (m)"/>
          <p:cNvSpPr txBox="1"/>
          <p:nvPr/>
        </p:nvSpPr>
        <p:spPr>
          <a:xfrm>
            <a:off x="10633531" y="9135471"/>
            <a:ext cx="134058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Largo (m)</a:t>
            </a:r>
          </a:p>
        </p:txBody>
      </p:sp>
      <p:sp>
        <p:nvSpPr>
          <p:cNvPr id="369" name="10"/>
          <p:cNvSpPr txBox="1"/>
          <p:nvPr/>
        </p:nvSpPr>
        <p:spPr>
          <a:xfrm>
            <a:off x="2459376" y="7669430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10</a:t>
            </a:r>
          </a:p>
        </p:txBody>
      </p:sp>
      <p:sp>
        <p:nvSpPr>
          <p:cNvPr id="370" name="40"/>
          <p:cNvSpPr txBox="1"/>
          <p:nvPr/>
        </p:nvSpPr>
        <p:spPr>
          <a:xfrm>
            <a:off x="2459376" y="5197318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40</a:t>
            </a:r>
          </a:p>
        </p:txBody>
      </p:sp>
      <p:sp>
        <p:nvSpPr>
          <p:cNvPr id="371" name="0.5"/>
          <p:cNvSpPr txBox="1"/>
          <p:nvPr/>
        </p:nvSpPr>
        <p:spPr>
          <a:xfrm>
            <a:off x="4000942" y="8959153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0.5</a:t>
            </a:r>
          </a:p>
        </p:txBody>
      </p:sp>
      <p:sp>
        <p:nvSpPr>
          <p:cNvPr id="372" name="1.4"/>
          <p:cNvSpPr txBox="1"/>
          <p:nvPr/>
        </p:nvSpPr>
        <p:spPr>
          <a:xfrm>
            <a:off x="8109003" y="8959153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1.4</a:t>
            </a:r>
          </a:p>
        </p:txBody>
      </p:sp>
      <p:sp>
        <p:nvSpPr>
          <p:cNvPr id="373" name="Círculo"/>
          <p:cNvSpPr/>
          <p:nvPr/>
        </p:nvSpPr>
        <p:spPr>
          <a:xfrm>
            <a:off x="3779658" y="7540394"/>
            <a:ext cx="225085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4" name="Círculo"/>
          <p:cNvSpPr/>
          <p:nvPr/>
        </p:nvSpPr>
        <p:spPr>
          <a:xfrm>
            <a:off x="4139733" y="7945436"/>
            <a:ext cx="225086" cy="2322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5" name="Círculo"/>
          <p:cNvSpPr/>
          <p:nvPr/>
        </p:nvSpPr>
        <p:spPr>
          <a:xfrm>
            <a:off x="4139733" y="7540394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6" name="Círculo"/>
          <p:cNvSpPr/>
          <p:nvPr/>
        </p:nvSpPr>
        <p:spPr>
          <a:xfrm>
            <a:off x="3969849" y="7107318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7" name="Círculo"/>
          <p:cNvSpPr/>
          <p:nvPr/>
        </p:nvSpPr>
        <p:spPr>
          <a:xfrm>
            <a:off x="4663484" y="7654756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8" name="Círculo"/>
          <p:cNvSpPr/>
          <p:nvPr/>
        </p:nvSpPr>
        <p:spPr>
          <a:xfrm>
            <a:off x="4500657" y="7107318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9" name="Círculo"/>
          <p:cNvSpPr/>
          <p:nvPr/>
        </p:nvSpPr>
        <p:spPr>
          <a:xfrm>
            <a:off x="6257380" y="7654756"/>
            <a:ext cx="225085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0" name="Círculo"/>
          <p:cNvSpPr/>
          <p:nvPr/>
        </p:nvSpPr>
        <p:spPr>
          <a:xfrm>
            <a:off x="4778700" y="7326160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1" name="Círculo"/>
          <p:cNvSpPr/>
          <p:nvPr/>
        </p:nvSpPr>
        <p:spPr>
          <a:xfrm>
            <a:off x="5625465" y="6871181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2" name="Círculo"/>
          <p:cNvSpPr/>
          <p:nvPr/>
        </p:nvSpPr>
        <p:spPr>
          <a:xfrm>
            <a:off x="7647592" y="5854137"/>
            <a:ext cx="225085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3" name="Círculo"/>
          <p:cNvSpPr/>
          <p:nvPr/>
        </p:nvSpPr>
        <p:spPr>
          <a:xfrm>
            <a:off x="7647592" y="5311091"/>
            <a:ext cx="225085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4" name="Círculo"/>
          <p:cNvSpPr/>
          <p:nvPr/>
        </p:nvSpPr>
        <p:spPr>
          <a:xfrm>
            <a:off x="8007667" y="5716134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5" name="Círculo"/>
          <p:cNvSpPr/>
          <p:nvPr/>
        </p:nvSpPr>
        <p:spPr>
          <a:xfrm>
            <a:off x="8007667" y="5311091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6" name="Círculo"/>
          <p:cNvSpPr/>
          <p:nvPr/>
        </p:nvSpPr>
        <p:spPr>
          <a:xfrm>
            <a:off x="7837783" y="4878016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7" name="Círculo"/>
          <p:cNvSpPr/>
          <p:nvPr/>
        </p:nvSpPr>
        <p:spPr>
          <a:xfrm>
            <a:off x="8531418" y="5425453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8" name="Círculo"/>
          <p:cNvSpPr/>
          <p:nvPr/>
        </p:nvSpPr>
        <p:spPr>
          <a:xfrm>
            <a:off x="8368592" y="4878016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9" name="Círculo"/>
          <p:cNvSpPr/>
          <p:nvPr/>
        </p:nvSpPr>
        <p:spPr>
          <a:xfrm>
            <a:off x="8646634" y="5096858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0" name="Notemos que los centroides ahora no corresponden a ningún punto en particular"/>
          <p:cNvSpPr txBox="1"/>
          <p:nvPr/>
        </p:nvSpPr>
        <p:spPr>
          <a:xfrm>
            <a:off x="354614" y="927100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Notemos que los centroides ahora no corresponden a ningún punto en particular</a:t>
            </a:r>
          </a:p>
        </p:txBody>
      </p:sp>
      <p:sp>
        <p:nvSpPr>
          <p:cNvPr id="391" name="Estrella"/>
          <p:cNvSpPr/>
          <p:nvPr/>
        </p:nvSpPr>
        <p:spPr>
          <a:xfrm>
            <a:off x="3831326" y="7337666"/>
            <a:ext cx="502132" cy="43323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2" name="Estrella"/>
          <p:cNvSpPr/>
          <p:nvPr/>
        </p:nvSpPr>
        <p:spPr>
          <a:xfrm>
            <a:off x="6602410" y="6215807"/>
            <a:ext cx="502132" cy="43323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Línea"/>
          <p:cNvSpPr/>
          <p:nvPr/>
        </p:nvSpPr>
        <p:spPr>
          <a:xfrm flipV="1">
            <a:off x="3059956" y="4016214"/>
            <a:ext cx="1" cy="48324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95" name="Línea"/>
          <p:cNvSpPr/>
          <p:nvPr/>
        </p:nvSpPr>
        <p:spPr>
          <a:xfrm>
            <a:off x="3059789" y="8844514"/>
            <a:ext cx="75873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96" name="Peso (kg)"/>
          <p:cNvSpPr txBox="1"/>
          <p:nvPr/>
        </p:nvSpPr>
        <p:spPr>
          <a:xfrm>
            <a:off x="1030682" y="3991070"/>
            <a:ext cx="13095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Peso (kg)</a:t>
            </a:r>
          </a:p>
        </p:txBody>
      </p:sp>
      <p:sp>
        <p:nvSpPr>
          <p:cNvPr id="397" name="Largo (m)"/>
          <p:cNvSpPr txBox="1"/>
          <p:nvPr/>
        </p:nvSpPr>
        <p:spPr>
          <a:xfrm>
            <a:off x="10633531" y="9135471"/>
            <a:ext cx="134058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Largo (m)</a:t>
            </a:r>
          </a:p>
        </p:txBody>
      </p:sp>
      <p:sp>
        <p:nvSpPr>
          <p:cNvPr id="398" name="10"/>
          <p:cNvSpPr txBox="1"/>
          <p:nvPr/>
        </p:nvSpPr>
        <p:spPr>
          <a:xfrm>
            <a:off x="2459376" y="7669430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10</a:t>
            </a:r>
          </a:p>
        </p:txBody>
      </p:sp>
      <p:sp>
        <p:nvSpPr>
          <p:cNvPr id="399" name="40"/>
          <p:cNvSpPr txBox="1"/>
          <p:nvPr/>
        </p:nvSpPr>
        <p:spPr>
          <a:xfrm>
            <a:off x="2459376" y="5197318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40</a:t>
            </a:r>
          </a:p>
        </p:txBody>
      </p:sp>
      <p:sp>
        <p:nvSpPr>
          <p:cNvPr id="400" name="0.5"/>
          <p:cNvSpPr txBox="1"/>
          <p:nvPr/>
        </p:nvSpPr>
        <p:spPr>
          <a:xfrm>
            <a:off x="4000942" y="8959153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0.5</a:t>
            </a:r>
          </a:p>
        </p:txBody>
      </p:sp>
      <p:sp>
        <p:nvSpPr>
          <p:cNvPr id="401" name="1.4"/>
          <p:cNvSpPr txBox="1"/>
          <p:nvPr/>
        </p:nvSpPr>
        <p:spPr>
          <a:xfrm>
            <a:off x="8109003" y="8959153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1.4</a:t>
            </a:r>
          </a:p>
        </p:txBody>
      </p:sp>
      <p:sp>
        <p:nvSpPr>
          <p:cNvPr id="402" name="Círculo"/>
          <p:cNvSpPr/>
          <p:nvPr/>
        </p:nvSpPr>
        <p:spPr>
          <a:xfrm>
            <a:off x="3779658" y="7540394"/>
            <a:ext cx="225085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3" name="Círculo"/>
          <p:cNvSpPr/>
          <p:nvPr/>
        </p:nvSpPr>
        <p:spPr>
          <a:xfrm>
            <a:off x="4139733" y="7945436"/>
            <a:ext cx="225086" cy="2322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4" name="Círculo"/>
          <p:cNvSpPr/>
          <p:nvPr/>
        </p:nvSpPr>
        <p:spPr>
          <a:xfrm>
            <a:off x="4139733" y="7540394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5" name="Círculo"/>
          <p:cNvSpPr/>
          <p:nvPr/>
        </p:nvSpPr>
        <p:spPr>
          <a:xfrm>
            <a:off x="3969849" y="7107318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6" name="Círculo"/>
          <p:cNvSpPr/>
          <p:nvPr/>
        </p:nvSpPr>
        <p:spPr>
          <a:xfrm>
            <a:off x="4663484" y="7654756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7" name="Círculo"/>
          <p:cNvSpPr/>
          <p:nvPr/>
        </p:nvSpPr>
        <p:spPr>
          <a:xfrm>
            <a:off x="4500657" y="7107318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8" name="Círculo"/>
          <p:cNvSpPr/>
          <p:nvPr/>
        </p:nvSpPr>
        <p:spPr>
          <a:xfrm>
            <a:off x="6257380" y="7654756"/>
            <a:ext cx="225085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9" name="Círculo"/>
          <p:cNvSpPr/>
          <p:nvPr/>
        </p:nvSpPr>
        <p:spPr>
          <a:xfrm>
            <a:off x="4778700" y="7326160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0" name="Círculo"/>
          <p:cNvSpPr/>
          <p:nvPr/>
        </p:nvSpPr>
        <p:spPr>
          <a:xfrm>
            <a:off x="5625465" y="6871181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1" name="Círculo"/>
          <p:cNvSpPr/>
          <p:nvPr/>
        </p:nvSpPr>
        <p:spPr>
          <a:xfrm>
            <a:off x="7647592" y="5854137"/>
            <a:ext cx="225085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2" name="Círculo"/>
          <p:cNvSpPr/>
          <p:nvPr/>
        </p:nvSpPr>
        <p:spPr>
          <a:xfrm>
            <a:off x="7647592" y="5311091"/>
            <a:ext cx="225085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3" name="Círculo"/>
          <p:cNvSpPr/>
          <p:nvPr/>
        </p:nvSpPr>
        <p:spPr>
          <a:xfrm>
            <a:off x="8007667" y="5716134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4" name="Círculo"/>
          <p:cNvSpPr/>
          <p:nvPr/>
        </p:nvSpPr>
        <p:spPr>
          <a:xfrm>
            <a:off x="8007667" y="5311091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5" name="Círculo"/>
          <p:cNvSpPr/>
          <p:nvPr/>
        </p:nvSpPr>
        <p:spPr>
          <a:xfrm>
            <a:off x="7837783" y="4878016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6" name="Círculo"/>
          <p:cNvSpPr/>
          <p:nvPr/>
        </p:nvSpPr>
        <p:spPr>
          <a:xfrm>
            <a:off x="8531418" y="5425453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7" name="Círculo"/>
          <p:cNvSpPr/>
          <p:nvPr/>
        </p:nvSpPr>
        <p:spPr>
          <a:xfrm>
            <a:off x="8368592" y="4878016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8" name="Círculo"/>
          <p:cNvSpPr/>
          <p:nvPr/>
        </p:nvSpPr>
        <p:spPr>
          <a:xfrm>
            <a:off x="8646634" y="5096858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9" name="Ahora asignamos cada punto al cluster representado por su centroide más cercano"/>
          <p:cNvSpPr txBox="1"/>
          <p:nvPr/>
        </p:nvSpPr>
        <p:spPr>
          <a:xfrm>
            <a:off x="354614" y="927100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Ahora asignamos cada punto al cluster representado por su centroide más cercano</a:t>
            </a:r>
          </a:p>
        </p:txBody>
      </p:sp>
      <p:sp>
        <p:nvSpPr>
          <p:cNvPr id="420" name="Estrella"/>
          <p:cNvSpPr/>
          <p:nvPr/>
        </p:nvSpPr>
        <p:spPr>
          <a:xfrm>
            <a:off x="3831326" y="7337666"/>
            <a:ext cx="502132" cy="43323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1" name="Estrella"/>
          <p:cNvSpPr/>
          <p:nvPr/>
        </p:nvSpPr>
        <p:spPr>
          <a:xfrm>
            <a:off x="6602410" y="6215807"/>
            <a:ext cx="502132" cy="43323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Línea"/>
          <p:cNvSpPr/>
          <p:nvPr/>
        </p:nvSpPr>
        <p:spPr>
          <a:xfrm flipV="1">
            <a:off x="3059956" y="4016214"/>
            <a:ext cx="1" cy="48324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4" name="Línea"/>
          <p:cNvSpPr/>
          <p:nvPr/>
        </p:nvSpPr>
        <p:spPr>
          <a:xfrm>
            <a:off x="3059789" y="8844514"/>
            <a:ext cx="75873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5" name="Peso (kg)"/>
          <p:cNvSpPr txBox="1"/>
          <p:nvPr/>
        </p:nvSpPr>
        <p:spPr>
          <a:xfrm>
            <a:off x="1030682" y="3991070"/>
            <a:ext cx="13095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Peso (kg)</a:t>
            </a:r>
          </a:p>
        </p:txBody>
      </p:sp>
      <p:sp>
        <p:nvSpPr>
          <p:cNvPr id="426" name="Largo (m)"/>
          <p:cNvSpPr txBox="1"/>
          <p:nvPr/>
        </p:nvSpPr>
        <p:spPr>
          <a:xfrm>
            <a:off x="10633531" y="9135471"/>
            <a:ext cx="134058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Largo (m)</a:t>
            </a:r>
          </a:p>
        </p:txBody>
      </p:sp>
      <p:sp>
        <p:nvSpPr>
          <p:cNvPr id="427" name="10"/>
          <p:cNvSpPr txBox="1"/>
          <p:nvPr/>
        </p:nvSpPr>
        <p:spPr>
          <a:xfrm>
            <a:off x="2459376" y="7669430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10</a:t>
            </a:r>
          </a:p>
        </p:txBody>
      </p:sp>
      <p:sp>
        <p:nvSpPr>
          <p:cNvPr id="428" name="40"/>
          <p:cNvSpPr txBox="1"/>
          <p:nvPr/>
        </p:nvSpPr>
        <p:spPr>
          <a:xfrm>
            <a:off x="2459376" y="5197318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40</a:t>
            </a:r>
          </a:p>
        </p:txBody>
      </p:sp>
      <p:sp>
        <p:nvSpPr>
          <p:cNvPr id="429" name="0.5"/>
          <p:cNvSpPr txBox="1"/>
          <p:nvPr/>
        </p:nvSpPr>
        <p:spPr>
          <a:xfrm>
            <a:off x="4000942" y="8959153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0.5</a:t>
            </a:r>
          </a:p>
        </p:txBody>
      </p:sp>
      <p:sp>
        <p:nvSpPr>
          <p:cNvPr id="430" name="1.4"/>
          <p:cNvSpPr txBox="1"/>
          <p:nvPr/>
        </p:nvSpPr>
        <p:spPr>
          <a:xfrm>
            <a:off x="8109003" y="8959153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1.4</a:t>
            </a:r>
          </a:p>
        </p:txBody>
      </p:sp>
      <p:sp>
        <p:nvSpPr>
          <p:cNvPr id="431" name="Círculo"/>
          <p:cNvSpPr/>
          <p:nvPr/>
        </p:nvSpPr>
        <p:spPr>
          <a:xfrm>
            <a:off x="3779658" y="7540394"/>
            <a:ext cx="225085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2" name="Círculo"/>
          <p:cNvSpPr/>
          <p:nvPr/>
        </p:nvSpPr>
        <p:spPr>
          <a:xfrm>
            <a:off x="4139733" y="7945436"/>
            <a:ext cx="225086" cy="2322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3" name="Círculo"/>
          <p:cNvSpPr/>
          <p:nvPr/>
        </p:nvSpPr>
        <p:spPr>
          <a:xfrm>
            <a:off x="4139733" y="7540394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4" name="Círculo"/>
          <p:cNvSpPr/>
          <p:nvPr/>
        </p:nvSpPr>
        <p:spPr>
          <a:xfrm>
            <a:off x="3969849" y="7107318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Círculo"/>
          <p:cNvSpPr/>
          <p:nvPr/>
        </p:nvSpPr>
        <p:spPr>
          <a:xfrm>
            <a:off x="4663484" y="7654756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6" name="Círculo"/>
          <p:cNvSpPr/>
          <p:nvPr/>
        </p:nvSpPr>
        <p:spPr>
          <a:xfrm>
            <a:off x="4500657" y="7107318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7" name="Círculo"/>
          <p:cNvSpPr/>
          <p:nvPr/>
        </p:nvSpPr>
        <p:spPr>
          <a:xfrm>
            <a:off x="6257380" y="7654756"/>
            <a:ext cx="225085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8" name="Círculo"/>
          <p:cNvSpPr/>
          <p:nvPr/>
        </p:nvSpPr>
        <p:spPr>
          <a:xfrm>
            <a:off x="4778700" y="7326160"/>
            <a:ext cx="225086" cy="2322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9" name="Círculo"/>
          <p:cNvSpPr/>
          <p:nvPr/>
        </p:nvSpPr>
        <p:spPr>
          <a:xfrm>
            <a:off x="5625465" y="6871181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0" name="Círculo"/>
          <p:cNvSpPr/>
          <p:nvPr/>
        </p:nvSpPr>
        <p:spPr>
          <a:xfrm>
            <a:off x="7647592" y="5854137"/>
            <a:ext cx="225085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1" name="Círculo"/>
          <p:cNvSpPr/>
          <p:nvPr/>
        </p:nvSpPr>
        <p:spPr>
          <a:xfrm>
            <a:off x="7647592" y="5311091"/>
            <a:ext cx="225085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2" name="Círculo"/>
          <p:cNvSpPr/>
          <p:nvPr/>
        </p:nvSpPr>
        <p:spPr>
          <a:xfrm>
            <a:off x="8007667" y="5716134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3" name="Círculo"/>
          <p:cNvSpPr/>
          <p:nvPr/>
        </p:nvSpPr>
        <p:spPr>
          <a:xfrm>
            <a:off x="8007667" y="5311091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4" name="Círculo"/>
          <p:cNvSpPr/>
          <p:nvPr/>
        </p:nvSpPr>
        <p:spPr>
          <a:xfrm>
            <a:off x="7837783" y="4878016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5" name="Círculo"/>
          <p:cNvSpPr/>
          <p:nvPr/>
        </p:nvSpPr>
        <p:spPr>
          <a:xfrm>
            <a:off x="8531418" y="5425453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6" name="Círculo"/>
          <p:cNvSpPr/>
          <p:nvPr/>
        </p:nvSpPr>
        <p:spPr>
          <a:xfrm>
            <a:off x="8368592" y="4878016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7" name="Círculo"/>
          <p:cNvSpPr/>
          <p:nvPr/>
        </p:nvSpPr>
        <p:spPr>
          <a:xfrm>
            <a:off x="8646634" y="5096858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8" name="Ahora asignamos cada punto al cluster representado por su centroide más cercano"/>
          <p:cNvSpPr txBox="1"/>
          <p:nvPr/>
        </p:nvSpPr>
        <p:spPr>
          <a:xfrm>
            <a:off x="354614" y="927100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Ahora asignamos cada punto al cluster representado por su centroide más cercano</a:t>
            </a:r>
          </a:p>
        </p:txBody>
      </p:sp>
      <p:sp>
        <p:nvSpPr>
          <p:cNvPr id="449" name="Estrella"/>
          <p:cNvSpPr/>
          <p:nvPr/>
        </p:nvSpPr>
        <p:spPr>
          <a:xfrm>
            <a:off x="3831326" y="7337666"/>
            <a:ext cx="502132" cy="43323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0" name="Estrella"/>
          <p:cNvSpPr/>
          <p:nvPr/>
        </p:nvSpPr>
        <p:spPr>
          <a:xfrm>
            <a:off x="6602410" y="6215807"/>
            <a:ext cx="502132" cy="43323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prendizaje No Supervisado"/>
          <p:cNvSpPr txBox="1"/>
          <p:nvPr/>
        </p:nvSpPr>
        <p:spPr>
          <a:xfrm>
            <a:off x="1561592" y="1015999"/>
            <a:ext cx="98816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Aprendizaje No Supervisado</a:t>
            </a:r>
          </a:p>
        </p:txBody>
      </p:sp>
      <p:sp>
        <p:nvSpPr>
          <p:cNvPr id="123" name="Hasta ahora hemos visto técnicas de clasificación, donde el aprendizaje es supervisado"/>
          <p:cNvSpPr txBox="1"/>
          <p:nvPr/>
        </p:nvSpPr>
        <p:spPr>
          <a:xfrm>
            <a:off x="354614" y="2865028"/>
            <a:ext cx="12295571" cy="119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rPr dirty="0"/>
              <a:t>Hasta </a:t>
            </a:r>
            <a:r>
              <a:rPr dirty="0" err="1"/>
              <a:t>ahora</a:t>
            </a:r>
            <a:r>
              <a:rPr dirty="0"/>
              <a:t> </a:t>
            </a:r>
            <a:r>
              <a:rPr dirty="0" err="1"/>
              <a:t>hemos</a:t>
            </a:r>
            <a:r>
              <a:rPr dirty="0"/>
              <a:t> visto </a:t>
            </a:r>
            <a:r>
              <a:rPr dirty="0" err="1"/>
              <a:t>técnicas</a:t>
            </a:r>
            <a:r>
              <a:rPr dirty="0"/>
              <a:t> de </a:t>
            </a:r>
            <a:r>
              <a:rPr dirty="0" err="1"/>
              <a:t>clasificación</a:t>
            </a:r>
            <a:r>
              <a:rPr dirty="0"/>
              <a:t>, </a:t>
            </a:r>
            <a:r>
              <a:rPr dirty="0" err="1"/>
              <a:t>donde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b="1" dirty="0" err="1">
                <a:latin typeface="Helvetica"/>
                <a:ea typeface="Helvetica"/>
                <a:cs typeface="Helvetica"/>
                <a:sym typeface="Helvetica"/>
              </a:rPr>
              <a:t>aprendizaje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 es </a:t>
            </a:r>
            <a:r>
              <a:rPr b="1" dirty="0" err="1">
                <a:latin typeface="Helvetica"/>
                <a:ea typeface="Helvetica"/>
                <a:cs typeface="Helvetica"/>
                <a:sym typeface="Helvetica"/>
              </a:rPr>
              <a:t>supervisado</a:t>
            </a:r>
            <a:endParaRPr b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" name="¿Qué significa esto? Que cada instancia tiene una etiqueta (la respuesta) que el modelo usa para aprender"/>
          <p:cNvSpPr txBox="1"/>
          <p:nvPr/>
        </p:nvSpPr>
        <p:spPr>
          <a:xfrm>
            <a:off x="354614" y="4500964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rPr dirty="0"/>
              <a:t>¿</a:t>
            </a:r>
            <a:r>
              <a:rPr dirty="0" err="1"/>
              <a:t>Qué</a:t>
            </a:r>
            <a:r>
              <a:rPr dirty="0"/>
              <a:t> </a:t>
            </a:r>
            <a:r>
              <a:rPr dirty="0" err="1"/>
              <a:t>significa</a:t>
            </a:r>
            <a:r>
              <a:rPr dirty="0"/>
              <a:t> </a:t>
            </a:r>
            <a:r>
              <a:rPr dirty="0" err="1"/>
              <a:t>esto</a:t>
            </a:r>
            <a:r>
              <a:rPr dirty="0"/>
              <a:t>? Que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instancia</a:t>
            </a:r>
            <a:r>
              <a:rPr dirty="0"/>
              <a:t> </a:t>
            </a:r>
            <a:r>
              <a:rPr dirty="0" err="1"/>
              <a:t>tiene</a:t>
            </a:r>
            <a:r>
              <a:rPr dirty="0"/>
              <a:t> una </a:t>
            </a:r>
            <a:r>
              <a:rPr dirty="0" err="1"/>
              <a:t>etiqueta</a:t>
            </a:r>
            <a:r>
              <a:rPr dirty="0"/>
              <a:t> (la </a:t>
            </a:r>
            <a:r>
              <a:rPr dirty="0" err="1"/>
              <a:t>respuesta</a:t>
            </a:r>
            <a:r>
              <a:rPr dirty="0"/>
              <a:t>) que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modelo</a:t>
            </a:r>
            <a:r>
              <a:rPr dirty="0"/>
              <a:t> </a:t>
            </a:r>
            <a:r>
              <a:rPr dirty="0" err="1"/>
              <a:t>usa</a:t>
            </a:r>
            <a:r>
              <a:rPr dirty="0"/>
              <a:t> para </a:t>
            </a:r>
            <a:r>
              <a:rPr dirty="0" err="1"/>
              <a:t>aprender</a:t>
            </a:r>
            <a:endParaRPr dirty="0"/>
          </a:p>
        </p:txBody>
      </p:sp>
      <p:sp>
        <p:nvSpPr>
          <p:cNvPr id="125" name="Pero, ¿Qué pasa cuando no tenemos etiquetas?"/>
          <p:cNvSpPr txBox="1"/>
          <p:nvPr/>
        </p:nvSpPr>
        <p:spPr>
          <a:xfrm>
            <a:off x="354615" y="5837962"/>
            <a:ext cx="586838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just"/>
          </a:lstStyle>
          <a:p>
            <a:r>
              <a:rPr dirty="0"/>
              <a:t>Pero, ¿</a:t>
            </a:r>
            <a:r>
              <a:rPr dirty="0" err="1"/>
              <a:t>Qué</a:t>
            </a:r>
            <a:r>
              <a:rPr dirty="0"/>
              <a:t> </a:t>
            </a:r>
            <a:r>
              <a:rPr dirty="0" err="1"/>
              <a:t>pasa</a:t>
            </a:r>
            <a:r>
              <a:rPr dirty="0"/>
              <a:t> </a:t>
            </a:r>
            <a:r>
              <a:rPr dirty="0" err="1"/>
              <a:t>cuando</a:t>
            </a:r>
            <a:r>
              <a:rPr dirty="0"/>
              <a:t> no </a:t>
            </a:r>
            <a:r>
              <a:rPr dirty="0" err="1"/>
              <a:t>tenemos</a:t>
            </a:r>
            <a:r>
              <a:rPr dirty="0"/>
              <a:t> </a:t>
            </a:r>
            <a:r>
              <a:rPr dirty="0" err="1"/>
              <a:t>etiquetas</a:t>
            </a:r>
            <a:r>
              <a:rPr dirty="0"/>
              <a:t>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920082A-FD31-42DF-ADB6-A73135892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1" y="5837962"/>
            <a:ext cx="4661408" cy="37329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Línea"/>
          <p:cNvSpPr/>
          <p:nvPr/>
        </p:nvSpPr>
        <p:spPr>
          <a:xfrm flipV="1">
            <a:off x="3059956" y="4016214"/>
            <a:ext cx="1" cy="48324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53" name="Línea"/>
          <p:cNvSpPr/>
          <p:nvPr/>
        </p:nvSpPr>
        <p:spPr>
          <a:xfrm>
            <a:off x="3059789" y="8844514"/>
            <a:ext cx="75873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54" name="Peso (kg)"/>
          <p:cNvSpPr txBox="1"/>
          <p:nvPr/>
        </p:nvSpPr>
        <p:spPr>
          <a:xfrm>
            <a:off x="1030682" y="3991070"/>
            <a:ext cx="13095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Peso (kg)</a:t>
            </a:r>
          </a:p>
        </p:txBody>
      </p:sp>
      <p:sp>
        <p:nvSpPr>
          <p:cNvPr id="455" name="Largo (m)"/>
          <p:cNvSpPr txBox="1"/>
          <p:nvPr/>
        </p:nvSpPr>
        <p:spPr>
          <a:xfrm>
            <a:off x="10633531" y="9135471"/>
            <a:ext cx="134058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Largo (m)</a:t>
            </a:r>
          </a:p>
        </p:txBody>
      </p:sp>
      <p:sp>
        <p:nvSpPr>
          <p:cNvPr id="456" name="10"/>
          <p:cNvSpPr txBox="1"/>
          <p:nvPr/>
        </p:nvSpPr>
        <p:spPr>
          <a:xfrm>
            <a:off x="2459376" y="7669430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10</a:t>
            </a:r>
          </a:p>
        </p:txBody>
      </p:sp>
      <p:sp>
        <p:nvSpPr>
          <p:cNvPr id="457" name="40"/>
          <p:cNvSpPr txBox="1"/>
          <p:nvPr/>
        </p:nvSpPr>
        <p:spPr>
          <a:xfrm>
            <a:off x="2459376" y="5197318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40</a:t>
            </a:r>
          </a:p>
        </p:txBody>
      </p:sp>
      <p:sp>
        <p:nvSpPr>
          <p:cNvPr id="458" name="0.5"/>
          <p:cNvSpPr txBox="1"/>
          <p:nvPr/>
        </p:nvSpPr>
        <p:spPr>
          <a:xfrm>
            <a:off x="4000942" y="8959153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0.5</a:t>
            </a:r>
          </a:p>
        </p:txBody>
      </p:sp>
      <p:sp>
        <p:nvSpPr>
          <p:cNvPr id="459" name="1.4"/>
          <p:cNvSpPr txBox="1"/>
          <p:nvPr/>
        </p:nvSpPr>
        <p:spPr>
          <a:xfrm>
            <a:off x="8109003" y="8959153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1.4</a:t>
            </a:r>
          </a:p>
        </p:txBody>
      </p:sp>
      <p:sp>
        <p:nvSpPr>
          <p:cNvPr id="460" name="Círculo"/>
          <p:cNvSpPr/>
          <p:nvPr/>
        </p:nvSpPr>
        <p:spPr>
          <a:xfrm>
            <a:off x="3779658" y="7540394"/>
            <a:ext cx="225085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1" name="Círculo"/>
          <p:cNvSpPr/>
          <p:nvPr/>
        </p:nvSpPr>
        <p:spPr>
          <a:xfrm>
            <a:off x="4139733" y="7945436"/>
            <a:ext cx="225086" cy="2322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2" name="Círculo"/>
          <p:cNvSpPr/>
          <p:nvPr/>
        </p:nvSpPr>
        <p:spPr>
          <a:xfrm>
            <a:off x="4139733" y="7540394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3" name="Círculo"/>
          <p:cNvSpPr/>
          <p:nvPr/>
        </p:nvSpPr>
        <p:spPr>
          <a:xfrm>
            <a:off x="3969849" y="7107318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4" name="Círculo"/>
          <p:cNvSpPr/>
          <p:nvPr/>
        </p:nvSpPr>
        <p:spPr>
          <a:xfrm>
            <a:off x="4663484" y="7654756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5" name="Círculo"/>
          <p:cNvSpPr/>
          <p:nvPr/>
        </p:nvSpPr>
        <p:spPr>
          <a:xfrm>
            <a:off x="4500657" y="7107318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6" name="Círculo"/>
          <p:cNvSpPr/>
          <p:nvPr/>
        </p:nvSpPr>
        <p:spPr>
          <a:xfrm>
            <a:off x="6257380" y="7654756"/>
            <a:ext cx="225085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7" name="Círculo"/>
          <p:cNvSpPr/>
          <p:nvPr/>
        </p:nvSpPr>
        <p:spPr>
          <a:xfrm>
            <a:off x="4778700" y="7326160"/>
            <a:ext cx="225086" cy="2322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8" name="Círculo"/>
          <p:cNvSpPr/>
          <p:nvPr/>
        </p:nvSpPr>
        <p:spPr>
          <a:xfrm>
            <a:off x="5625465" y="6871181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9" name="Círculo"/>
          <p:cNvSpPr/>
          <p:nvPr/>
        </p:nvSpPr>
        <p:spPr>
          <a:xfrm>
            <a:off x="7647592" y="5854137"/>
            <a:ext cx="225085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0" name="Círculo"/>
          <p:cNvSpPr/>
          <p:nvPr/>
        </p:nvSpPr>
        <p:spPr>
          <a:xfrm>
            <a:off x="7647592" y="5311091"/>
            <a:ext cx="225085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1" name="Círculo"/>
          <p:cNvSpPr/>
          <p:nvPr/>
        </p:nvSpPr>
        <p:spPr>
          <a:xfrm>
            <a:off x="8007667" y="5716134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2" name="Círculo"/>
          <p:cNvSpPr/>
          <p:nvPr/>
        </p:nvSpPr>
        <p:spPr>
          <a:xfrm>
            <a:off x="8007667" y="5311091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3" name="Círculo"/>
          <p:cNvSpPr/>
          <p:nvPr/>
        </p:nvSpPr>
        <p:spPr>
          <a:xfrm>
            <a:off x="7837783" y="4878016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4" name="Círculo"/>
          <p:cNvSpPr/>
          <p:nvPr/>
        </p:nvSpPr>
        <p:spPr>
          <a:xfrm>
            <a:off x="8531418" y="5425453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5" name="Círculo"/>
          <p:cNvSpPr/>
          <p:nvPr/>
        </p:nvSpPr>
        <p:spPr>
          <a:xfrm>
            <a:off x="8368592" y="4878016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6" name="Círculo"/>
          <p:cNvSpPr/>
          <p:nvPr/>
        </p:nvSpPr>
        <p:spPr>
          <a:xfrm>
            <a:off x="8646634" y="5096858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7" name="Actualizamos los centroides"/>
          <p:cNvSpPr txBox="1"/>
          <p:nvPr/>
        </p:nvSpPr>
        <p:spPr>
          <a:xfrm>
            <a:off x="354614" y="1200150"/>
            <a:ext cx="122955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Actualizamos los centroides</a:t>
            </a:r>
          </a:p>
        </p:txBody>
      </p:sp>
      <p:sp>
        <p:nvSpPr>
          <p:cNvPr id="478" name="Estrella"/>
          <p:cNvSpPr/>
          <p:nvPr/>
        </p:nvSpPr>
        <p:spPr>
          <a:xfrm>
            <a:off x="4223611" y="7337666"/>
            <a:ext cx="502132" cy="43323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9" name="Estrella"/>
          <p:cNvSpPr/>
          <p:nvPr/>
        </p:nvSpPr>
        <p:spPr>
          <a:xfrm>
            <a:off x="7221686" y="5861935"/>
            <a:ext cx="502132" cy="43323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Línea"/>
          <p:cNvSpPr/>
          <p:nvPr/>
        </p:nvSpPr>
        <p:spPr>
          <a:xfrm flipV="1">
            <a:off x="3059956" y="4016214"/>
            <a:ext cx="1" cy="48324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82" name="Línea"/>
          <p:cNvSpPr/>
          <p:nvPr/>
        </p:nvSpPr>
        <p:spPr>
          <a:xfrm>
            <a:off x="3059789" y="8844514"/>
            <a:ext cx="75873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83" name="Peso (kg)"/>
          <p:cNvSpPr txBox="1"/>
          <p:nvPr/>
        </p:nvSpPr>
        <p:spPr>
          <a:xfrm>
            <a:off x="1030682" y="3991070"/>
            <a:ext cx="13095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Peso (kg)</a:t>
            </a:r>
          </a:p>
        </p:txBody>
      </p:sp>
      <p:sp>
        <p:nvSpPr>
          <p:cNvPr id="484" name="Largo (m)"/>
          <p:cNvSpPr txBox="1"/>
          <p:nvPr/>
        </p:nvSpPr>
        <p:spPr>
          <a:xfrm>
            <a:off x="10633531" y="9135471"/>
            <a:ext cx="134058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Largo (m)</a:t>
            </a:r>
          </a:p>
        </p:txBody>
      </p:sp>
      <p:sp>
        <p:nvSpPr>
          <p:cNvPr id="485" name="10"/>
          <p:cNvSpPr txBox="1"/>
          <p:nvPr/>
        </p:nvSpPr>
        <p:spPr>
          <a:xfrm>
            <a:off x="2459376" y="7669430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10</a:t>
            </a:r>
          </a:p>
        </p:txBody>
      </p:sp>
      <p:sp>
        <p:nvSpPr>
          <p:cNvPr id="486" name="40"/>
          <p:cNvSpPr txBox="1"/>
          <p:nvPr/>
        </p:nvSpPr>
        <p:spPr>
          <a:xfrm>
            <a:off x="2459376" y="5197318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40</a:t>
            </a:r>
          </a:p>
        </p:txBody>
      </p:sp>
      <p:sp>
        <p:nvSpPr>
          <p:cNvPr id="487" name="0.5"/>
          <p:cNvSpPr txBox="1"/>
          <p:nvPr/>
        </p:nvSpPr>
        <p:spPr>
          <a:xfrm>
            <a:off x="4000942" y="8959153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0.5</a:t>
            </a:r>
          </a:p>
        </p:txBody>
      </p:sp>
      <p:sp>
        <p:nvSpPr>
          <p:cNvPr id="488" name="1.4"/>
          <p:cNvSpPr txBox="1"/>
          <p:nvPr/>
        </p:nvSpPr>
        <p:spPr>
          <a:xfrm>
            <a:off x="8109003" y="8959153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1.4</a:t>
            </a:r>
          </a:p>
        </p:txBody>
      </p:sp>
      <p:sp>
        <p:nvSpPr>
          <p:cNvPr id="489" name="Círculo"/>
          <p:cNvSpPr/>
          <p:nvPr/>
        </p:nvSpPr>
        <p:spPr>
          <a:xfrm>
            <a:off x="3779658" y="7540394"/>
            <a:ext cx="225085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0" name="Círculo"/>
          <p:cNvSpPr/>
          <p:nvPr/>
        </p:nvSpPr>
        <p:spPr>
          <a:xfrm>
            <a:off x="4139733" y="7945436"/>
            <a:ext cx="225086" cy="2322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1" name="Círculo"/>
          <p:cNvSpPr/>
          <p:nvPr/>
        </p:nvSpPr>
        <p:spPr>
          <a:xfrm>
            <a:off x="4139733" y="7540394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2" name="Círculo"/>
          <p:cNvSpPr/>
          <p:nvPr/>
        </p:nvSpPr>
        <p:spPr>
          <a:xfrm>
            <a:off x="3969849" y="7107318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3" name="Círculo"/>
          <p:cNvSpPr/>
          <p:nvPr/>
        </p:nvSpPr>
        <p:spPr>
          <a:xfrm>
            <a:off x="4663484" y="7654756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4" name="Círculo"/>
          <p:cNvSpPr/>
          <p:nvPr/>
        </p:nvSpPr>
        <p:spPr>
          <a:xfrm>
            <a:off x="4500657" y="7107318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5" name="Círculo"/>
          <p:cNvSpPr/>
          <p:nvPr/>
        </p:nvSpPr>
        <p:spPr>
          <a:xfrm>
            <a:off x="6257380" y="7654756"/>
            <a:ext cx="225085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6" name="Círculo"/>
          <p:cNvSpPr/>
          <p:nvPr/>
        </p:nvSpPr>
        <p:spPr>
          <a:xfrm>
            <a:off x="4778700" y="7326160"/>
            <a:ext cx="225086" cy="2322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7" name="Círculo"/>
          <p:cNvSpPr/>
          <p:nvPr/>
        </p:nvSpPr>
        <p:spPr>
          <a:xfrm>
            <a:off x="5625465" y="6871181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8" name="Círculo"/>
          <p:cNvSpPr/>
          <p:nvPr/>
        </p:nvSpPr>
        <p:spPr>
          <a:xfrm>
            <a:off x="7647592" y="5854137"/>
            <a:ext cx="225085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9" name="Círculo"/>
          <p:cNvSpPr/>
          <p:nvPr/>
        </p:nvSpPr>
        <p:spPr>
          <a:xfrm>
            <a:off x="7647592" y="5311091"/>
            <a:ext cx="225085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0" name="Círculo"/>
          <p:cNvSpPr/>
          <p:nvPr/>
        </p:nvSpPr>
        <p:spPr>
          <a:xfrm>
            <a:off x="8007667" y="5716134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1" name="Círculo"/>
          <p:cNvSpPr/>
          <p:nvPr/>
        </p:nvSpPr>
        <p:spPr>
          <a:xfrm>
            <a:off x="8007667" y="5311091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2" name="Círculo"/>
          <p:cNvSpPr/>
          <p:nvPr/>
        </p:nvSpPr>
        <p:spPr>
          <a:xfrm>
            <a:off x="7837783" y="4878016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3" name="Círculo"/>
          <p:cNvSpPr/>
          <p:nvPr/>
        </p:nvSpPr>
        <p:spPr>
          <a:xfrm>
            <a:off x="8531418" y="5425453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4" name="Círculo"/>
          <p:cNvSpPr/>
          <p:nvPr/>
        </p:nvSpPr>
        <p:spPr>
          <a:xfrm>
            <a:off x="8368592" y="4878016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5" name="Círculo"/>
          <p:cNvSpPr/>
          <p:nvPr/>
        </p:nvSpPr>
        <p:spPr>
          <a:xfrm>
            <a:off x="8646634" y="5096858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6" name="Y seguimos iterando de la misma forma hasta converger"/>
          <p:cNvSpPr txBox="1"/>
          <p:nvPr/>
        </p:nvSpPr>
        <p:spPr>
          <a:xfrm>
            <a:off x="354614" y="1195706"/>
            <a:ext cx="1229557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rPr dirty="0"/>
              <a:t>Y </a:t>
            </a:r>
            <a:r>
              <a:rPr dirty="0" err="1"/>
              <a:t>seguimos</a:t>
            </a:r>
            <a:r>
              <a:rPr dirty="0"/>
              <a:t> </a:t>
            </a:r>
            <a:r>
              <a:rPr dirty="0" err="1"/>
              <a:t>iterando</a:t>
            </a:r>
            <a:r>
              <a:rPr dirty="0"/>
              <a:t> de la </a:t>
            </a:r>
            <a:r>
              <a:rPr dirty="0" err="1"/>
              <a:t>misma</a:t>
            </a:r>
            <a:r>
              <a:rPr dirty="0"/>
              <a:t> forma hasta </a:t>
            </a:r>
            <a:r>
              <a:rPr dirty="0" err="1"/>
              <a:t>converger</a:t>
            </a:r>
            <a:endParaRPr dirty="0"/>
          </a:p>
        </p:txBody>
      </p:sp>
      <p:sp>
        <p:nvSpPr>
          <p:cNvPr id="507" name="Estrella"/>
          <p:cNvSpPr/>
          <p:nvPr/>
        </p:nvSpPr>
        <p:spPr>
          <a:xfrm>
            <a:off x="4223611" y="7337666"/>
            <a:ext cx="502132" cy="43323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8" name="Estrella"/>
          <p:cNvSpPr/>
          <p:nvPr/>
        </p:nvSpPr>
        <p:spPr>
          <a:xfrm>
            <a:off x="7221686" y="5861935"/>
            <a:ext cx="502132" cy="43323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Línea"/>
          <p:cNvSpPr/>
          <p:nvPr/>
        </p:nvSpPr>
        <p:spPr>
          <a:xfrm flipV="1">
            <a:off x="3059956" y="4016214"/>
            <a:ext cx="1" cy="48324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11" name="Línea"/>
          <p:cNvSpPr/>
          <p:nvPr/>
        </p:nvSpPr>
        <p:spPr>
          <a:xfrm>
            <a:off x="3059789" y="8844514"/>
            <a:ext cx="75873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12" name="Peso (kg)"/>
          <p:cNvSpPr txBox="1"/>
          <p:nvPr/>
        </p:nvSpPr>
        <p:spPr>
          <a:xfrm>
            <a:off x="1030682" y="3991070"/>
            <a:ext cx="13095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Peso (kg)</a:t>
            </a:r>
          </a:p>
        </p:txBody>
      </p:sp>
      <p:sp>
        <p:nvSpPr>
          <p:cNvPr id="513" name="Largo (m)"/>
          <p:cNvSpPr txBox="1"/>
          <p:nvPr/>
        </p:nvSpPr>
        <p:spPr>
          <a:xfrm>
            <a:off x="10633531" y="9135471"/>
            <a:ext cx="134058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Largo (m)</a:t>
            </a:r>
          </a:p>
        </p:txBody>
      </p:sp>
      <p:sp>
        <p:nvSpPr>
          <p:cNvPr id="514" name="10"/>
          <p:cNvSpPr txBox="1"/>
          <p:nvPr/>
        </p:nvSpPr>
        <p:spPr>
          <a:xfrm>
            <a:off x="2459376" y="7669430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10</a:t>
            </a:r>
          </a:p>
        </p:txBody>
      </p:sp>
      <p:sp>
        <p:nvSpPr>
          <p:cNvPr id="515" name="40"/>
          <p:cNvSpPr txBox="1"/>
          <p:nvPr/>
        </p:nvSpPr>
        <p:spPr>
          <a:xfrm>
            <a:off x="2459376" y="5197318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40</a:t>
            </a:r>
          </a:p>
        </p:txBody>
      </p:sp>
      <p:sp>
        <p:nvSpPr>
          <p:cNvPr id="516" name="0.5"/>
          <p:cNvSpPr txBox="1"/>
          <p:nvPr/>
        </p:nvSpPr>
        <p:spPr>
          <a:xfrm>
            <a:off x="4000942" y="8959153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0.5</a:t>
            </a:r>
          </a:p>
        </p:txBody>
      </p:sp>
      <p:sp>
        <p:nvSpPr>
          <p:cNvPr id="517" name="1.4"/>
          <p:cNvSpPr txBox="1"/>
          <p:nvPr/>
        </p:nvSpPr>
        <p:spPr>
          <a:xfrm>
            <a:off x="8109003" y="8959153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1.4</a:t>
            </a:r>
          </a:p>
        </p:txBody>
      </p:sp>
      <p:sp>
        <p:nvSpPr>
          <p:cNvPr id="518" name="Círculo"/>
          <p:cNvSpPr/>
          <p:nvPr/>
        </p:nvSpPr>
        <p:spPr>
          <a:xfrm>
            <a:off x="3779658" y="7540394"/>
            <a:ext cx="225085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9" name="Círculo"/>
          <p:cNvSpPr/>
          <p:nvPr/>
        </p:nvSpPr>
        <p:spPr>
          <a:xfrm>
            <a:off x="4139733" y="7945436"/>
            <a:ext cx="225086" cy="2322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0" name="Círculo"/>
          <p:cNvSpPr/>
          <p:nvPr/>
        </p:nvSpPr>
        <p:spPr>
          <a:xfrm>
            <a:off x="4139733" y="7540394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1" name="Círculo"/>
          <p:cNvSpPr/>
          <p:nvPr/>
        </p:nvSpPr>
        <p:spPr>
          <a:xfrm>
            <a:off x="3969849" y="7107318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2" name="Círculo"/>
          <p:cNvSpPr/>
          <p:nvPr/>
        </p:nvSpPr>
        <p:spPr>
          <a:xfrm>
            <a:off x="4663484" y="7654756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3" name="Círculo"/>
          <p:cNvSpPr/>
          <p:nvPr/>
        </p:nvSpPr>
        <p:spPr>
          <a:xfrm>
            <a:off x="4500657" y="7107318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4" name="Círculo"/>
          <p:cNvSpPr/>
          <p:nvPr/>
        </p:nvSpPr>
        <p:spPr>
          <a:xfrm>
            <a:off x="6257380" y="7654756"/>
            <a:ext cx="225085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5" name="Círculo"/>
          <p:cNvSpPr/>
          <p:nvPr/>
        </p:nvSpPr>
        <p:spPr>
          <a:xfrm>
            <a:off x="4778700" y="7326160"/>
            <a:ext cx="225086" cy="2322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6" name="Círculo"/>
          <p:cNvSpPr/>
          <p:nvPr/>
        </p:nvSpPr>
        <p:spPr>
          <a:xfrm>
            <a:off x="5625465" y="6871181"/>
            <a:ext cx="225086" cy="2322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7" name="Círculo"/>
          <p:cNvSpPr/>
          <p:nvPr/>
        </p:nvSpPr>
        <p:spPr>
          <a:xfrm>
            <a:off x="7647592" y="5854137"/>
            <a:ext cx="225085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8" name="Círculo"/>
          <p:cNvSpPr/>
          <p:nvPr/>
        </p:nvSpPr>
        <p:spPr>
          <a:xfrm>
            <a:off x="7647592" y="5311091"/>
            <a:ext cx="225085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9" name="Círculo"/>
          <p:cNvSpPr/>
          <p:nvPr/>
        </p:nvSpPr>
        <p:spPr>
          <a:xfrm>
            <a:off x="8007667" y="5716134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0" name="Círculo"/>
          <p:cNvSpPr/>
          <p:nvPr/>
        </p:nvSpPr>
        <p:spPr>
          <a:xfrm>
            <a:off x="8007667" y="5311091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1" name="Círculo"/>
          <p:cNvSpPr/>
          <p:nvPr/>
        </p:nvSpPr>
        <p:spPr>
          <a:xfrm>
            <a:off x="7837783" y="4878016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2" name="Círculo"/>
          <p:cNvSpPr/>
          <p:nvPr/>
        </p:nvSpPr>
        <p:spPr>
          <a:xfrm>
            <a:off x="8531418" y="5425453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3" name="Círculo"/>
          <p:cNvSpPr/>
          <p:nvPr/>
        </p:nvSpPr>
        <p:spPr>
          <a:xfrm>
            <a:off x="8368592" y="4878016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4" name="Círculo"/>
          <p:cNvSpPr/>
          <p:nvPr/>
        </p:nvSpPr>
        <p:spPr>
          <a:xfrm>
            <a:off x="8646634" y="5096858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5" name="Finalmente encontraremos dos clusters: mascotas pequeñas y mascotas grandes"/>
          <p:cNvSpPr txBox="1"/>
          <p:nvPr/>
        </p:nvSpPr>
        <p:spPr>
          <a:xfrm>
            <a:off x="354614" y="927100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Finalmente encontraremos dos clusters: mascotas pequeñas y mascotas grandes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Línea"/>
          <p:cNvSpPr/>
          <p:nvPr/>
        </p:nvSpPr>
        <p:spPr>
          <a:xfrm flipV="1">
            <a:off x="3059956" y="4016214"/>
            <a:ext cx="1" cy="48324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38" name="Línea"/>
          <p:cNvSpPr/>
          <p:nvPr/>
        </p:nvSpPr>
        <p:spPr>
          <a:xfrm>
            <a:off x="3059789" y="8844514"/>
            <a:ext cx="75873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39" name="Peso (kg)"/>
          <p:cNvSpPr txBox="1"/>
          <p:nvPr/>
        </p:nvSpPr>
        <p:spPr>
          <a:xfrm>
            <a:off x="1030682" y="3991070"/>
            <a:ext cx="13095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Peso (kg)</a:t>
            </a:r>
          </a:p>
        </p:txBody>
      </p:sp>
      <p:sp>
        <p:nvSpPr>
          <p:cNvPr id="540" name="Largo (m)"/>
          <p:cNvSpPr txBox="1"/>
          <p:nvPr/>
        </p:nvSpPr>
        <p:spPr>
          <a:xfrm>
            <a:off x="10633531" y="9135471"/>
            <a:ext cx="134058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Largo (m)</a:t>
            </a:r>
          </a:p>
        </p:txBody>
      </p:sp>
      <p:sp>
        <p:nvSpPr>
          <p:cNvPr id="541" name="10"/>
          <p:cNvSpPr txBox="1"/>
          <p:nvPr/>
        </p:nvSpPr>
        <p:spPr>
          <a:xfrm>
            <a:off x="2459376" y="7669430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10</a:t>
            </a:r>
          </a:p>
        </p:txBody>
      </p:sp>
      <p:sp>
        <p:nvSpPr>
          <p:cNvPr id="542" name="40"/>
          <p:cNvSpPr txBox="1"/>
          <p:nvPr/>
        </p:nvSpPr>
        <p:spPr>
          <a:xfrm>
            <a:off x="2459376" y="5197318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40</a:t>
            </a:r>
          </a:p>
        </p:txBody>
      </p:sp>
      <p:sp>
        <p:nvSpPr>
          <p:cNvPr id="543" name="0.5"/>
          <p:cNvSpPr txBox="1"/>
          <p:nvPr/>
        </p:nvSpPr>
        <p:spPr>
          <a:xfrm>
            <a:off x="4000942" y="8959153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0.5</a:t>
            </a:r>
          </a:p>
        </p:txBody>
      </p:sp>
      <p:sp>
        <p:nvSpPr>
          <p:cNvPr id="544" name="1.4"/>
          <p:cNvSpPr txBox="1"/>
          <p:nvPr/>
        </p:nvSpPr>
        <p:spPr>
          <a:xfrm>
            <a:off x="8109003" y="8959153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1.4</a:t>
            </a:r>
          </a:p>
        </p:txBody>
      </p:sp>
      <p:sp>
        <p:nvSpPr>
          <p:cNvPr id="545" name="Círculo"/>
          <p:cNvSpPr/>
          <p:nvPr/>
        </p:nvSpPr>
        <p:spPr>
          <a:xfrm>
            <a:off x="3779658" y="7540394"/>
            <a:ext cx="225085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6" name="Círculo"/>
          <p:cNvSpPr/>
          <p:nvPr/>
        </p:nvSpPr>
        <p:spPr>
          <a:xfrm>
            <a:off x="4139733" y="7945436"/>
            <a:ext cx="225086" cy="2322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7" name="Círculo"/>
          <p:cNvSpPr/>
          <p:nvPr/>
        </p:nvSpPr>
        <p:spPr>
          <a:xfrm>
            <a:off x="4139733" y="7540394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8" name="Círculo"/>
          <p:cNvSpPr/>
          <p:nvPr/>
        </p:nvSpPr>
        <p:spPr>
          <a:xfrm>
            <a:off x="3969849" y="7107318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9" name="Círculo"/>
          <p:cNvSpPr/>
          <p:nvPr/>
        </p:nvSpPr>
        <p:spPr>
          <a:xfrm>
            <a:off x="4663484" y="7654756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0" name="Círculo"/>
          <p:cNvSpPr/>
          <p:nvPr/>
        </p:nvSpPr>
        <p:spPr>
          <a:xfrm>
            <a:off x="4500657" y="7107318"/>
            <a:ext cx="225086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1" name="Círculo"/>
          <p:cNvSpPr/>
          <p:nvPr/>
        </p:nvSpPr>
        <p:spPr>
          <a:xfrm>
            <a:off x="6257380" y="7654756"/>
            <a:ext cx="225085" cy="2322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2" name="Círculo"/>
          <p:cNvSpPr/>
          <p:nvPr/>
        </p:nvSpPr>
        <p:spPr>
          <a:xfrm>
            <a:off x="4778700" y="7326160"/>
            <a:ext cx="225086" cy="2322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3" name="Círculo"/>
          <p:cNvSpPr/>
          <p:nvPr/>
        </p:nvSpPr>
        <p:spPr>
          <a:xfrm>
            <a:off x="5625465" y="6871181"/>
            <a:ext cx="225086" cy="2322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4" name="Círculo"/>
          <p:cNvSpPr/>
          <p:nvPr/>
        </p:nvSpPr>
        <p:spPr>
          <a:xfrm>
            <a:off x="7647592" y="5854137"/>
            <a:ext cx="225085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5" name="Círculo"/>
          <p:cNvSpPr/>
          <p:nvPr/>
        </p:nvSpPr>
        <p:spPr>
          <a:xfrm>
            <a:off x="7647592" y="5311091"/>
            <a:ext cx="225085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6" name="Círculo"/>
          <p:cNvSpPr/>
          <p:nvPr/>
        </p:nvSpPr>
        <p:spPr>
          <a:xfrm>
            <a:off x="8007667" y="5716134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7" name="Círculo"/>
          <p:cNvSpPr/>
          <p:nvPr/>
        </p:nvSpPr>
        <p:spPr>
          <a:xfrm>
            <a:off x="8007667" y="5311091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8" name="Círculo"/>
          <p:cNvSpPr/>
          <p:nvPr/>
        </p:nvSpPr>
        <p:spPr>
          <a:xfrm>
            <a:off x="7837783" y="4878016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9" name="Círculo"/>
          <p:cNvSpPr/>
          <p:nvPr/>
        </p:nvSpPr>
        <p:spPr>
          <a:xfrm>
            <a:off x="8531418" y="5425453"/>
            <a:ext cx="225086" cy="2322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0" name="Círculo"/>
          <p:cNvSpPr/>
          <p:nvPr/>
        </p:nvSpPr>
        <p:spPr>
          <a:xfrm>
            <a:off x="8368592" y="4878016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1" name="Círculo"/>
          <p:cNvSpPr/>
          <p:nvPr/>
        </p:nvSpPr>
        <p:spPr>
          <a:xfrm>
            <a:off x="8646634" y="5096858"/>
            <a:ext cx="225086" cy="23228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2" name="Ojo, en mascotas pequeñas están los dos outliers: el perro pequeño y el gato que pesa harto"/>
          <p:cNvSpPr txBox="1"/>
          <p:nvPr/>
        </p:nvSpPr>
        <p:spPr>
          <a:xfrm>
            <a:off x="354614" y="927100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Ojo, en mascotas pequeñas están los dos outliers: el perro pequeño y el gato que pesa harto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K-Means"/>
          <p:cNvSpPr txBox="1"/>
          <p:nvPr/>
        </p:nvSpPr>
        <p:spPr>
          <a:xfrm>
            <a:off x="4920868" y="1015999"/>
            <a:ext cx="316306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K-Means</a:t>
            </a:r>
          </a:p>
        </p:txBody>
      </p:sp>
      <p:sp>
        <p:nvSpPr>
          <p:cNvPr id="565" name="Si nuestros datos tienen más dimensiones, esta idea la podemos extender (ej. usamos distancia euclidánea entre puntos)"/>
          <p:cNvSpPr txBox="1"/>
          <p:nvPr/>
        </p:nvSpPr>
        <p:spPr>
          <a:xfrm>
            <a:off x="354614" y="3235914"/>
            <a:ext cx="12295571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Si nuestros datos tienen más dimensiones, esta idea la podemos extender (ej. usamos distancia euclidánea entre puntos)</a:t>
            </a:r>
          </a:p>
        </p:txBody>
      </p:sp>
      <p:sp>
        <p:nvSpPr>
          <p:cNvPr id="566" name="A K-Means le decimos el número de clusters que queremos encontrar"/>
          <p:cNvSpPr txBox="1"/>
          <p:nvPr/>
        </p:nvSpPr>
        <p:spPr>
          <a:xfrm>
            <a:off x="354614" y="5658087"/>
            <a:ext cx="12295571" cy="119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t>A K-Means le decimos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el número de clusters que queremos encontrar</a:t>
            </a:r>
          </a:p>
        </p:txBody>
      </p:sp>
      <p:sp>
        <p:nvSpPr>
          <p:cNvPr id="567" name="Detalles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Detalles</a:t>
            </a:r>
          </a:p>
        </p:txBody>
      </p:sp>
      <p:sp>
        <p:nvSpPr>
          <p:cNvPr id="568" name="¿Qué pasa si no sabemos de antemano el número de clusters?"/>
          <p:cNvSpPr txBox="1"/>
          <p:nvPr/>
        </p:nvSpPr>
        <p:spPr>
          <a:xfrm>
            <a:off x="354614" y="7534170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¿Qué pasa si no sabemos de antemano el número de clusters?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K-Means"/>
          <p:cNvSpPr txBox="1"/>
          <p:nvPr/>
        </p:nvSpPr>
        <p:spPr>
          <a:xfrm>
            <a:off x="4920868" y="1015999"/>
            <a:ext cx="316306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K-Means</a:t>
            </a:r>
          </a:p>
        </p:txBody>
      </p:sp>
      <p:sp>
        <p:nvSpPr>
          <p:cNvPr id="571" name="Probamos con distintos números de clusters y utilizamos el método del codo"/>
          <p:cNvSpPr txBox="1"/>
          <p:nvPr/>
        </p:nvSpPr>
        <p:spPr>
          <a:xfrm>
            <a:off x="354614" y="2961136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Probamos con distintos números de clusters y utilizamos el método del codo</a:t>
            </a:r>
          </a:p>
        </p:txBody>
      </p:sp>
      <p:sp>
        <p:nvSpPr>
          <p:cNvPr id="572" name="Método del codo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Método del codo</a:t>
            </a:r>
          </a:p>
        </p:txBody>
      </p:sp>
      <p:sp>
        <p:nvSpPr>
          <p:cNvPr id="573" name="En el gráfico de arriba el codo está en 4 clusters"/>
          <p:cNvSpPr txBox="1"/>
          <p:nvPr/>
        </p:nvSpPr>
        <p:spPr>
          <a:xfrm>
            <a:off x="354614" y="8075268"/>
            <a:ext cx="122955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En el gráfico de arriba el codo está en 4 clusters</a:t>
            </a:r>
          </a:p>
        </p:txBody>
      </p:sp>
      <p:pic>
        <p:nvPicPr>
          <p:cNvPr id="574" name="Captura de Pantalla 2021-11-01 a la(s) 13.49.28.png" descr="Captura de Pantalla 2021-11-01 a la(s) 13.49.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4267200"/>
            <a:ext cx="7099300" cy="2971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DBScan"/>
          <p:cNvSpPr txBox="1"/>
          <p:nvPr/>
        </p:nvSpPr>
        <p:spPr>
          <a:xfrm>
            <a:off x="5047741" y="1015999"/>
            <a:ext cx="29093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DBScan</a:t>
            </a:r>
          </a:p>
        </p:txBody>
      </p:sp>
      <p:sp>
        <p:nvSpPr>
          <p:cNvPr id="577" name="Existe otros algoritmos de reducción de dimensionalidad, como por ejemplo DBScan"/>
          <p:cNvSpPr txBox="1"/>
          <p:nvPr/>
        </p:nvSpPr>
        <p:spPr>
          <a:xfrm>
            <a:off x="354614" y="2961133"/>
            <a:ext cx="12295571" cy="119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t>Existe otros algoritmos de reducción de dimensionalidad, como por ejemplo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DBScan</a:t>
            </a:r>
          </a:p>
        </p:txBody>
      </p:sp>
      <p:sp>
        <p:nvSpPr>
          <p:cNvPr id="578" name="Este algoritmo funciona de forma distinta: clasifica como un cluster zonas que son de alta densidad"/>
          <p:cNvSpPr txBox="1"/>
          <p:nvPr/>
        </p:nvSpPr>
        <p:spPr>
          <a:xfrm>
            <a:off x="354614" y="5156196"/>
            <a:ext cx="12295571" cy="119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t>Este algoritmo funciona de forma distinta: clasifica como un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cluster</a:t>
            </a:r>
            <a:r>
              <a:t> zonas que son de alta densidad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DBScan"/>
          <p:cNvSpPr txBox="1"/>
          <p:nvPr/>
        </p:nvSpPr>
        <p:spPr>
          <a:xfrm>
            <a:off x="5047741" y="1015999"/>
            <a:ext cx="29093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DBScan</a:t>
            </a:r>
          </a:p>
        </p:txBody>
      </p:sp>
      <p:sp>
        <p:nvSpPr>
          <p:cNvPr id="581" name="¿Cómo crees que funciona el algoritmo K-Means en este caso?"/>
          <p:cNvSpPr txBox="1"/>
          <p:nvPr/>
        </p:nvSpPr>
        <p:spPr>
          <a:xfrm>
            <a:off x="354614" y="2961136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¿Cómo crees que funciona el algoritmo K-Means en este caso?</a:t>
            </a:r>
          </a:p>
        </p:txBody>
      </p:sp>
      <p:sp>
        <p:nvSpPr>
          <p:cNvPr id="582" name="Ejemplo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Ejemplo</a:t>
            </a:r>
          </a:p>
        </p:txBody>
      </p:sp>
      <p:pic>
        <p:nvPicPr>
          <p:cNvPr id="583" name="Captura de Pantalla 2021-11-01 a la(s) 14.51.36.png" descr="Captura de Pantalla 2021-11-01 a la(s) 14.51.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937" y="4459477"/>
            <a:ext cx="5354926" cy="4596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DBScan"/>
          <p:cNvSpPr txBox="1"/>
          <p:nvPr/>
        </p:nvSpPr>
        <p:spPr>
          <a:xfrm>
            <a:off x="5047741" y="1015999"/>
            <a:ext cx="29093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DBScan</a:t>
            </a:r>
          </a:p>
        </p:txBody>
      </p:sp>
      <p:sp>
        <p:nvSpPr>
          <p:cNvPr id="586" name="Para manejar estos casos usamos DBScan, algoritmo al que le indicamos la distancia mínima entre dos puntos para ser vecinos"/>
          <p:cNvSpPr txBox="1"/>
          <p:nvPr/>
        </p:nvSpPr>
        <p:spPr>
          <a:xfrm>
            <a:off x="354614" y="2953490"/>
            <a:ext cx="12295571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Para manejar estos casos usamos DBScan, algoritmo al que le indicamos la distancia mínima entre dos puntos para ser vecinos</a:t>
            </a:r>
          </a:p>
        </p:txBody>
      </p:sp>
      <p:sp>
        <p:nvSpPr>
          <p:cNvPr id="587" name="Además le indicamos cuantos vecinos necesitamos para armar un cluster"/>
          <p:cNvSpPr txBox="1"/>
          <p:nvPr/>
        </p:nvSpPr>
        <p:spPr>
          <a:xfrm>
            <a:off x="443699" y="5474277"/>
            <a:ext cx="1229557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Además le indicamos cuantos vecinos necesitamos para armar un cluster</a:t>
            </a:r>
          </a:p>
        </p:txBody>
      </p:sp>
      <p:sp>
        <p:nvSpPr>
          <p:cNvPr id="588" name="Así clasificamos como clusters las zonas de alta densidad (i.e. con los elementos con vecinos muy cercanos)"/>
          <p:cNvSpPr txBox="1"/>
          <p:nvPr/>
        </p:nvSpPr>
        <p:spPr>
          <a:xfrm>
            <a:off x="354614" y="7448963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Así clasificamos como clusters las zonas de alta densidad (i.e. con los elementos con vecinos muy cercanos)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DBScan"/>
          <p:cNvSpPr txBox="1"/>
          <p:nvPr/>
        </p:nvSpPr>
        <p:spPr>
          <a:xfrm>
            <a:off x="5047741" y="1015999"/>
            <a:ext cx="29093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DBScan</a:t>
            </a:r>
          </a:p>
        </p:txBody>
      </p:sp>
      <p:sp>
        <p:nvSpPr>
          <p:cNvPr id="591" name="Ejemplo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Ejemplo</a:t>
            </a:r>
          </a:p>
        </p:txBody>
      </p:sp>
      <p:pic>
        <p:nvPicPr>
          <p:cNvPr id="592" name="Captura de Pantalla 2021-11-01 a la(s) 14.54.46.png" descr="Captura de Pantalla 2021-11-01 a la(s) 14.54.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50" y="3060700"/>
            <a:ext cx="6388100" cy="538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lustering"/>
          <p:cNvSpPr txBox="1"/>
          <p:nvPr/>
        </p:nvSpPr>
        <p:spPr>
          <a:xfrm>
            <a:off x="4709413" y="1015999"/>
            <a:ext cx="358597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Clustering</a:t>
            </a:r>
          </a:p>
        </p:txBody>
      </p:sp>
      <p:sp>
        <p:nvSpPr>
          <p:cNvPr id="128" name="Una de las formas más famosas de hacer aprendizaje no supervisado es hacer clustering"/>
          <p:cNvSpPr txBox="1"/>
          <p:nvPr/>
        </p:nvSpPr>
        <p:spPr>
          <a:xfrm>
            <a:off x="354614" y="2865028"/>
            <a:ext cx="12295571" cy="119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t>Una de las formas más famosas de hacer aprendizaje no supervisado es hacer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clustering</a:t>
            </a:r>
          </a:p>
        </p:txBody>
      </p:sp>
      <p:sp>
        <p:nvSpPr>
          <p:cNvPr id="129" name="Clustering es la tarea de formar grupos a partir de distintos objetos"/>
          <p:cNvSpPr txBox="1"/>
          <p:nvPr/>
        </p:nvSpPr>
        <p:spPr>
          <a:xfrm>
            <a:off x="354614" y="4891866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Clustering es la tarea de formar grupos a partir de distintos objetos</a:t>
            </a:r>
          </a:p>
        </p:txBody>
      </p:sp>
      <p:sp>
        <p:nvSpPr>
          <p:cNvPr id="130" name="Dos elementos están en el mismo grupo si son &quot;similares&quot;"/>
          <p:cNvSpPr txBox="1"/>
          <p:nvPr/>
        </p:nvSpPr>
        <p:spPr>
          <a:xfrm>
            <a:off x="354614" y="7191748"/>
            <a:ext cx="122955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Dos elementos están en el mismo grupo si son "similares"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Fundamentos de Ciencias de Dato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Fundamentos de Ciencias de Datos</a:t>
            </a:r>
          </a:p>
        </p:txBody>
      </p:sp>
      <p:sp>
        <p:nvSpPr>
          <p:cNvPr id="595" name="Semana 13 - Clustering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Semana 13 - Clustering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lustering"/>
          <p:cNvSpPr txBox="1"/>
          <p:nvPr/>
        </p:nvSpPr>
        <p:spPr>
          <a:xfrm>
            <a:off x="4709413" y="1015999"/>
            <a:ext cx="358597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Clustering</a:t>
            </a:r>
          </a:p>
        </p:txBody>
      </p:sp>
      <p:sp>
        <p:nvSpPr>
          <p:cNvPr id="133" name="Ej. ¿Cuántos clusters hay aquí?"/>
          <p:cNvSpPr txBox="1"/>
          <p:nvPr/>
        </p:nvSpPr>
        <p:spPr>
          <a:xfrm>
            <a:off x="354614" y="2643719"/>
            <a:ext cx="122955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Ej. ¿Cuántos clusters hay aquí?</a:t>
            </a:r>
          </a:p>
        </p:txBody>
      </p:sp>
      <p:pic>
        <p:nvPicPr>
          <p:cNvPr id="134" name="Captura de Pantalla 2021-11-01 a la(s) 12.16.28.png" descr="Captura de Pantalla 2021-11-01 a la(s) 12.16.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67" y="3903139"/>
            <a:ext cx="5703866" cy="5396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lgoritmos de Clustering"/>
          <p:cNvSpPr txBox="1"/>
          <p:nvPr/>
        </p:nvSpPr>
        <p:spPr>
          <a:xfrm>
            <a:off x="2232533" y="1015999"/>
            <a:ext cx="853973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Algoritmos de Clustering</a:t>
            </a:r>
          </a:p>
        </p:txBody>
      </p:sp>
      <p:sp>
        <p:nvSpPr>
          <p:cNvPr id="137" name="Existen varios algoritmos de Clustering, pero en este curso vamos a estudiar dos:…"/>
          <p:cNvSpPr txBox="1"/>
          <p:nvPr/>
        </p:nvSpPr>
        <p:spPr>
          <a:xfrm>
            <a:off x="354614" y="3460749"/>
            <a:ext cx="12295571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t>Existen varios algoritmos de Clustering, pero en este curso vamos a estudiar dos:</a:t>
            </a:r>
          </a:p>
          <a:p>
            <a:pPr algn="just"/>
            <a:endParaRPr/>
          </a:p>
          <a:p>
            <a:pPr marL="889000" lvl="1" indent="-444500" algn="just">
              <a:buSzPct val="75000"/>
              <a:buChar char="•"/>
            </a:pPr>
            <a:r>
              <a:t>K-Means</a:t>
            </a:r>
          </a:p>
          <a:p>
            <a:pPr marL="889000" lvl="1" indent="-444500" algn="just">
              <a:buSzPct val="75000"/>
              <a:buChar char="•"/>
            </a:pPr>
            <a:r>
              <a:t>DBScan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Ejemplo"/>
          <p:cNvSpPr txBox="1"/>
          <p:nvPr/>
        </p:nvSpPr>
        <p:spPr>
          <a:xfrm>
            <a:off x="5069459" y="1015999"/>
            <a:ext cx="286588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Ejemplo</a:t>
            </a:r>
          </a:p>
        </p:txBody>
      </p:sp>
      <p:sp>
        <p:nvSpPr>
          <p:cNvPr id="140" name="Dataset de Gatos y perros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Dataset de Gatos y perros</a:t>
            </a:r>
          </a:p>
        </p:txBody>
      </p:sp>
      <p:sp>
        <p:nvSpPr>
          <p:cNvPr id="141" name="Supongamos que tenemos el siguiente dataset que guarda el peso y el largo de varias mascotas"/>
          <p:cNvSpPr txBox="1"/>
          <p:nvPr/>
        </p:nvSpPr>
        <p:spPr>
          <a:xfrm>
            <a:off x="354614" y="2865031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t>Supongamos que tenemos el siguiente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dataset</a:t>
            </a:r>
            <a:r>
              <a:t> que guarda el peso y el largo de varias mascotas</a:t>
            </a:r>
          </a:p>
        </p:txBody>
      </p:sp>
      <p:graphicFrame>
        <p:nvGraphicFramePr>
          <p:cNvPr id="142" name="Tabla"/>
          <p:cNvGraphicFramePr/>
          <p:nvPr/>
        </p:nvGraphicFramePr>
        <p:xfrm>
          <a:off x="3928415" y="4474602"/>
          <a:ext cx="5147968" cy="25703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573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07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sym typeface="Helvetica"/>
                        </a:rPr>
                        <a:t>Largo (m)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sym typeface="Helvetica"/>
                        </a:rPr>
                        <a:t>Peso (kg)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78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0.5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078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1.5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50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078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1.1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30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078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...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...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" name="En el dataset tenemos datos de gatos y perros, pero no sabemos cuál es cuál"/>
          <p:cNvSpPr txBox="1"/>
          <p:nvPr/>
        </p:nvSpPr>
        <p:spPr>
          <a:xfrm>
            <a:off x="241487" y="7460765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t>En el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dataset</a:t>
            </a:r>
            <a:r>
              <a:t> tenemos datos de gatos y perros, pero no sabemos cuál es cuál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Ejemplo"/>
          <p:cNvSpPr txBox="1"/>
          <p:nvPr/>
        </p:nvSpPr>
        <p:spPr>
          <a:xfrm>
            <a:off x="5069459" y="1015999"/>
            <a:ext cx="286588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Ejemplo</a:t>
            </a:r>
          </a:p>
        </p:txBody>
      </p:sp>
      <p:sp>
        <p:nvSpPr>
          <p:cNvPr id="146" name="Dataset de Gatos y perros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Dataset de Gatos y perros</a:t>
            </a:r>
          </a:p>
        </p:txBody>
      </p:sp>
      <p:sp>
        <p:nvSpPr>
          <p:cNvPr id="147" name="Vamos a hacer clustering para intentar descubrir los dos posibles grupos"/>
          <p:cNvSpPr txBox="1"/>
          <p:nvPr/>
        </p:nvSpPr>
        <p:spPr>
          <a:xfrm>
            <a:off x="354614" y="3761730"/>
            <a:ext cx="122955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Vamos a hacer clustering para intentar descubrir los dos posibles grupos</a:t>
            </a:r>
          </a:p>
        </p:txBody>
      </p:sp>
      <p:sp>
        <p:nvSpPr>
          <p:cNvPr id="148" name="Primero vamos a intentar visualizar los datos"/>
          <p:cNvSpPr txBox="1"/>
          <p:nvPr/>
        </p:nvSpPr>
        <p:spPr>
          <a:xfrm>
            <a:off x="354614" y="6348203"/>
            <a:ext cx="122955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Primero vamos a intentar visualizar los datos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Ejemplo"/>
          <p:cNvSpPr txBox="1"/>
          <p:nvPr/>
        </p:nvSpPr>
        <p:spPr>
          <a:xfrm>
            <a:off x="5069459" y="1015999"/>
            <a:ext cx="286588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Ejemplo</a:t>
            </a:r>
          </a:p>
        </p:txBody>
      </p:sp>
      <p:sp>
        <p:nvSpPr>
          <p:cNvPr id="151" name="Dataset de Gatos y perros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Dataset de Gatos y perros</a:t>
            </a:r>
          </a:p>
        </p:txBody>
      </p:sp>
      <p:sp>
        <p:nvSpPr>
          <p:cNvPr id="152" name="Línea"/>
          <p:cNvSpPr/>
          <p:nvPr/>
        </p:nvSpPr>
        <p:spPr>
          <a:xfrm flipV="1">
            <a:off x="3023784" y="3308470"/>
            <a:ext cx="1" cy="48324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3" name="Línea"/>
          <p:cNvSpPr/>
          <p:nvPr/>
        </p:nvSpPr>
        <p:spPr>
          <a:xfrm>
            <a:off x="3023617" y="8136770"/>
            <a:ext cx="75873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4" name="Peso (kg)"/>
          <p:cNvSpPr txBox="1"/>
          <p:nvPr/>
        </p:nvSpPr>
        <p:spPr>
          <a:xfrm>
            <a:off x="994510" y="3283326"/>
            <a:ext cx="13095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Peso (kg)</a:t>
            </a:r>
          </a:p>
        </p:txBody>
      </p:sp>
      <p:sp>
        <p:nvSpPr>
          <p:cNvPr id="155" name="Largo (m)"/>
          <p:cNvSpPr txBox="1"/>
          <p:nvPr/>
        </p:nvSpPr>
        <p:spPr>
          <a:xfrm>
            <a:off x="10597359" y="8427727"/>
            <a:ext cx="134058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Largo (m)</a:t>
            </a:r>
          </a:p>
        </p:txBody>
      </p:sp>
      <p:sp>
        <p:nvSpPr>
          <p:cNvPr id="156" name="10"/>
          <p:cNvSpPr txBox="1"/>
          <p:nvPr/>
        </p:nvSpPr>
        <p:spPr>
          <a:xfrm>
            <a:off x="2423204" y="6961685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10</a:t>
            </a:r>
          </a:p>
        </p:txBody>
      </p:sp>
      <p:sp>
        <p:nvSpPr>
          <p:cNvPr id="157" name="40"/>
          <p:cNvSpPr txBox="1"/>
          <p:nvPr/>
        </p:nvSpPr>
        <p:spPr>
          <a:xfrm>
            <a:off x="2423204" y="4489573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40</a:t>
            </a:r>
          </a:p>
        </p:txBody>
      </p:sp>
      <p:sp>
        <p:nvSpPr>
          <p:cNvPr id="158" name="0.5"/>
          <p:cNvSpPr txBox="1"/>
          <p:nvPr/>
        </p:nvSpPr>
        <p:spPr>
          <a:xfrm>
            <a:off x="3964770" y="8251408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0.5</a:t>
            </a:r>
          </a:p>
        </p:txBody>
      </p:sp>
      <p:sp>
        <p:nvSpPr>
          <p:cNvPr id="159" name="1.4"/>
          <p:cNvSpPr txBox="1"/>
          <p:nvPr/>
        </p:nvSpPr>
        <p:spPr>
          <a:xfrm>
            <a:off x="8072831" y="8251408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1.4</a:t>
            </a:r>
          </a:p>
        </p:txBody>
      </p:sp>
      <p:sp>
        <p:nvSpPr>
          <p:cNvPr id="160" name="Círculo"/>
          <p:cNvSpPr/>
          <p:nvPr/>
        </p:nvSpPr>
        <p:spPr>
          <a:xfrm>
            <a:off x="3743486" y="6832649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Círculo"/>
          <p:cNvSpPr/>
          <p:nvPr/>
        </p:nvSpPr>
        <p:spPr>
          <a:xfrm>
            <a:off x="4103561" y="7237692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Círculo"/>
          <p:cNvSpPr/>
          <p:nvPr/>
        </p:nvSpPr>
        <p:spPr>
          <a:xfrm>
            <a:off x="4103561" y="6832649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Círculo"/>
          <p:cNvSpPr/>
          <p:nvPr/>
        </p:nvSpPr>
        <p:spPr>
          <a:xfrm>
            <a:off x="3933677" y="6399574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4" name="Círculo"/>
          <p:cNvSpPr/>
          <p:nvPr/>
        </p:nvSpPr>
        <p:spPr>
          <a:xfrm>
            <a:off x="4627312" y="6947011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5" name="Círculo"/>
          <p:cNvSpPr/>
          <p:nvPr/>
        </p:nvSpPr>
        <p:spPr>
          <a:xfrm>
            <a:off x="4464486" y="6399574"/>
            <a:ext cx="225085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Círculo"/>
          <p:cNvSpPr/>
          <p:nvPr/>
        </p:nvSpPr>
        <p:spPr>
          <a:xfrm>
            <a:off x="6221208" y="6947011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Círculo"/>
          <p:cNvSpPr/>
          <p:nvPr/>
        </p:nvSpPr>
        <p:spPr>
          <a:xfrm>
            <a:off x="4742528" y="6618416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Círculo"/>
          <p:cNvSpPr/>
          <p:nvPr/>
        </p:nvSpPr>
        <p:spPr>
          <a:xfrm>
            <a:off x="5589293" y="6163437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9" name="Círculo"/>
          <p:cNvSpPr/>
          <p:nvPr/>
        </p:nvSpPr>
        <p:spPr>
          <a:xfrm>
            <a:off x="7611419" y="5146392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0" name="Círculo"/>
          <p:cNvSpPr/>
          <p:nvPr/>
        </p:nvSpPr>
        <p:spPr>
          <a:xfrm>
            <a:off x="7611419" y="4603347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" name="Círculo"/>
          <p:cNvSpPr/>
          <p:nvPr/>
        </p:nvSpPr>
        <p:spPr>
          <a:xfrm>
            <a:off x="7971495" y="5008390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Círculo"/>
          <p:cNvSpPr/>
          <p:nvPr/>
        </p:nvSpPr>
        <p:spPr>
          <a:xfrm>
            <a:off x="7971495" y="4603347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Círculo"/>
          <p:cNvSpPr/>
          <p:nvPr/>
        </p:nvSpPr>
        <p:spPr>
          <a:xfrm>
            <a:off x="7801611" y="4170271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Círculo"/>
          <p:cNvSpPr/>
          <p:nvPr/>
        </p:nvSpPr>
        <p:spPr>
          <a:xfrm>
            <a:off x="8495246" y="4717709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Círculo"/>
          <p:cNvSpPr/>
          <p:nvPr/>
        </p:nvSpPr>
        <p:spPr>
          <a:xfrm>
            <a:off x="8332420" y="4170271"/>
            <a:ext cx="225085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Círculo"/>
          <p:cNvSpPr/>
          <p:nvPr/>
        </p:nvSpPr>
        <p:spPr>
          <a:xfrm>
            <a:off x="8610462" y="4389113"/>
            <a:ext cx="225085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Ejemplo"/>
          <p:cNvSpPr txBox="1"/>
          <p:nvPr/>
        </p:nvSpPr>
        <p:spPr>
          <a:xfrm>
            <a:off x="5069459" y="1015999"/>
            <a:ext cx="286588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Ejemplo</a:t>
            </a:r>
          </a:p>
        </p:txBody>
      </p:sp>
      <p:sp>
        <p:nvSpPr>
          <p:cNvPr id="179" name="Dataset de Gatos y perros"/>
          <p:cNvSpPr txBox="1"/>
          <p:nvPr/>
        </p:nvSpPr>
        <p:spPr>
          <a:xfrm>
            <a:off x="2277552" y="1915861"/>
            <a:ext cx="84496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Dataset de Gatos y perros</a:t>
            </a:r>
          </a:p>
        </p:txBody>
      </p:sp>
      <p:sp>
        <p:nvSpPr>
          <p:cNvPr id="180" name="Línea"/>
          <p:cNvSpPr/>
          <p:nvPr/>
        </p:nvSpPr>
        <p:spPr>
          <a:xfrm flipV="1">
            <a:off x="3023784" y="3308470"/>
            <a:ext cx="1" cy="48324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1" name="Línea"/>
          <p:cNvSpPr/>
          <p:nvPr/>
        </p:nvSpPr>
        <p:spPr>
          <a:xfrm>
            <a:off x="3023617" y="8136770"/>
            <a:ext cx="75873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2" name="Peso (kg)"/>
          <p:cNvSpPr txBox="1"/>
          <p:nvPr/>
        </p:nvSpPr>
        <p:spPr>
          <a:xfrm>
            <a:off x="994510" y="3283326"/>
            <a:ext cx="13095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Peso (kg)</a:t>
            </a:r>
          </a:p>
        </p:txBody>
      </p:sp>
      <p:sp>
        <p:nvSpPr>
          <p:cNvPr id="183" name="Largo (m)"/>
          <p:cNvSpPr txBox="1"/>
          <p:nvPr/>
        </p:nvSpPr>
        <p:spPr>
          <a:xfrm>
            <a:off x="10597359" y="8427727"/>
            <a:ext cx="134058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Largo (m)</a:t>
            </a:r>
          </a:p>
        </p:txBody>
      </p:sp>
      <p:sp>
        <p:nvSpPr>
          <p:cNvPr id="184" name="10"/>
          <p:cNvSpPr txBox="1"/>
          <p:nvPr/>
        </p:nvSpPr>
        <p:spPr>
          <a:xfrm>
            <a:off x="2423204" y="6961685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10</a:t>
            </a:r>
          </a:p>
        </p:txBody>
      </p:sp>
      <p:sp>
        <p:nvSpPr>
          <p:cNvPr id="185" name="40"/>
          <p:cNvSpPr txBox="1"/>
          <p:nvPr/>
        </p:nvSpPr>
        <p:spPr>
          <a:xfrm>
            <a:off x="2423204" y="4489573"/>
            <a:ext cx="42499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40</a:t>
            </a:r>
          </a:p>
        </p:txBody>
      </p:sp>
      <p:sp>
        <p:nvSpPr>
          <p:cNvPr id="186" name="0.5"/>
          <p:cNvSpPr txBox="1"/>
          <p:nvPr/>
        </p:nvSpPr>
        <p:spPr>
          <a:xfrm>
            <a:off x="3964770" y="8251408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0.5</a:t>
            </a:r>
          </a:p>
        </p:txBody>
      </p:sp>
      <p:sp>
        <p:nvSpPr>
          <p:cNvPr id="187" name="1.4"/>
          <p:cNvSpPr txBox="1"/>
          <p:nvPr/>
        </p:nvSpPr>
        <p:spPr>
          <a:xfrm>
            <a:off x="8072831" y="8251408"/>
            <a:ext cx="5026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1.4</a:t>
            </a:r>
          </a:p>
        </p:txBody>
      </p:sp>
      <p:sp>
        <p:nvSpPr>
          <p:cNvPr id="188" name="Círculo"/>
          <p:cNvSpPr/>
          <p:nvPr/>
        </p:nvSpPr>
        <p:spPr>
          <a:xfrm>
            <a:off x="3743486" y="6832649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Círculo"/>
          <p:cNvSpPr/>
          <p:nvPr/>
        </p:nvSpPr>
        <p:spPr>
          <a:xfrm>
            <a:off x="4103561" y="7237692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Círculo"/>
          <p:cNvSpPr/>
          <p:nvPr/>
        </p:nvSpPr>
        <p:spPr>
          <a:xfrm>
            <a:off x="4103561" y="6832649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Círculo"/>
          <p:cNvSpPr/>
          <p:nvPr/>
        </p:nvSpPr>
        <p:spPr>
          <a:xfrm>
            <a:off x="3933677" y="6399574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Círculo"/>
          <p:cNvSpPr/>
          <p:nvPr/>
        </p:nvSpPr>
        <p:spPr>
          <a:xfrm>
            <a:off x="4627312" y="6947011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Círculo"/>
          <p:cNvSpPr/>
          <p:nvPr/>
        </p:nvSpPr>
        <p:spPr>
          <a:xfrm>
            <a:off x="4464486" y="6399574"/>
            <a:ext cx="225085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4" name="Círculo"/>
          <p:cNvSpPr/>
          <p:nvPr/>
        </p:nvSpPr>
        <p:spPr>
          <a:xfrm>
            <a:off x="6221208" y="6947011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Círculo"/>
          <p:cNvSpPr/>
          <p:nvPr/>
        </p:nvSpPr>
        <p:spPr>
          <a:xfrm>
            <a:off x="4742528" y="6618416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Círculo"/>
          <p:cNvSpPr/>
          <p:nvPr/>
        </p:nvSpPr>
        <p:spPr>
          <a:xfrm>
            <a:off x="6006357" y="5809565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Círculo"/>
          <p:cNvSpPr/>
          <p:nvPr/>
        </p:nvSpPr>
        <p:spPr>
          <a:xfrm>
            <a:off x="7611419" y="5146392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Círculo"/>
          <p:cNvSpPr/>
          <p:nvPr/>
        </p:nvSpPr>
        <p:spPr>
          <a:xfrm>
            <a:off x="7611419" y="4603347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Círculo"/>
          <p:cNvSpPr/>
          <p:nvPr/>
        </p:nvSpPr>
        <p:spPr>
          <a:xfrm>
            <a:off x="7971495" y="5008390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Círculo"/>
          <p:cNvSpPr/>
          <p:nvPr/>
        </p:nvSpPr>
        <p:spPr>
          <a:xfrm>
            <a:off x="7971495" y="4603347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1" name="Círculo"/>
          <p:cNvSpPr/>
          <p:nvPr/>
        </p:nvSpPr>
        <p:spPr>
          <a:xfrm>
            <a:off x="7801611" y="4170271"/>
            <a:ext cx="225086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Círculo"/>
          <p:cNvSpPr/>
          <p:nvPr/>
        </p:nvSpPr>
        <p:spPr>
          <a:xfrm>
            <a:off x="8495246" y="4717709"/>
            <a:ext cx="225086" cy="23228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Círculo"/>
          <p:cNvSpPr/>
          <p:nvPr/>
        </p:nvSpPr>
        <p:spPr>
          <a:xfrm>
            <a:off x="8332420" y="4170271"/>
            <a:ext cx="225085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Círculo"/>
          <p:cNvSpPr/>
          <p:nvPr/>
        </p:nvSpPr>
        <p:spPr>
          <a:xfrm>
            <a:off x="8610462" y="4389113"/>
            <a:ext cx="225085" cy="2322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Flecha"/>
          <p:cNvSpPr/>
          <p:nvPr/>
        </p:nvSpPr>
        <p:spPr>
          <a:xfrm>
            <a:off x="9249428" y="4489505"/>
            <a:ext cx="1270001" cy="431801"/>
          </a:xfrm>
          <a:prstGeom prst="rightArrow">
            <a:avLst>
              <a:gd name="adj1" fmla="val 40939"/>
              <a:gd name="adj2" fmla="val 102869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Perros"/>
          <p:cNvSpPr txBox="1"/>
          <p:nvPr/>
        </p:nvSpPr>
        <p:spPr>
          <a:xfrm>
            <a:off x="11048525" y="4489573"/>
            <a:ext cx="91645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Perros</a:t>
            </a:r>
          </a:p>
        </p:txBody>
      </p:sp>
      <p:sp>
        <p:nvSpPr>
          <p:cNvPr id="207" name="Flecha"/>
          <p:cNvSpPr/>
          <p:nvPr/>
        </p:nvSpPr>
        <p:spPr>
          <a:xfrm rot="16200000">
            <a:off x="3870819" y="5537200"/>
            <a:ext cx="932400" cy="431800"/>
          </a:xfrm>
          <a:prstGeom prst="rightArrow">
            <a:avLst>
              <a:gd name="adj1" fmla="val 40939"/>
              <a:gd name="adj2" fmla="val 102869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8" name="Gatos"/>
          <p:cNvSpPr txBox="1"/>
          <p:nvPr/>
        </p:nvSpPr>
        <p:spPr>
          <a:xfrm>
            <a:off x="3907149" y="4674825"/>
            <a:ext cx="85974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Gatos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746</Words>
  <Application>Microsoft Office PowerPoint</Application>
  <PresentationFormat>Personalizado</PresentationFormat>
  <Paragraphs>168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Helvetica</vt:lpstr>
      <vt:lpstr>Helvetica Light</vt:lpstr>
      <vt:lpstr>Helvetica Neue</vt:lpstr>
      <vt:lpstr>White</vt:lpstr>
      <vt:lpstr>Fundamentos de Ciencias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Fundamentos de Ciencias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Ciencias de Datos</dc:title>
  <cp:lastModifiedBy>Gonzalo Anriquez</cp:lastModifiedBy>
  <cp:revision>3</cp:revision>
  <dcterms:modified xsi:type="dcterms:W3CDTF">2021-11-04T14:00:22Z</dcterms:modified>
</cp:coreProperties>
</file>