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9144000" cy="6858000"/>
  <p:embeddedFontLst>
    <p:embeddedFont>
      <p:font typeface="Noto Sans Symbols" panose="020B0604020202020204" charset="0"/>
      <p:regular r:id="rId40"/>
      <p:bold r:id="rId41"/>
    </p:embeddedFont>
    <p:embeddedFont>
      <p:font typeface="Trebuchet MS" panose="020B0603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igAZ0Qc2yctGotOOsAma6TMIdr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>
        <p:scale>
          <a:sx n="84" d="100"/>
          <a:sy n="84" d="100"/>
        </p:scale>
        <p:origin x="114" y="-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1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1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397" name="Google Shape;397;p1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98" name="Google Shape;398;p1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Ingeniera de Software I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799" name="Google Shape;799;p23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00" name="Google Shape;800;p23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01" name="Google Shape;801;p2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40" name="Google Shape;840;p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41" name="Google Shape;841;p2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42" name="Google Shape;842;p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2" name="Google Shape;852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54" name="Google Shape;854;p2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55" name="Google Shape;855;p2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56" name="Google Shape;856;p2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68" name="Google Shape;868;p2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69" name="Google Shape;869;p2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70" name="Google Shape;870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3" name="Google Shape;883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885" name="Google Shape;885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886" name="Google Shape;886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887" name="Google Shape;887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900" name="Google Shape;900;p2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901" name="Google Shape;901;p2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902" name="Google Shape;902;p2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559" name="Google Shape;559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560" name="Google Shape;560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61" name="Google Shape;561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568" name="Google Shape;568;p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569" name="Google Shape;569;p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70" name="Google Shape;570;p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598" name="Google Shape;598;p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599" name="Google Shape;599;p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600" name="Google Shape;600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</a:t>
            </a:r>
            <a:endParaRPr/>
          </a:p>
        </p:txBody>
      </p:sp>
      <p:sp>
        <p:nvSpPr>
          <p:cNvPr id="610" name="Google Shape;610;p1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2012</a:t>
            </a:r>
            <a:endParaRPr/>
          </a:p>
        </p:txBody>
      </p:sp>
      <p:sp>
        <p:nvSpPr>
          <p:cNvPr id="611" name="Google Shape;611;p1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612" name="Google Shape;612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3" name="Google Shape;23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38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16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4" name="Google Shape;204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6" name="Google Shape;206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6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08" name="Google Shape;208;p16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09" name="Google Shape;209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118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3" name="Google Shape;213;p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4" name="Google Shape;214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6" name="Google Shape;216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18" name="Google Shape;218;p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19" name="Google Shape;219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8681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6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4" name="Google Shape;224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6" name="Google Shape;226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6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8" name="Google Shape;228;p16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9" name="Google Shape;229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2823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16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4" name="Google Shape;234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6" name="Google Shape;236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6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38" name="Google Shape;238;p16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39" name="Google Shape;239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1467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3" name="Google Shape;243;p16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4" name="Google Shape;244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6" name="Google Shape;246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6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48" name="Google Shape;248;p16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49" name="Google Shape;249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8203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6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4" name="Google Shape;254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6" name="Google Shape;256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6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58" name="Google Shape;258;p16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59" name="Google Shape;259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62319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3" name="Google Shape;263;p16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4" name="Google Shape;264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6" name="Google Shape;266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16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68" name="Google Shape;268;p16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 dirty="0"/>
          </a:p>
        </p:txBody>
      </p:sp>
      <p:sp>
        <p:nvSpPr>
          <p:cNvPr id="269" name="Google Shape;269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21205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6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4" name="Google Shape;274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6" name="Google Shape;276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78" name="Google Shape;278;p16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79" name="Google Shape;279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01602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6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84" name="Google Shape;284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6" name="Google Shape;286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6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88" name="Google Shape;288;p16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89" name="Google Shape;289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62232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7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5" name="Google Shape;125;p3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26" name="Google Shape;126;p3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908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72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3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10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35" name="Google Shape;135;p4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3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42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52" name="Google Shape;152;p42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53" name="Google Shape;153;p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07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6" name="Google Shape;166;p4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67" name="Google Shape;167;p4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8" name="Google Shape;168;p4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3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p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75" name="Google Shape;175;p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76" name="Google Shape;176;p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51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0" name="Google Shape;180;p4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81" name="Google Shape;181;p4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68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88" name="Google Shape;188;p47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5371" lvl="0" indent="-2276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9" name="Google Shape;189;p47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0" name="Google Shape;190;p4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54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3" name="Google Shape;193;p1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4" name="Google Shape;194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6" name="Google Shape;196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8" name="Google Shape;198;p1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99" name="Google Shape;199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7525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Ingeniería de software 2025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Google Shape;16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C4BB1B-ABD3-4156-C6D9-BD7BC91AFF3F}"/>
              </a:ext>
            </a:extLst>
          </p:cNvPr>
          <p:cNvSpPr txBox="1"/>
          <p:nvPr userDrawn="1"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12564757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1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163.10.22.82/OAS/petri/como_comenzar_la_red.html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5"/>
          <p:cNvSpPr txBox="1">
            <a:spLocks noGrp="1"/>
          </p:cNvSpPr>
          <p:nvPr>
            <p:ph type="title"/>
          </p:nvPr>
        </p:nvSpPr>
        <p:spPr>
          <a:xfrm>
            <a:off x="551384" y="5174203"/>
            <a:ext cx="10780777" cy="61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 dirty="0"/>
              <a:t>Ingeniería de Software I – Clase 5 - 2025  REDES DE PETRI</a:t>
            </a:r>
            <a:endParaRPr dirty="0"/>
          </a:p>
        </p:txBody>
      </p:sp>
      <p:sp>
        <p:nvSpPr>
          <p:cNvPr id="401" name="Google Shape;401;p125"/>
          <p:cNvSpPr txBox="1">
            <a:spLocks noGrp="1"/>
          </p:cNvSpPr>
          <p:nvPr>
            <p:ph type="sldNum" idx="12"/>
          </p:nvPr>
        </p:nvSpPr>
        <p:spPr>
          <a:xfrm>
            <a:off x="9900460" y="6447602"/>
            <a:ext cx="1312025" cy="36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>
                <a:solidFill>
                  <a:srgbClr val="758085"/>
                </a:solidFill>
              </a:rPr>
              <a:t>1</a:t>
            </a:fld>
            <a:endParaRPr>
              <a:solidFill>
                <a:srgbClr val="758085"/>
              </a:solidFill>
            </a:endParaRPr>
          </a:p>
        </p:txBody>
      </p:sp>
      <p:pic>
        <p:nvPicPr>
          <p:cNvPr id="402" name="Google Shape;40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413" y="4968816"/>
            <a:ext cx="1147495" cy="114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41" name="Google Shape;641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Los arcos indican a través de una flecha la relación entre sitios y transiciones y viceversa.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A los lugares se les asignan tokens (fichas) que se representan mediante un número o puntos dentro del sitio. Esta asignación de tokens a lugares constituye la marcación. 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Luego de una marcación inicial se puede simular la ejecución de la red. El número de tokens asignados a un sitio es ilimitado.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43" name="Google Shape;64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Redes de Petri</a:t>
            </a:r>
            <a:br>
              <a:rPr lang="es-ES" sz="4400" dirty="0"/>
            </a:br>
            <a:r>
              <a:rPr lang="es-ES" sz="4400" dirty="0"/>
              <a:t> Funciones de entrada y de salida</a:t>
            </a:r>
            <a:endParaRPr sz="4400" dirty="0"/>
          </a:p>
        </p:txBody>
      </p:sp>
      <p:sp>
        <p:nvSpPr>
          <p:cNvPr id="649" name="Google Shape;649;p1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graphicFrame>
        <p:nvGraphicFramePr>
          <p:cNvPr id="651" name="Google Shape;651;p13"/>
          <p:cNvGraphicFramePr/>
          <p:nvPr>
            <p:extLst>
              <p:ext uri="{D42A27DB-BD31-4B8C-83A1-F6EECF244321}">
                <p14:modId xmlns:p14="http://schemas.microsoft.com/office/powerpoint/2010/main" val="1587769727"/>
              </p:ext>
            </p:extLst>
          </p:nvPr>
        </p:nvGraphicFramePr>
        <p:xfrm>
          <a:off x="2447958" y="1710266"/>
          <a:ext cx="62642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264275" imgH="2870200" progId="Word.Picture.8">
                  <p:embed/>
                </p:oleObj>
              </mc:Choice>
              <mc:Fallback>
                <p:oleObj r:id="rId3" imgW="6264275" imgH="2870200" progId="Word.Picture.8">
                  <p:embed/>
                  <p:pic>
                    <p:nvPicPr>
                      <p:cNvPr id="651" name="Google Shape;651;p1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l="-4515" t="-9860" r="-4515" b="-9860"/>
                      <a:stretch/>
                    </p:blipFill>
                    <p:spPr>
                      <a:xfrm>
                        <a:off x="2447958" y="1710266"/>
                        <a:ext cx="6264275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" name="Google Shape;652;p13"/>
          <p:cNvSpPr/>
          <p:nvPr/>
        </p:nvSpPr>
        <p:spPr>
          <a:xfrm>
            <a:off x="2022024" y="4310029"/>
            <a:ext cx="820891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I:T    P                               O:T    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I(t1)={P1}                          O(t1)={P2,P3,P5}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I(t2)={P2,P3,P5}               O(t2)={P5}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I(t3)={P3}                          O(t3)={P4}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I(t4)={P4}                          O(t4)={P2,P3}</a:t>
            </a:r>
            <a:endParaRPr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94F1DF3-DE0E-F7CB-85F8-33F31DCADA85}"/>
              </a:ext>
            </a:extLst>
          </p:cNvPr>
          <p:cNvSpPr/>
          <p:nvPr/>
        </p:nvSpPr>
        <p:spPr>
          <a:xfrm>
            <a:off x="2447958" y="4444999"/>
            <a:ext cx="227509" cy="1354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9FA8195-FA39-940F-3F15-F4935F8F17FA}"/>
              </a:ext>
            </a:extLst>
          </p:cNvPr>
          <p:cNvSpPr/>
          <p:nvPr/>
        </p:nvSpPr>
        <p:spPr>
          <a:xfrm>
            <a:off x="5466340" y="4436531"/>
            <a:ext cx="227509" cy="1354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4"/>
          <p:cNvSpPr txBox="1">
            <a:spLocks noGrp="1"/>
          </p:cNvSpPr>
          <p:nvPr>
            <p:ph type="title"/>
          </p:nvPr>
        </p:nvSpPr>
        <p:spPr>
          <a:xfrm>
            <a:off x="1066800" y="427311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Redes de Petri</a:t>
            </a:r>
            <a:br>
              <a:rPr lang="es-ES" sz="4400" dirty="0"/>
            </a:br>
            <a:r>
              <a:rPr lang="es-ES" sz="4400" dirty="0"/>
              <a:t>Marcación inicial</a:t>
            </a:r>
            <a:endParaRPr sz="4400" dirty="0"/>
          </a:p>
        </p:txBody>
      </p:sp>
      <p:sp>
        <p:nvSpPr>
          <p:cNvPr id="659" name="Google Shape;65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pic>
        <p:nvPicPr>
          <p:cNvPr id="660" name="Google Shape;660;p14" descr="0-petri"/>
          <p:cNvPicPr preferRelativeResize="0"/>
          <p:nvPr/>
        </p:nvPicPr>
        <p:blipFill rotWithShape="1">
          <a:blip r:embed="rId3">
            <a:alphaModFix/>
          </a:blip>
          <a:srcRect l="4834" t="2585" r="5501" b="11429"/>
          <a:stretch/>
        </p:blipFill>
        <p:spPr>
          <a:xfrm>
            <a:off x="2430840" y="2032338"/>
            <a:ext cx="7265625" cy="3239988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4"/>
          <p:cNvSpPr/>
          <p:nvPr/>
        </p:nvSpPr>
        <p:spPr>
          <a:xfrm>
            <a:off x="4079777" y="5445225"/>
            <a:ext cx="39677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M(P1,P2,P3,P4,P5)=(1,2,0,1,1)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67" name="Google Shape;6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El conjunto de tokens asociado a cada estado sirve para manejar la coordinación de eventos y estados.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Una vez que ocurre un evento, un token puede “viajar” de uno de los estados a otro.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Las reglas de disparo provocan que los tokens “viajen” de un lugar a otro cuando se cumplen las condiciones adecuadas. 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La ejecución es controlada por el número y distribución de los tokens.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75" name="Google Shape;6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La ejecución de una Red de Petri se realiza disparando transiciones habilitadas. </a:t>
            </a:r>
            <a:endParaRPr dirty="0"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Una transición está habilitada cuando cada lugar de entrada tiene al menos tantos tokens como arcos hacia la transición. </a:t>
            </a:r>
            <a:endParaRPr dirty="0"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Disparar una transición habilitada implica remover tokens de los lugares de entrada y distribuir tokens en los lugares de salida (teniendo en cuenta la cantidad de arcos que llegan y la cantidad de arcos que salen de la transición).</a:t>
            </a:r>
            <a:endParaRPr dirty="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77" name="Google Shape;67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83" name="Google Shape;683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Transiciones</a:t>
            </a:r>
            <a:endParaRPr sz="3200"/>
          </a:p>
        </p:txBody>
      </p:sp>
      <p:sp>
        <p:nvSpPr>
          <p:cNvPr id="685" name="Google Shape;68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pic>
        <p:nvPicPr>
          <p:cNvPr id="686" name="Google Shape;686;p17" descr="111-Petri"/>
          <p:cNvPicPr preferRelativeResize="0"/>
          <p:nvPr/>
        </p:nvPicPr>
        <p:blipFill rotWithShape="1">
          <a:blip r:embed="rId3">
            <a:alphaModFix/>
          </a:blip>
          <a:srcRect l="24987" t="8196" r="13468" b="5524"/>
          <a:stretch/>
        </p:blipFill>
        <p:spPr>
          <a:xfrm>
            <a:off x="6325697" y="2318427"/>
            <a:ext cx="2612572" cy="302418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17"/>
          <p:cNvSpPr/>
          <p:nvPr/>
        </p:nvSpPr>
        <p:spPr>
          <a:xfrm>
            <a:off x="2521562" y="2714551"/>
            <a:ext cx="3456384" cy="646331"/>
          </a:xfrm>
          <a:prstGeom prst="rightArrowCallout">
            <a:avLst>
              <a:gd name="adj1" fmla="val 17965"/>
              <a:gd name="adj2" fmla="val 25000"/>
              <a:gd name="adj3" fmla="val 25000"/>
              <a:gd name="adj4" fmla="val 82375"/>
            </a:avLst>
          </a:prstGeom>
          <a:solidFill>
            <a:srgbClr val="C00000"/>
          </a:solidFill>
          <a:ln w="12700" cap="flat" cmpd="sng">
            <a:solidFill>
              <a:srgbClr val="5C5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9537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transición está habilitada</a:t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2521563" y="4293096"/>
            <a:ext cx="3456383" cy="646331"/>
          </a:xfrm>
          <a:prstGeom prst="rightArrowCallout">
            <a:avLst>
              <a:gd name="adj1" fmla="val 19386"/>
              <a:gd name="adj2" fmla="val 25000"/>
              <a:gd name="adj3" fmla="val 25000"/>
              <a:gd name="adj4" fmla="val 82795"/>
            </a:avLst>
          </a:prstGeom>
          <a:solidFill>
            <a:srgbClr val="C00000"/>
          </a:solidFill>
          <a:ln w="12700" cap="flat" cmpd="sng">
            <a:solidFill>
              <a:srgbClr val="5C5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9537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transición no está habilitada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94" name="Google Shape;69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263" lvl="0" indent="-17621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La ocurrencia de los eventos (transiciones) depende del estado del sistema.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Una condición puede ser V  (con token) o F (sin token)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La ocurrencia de un evento está sujeta a que se den ciertas condiciones (pre) y al ocurrir el evento causa que se hagan verdaderas las post-condiciones.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Las RP son asincrónicas y el orden en que ocurren los eventos es uno de los permitidos 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lang="es-ES" sz="3000"/>
              <a:t>La ejecución es NO DETERMINÍSTICA </a:t>
            </a:r>
            <a:endParaRPr/>
          </a:p>
          <a:p>
            <a:pPr marL="68263" lvl="0" indent="-176212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Char char="»"/>
            </a:pPr>
            <a:r>
              <a:rPr lang="es-ES" sz="3000"/>
              <a:t>Se acepta que el disparo de una transición es instantáneo.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696" name="Google Shape;69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702" name="Google Shape;702;p19"/>
          <p:cNvSpPr txBox="1">
            <a:spLocks noGrp="1"/>
          </p:cNvSpPr>
          <p:nvPr>
            <p:ph type="sldNum" idx="12"/>
          </p:nvPr>
        </p:nvSpPr>
        <p:spPr>
          <a:xfrm>
            <a:off x="9181788" y="2730500"/>
            <a:ext cx="29259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703" name="Google Shape;703;p19"/>
          <p:cNvSpPr txBox="1">
            <a:spLocks noGrp="1"/>
          </p:cNvSpPr>
          <p:nvPr>
            <p:ph type="body" idx="4294967295"/>
          </p:nvPr>
        </p:nvSpPr>
        <p:spPr>
          <a:xfrm>
            <a:off x="517423" y="465206"/>
            <a:ext cx="101600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Redes de Petri: Paralelismo</a:t>
            </a:r>
            <a:endParaRPr sz="2800" dirty="0"/>
          </a:p>
        </p:txBody>
      </p:sp>
      <p:grpSp>
        <p:nvGrpSpPr>
          <p:cNvPr id="704" name="Google Shape;704;p19"/>
          <p:cNvGrpSpPr/>
          <p:nvPr/>
        </p:nvGrpSpPr>
        <p:grpSpPr>
          <a:xfrm>
            <a:off x="2930675" y="1093575"/>
            <a:ext cx="4726867" cy="5064612"/>
            <a:chOff x="2930675" y="1093575"/>
            <a:chExt cx="4726867" cy="5064612"/>
          </a:xfrm>
        </p:grpSpPr>
        <p:sp>
          <p:nvSpPr>
            <p:cNvPr id="705" name="Google Shape;705;p19"/>
            <p:cNvSpPr/>
            <p:nvPr/>
          </p:nvSpPr>
          <p:spPr>
            <a:xfrm>
              <a:off x="5407442" y="111762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895274" y="21977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5407442" y="21977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7063626" y="21977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895274" y="39979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335434" y="39979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6991618" y="39979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5335434" y="5798147"/>
              <a:ext cx="432048" cy="36004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19"/>
            <p:cNvSpPr txBox="1"/>
            <p:nvPr/>
          </p:nvSpPr>
          <p:spPr>
            <a:xfrm>
              <a:off x="4897463" y="1093575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P0</a:t>
              </a:r>
              <a:endParaRPr/>
            </a:p>
          </p:txBody>
        </p:sp>
        <p:sp>
          <p:nvSpPr>
            <p:cNvPr id="714" name="Google Shape;714;p19"/>
            <p:cNvSpPr txBox="1"/>
            <p:nvPr/>
          </p:nvSpPr>
          <p:spPr>
            <a:xfrm>
              <a:off x="3412092" y="222158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715" name="Google Shape;715;p19"/>
            <p:cNvSpPr txBox="1"/>
            <p:nvPr/>
          </p:nvSpPr>
          <p:spPr>
            <a:xfrm>
              <a:off x="4913824" y="2136365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716" name="Google Shape;716;p19"/>
            <p:cNvSpPr txBox="1"/>
            <p:nvPr/>
          </p:nvSpPr>
          <p:spPr>
            <a:xfrm>
              <a:off x="6415544" y="2247200"/>
              <a:ext cx="72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717" name="Google Shape;717;p19"/>
            <p:cNvSpPr txBox="1"/>
            <p:nvPr/>
          </p:nvSpPr>
          <p:spPr>
            <a:xfrm>
              <a:off x="3331855" y="4116353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718" name="Google Shape;718;p19"/>
            <p:cNvSpPr txBox="1"/>
            <p:nvPr/>
          </p:nvSpPr>
          <p:spPr>
            <a:xfrm>
              <a:off x="4897413" y="414025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719" name="Google Shape;719;p19"/>
            <p:cNvSpPr txBox="1"/>
            <p:nvPr/>
          </p:nvSpPr>
          <p:spPr>
            <a:xfrm>
              <a:off x="6462991" y="4123441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P6</a:t>
              </a:r>
              <a:endParaRPr/>
            </a:p>
          </p:txBody>
        </p:sp>
        <p:sp>
          <p:nvSpPr>
            <p:cNvPr id="720" name="Google Shape;720;p19"/>
            <p:cNvSpPr txBox="1"/>
            <p:nvPr/>
          </p:nvSpPr>
          <p:spPr>
            <a:xfrm>
              <a:off x="4897485" y="577410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P7</a:t>
              </a:r>
              <a:endParaRPr/>
            </a:p>
          </p:txBody>
        </p:sp>
        <p:cxnSp>
          <p:nvCxnSpPr>
            <p:cNvPr id="721" name="Google Shape;721;p19"/>
            <p:cNvCxnSpPr/>
            <p:nvPr/>
          </p:nvCxnSpPr>
          <p:spPr>
            <a:xfrm>
              <a:off x="4725954" y="1837707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19"/>
            <p:cNvCxnSpPr/>
            <p:nvPr/>
          </p:nvCxnSpPr>
          <p:spPr>
            <a:xfrm>
              <a:off x="3705293" y="3125876"/>
              <a:ext cx="720080" cy="1473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19"/>
            <p:cNvCxnSpPr/>
            <p:nvPr/>
          </p:nvCxnSpPr>
          <p:spPr>
            <a:xfrm>
              <a:off x="4615354" y="5222083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24;p19"/>
            <p:cNvCxnSpPr>
              <a:stCxn id="705" idx="4"/>
            </p:cNvCxnSpPr>
            <p:nvPr/>
          </p:nvCxnSpPr>
          <p:spPr>
            <a:xfrm>
              <a:off x="5623466" y="1477667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5" name="Google Shape;725;p19"/>
            <p:cNvCxnSpPr/>
            <p:nvPr/>
          </p:nvCxnSpPr>
          <p:spPr>
            <a:xfrm flipH="1">
              <a:off x="4327322" y="1837707"/>
              <a:ext cx="1008112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5623466" y="1837707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6271538" y="1837707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4111298" y="2629795"/>
              <a:ext cx="0" cy="44381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4113615" y="3205859"/>
              <a:ext cx="0" cy="68516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4183306" y="4429995"/>
              <a:ext cx="720080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5551458" y="4502003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2" name="Google Shape;732;p19"/>
            <p:cNvCxnSpPr/>
            <p:nvPr/>
          </p:nvCxnSpPr>
          <p:spPr>
            <a:xfrm flipH="1">
              <a:off x="6271538" y="4502003"/>
              <a:ext cx="864096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5551458" y="536609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34" name="Google Shape;734;p19"/>
            <p:cNvSpPr/>
            <p:nvPr/>
          </p:nvSpPr>
          <p:spPr>
            <a:xfrm>
              <a:off x="5551458" y="1234623"/>
              <a:ext cx="144016" cy="14401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5" name="Google Shape;735;p19"/>
            <p:cNvCxnSpPr/>
            <p:nvPr/>
          </p:nvCxnSpPr>
          <p:spPr>
            <a:xfrm>
              <a:off x="5191418" y="3167276"/>
              <a:ext cx="720080" cy="1473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597423" y="2671195"/>
              <a:ext cx="0" cy="44381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5599740" y="3247259"/>
              <a:ext cx="0" cy="68516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937462" y="3125876"/>
              <a:ext cx="720080" cy="1473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343467" y="2629795"/>
              <a:ext cx="0" cy="44381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345784" y="3205859"/>
              <a:ext cx="0" cy="685168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41" name="Google Shape;741;p19"/>
            <p:cNvSpPr txBox="1"/>
            <p:nvPr/>
          </p:nvSpPr>
          <p:spPr>
            <a:xfrm>
              <a:off x="4243471" y="1429490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T0</a:t>
              </a:r>
              <a:endParaRPr/>
            </a:p>
          </p:txBody>
        </p:sp>
        <p:sp>
          <p:nvSpPr>
            <p:cNvPr id="742" name="Google Shape;742;p19"/>
            <p:cNvSpPr txBox="1"/>
            <p:nvPr/>
          </p:nvSpPr>
          <p:spPr>
            <a:xfrm>
              <a:off x="2930675" y="2803528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T1</a:t>
              </a:r>
              <a:endParaRPr/>
            </a:p>
          </p:txBody>
        </p:sp>
        <p:sp>
          <p:nvSpPr>
            <p:cNvPr id="743" name="Google Shape;743;p19"/>
            <p:cNvSpPr txBox="1"/>
            <p:nvPr/>
          </p:nvSpPr>
          <p:spPr>
            <a:xfrm>
              <a:off x="4734958" y="2804315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T2</a:t>
              </a:r>
              <a:endParaRPr/>
            </a:p>
          </p:txBody>
        </p:sp>
        <p:sp>
          <p:nvSpPr>
            <p:cNvPr id="744" name="Google Shape;744;p19"/>
            <p:cNvSpPr txBox="1"/>
            <p:nvPr/>
          </p:nvSpPr>
          <p:spPr>
            <a:xfrm>
              <a:off x="6701770" y="2795934"/>
              <a:ext cx="4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T3</a:t>
              </a:r>
              <a:endParaRPr/>
            </a:p>
          </p:txBody>
        </p:sp>
        <p:sp>
          <p:nvSpPr>
            <p:cNvPr id="745" name="Google Shape;745;p19"/>
            <p:cNvSpPr txBox="1"/>
            <p:nvPr/>
          </p:nvSpPr>
          <p:spPr>
            <a:xfrm>
              <a:off x="3895272" y="4850750"/>
              <a:ext cx="65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 4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20" descr="http://3.bp.blogspot.com/-BgthTLC605A/UJ9oo1OhfGI/AAAAAAAAAfM/Op0KUvpqUi8/s1600/sincronizac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5641" y="3684039"/>
            <a:ext cx="2639079" cy="2480372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752" name="Google Shape;75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Sincronización</a:t>
            </a:r>
            <a:endParaRPr sz="3200"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Para que varios procesos colaboren en la solución de un problema es necesario que compartan información y recursos pero esto debe ser controlado para asegurar la integridad y correcta operación del sistema.</a:t>
            </a:r>
            <a:endParaRPr dirty="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None/>
            </a:pPr>
            <a:endParaRPr sz="3200" dirty="0"/>
          </a:p>
        </p:txBody>
      </p:sp>
      <p:sp>
        <p:nvSpPr>
          <p:cNvPr id="753" name="Google Shape;753;p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Ingeniería de Software I</a:t>
            </a:r>
            <a:endParaRPr dirty="0"/>
          </a:p>
        </p:txBody>
      </p:sp>
      <p:sp>
        <p:nvSpPr>
          <p:cNvPr id="754" name="Google Shape;75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760" name="Google Shape;760;p21"/>
          <p:cNvSpPr txBox="1">
            <a:spLocks noGrp="1"/>
          </p:cNvSpPr>
          <p:nvPr>
            <p:ph type="body" idx="1"/>
          </p:nvPr>
        </p:nvSpPr>
        <p:spPr>
          <a:xfrm>
            <a:off x="794525" y="1690413"/>
            <a:ext cx="10753800" cy="3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Expresión de exclusión mutua</a:t>
            </a:r>
            <a:endParaRPr sz="2800" dirty="0"/>
          </a:p>
        </p:txBody>
      </p:sp>
      <p:sp>
        <p:nvSpPr>
          <p:cNvPr id="761" name="Google Shape;761;p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763" name="Google Shape;763;p21"/>
          <p:cNvSpPr/>
          <p:nvPr/>
        </p:nvSpPr>
        <p:spPr>
          <a:xfrm>
            <a:off x="3863752" y="2780928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21"/>
          <p:cNvSpPr txBox="1"/>
          <p:nvPr/>
        </p:nvSpPr>
        <p:spPr>
          <a:xfrm>
            <a:off x="3175675" y="2780925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P0</a:t>
            </a:r>
            <a:endParaRPr/>
          </a:p>
        </p:txBody>
      </p:sp>
      <p:cxnSp>
        <p:nvCxnSpPr>
          <p:cNvPr id="765" name="Google Shape;765;p21"/>
          <p:cNvCxnSpPr/>
          <p:nvPr/>
        </p:nvCxnSpPr>
        <p:spPr>
          <a:xfrm>
            <a:off x="3503712" y="371703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6" name="Google Shape;766;p21"/>
          <p:cNvCxnSpPr/>
          <p:nvPr/>
        </p:nvCxnSpPr>
        <p:spPr>
          <a:xfrm>
            <a:off x="4079776" y="321297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67" name="Google Shape;767;p21"/>
          <p:cNvSpPr/>
          <p:nvPr/>
        </p:nvSpPr>
        <p:spPr>
          <a:xfrm>
            <a:off x="4007768" y="2897924"/>
            <a:ext cx="144016" cy="14401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21"/>
          <p:cNvSpPr/>
          <p:nvPr/>
        </p:nvSpPr>
        <p:spPr>
          <a:xfrm>
            <a:off x="5807968" y="2780928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21"/>
          <p:cNvSpPr txBox="1"/>
          <p:nvPr/>
        </p:nvSpPr>
        <p:spPr>
          <a:xfrm>
            <a:off x="5284317" y="2780925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770" name="Google Shape;770;p21"/>
          <p:cNvSpPr/>
          <p:nvPr/>
        </p:nvSpPr>
        <p:spPr>
          <a:xfrm>
            <a:off x="5951984" y="2897924"/>
            <a:ext cx="144016" cy="14401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p21"/>
          <p:cNvSpPr/>
          <p:nvPr/>
        </p:nvSpPr>
        <p:spPr>
          <a:xfrm>
            <a:off x="7968208" y="2780928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21"/>
          <p:cNvSpPr txBox="1"/>
          <p:nvPr/>
        </p:nvSpPr>
        <p:spPr>
          <a:xfrm>
            <a:off x="7627254" y="2780925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773" name="Google Shape;773;p21"/>
          <p:cNvSpPr/>
          <p:nvPr/>
        </p:nvSpPr>
        <p:spPr>
          <a:xfrm>
            <a:off x="8112224" y="2897924"/>
            <a:ext cx="144016" cy="14401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4" name="Google Shape;774;p21"/>
          <p:cNvCxnSpPr/>
          <p:nvPr/>
        </p:nvCxnSpPr>
        <p:spPr>
          <a:xfrm>
            <a:off x="7392144" y="371703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5" name="Google Shape;775;p21"/>
          <p:cNvCxnSpPr>
            <a:stCxn id="768" idx="3"/>
          </p:cNvCxnSpPr>
          <p:nvPr/>
        </p:nvCxnSpPr>
        <p:spPr>
          <a:xfrm flipH="1">
            <a:off x="4799940" y="3088241"/>
            <a:ext cx="1071300" cy="48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6" name="Google Shape;776;p21"/>
          <p:cNvCxnSpPr/>
          <p:nvPr/>
        </p:nvCxnSpPr>
        <p:spPr>
          <a:xfrm>
            <a:off x="6168008" y="3068960"/>
            <a:ext cx="1368152" cy="504056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7" name="Google Shape;777;p21"/>
          <p:cNvCxnSpPr/>
          <p:nvPr/>
        </p:nvCxnSpPr>
        <p:spPr>
          <a:xfrm>
            <a:off x="8184232" y="321297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8" name="Google Shape;778;p21"/>
          <p:cNvCxnSpPr/>
          <p:nvPr/>
        </p:nvCxnSpPr>
        <p:spPr>
          <a:xfrm>
            <a:off x="4079776" y="393305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9" name="Google Shape;779;p21"/>
          <p:cNvCxnSpPr/>
          <p:nvPr/>
        </p:nvCxnSpPr>
        <p:spPr>
          <a:xfrm>
            <a:off x="8184232" y="3933056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80" name="Google Shape;780;p21"/>
          <p:cNvSpPr/>
          <p:nvPr/>
        </p:nvSpPr>
        <p:spPr>
          <a:xfrm>
            <a:off x="3863752" y="4437112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21"/>
          <p:cNvSpPr txBox="1"/>
          <p:nvPr/>
        </p:nvSpPr>
        <p:spPr>
          <a:xfrm>
            <a:off x="3175675" y="4437123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sp>
        <p:nvSpPr>
          <p:cNvPr id="782" name="Google Shape;782;p21"/>
          <p:cNvSpPr/>
          <p:nvPr/>
        </p:nvSpPr>
        <p:spPr>
          <a:xfrm>
            <a:off x="7968208" y="4437112"/>
            <a:ext cx="432048" cy="360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21"/>
          <p:cNvSpPr txBox="1"/>
          <p:nvPr/>
        </p:nvSpPr>
        <p:spPr>
          <a:xfrm>
            <a:off x="7627254" y="4437123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784" name="Google Shape;784;p21"/>
          <p:cNvSpPr txBox="1"/>
          <p:nvPr/>
        </p:nvSpPr>
        <p:spPr>
          <a:xfrm>
            <a:off x="3035100" y="3389317"/>
            <a:ext cx="46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endParaRPr/>
          </a:p>
        </p:txBody>
      </p:sp>
      <p:sp>
        <p:nvSpPr>
          <p:cNvPr id="785" name="Google Shape;785;p21"/>
          <p:cNvSpPr txBox="1"/>
          <p:nvPr/>
        </p:nvSpPr>
        <p:spPr>
          <a:xfrm>
            <a:off x="8723174" y="3393775"/>
            <a:ext cx="6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2" descr="Papel reciclado"/>
          <p:cNvPicPr preferRelativeResize="0"/>
          <p:nvPr/>
        </p:nvPicPr>
        <p:blipFill rotWithShape="1">
          <a:blip r:embed="rId3">
            <a:alphaModFix/>
          </a:blip>
          <a:srcRect l="6010" t="5570" r="5572" b="6703"/>
          <a:stretch/>
        </p:blipFill>
        <p:spPr>
          <a:xfrm>
            <a:off x="2129840" y="2053882"/>
            <a:ext cx="6915686" cy="3983143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534" name="Google Shape;53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Requerimientos</a:t>
            </a:r>
            <a:endParaRPr/>
          </a:p>
        </p:txBody>
      </p:sp>
      <p:sp>
        <p:nvSpPr>
          <p:cNvPr id="535" name="Google Shape;535;p2"/>
          <p:cNvSpPr txBox="1">
            <a:spLocks noGrp="1"/>
          </p:cNvSpPr>
          <p:nvPr>
            <p:ph type="body" idx="1"/>
          </p:nvPr>
        </p:nvSpPr>
        <p:spPr>
          <a:xfrm>
            <a:off x="6644763" y="6477719"/>
            <a:ext cx="2520280" cy="3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88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s-ES" sz="1400" dirty="0"/>
              <a:t>Sommerville, Capítulo 7</a:t>
            </a:r>
            <a:endParaRPr sz="1400" dirty="0"/>
          </a:p>
        </p:txBody>
      </p:sp>
      <p:sp>
        <p:nvSpPr>
          <p:cNvPr id="537" name="Google Shape;53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538" name="Google Shape;538;p2"/>
          <p:cNvSpPr/>
          <p:nvPr/>
        </p:nvSpPr>
        <p:spPr>
          <a:xfrm>
            <a:off x="5298085" y="2288170"/>
            <a:ext cx="2183370" cy="1258594"/>
          </a:xfrm>
          <a:prstGeom prst="ellipse">
            <a:avLst/>
          </a:prstGeom>
          <a:noFill/>
          <a:ln w="635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791" name="Google Shape;791;p22"/>
          <p:cNvSpPr txBox="1">
            <a:spLocks noGrp="1"/>
          </p:cNvSpPr>
          <p:nvPr>
            <p:ph type="body" idx="1"/>
          </p:nvPr>
        </p:nvSpPr>
        <p:spPr>
          <a:xfrm>
            <a:off x="650088" y="1737405"/>
            <a:ext cx="10753800" cy="3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 dirty="0"/>
              <a:t>Productor - Consumidor</a:t>
            </a:r>
            <a:endParaRPr sz="2800" dirty="0"/>
          </a:p>
        </p:txBody>
      </p:sp>
      <p:sp>
        <p:nvSpPr>
          <p:cNvPr id="792" name="Google Shape;792;p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793" name="Google Shape;793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pic>
        <p:nvPicPr>
          <p:cNvPr id="794" name="Google Shape;794;p22" descr="11-Petri"/>
          <p:cNvPicPr preferRelativeResize="0"/>
          <p:nvPr/>
        </p:nvPicPr>
        <p:blipFill rotWithShape="1">
          <a:blip r:embed="rId3">
            <a:alphaModFix/>
          </a:blip>
          <a:srcRect t="3772" r="1641" b="4835"/>
          <a:stretch/>
        </p:blipFill>
        <p:spPr>
          <a:xfrm>
            <a:off x="3686185" y="2214057"/>
            <a:ext cx="4943475" cy="396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804" name="Google Shape;804;p23"/>
          <p:cNvSpPr txBox="1">
            <a:spLocks noGrp="1"/>
          </p:cNvSpPr>
          <p:nvPr>
            <p:ph type="body" idx="1"/>
          </p:nvPr>
        </p:nvSpPr>
        <p:spPr>
          <a:xfrm>
            <a:off x="674563" y="2060848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Condición de bloqueo</a:t>
            </a:r>
            <a:endParaRPr sz="2800"/>
          </a:p>
        </p:txBody>
      </p:sp>
      <p:sp>
        <p:nvSpPr>
          <p:cNvPr id="805" name="Google Shape;805;p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06" name="Google Shape;806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807" name="Google Shape;807;p23"/>
          <p:cNvSpPr/>
          <p:nvPr/>
        </p:nvSpPr>
        <p:spPr>
          <a:xfrm>
            <a:off x="41654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3"/>
          <p:cNvSpPr/>
          <p:nvPr/>
        </p:nvSpPr>
        <p:spPr>
          <a:xfrm>
            <a:off x="46226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3"/>
          <p:cNvSpPr/>
          <p:nvPr/>
        </p:nvSpPr>
        <p:spPr>
          <a:xfrm>
            <a:off x="53084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3"/>
          <p:cNvSpPr/>
          <p:nvPr/>
        </p:nvSpPr>
        <p:spPr>
          <a:xfrm>
            <a:off x="5879976" y="2973131"/>
            <a:ext cx="342900" cy="342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p23"/>
          <p:cNvCxnSpPr/>
          <p:nvPr/>
        </p:nvCxnSpPr>
        <p:spPr>
          <a:xfrm>
            <a:off x="43940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23"/>
          <p:cNvCxnSpPr/>
          <p:nvPr/>
        </p:nvCxnSpPr>
        <p:spPr>
          <a:xfrm>
            <a:off x="48512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23"/>
          <p:cNvCxnSpPr/>
          <p:nvPr/>
        </p:nvCxnSpPr>
        <p:spPr>
          <a:xfrm>
            <a:off x="55370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814;p23"/>
          <p:cNvCxnSpPr/>
          <p:nvPr/>
        </p:nvCxnSpPr>
        <p:spPr>
          <a:xfrm>
            <a:off x="6108576" y="3316031"/>
            <a:ext cx="0" cy="34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23"/>
          <p:cNvCxnSpPr/>
          <p:nvPr/>
        </p:nvCxnSpPr>
        <p:spPr>
          <a:xfrm>
            <a:off x="4279776" y="3658931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23"/>
          <p:cNvCxnSpPr/>
          <p:nvPr/>
        </p:nvCxnSpPr>
        <p:spPr>
          <a:xfrm>
            <a:off x="5422776" y="3658931"/>
            <a:ext cx="800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7" name="Google Shape;817;p23"/>
          <p:cNvSpPr/>
          <p:nvPr/>
        </p:nvSpPr>
        <p:spPr>
          <a:xfrm>
            <a:off x="4622676" y="2401631"/>
            <a:ext cx="952500" cy="2038350"/>
          </a:xfrm>
          <a:custGeom>
            <a:avLst/>
            <a:gdLst/>
            <a:ahLst/>
            <a:cxnLst/>
            <a:rect l="l" t="t" r="r" b="b"/>
            <a:pathLst>
              <a:path w="1500" h="3210" extrusionOk="0">
                <a:moveTo>
                  <a:pt x="0" y="2070"/>
                </a:moveTo>
                <a:cubicBezTo>
                  <a:pt x="15" y="2580"/>
                  <a:pt x="30" y="3090"/>
                  <a:pt x="180" y="3150"/>
                </a:cubicBezTo>
                <a:cubicBezTo>
                  <a:pt x="330" y="3210"/>
                  <a:pt x="780" y="2910"/>
                  <a:pt x="900" y="2430"/>
                </a:cubicBezTo>
                <a:cubicBezTo>
                  <a:pt x="1020" y="1950"/>
                  <a:pt x="810" y="540"/>
                  <a:pt x="900" y="270"/>
                </a:cubicBezTo>
                <a:cubicBezTo>
                  <a:pt x="990" y="0"/>
                  <a:pt x="1380" y="720"/>
                  <a:pt x="1440" y="810"/>
                </a:cubicBezTo>
                <a:cubicBezTo>
                  <a:pt x="1500" y="900"/>
                  <a:pt x="1260" y="810"/>
                  <a:pt x="1260" y="810"/>
                </a:cubicBezTo>
                <a:cubicBezTo>
                  <a:pt x="1260" y="810"/>
                  <a:pt x="1350" y="810"/>
                  <a:pt x="1440" y="8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3"/>
          <p:cNvSpPr/>
          <p:nvPr/>
        </p:nvSpPr>
        <p:spPr>
          <a:xfrm>
            <a:off x="4851276" y="2515931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1560" h="2880" extrusionOk="0">
                <a:moveTo>
                  <a:pt x="1440" y="1710"/>
                </a:moveTo>
                <a:cubicBezTo>
                  <a:pt x="1500" y="2205"/>
                  <a:pt x="1560" y="2700"/>
                  <a:pt x="1440" y="2790"/>
                </a:cubicBezTo>
                <a:cubicBezTo>
                  <a:pt x="1320" y="2880"/>
                  <a:pt x="930" y="2670"/>
                  <a:pt x="720" y="2250"/>
                </a:cubicBezTo>
                <a:cubicBezTo>
                  <a:pt x="510" y="1830"/>
                  <a:pt x="300" y="540"/>
                  <a:pt x="180" y="270"/>
                </a:cubicBezTo>
                <a:cubicBezTo>
                  <a:pt x="60" y="0"/>
                  <a:pt x="30" y="315"/>
                  <a:pt x="0" y="63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3"/>
          <p:cNvSpPr/>
          <p:nvPr/>
        </p:nvSpPr>
        <p:spPr>
          <a:xfrm>
            <a:off x="4279776" y="3087431"/>
            <a:ext cx="114300" cy="114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3"/>
          <p:cNvSpPr/>
          <p:nvPr/>
        </p:nvSpPr>
        <p:spPr>
          <a:xfrm>
            <a:off x="5994276" y="3087431"/>
            <a:ext cx="114300" cy="114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3"/>
          <p:cNvSpPr txBox="1"/>
          <p:nvPr/>
        </p:nvSpPr>
        <p:spPr>
          <a:xfrm>
            <a:off x="4051176" y="27445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3"/>
          <p:cNvSpPr txBox="1"/>
          <p:nvPr/>
        </p:nvSpPr>
        <p:spPr>
          <a:xfrm>
            <a:off x="4479724" y="27445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3"/>
          <p:cNvSpPr txBox="1"/>
          <p:nvPr/>
        </p:nvSpPr>
        <p:spPr>
          <a:xfrm>
            <a:off x="5537076" y="27445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3"/>
          <p:cNvSpPr txBox="1"/>
          <p:nvPr/>
        </p:nvSpPr>
        <p:spPr>
          <a:xfrm>
            <a:off x="6222876" y="28588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3"/>
          <p:cNvSpPr txBox="1"/>
          <p:nvPr/>
        </p:nvSpPr>
        <p:spPr>
          <a:xfrm>
            <a:off x="3822576" y="34303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3"/>
          <p:cNvSpPr txBox="1"/>
          <p:nvPr/>
        </p:nvSpPr>
        <p:spPr>
          <a:xfrm>
            <a:off x="6108576" y="3430331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ES" dirty="0"/>
              <a:t>Ejemplos de Redes de Petri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C9835C3-69E9-6F56-E639-61FA743D0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sp>
        <p:nvSpPr>
          <p:cNvPr id="845" name="Google Shape;845;p25"/>
          <p:cNvSpPr txBox="1">
            <a:spLocks noGrp="1"/>
          </p:cNvSpPr>
          <p:nvPr>
            <p:ph type="body" idx="1"/>
          </p:nvPr>
        </p:nvSpPr>
        <p:spPr>
          <a:xfrm>
            <a:off x="168275" y="1917043"/>
            <a:ext cx="6973146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263" lvl="0" indent="-17780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Este ejemplo considera un sistema de manufactura flexible donde se tiene una banda transportadora por donde arriban piezas para ser procesadas.</a:t>
            </a:r>
            <a:endParaRPr/>
          </a:p>
          <a:p>
            <a:pPr marL="68263" lvl="0" indent="-177800" algn="ctr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Estas piezas son tomadas por un brazo de robot que las deposita en una máquina para su procesamiento. </a:t>
            </a:r>
            <a:endParaRPr sz="2800"/>
          </a:p>
          <a:p>
            <a:pPr marL="68263" lvl="0" indent="-177800" algn="ctr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Al finalizar el proceso, el brazo de robot vuelve a tomar la pieza para depositarla en una banda de salida.</a:t>
            </a:r>
            <a:endParaRPr sz="2800"/>
          </a:p>
        </p:txBody>
      </p:sp>
      <p:sp>
        <p:nvSpPr>
          <p:cNvPr id="846" name="Google Shape;846;p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47" name="Google Shape;847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pic>
        <p:nvPicPr>
          <p:cNvPr id="848" name="Google Shape;8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9772" y="35833"/>
            <a:ext cx="49149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25"/>
          <p:cNvSpPr txBox="1"/>
          <p:nvPr/>
        </p:nvSpPr>
        <p:spPr>
          <a:xfrm>
            <a:off x="3607724" y="6374076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6"/>
          <p:cNvSpPr txBox="1">
            <a:spLocks noGrp="1"/>
          </p:cNvSpPr>
          <p:nvPr>
            <p:ph type="title"/>
          </p:nvPr>
        </p:nvSpPr>
        <p:spPr>
          <a:xfrm>
            <a:off x="1966" y="-236609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863" name="Google Shape;86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8328" y="631172"/>
            <a:ext cx="5785775" cy="5677798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pic>
        <p:nvPicPr>
          <p:cNvPr id="861" name="Google Shape;86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0465" y="255547"/>
            <a:ext cx="5346067" cy="62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26"/>
          <p:cNvSpPr txBox="1"/>
          <p:nvPr/>
        </p:nvSpPr>
        <p:spPr>
          <a:xfrm>
            <a:off x="5405022" y="5580538"/>
            <a:ext cx="29644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Venkatesh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K., 1999.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Control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Flexible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Series in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and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6,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</a:t>
            </a:r>
            <a:r>
              <a:rPr lang="es-E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Publishing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7"/>
          <p:cNvSpPr txBox="1">
            <a:spLocks noGrp="1"/>
          </p:cNvSpPr>
          <p:nvPr>
            <p:ph type="title"/>
          </p:nvPr>
        </p:nvSpPr>
        <p:spPr>
          <a:xfrm>
            <a:off x="0" y="-281808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876" name="Google Shape;876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267" y="787791"/>
            <a:ext cx="5713537" cy="558628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74" name="Google Shape;87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875" name="Google Shape;875;p27"/>
          <p:cNvSpPr txBox="1"/>
          <p:nvPr/>
        </p:nvSpPr>
        <p:spPr>
          <a:xfrm>
            <a:off x="3607724" y="6374076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7"/>
          <p:cNvSpPr txBox="1"/>
          <p:nvPr/>
        </p:nvSpPr>
        <p:spPr>
          <a:xfrm>
            <a:off x="6086944" y="296019"/>
            <a:ext cx="6207025" cy="3785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inicial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sistema modelado por la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que existe una pieza en la banda de entrada (p1), que el brazo de robot está listo para tomar alguna pieza (p2) y que la máquina de proceso también está disponible (p4).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marcado de este estado sería M0 = (1 1 0 1 0 0 0), que corresponden a los tokens de los lugares M0 = (p1 p2 … p7), respectivamente.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8" name="Google Shape;878;p27"/>
          <p:cNvGrpSpPr/>
          <p:nvPr/>
        </p:nvGrpSpPr>
        <p:grpSpPr>
          <a:xfrm>
            <a:off x="958768" y="3924841"/>
            <a:ext cx="11219649" cy="2633901"/>
            <a:chOff x="958768" y="3924841"/>
            <a:chExt cx="11219649" cy="2633901"/>
          </a:xfrm>
        </p:grpSpPr>
        <p:sp>
          <p:nvSpPr>
            <p:cNvPr id="879" name="Google Shape;879;p27"/>
            <p:cNvSpPr/>
            <p:nvPr/>
          </p:nvSpPr>
          <p:spPr>
            <a:xfrm>
              <a:off x="6082417" y="4342751"/>
              <a:ext cx="6096000" cy="2215991"/>
            </a:xfrm>
            <a:prstGeom prst="rect">
              <a:avLst/>
            </a:prstGeom>
            <a:solidFill>
              <a:srgbClr val="F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</a:t>
              </a:r>
              <a:r>
                <a:rPr lang="es-E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transición t1 </a:t>
              </a:r>
              <a:r>
                <a:rPr lang="es-E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encuentra </a:t>
              </a:r>
              <a:r>
                <a:rPr lang="es-E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habilitada</a:t>
              </a:r>
              <a:r>
                <a:rPr lang="es-E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es decir, para que una pieza sea tomada por el brazo de robot es necesario que la pieza se encuentre en la banda de entrada y el brazo de robot se encuentre disponible..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 rot="7584604">
              <a:off x="3607495" y="1276114"/>
              <a:ext cx="122146" cy="5419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8"/>
          <p:cNvSpPr txBox="1">
            <a:spLocks noGrp="1"/>
          </p:cNvSpPr>
          <p:nvPr>
            <p:ph type="title"/>
          </p:nvPr>
        </p:nvSpPr>
        <p:spPr>
          <a:xfrm>
            <a:off x="-76993" y="-321198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889" name="Google Shape;88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882" b="52339"/>
          <a:stretch/>
        </p:blipFill>
        <p:spPr>
          <a:xfrm>
            <a:off x="267236" y="520464"/>
            <a:ext cx="11174175" cy="5529383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893" name="Google Shape;893;p28"/>
          <p:cNvSpPr txBox="1"/>
          <p:nvPr/>
        </p:nvSpPr>
        <p:spPr>
          <a:xfrm>
            <a:off x="3607424" y="6333457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8"/>
          <p:cNvSpPr txBox="1"/>
          <p:nvPr/>
        </p:nvSpPr>
        <p:spPr>
          <a:xfrm>
            <a:off x="3686185" y="4295561"/>
            <a:ext cx="3783760" cy="17542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la figura (a) se muestra el estado de la </a:t>
            </a:r>
            <a:r>
              <a:rPr lang="es-E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M1 = (0 0 1 1 0 0 0) después del disparo de t1, que indica que la pieza está tomada por el brazo del robot y la máquina de procesamiento aún se encuentra disponible.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8"/>
          <p:cNvSpPr/>
          <p:nvPr/>
        </p:nvSpPr>
        <p:spPr>
          <a:xfrm>
            <a:off x="9314411" y="4139917"/>
            <a:ext cx="2877589" cy="20313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figura (b) muestra el estado M2 = (0 1 0 0 1 0 0), obtenido después del disparo de t2, donde el brazo de robot está ahora disponible y la máquina de procesamiento se encuentra en operación.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9"/>
          <p:cNvSpPr txBox="1">
            <a:spLocks noGrp="1"/>
          </p:cNvSpPr>
          <p:nvPr>
            <p:ph type="title"/>
          </p:nvPr>
        </p:nvSpPr>
        <p:spPr>
          <a:xfrm>
            <a:off x="-76993" y="-321198"/>
            <a:ext cx="10806112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Brazo robot</a:t>
            </a:r>
            <a:endParaRPr dirty="0"/>
          </a:p>
        </p:txBody>
      </p:sp>
      <p:pic>
        <p:nvPicPr>
          <p:cNvPr id="904" name="Google Shape;904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49488"/>
          <a:stretch/>
        </p:blipFill>
        <p:spPr>
          <a:xfrm>
            <a:off x="72653" y="637308"/>
            <a:ext cx="11491313" cy="61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07" name="Google Shape;90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908" name="Google Shape;908;p29"/>
          <p:cNvSpPr txBox="1"/>
          <p:nvPr/>
        </p:nvSpPr>
        <p:spPr>
          <a:xfrm>
            <a:off x="3607724" y="6374076"/>
            <a:ext cx="4680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Zhou, M., Venkatesh, K., 1999. Modeling, Simulation, and Control of Flexible Manufacturing Systems. Series in Intelligent Control and Intelligent Automation 6, World Scientific Publishing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9"/>
          <p:cNvSpPr txBox="1"/>
          <p:nvPr/>
        </p:nvSpPr>
        <p:spPr>
          <a:xfrm>
            <a:off x="3607724" y="4178300"/>
            <a:ext cx="2861564" cy="23083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figura (c) indica el estado alcanzado después del disparo de t3,  M3 = (0 0 0 1 0 1 0), donde el brazo de robot ha tomado la pieza de la máquina de procesamiento y ésta se encuentra disponible.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9"/>
          <p:cNvSpPr/>
          <p:nvPr/>
        </p:nvSpPr>
        <p:spPr>
          <a:xfrm>
            <a:off x="9266238" y="4022464"/>
            <a:ext cx="2985071" cy="286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figura (d) muestra el estado del sistema con el marcado M4 = (0 1 0 1 0 0 1), después del disparo de la transición t4, donde la pieza ha sido colocada en la banda de salida, y tanto el brazo de robot como la máquina de procesamiento se encuentran disponibles. </a:t>
            </a:r>
            <a:endParaRPr/>
          </a:p>
        </p:txBody>
      </p:sp>
      <p:sp>
        <p:nvSpPr>
          <p:cNvPr id="911" name="Google Shape;911;p29"/>
          <p:cNvSpPr/>
          <p:nvPr/>
        </p:nvSpPr>
        <p:spPr>
          <a:xfrm>
            <a:off x="2687782" y="198642"/>
            <a:ext cx="8190983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del marcado M4 se habilita la transición t5, cuyo disparo generaría el marcado M0, el cual corresponde al estado inicial del sistema.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 para resolver paso a paso</a:t>
            </a:r>
            <a:endParaRPr dirty="0"/>
          </a:p>
        </p:txBody>
      </p:sp>
      <p:sp>
        <p:nvSpPr>
          <p:cNvPr id="917" name="Google Shape;917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263" lvl="0" indent="-203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Los </a:t>
            </a:r>
            <a:r>
              <a:rPr lang="es-ES" sz="3200" dirty="0">
                <a:solidFill>
                  <a:srgbClr val="FF0000"/>
                </a:solidFill>
              </a:rPr>
              <a:t>autos</a:t>
            </a:r>
            <a:r>
              <a:rPr lang="es-ES" sz="3200" dirty="0"/>
              <a:t> llegan a una estación de servicios para cargar combustible. La estación sólo posee </a:t>
            </a:r>
            <a:r>
              <a:rPr lang="es-ES" sz="3200" dirty="0">
                <a:solidFill>
                  <a:srgbClr val="FF0000"/>
                </a:solidFill>
              </a:rPr>
              <a:t>lugar de espera </a:t>
            </a:r>
            <a:r>
              <a:rPr lang="es-ES" sz="3200" dirty="0"/>
              <a:t>para cinco autos. De no haber lugar quedará </a:t>
            </a:r>
            <a:r>
              <a:rPr lang="es-ES" sz="3200" dirty="0">
                <a:solidFill>
                  <a:srgbClr val="FF0000"/>
                </a:solidFill>
              </a:rPr>
              <a:t>esperando fuera </a:t>
            </a:r>
            <a:r>
              <a:rPr lang="es-ES" sz="3200" dirty="0"/>
              <a:t>de la estación, hasta que se libere un lugar y pasará a esperar adentro. La estación tiene tres </a:t>
            </a:r>
            <a:r>
              <a:rPr lang="es-ES" sz="3200" dirty="0">
                <a:solidFill>
                  <a:srgbClr val="FF0000"/>
                </a:solidFill>
              </a:rPr>
              <a:t>surtidores</a:t>
            </a:r>
            <a:r>
              <a:rPr lang="es-ES" sz="3200" dirty="0"/>
              <a:t>. Cada surtidor atiende de un auto a la vez. Una vez finalizada la carga, los autos </a:t>
            </a:r>
            <a:r>
              <a:rPr lang="es-ES" sz="3200" dirty="0">
                <a:solidFill>
                  <a:srgbClr val="FF0000"/>
                </a:solidFill>
              </a:rPr>
              <a:t>pasan a esperar que se libere </a:t>
            </a:r>
            <a:r>
              <a:rPr lang="es-ES" sz="3200" dirty="0"/>
              <a:t>una de las </a:t>
            </a:r>
            <a:r>
              <a:rPr lang="es-ES" sz="3200" dirty="0">
                <a:solidFill>
                  <a:srgbClr val="FF0000"/>
                </a:solidFill>
              </a:rPr>
              <a:t>dos cajas</a:t>
            </a:r>
            <a:r>
              <a:rPr lang="es-ES" sz="3200" dirty="0"/>
              <a:t>. Las cajas atienden de un auto a la vez. Una vez que ha realizado el pago, el auto se retira.</a:t>
            </a:r>
            <a:endParaRPr dirty="0"/>
          </a:p>
        </p:txBody>
      </p:sp>
      <p:sp>
        <p:nvSpPr>
          <p:cNvPr id="918" name="Google Shape;918;p3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19" name="Google Shape;919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25" name="Google Shape;925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pic>
        <p:nvPicPr>
          <p:cNvPr id="926" name="Google Shape;926;p31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31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1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1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0" name="Google Shape;930;p31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1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31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31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1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5" name="Google Shape;935;p31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31"/>
          <p:cNvSpPr txBox="1"/>
          <p:nvPr/>
        </p:nvSpPr>
        <p:spPr>
          <a:xfrm>
            <a:off x="3991047" y="4347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1"/>
          <p:cNvSpPr txBox="1"/>
          <p:nvPr/>
        </p:nvSpPr>
        <p:spPr>
          <a:xfrm>
            <a:off x="6810297" y="12659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1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939" name="Google Shape;939;p31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31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1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2" name="Google Shape;942;p31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1"/>
          <p:cNvSpPr txBox="1"/>
          <p:nvPr/>
        </p:nvSpPr>
        <p:spPr>
          <a:xfrm>
            <a:off x="9117853" y="472228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31"/>
          <p:cNvSpPr/>
          <p:nvPr/>
        </p:nvSpPr>
        <p:spPr>
          <a:xfrm>
            <a:off x="522778" y="4634470"/>
            <a:ext cx="346826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llegan a una estación de servicios para cargar combustible. La estación sólo posee lugar de espera para cinco autos. De no haber lugar, quedará esperando fuera de la estación.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6600" dirty="0"/>
            </a:br>
            <a:r>
              <a:rPr lang="es-ES" sz="6600" dirty="0"/>
              <a:t>Especificación de Requerimientos –</a:t>
            </a:r>
            <a:br>
              <a:rPr lang="es-ES" sz="6600" dirty="0"/>
            </a:br>
            <a:r>
              <a:rPr lang="es-ES" sz="6600" dirty="0"/>
              <a:t> Redes de Petri</a:t>
            </a:r>
            <a:endParaRPr sz="66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C0D0F88-04F6-1EDB-CA63-FA7E5C842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50" name="Google Shape;950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  <p:pic>
        <p:nvPicPr>
          <p:cNvPr id="951" name="Google Shape;951;p32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2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2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2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5" name="Google Shape;955;p32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99039" y="245355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547203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32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4" name="Google Shape;964;p32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65" name="Google Shape;965;p32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6" name="Google Shape;966;p32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32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2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9" name="Google Shape;969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2"/>
          <p:cNvSpPr txBox="1"/>
          <p:nvPr/>
        </p:nvSpPr>
        <p:spPr>
          <a:xfrm>
            <a:off x="3991047" y="4347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2"/>
          <p:cNvSpPr txBox="1"/>
          <p:nvPr/>
        </p:nvSpPr>
        <p:spPr>
          <a:xfrm>
            <a:off x="6810297" y="12659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2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973" name="Google Shape;973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2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2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6" name="Google Shape;976;p32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2"/>
          <p:cNvSpPr txBox="1"/>
          <p:nvPr/>
        </p:nvSpPr>
        <p:spPr>
          <a:xfrm>
            <a:off x="9154211" y="4402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2"/>
          <p:cNvSpPr/>
          <p:nvPr/>
        </p:nvSpPr>
        <p:spPr>
          <a:xfrm>
            <a:off x="5919876" y="5502000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estación tiene tres surtidores. Cada surtidor atiende de a un auto a la vez.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984" name="Google Shape;984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  <p:pic>
        <p:nvPicPr>
          <p:cNvPr id="985" name="Google Shape;985;p33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3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33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3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9" name="Google Shape;989;p33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99039" y="245355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33632" y="397113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547203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08993" y="263108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247377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33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1" name="Google Shape;1001;p33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02" name="Google Shape;1002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72583" y="256672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3" name="Google Shape;1003;p33"/>
          <p:cNvCxnSpPr/>
          <p:nvPr/>
        </p:nvCxnSpPr>
        <p:spPr>
          <a:xfrm>
            <a:off x="3381733" y="3633971"/>
            <a:ext cx="1328375" cy="581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4" name="Google Shape;1004;p33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5" name="Google Shape;1005;p33"/>
          <p:cNvCxnSpPr/>
          <p:nvPr/>
        </p:nvCxnSpPr>
        <p:spPr>
          <a:xfrm>
            <a:off x="5800083" y="2783725"/>
            <a:ext cx="1216262" cy="666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6" name="Google Shape;1006;p33"/>
          <p:cNvCxnSpPr/>
          <p:nvPr/>
        </p:nvCxnSpPr>
        <p:spPr>
          <a:xfrm rot="10800000" flipH="1">
            <a:off x="5767453" y="3668607"/>
            <a:ext cx="1248892" cy="4358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7" name="Google Shape;1007;p33"/>
          <p:cNvCxnSpPr/>
          <p:nvPr/>
        </p:nvCxnSpPr>
        <p:spPr>
          <a:xfrm rot="10800000" flipH="1">
            <a:off x="5715190" y="3821992"/>
            <a:ext cx="1432904" cy="190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8" name="Google Shape;1008;p33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33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33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1" name="Google Shape;1011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33"/>
          <p:cNvSpPr txBox="1"/>
          <p:nvPr/>
        </p:nvSpPr>
        <p:spPr>
          <a:xfrm>
            <a:off x="10382166" y="26184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33"/>
          <p:cNvSpPr txBox="1"/>
          <p:nvPr/>
        </p:nvSpPr>
        <p:spPr>
          <a:xfrm>
            <a:off x="4776287" y="61930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33"/>
          <p:cNvSpPr txBox="1"/>
          <p:nvPr/>
        </p:nvSpPr>
        <p:spPr>
          <a:xfrm>
            <a:off x="6810297" y="12659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33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1016" name="Google Shape;1016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3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33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9" name="Google Shape;1019;p33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33"/>
          <p:cNvSpPr txBox="1"/>
          <p:nvPr/>
        </p:nvSpPr>
        <p:spPr>
          <a:xfrm>
            <a:off x="9108993" y="421620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" name="Google Shape;1021;p33"/>
          <p:cNvCxnSpPr/>
          <p:nvPr/>
        </p:nvCxnSpPr>
        <p:spPr>
          <a:xfrm rot="10800000" flipH="1">
            <a:off x="8446574" y="3029904"/>
            <a:ext cx="514585" cy="410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2" name="Google Shape;1022;p33"/>
          <p:cNvSpPr/>
          <p:nvPr/>
        </p:nvSpPr>
        <p:spPr>
          <a:xfrm>
            <a:off x="5767452" y="5234748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Finalizada la carga, los autos pasan a esperar que se libere una de las dos cajas. Las cajas atienden de un auto a la vez. Una vez que ha realizado el pago, el auto se retira.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028" name="Google Shape;102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/>
          </a:p>
        </p:txBody>
      </p:sp>
      <p:pic>
        <p:nvPicPr>
          <p:cNvPr id="1029" name="Google Shape;1029;p34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556792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4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34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4558637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4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3" name="Google Shape;1033;p34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7876" y="1591523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99039" y="245355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33632" y="397113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547203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08993" y="263108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302990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247377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34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6" name="Google Shape;1046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67463" y="417235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34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48" name="Google Shape;1048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72583" y="256672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34"/>
          <p:cNvCxnSpPr/>
          <p:nvPr/>
        </p:nvCxnSpPr>
        <p:spPr>
          <a:xfrm>
            <a:off x="3381733" y="3633971"/>
            <a:ext cx="1328375" cy="581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0" name="Google Shape;1050;p34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1" name="Google Shape;1051;p34"/>
          <p:cNvCxnSpPr/>
          <p:nvPr/>
        </p:nvCxnSpPr>
        <p:spPr>
          <a:xfrm>
            <a:off x="5800083" y="2783725"/>
            <a:ext cx="1216262" cy="666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2" name="Google Shape;1052;p34"/>
          <p:cNvCxnSpPr/>
          <p:nvPr/>
        </p:nvCxnSpPr>
        <p:spPr>
          <a:xfrm rot="10800000" flipH="1">
            <a:off x="5767453" y="3668607"/>
            <a:ext cx="1248892" cy="4358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3" name="Google Shape;1053;p34"/>
          <p:cNvCxnSpPr/>
          <p:nvPr/>
        </p:nvCxnSpPr>
        <p:spPr>
          <a:xfrm rot="10800000" flipH="1">
            <a:off x="5715190" y="3821992"/>
            <a:ext cx="1432904" cy="190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4" name="Google Shape;1054;p34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4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4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7" name="Google Shape;1057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34"/>
          <p:cNvSpPr txBox="1"/>
          <p:nvPr/>
        </p:nvSpPr>
        <p:spPr>
          <a:xfrm>
            <a:off x="7494467" y="3298307"/>
            <a:ext cx="1090733" cy="85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b="1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34"/>
          <p:cNvSpPr txBox="1"/>
          <p:nvPr/>
        </p:nvSpPr>
        <p:spPr>
          <a:xfrm>
            <a:off x="10382166" y="26184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4"/>
          <p:cNvSpPr txBox="1"/>
          <p:nvPr/>
        </p:nvSpPr>
        <p:spPr>
          <a:xfrm>
            <a:off x="4652718" y="56067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4"/>
          <p:cNvSpPr txBox="1"/>
          <p:nvPr/>
        </p:nvSpPr>
        <p:spPr>
          <a:xfrm>
            <a:off x="7367463" y="143448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4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1063" name="Google Shape;1063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4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6" name="Google Shape;1066;p34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081719" y="4363122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34"/>
          <p:cNvSpPr txBox="1"/>
          <p:nvPr/>
        </p:nvSpPr>
        <p:spPr>
          <a:xfrm>
            <a:off x="9117853" y="472228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9" name="Google Shape;1069;p34"/>
          <p:cNvCxnSpPr/>
          <p:nvPr/>
        </p:nvCxnSpPr>
        <p:spPr>
          <a:xfrm rot="10800000" flipH="1">
            <a:off x="8446574" y="3029904"/>
            <a:ext cx="514585" cy="410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0" name="Google Shape;1070;p34"/>
          <p:cNvCxnSpPr/>
          <p:nvPr/>
        </p:nvCxnSpPr>
        <p:spPr>
          <a:xfrm>
            <a:off x="8448662" y="3760647"/>
            <a:ext cx="523205" cy="6058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71" name="Google Shape;1071;p34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56656" y="4371911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34"/>
          <p:cNvSpPr txBox="1"/>
          <p:nvPr/>
        </p:nvSpPr>
        <p:spPr>
          <a:xfrm>
            <a:off x="10366239" y="44236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078" name="Google Shape;107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33</a:t>
            </a:fld>
            <a:endParaRPr/>
          </a:p>
        </p:txBody>
      </p:sp>
      <p:sp>
        <p:nvSpPr>
          <p:cNvPr id="1079" name="Google Shape;1079;p35"/>
          <p:cNvSpPr txBox="1">
            <a:spLocks noGrp="1"/>
          </p:cNvSpPr>
          <p:nvPr>
            <p:ph type="title" idx="4294967295"/>
          </p:nvPr>
        </p:nvSpPr>
        <p:spPr>
          <a:xfrm>
            <a:off x="0" y="500063"/>
            <a:ext cx="10806113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80" name="Google Shape;1080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540" y="996598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263635" y="2037024"/>
            <a:ext cx="821308" cy="4106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2" name="Google Shape;1082;p35"/>
          <p:cNvGrpSpPr/>
          <p:nvPr/>
        </p:nvGrpSpPr>
        <p:grpSpPr>
          <a:xfrm>
            <a:off x="1055524" y="3163587"/>
            <a:ext cx="1133498" cy="528403"/>
            <a:chOff x="443571" y="5463111"/>
            <a:chExt cx="1655794" cy="792163"/>
          </a:xfrm>
        </p:grpSpPr>
        <p:sp>
          <p:nvSpPr>
            <p:cNvPr id="1083" name="Google Shape;1083;p35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4" name="Google Shape;1084;p35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35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35"/>
            <p:cNvCxnSpPr>
              <a:endCxn id="1083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087" name="Google Shape;1087;p35"/>
            <p:cNvCxnSpPr>
              <a:stCxn id="1083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pic>
        <p:nvPicPr>
          <p:cNvPr id="1088" name="Google Shape;1088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7473" y="956904"/>
            <a:ext cx="792088" cy="792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9" name="Google Shape;1089;p35"/>
          <p:cNvGrpSpPr/>
          <p:nvPr/>
        </p:nvGrpSpPr>
        <p:grpSpPr>
          <a:xfrm>
            <a:off x="3126803" y="3147717"/>
            <a:ext cx="1133498" cy="528403"/>
            <a:chOff x="3126803" y="3147717"/>
            <a:chExt cx="1133498" cy="528403"/>
          </a:xfrm>
        </p:grpSpPr>
        <p:grpSp>
          <p:nvGrpSpPr>
            <p:cNvPr id="1090" name="Google Shape;1090;p35"/>
            <p:cNvGrpSpPr/>
            <p:nvPr/>
          </p:nvGrpSpPr>
          <p:grpSpPr>
            <a:xfrm>
              <a:off x="3126803" y="3147717"/>
              <a:ext cx="1133498" cy="528403"/>
              <a:chOff x="443571" y="5463111"/>
              <a:chExt cx="1655794" cy="792163"/>
            </a:xfrm>
          </p:grpSpPr>
          <p:sp>
            <p:nvSpPr>
              <p:cNvPr id="1091" name="Google Shape;1091;p35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2" name="Google Shape;1092;p35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35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35"/>
              <p:cNvCxnSpPr>
                <a:endCxn id="1091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95" name="Google Shape;1095;p35"/>
              <p:cNvCxnSpPr>
                <a:stCxn id="1091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096" name="Google Shape;1096;p35"/>
            <p:cNvSpPr txBox="1"/>
            <p:nvPr/>
          </p:nvSpPr>
          <p:spPr>
            <a:xfrm rot="5400000">
              <a:off x="3660028" y="3026399"/>
              <a:ext cx="286005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s-ES" sz="3200" b="1" i="0" u="none" strike="noStrike" cap="small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dirty="0"/>
            </a:p>
          </p:txBody>
        </p:sp>
      </p:grpSp>
      <p:pic>
        <p:nvPicPr>
          <p:cNvPr id="1097" name="Google Shape;1097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157174" y="2022605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1012" y="942485"/>
            <a:ext cx="792088" cy="792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35"/>
          <p:cNvGrpSpPr/>
          <p:nvPr/>
        </p:nvGrpSpPr>
        <p:grpSpPr>
          <a:xfrm>
            <a:off x="4999915" y="3056852"/>
            <a:ext cx="1255844" cy="635138"/>
            <a:chOff x="3126803" y="3147717"/>
            <a:chExt cx="1133498" cy="528403"/>
          </a:xfrm>
        </p:grpSpPr>
        <p:grpSp>
          <p:nvGrpSpPr>
            <p:cNvPr id="1100" name="Google Shape;1100;p35"/>
            <p:cNvGrpSpPr/>
            <p:nvPr/>
          </p:nvGrpSpPr>
          <p:grpSpPr>
            <a:xfrm>
              <a:off x="3126803" y="3147717"/>
              <a:ext cx="1133498" cy="528403"/>
              <a:chOff x="443571" y="5463111"/>
              <a:chExt cx="1655794" cy="792163"/>
            </a:xfrm>
          </p:grpSpPr>
          <p:sp>
            <p:nvSpPr>
              <p:cNvPr id="1101" name="Google Shape;1101;p35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2" name="Google Shape;1102;p35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35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35"/>
              <p:cNvCxnSpPr>
                <a:endCxn id="1101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105" name="Google Shape;1105;p35"/>
              <p:cNvCxnSpPr>
                <a:stCxn id="1101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106" name="Google Shape;1106;p35"/>
            <p:cNvSpPr txBox="1"/>
            <p:nvPr/>
          </p:nvSpPr>
          <p:spPr>
            <a:xfrm rot="5400000">
              <a:off x="3660028" y="3026399"/>
              <a:ext cx="286005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s-ES" sz="3200" b="1" i="0" u="none" strike="noStrike" cap="small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dirty="0"/>
            </a:p>
          </p:txBody>
        </p:sp>
      </p:grpSp>
      <p:pic>
        <p:nvPicPr>
          <p:cNvPr id="1107" name="Google Shape;1107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434374" y="222793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5" descr="https://pixabay.com/static/uploads/photo/2012/04/24/11/54/car-39596_6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9742986" y="19941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6824" y="914066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5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8906" y="996598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5"/>
          <p:cNvSpPr txBox="1"/>
          <p:nvPr/>
        </p:nvSpPr>
        <p:spPr>
          <a:xfrm>
            <a:off x="1083428" y="3980018"/>
            <a:ext cx="1363424" cy="3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</a:t>
            </a: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5"/>
          <p:cNvSpPr txBox="1"/>
          <p:nvPr/>
        </p:nvSpPr>
        <p:spPr>
          <a:xfrm>
            <a:off x="3006914" y="3964148"/>
            <a:ext cx="1363424" cy="3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Ocupado</a:t>
            </a:r>
            <a:endParaRPr/>
          </a:p>
        </p:txBody>
      </p:sp>
      <p:sp>
        <p:nvSpPr>
          <p:cNvPr id="1113" name="Google Shape;1113;p35"/>
          <p:cNvSpPr txBox="1"/>
          <p:nvPr/>
        </p:nvSpPr>
        <p:spPr>
          <a:xfrm>
            <a:off x="4892257" y="3964147"/>
            <a:ext cx="1363425" cy="49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4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Ocupado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4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restricciones </a:t>
            </a:r>
            <a:endParaRPr sz="14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35"/>
          <p:cNvSpPr txBox="1"/>
          <p:nvPr/>
        </p:nvSpPr>
        <p:spPr>
          <a:xfrm>
            <a:off x="9320180" y="4380802"/>
            <a:ext cx="1515406" cy="66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</a:t>
            </a: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</a:t>
            </a:r>
            <a:r>
              <a:rPr lang="es-ES" sz="15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pado</a:t>
            </a:r>
            <a:endParaRPr sz="15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restricción de un auto 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35"/>
          <p:cNvSpPr txBox="1"/>
          <p:nvPr/>
        </p:nvSpPr>
        <p:spPr>
          <a:xfrm>
            <a:off x="6808190" y="4338566"/>
            <a:ext cx="1515406" cy="66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Surtidor </a:t>
            </a: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s-ES" sz="15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restricción de un auto 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6" name="Google Shape;1116;p35"/>
          <p:cNvGrpSpPr/>
          <p:nvPr/>
        </p:nvGrpSpPr>
        <p:grpSpPr>
          <a:xfrm>
            <a:off x="7036909" y="3163587"/>
            <a:ext cx="1138478" cy="1109467"/>
            <a:chOff x="7036909" y="3163587"/>
            <a:chExt cx="1138478" cy="1109467"/>
          </a:xfrm>
        </p:grpSpPr>
        <p:grpSp>
          <p:nvGrpSpPr>
            <p:cNvPr id="1117" name="Google Shape;1117;p35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118" name="Google Shape;1118;p35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9" name="Google Shape;1119;p35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35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35"/>
              <p:cNvCxnSpPr>
                <a:endCxn id="1118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122" name="Google Shape;1122;p35"/>
              <p:cNvCxnSpPr>
                <a:stCxn id="1118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123" name="Google Shape;1123;p35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5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5" name="Google Shape;1125;p35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26" name="Google Shape;1126;p35"/>
            <p:cNvCxnSpPr>
              <a:stCxn id="1123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27" name="Google Shape;1127;p35"/>
          <p:cNvGrpSpPr/>
          <p:nvPr/>
        </p:nvGrpSpPr>
        <p:grpSpPr>
          <a:xfrm>
            <a:off x="9606154" y="3104879"/>
            <a:ext cx="1133498" cy="1017823"/>
            <a:chOff x="9606154" y="3104879"/>
            <a:chExt cx="1133498" cy="1017823"/>
          </a:xfrm>
        </p:grpSpPr>
        <p:grpSp>
          <p:nvGrpSpPr>
            <p:cNvPr id="1128" name="Google Shape;1128;p35"/>
            <p:cNvGrpSpPr/>
            <p:nvPr/>
          </p:nvGrpSpPr>
          <p:grpSpPr>
            <a:xfrm>
              <a:off x="9606154" y="3104879"/>
              <a:ext cx="1133498" cy="528403"/>
              <a:chOff x="3126803" y="3147717"/>
              <a:chExt cx="1133498" cy="528403"/>
            </a:xfrm>
          </p:grpSpPr>
          <p:grpSp>
            <p:nvGrpSpPr>
              <p:cNvPr id="1129" name="Google Shape;1129;p35"/>
              <p:cNvGrpSpPr/>
              <p:nvPr/>
            </p:nvGrpSpPr>
            <p:grpSpPr>
              <a:xfrm>
                <a:off x="3126803" y="3147717"/>
                <a:ext cx="1133498" cy="528403"/>
                <a:chOff x="443571" y="5463111"/>
                <a:chExt cx="1655794" cy="792163"/>
              </a:xfrm>
            </p:grpSpPr>
            <p:sp>
              <p:nvSpPr>
                <p:cNvPr id="1130" name="Google Shape;1130;p35"/>
                <p:cNvSpPr/>
                <p:nvPr/>
              </p:nvSpPr>
              <p:spPr>
                <a:xfrm>
                  <a:off x="1048382" y="5679010"/>
                  <a:ext cx="431782" cy="4318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31" name="Google Shape;1131;p35"/>
                <p:cNvCxnSpPr/>
                <p:nvPr/>
              </p:nvCxnSpPr>
              <p:spPr>
                <a:xfrm rot="5400000">
                  <a:off x="47489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2" name="Google Shape;1132;p35"/>
                <p:cNvCxnSpPr/>
                <p:nvPr/>
              </p:nvCxnSpPr>
              <p:spPr>
                <a:xfrm rot="5400000">
                  <a:off x="1703181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3" name="Google Shape;1133;p35"/>
                <p:cNvCxnSpPr>
                  <a:endCxn id="1130" idx="2"/>
                </p:cNvCxnSpPr>
                <p:nvPr/>
              </p:nvCxnSpPr>
              <p:spPr>
                <a:xfrm>
                  <a:off x="443582" y="5893410"/>
                  <a:ext cx="6048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1134" name="Google Shape;1134;p35"/>
                <p:cNvCxnSpPr>
                  <a:stCxn id="1130" idx="6"/>
                </p:cNvCxnSpPr>
                <p:nvPr/>
              </p:nvCxnSpPr>
              <p:spPr>
                <a:xfrm>
                  <a:off x="1480164" y="5894910"/>
                  <a:ext cx="6192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1135" name="Google Shape;1135;p35"/>
              <p:cNvSpPr txBox="1"/>
              <p:nvPr/>
            </p:nvSpPr>
            <p:spPr>
              <a:xfrm rot="5400000">
                <a:off x="3660028" y="3026399"/>
                <a:ext cx="286005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alibri"/>
                  <a:buNone/>
                </a:pPr>
                <a:r>
                  <a:rPr lang="es-ES" sz="3200" b="1" i="0" u="none" strike="noStrike" cap="small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  <p:sp>
          <p:nvSpPr>
            <p:cNvPr id="1136" name="Google Shape;1136;p35"/>
            <p:cNvSpPr/>
            <p:nvPr/>
          </p:nvSpPr>
          <p:spPr>
            <a:xfrm>
              <a:off x="10034595" y="381192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" name="Google Shape;1137;p35"/>
            <p:cNvCxnSpPr/>
            <p:nvPr/>
          </p:nvCxnSpPr>
          <p:spPr>
            <a:xfrm flipH="1">
              <a:off x="10275189" y="343115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38" name="Google Shape;1138;p35"/>
            <p:cNvCxnSpPr>
              <a:stCxn id="1136" idx="1"/>
            </p:cNvCxnSpPr>
            <p:nvPr/>
          </p:nvCxnSpPr>
          <p:spPr>
            <a:xfrm rot="10800000">
              <a:off x="9615582" y="344253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1DBE8E3-D9F4-0020-5CB7-AB6FC4AB5574}"/>
              </a:ext>
            </a:extLst>
          </p:cNvPr>
          <p:cNvSpPr txBox="1"/>
          <p:nvPr/>
        </p:nvSpPr>
        <p:spPr>
          <a:xfrm>
            <a:off x="5432272" y="2966936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144" name="Google Shape;114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34</a:t>
            </a:fld>
            <a:endParaRPr/>
          </a:p>
        </p:txBody>
      </p:sp>
      <p:pic>
        <p:nvPicPr>
          <p:cNvPr id="1145" name="Google Shape;1145;p36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147336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36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588" y="3029904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36" descr="https://pixabay.com/static/uploads/photo/2012/04/28/18/23/gas-43874_960_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6287" y="4805328"/>
            <a:ext cx="79208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36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9" name="Google Shape;1149;p36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5657" y="1543478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845952" y="2468048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76368" y="4304069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790138" y="5732821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46214" y="345065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511430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08993" y="263108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302990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78025" y="2473772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37708" y="2849286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4009684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107023" y="2361395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36"/>
          <p:cNvSpPr/>
          <p:nvPr/>
        </p:nvSpPr>
        <p:spPr>
          <a:xfrm>
            <a:off x="3116996" y="2254767"/>
            <a:ext cx="242700" cy="27584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2" name="Google Shape;1162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367463" y="417235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3" name="Google Shape;1163;p36"/>
          <p:cNvCxnSpPr/>
          <p:nvPr/>
        </p:nvCxnSpPr>
        <p:spPr>
          <a:xfrm rot="10800000" flipH="1">
            <a:off x="3440271" y="2772049"/>
            <a:ext cx="1336016" cy="816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64" name="Google Shape;1164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72583" y="2566722"/>
            <a:ext cx="821308" cy="410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5" name="Google Shape;1165;p36"/>
          <p:cNvCxnSpPr/>
          <p:nvPr/>
        </p:nvCxnSpPr>
        <p:spPr>
          <a:xfrm>
            <a:off x="3381733" y="3633971"/>
            <a:ext cx="1185667" cy="9531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6" name="Google Shape;1166;p36"/>
          <p:cNvCxnSpPr/>
          <p:nvPr/>
        </p:nvCxnSpPr>
        <p:spPr>
          <a:xfrm>
            <a:off x="3406446" y="3668607"/>
            <a:ext cx="1256912" cy="20043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7" name="Google Shape;1167;p36"/>
          <p:cNvCxnSpPr/>
          <p:nvPr/>
        </p:nvCxnSpPr>
        <p:spPr>
          <a:xfrm>
            <a:off x="5800083" y="2783725"/>
            <a:ext cx="1216262" cy="6669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8" name="Google Shape;1168;p36"/>
          <p:cNvCxnSpPr/>
          <p:nvPr/>
        </p:nvCxnSpPr>
        <p:spPr>
          <a:xfrm rot="10800000" flipH="1">
            <a:off x="5867254" y="3668608"/>
            <a:ext cx="1149091" cy="8407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9" name="Google Shape;1169;p36"/>
          <p:cNvCxnSpPr/>
          <p:nvPr/>
        </p:nvCxnSpPr>
        <p:spPr>
          <a:xfrm rot="10800000" flipH="1">
            <a:off x="5715190" y="3821992"/>
            <a:ext cx="1432904" cy="190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0" name="Google Shape;1170;p36"/>
          <p:cNvSpPr/>
          <p:nvPr/>
        </p:nvSpPr>
        <p:spPr>
          <a:xfrm>
            <a:off x="7148094" y="2527402"/>
            <a:ext cx="219369" cy="212573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6"/>
          <p:cNvSpPr/>
          <p:nvPr/>
        </p:nvSpPr>
        <p:spPr>
          <a:xfrm>
            <a:off x="8226008" y="2473772"/>
            <a:ext cx="137588" cy="21793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6"/>
          <p:cNvSpPr/>
          <p:nvPr/>
        </p:nvSpPr>
        <p:spPr>
          <a:xfrm>
            <a:off x="1847528" y="2254767"/>
            <a:ext cx="144016" cy="26673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3" name="Google Shape;1173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3830" y="32983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36"/>
          <p:cNvSpPr txBox="1"/>
          <p:nvPr/>
        </p:nvSpPr>
        <p:spPr>
          <a:xfrm>
            <a:off x="7494467" y="3298307"/>
            <a:ext cx="1090733" cy="85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b="1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36"/>
          <p:cNvSpPr txBox="1"/>
          <p:nvPr/>
        </p:nvSpPr>
        <p:spPr>
          <a:xfrm>
            <a:off x="10382166" y="26184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36"/>
          <p:cNvSpPr txBox="1"/>
          <p:nvPr/>
        </p:nvSpPr>
        <p:spPr>
          <a:xfrm>
            <a:off x="3991047" y="43477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36"/>
          <p:cNvSpPr txBox="1"/>
          <p:nvPr/>
        </p:nvSpPr>
        <p:spPr>
          <a:xfrm>
            <a:off x="6740337" y="159931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36"/>
          <p:cNvSpPr txBox="1"/>
          <p:nvPr/>
        </p:nvSpPr>
        <p:spPr>
          <a:xfrm>
            <a:off x="1559226" y="143753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pic>
        <p:nvPicPr>
          <p:cNvPr id="1179" name="Google Shape;1179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56230" y="3450707"/>
            <a:ext cx="821308" cy="4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8630" y="360310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36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2" name="Google Shape;1182;p36" descr="http://image.shutterstock.com/display_pic_with_logo/169/169,1184230450,18/stock-vector-cash-register-machine-symbol-381508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799" y="3266062"/>
            <a:ext cx="896054" cy="93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123276" y="4675487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6"/>
          <p:cNvSpPr txBox="1"/>
          <p:nvPr/>
        </p:nvSpPr>
        <p:spPr>
          <a:xfrm>
            <a:off x="9037311" y="515685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5" name="Google Shape;1185;p36"/>
          <p:cNvCxnSpPr/>
          <p:nvPr/>
        </p:nvCxnSpPr>
        <p:spPr>
          <a:xfrm rot="10800000" flipH="1">
            <a:off x="8446574" y="3029904"/>
            <a:ext cx="514585" cy="4106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6" name="Google Shape;1186;p36"/>
          <p:cNvCxnSpPr/>
          <p:nvPr/>
        </p:nvCxnSpPr>
        <p:spPr>
          <a:xfrm>
            <a:off x="8448662" y="3760647"/>
            <a:ext cx="523205" cy="6058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87" name="Google Shape;1187;p36" descr="https://pixabay.com/static/uploads/photo/2012/04/24/11/54/car-39596_64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56656" y="4371911"/>
            <a:ext cx="821308" cy="41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36"/>
          <p:cNvSpPr txBox="1"/>
          <p:nvPr/>
        </p:nvSpPr>
        <p:spPr>
          <a:xfrm>
            <a:off x="10366239" y="44236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9" name="Google Shape;1189;p36"/>
          <p:cNvGrpSpPr/>
          <p:nvPr/>
        </p:nvGrpSpPr>
        <p:grpSpPr>
          <a:xfrm>
            <a:off x="6670695" y="455315"/>
            <a:ext cx="1133498" cy="1017823"/>
            <a:chOff x="9606154" y="3104879"/>
            <a:chExt cx="1133498" cy="1017823"/>
          </a:xfrm>
        </p:grpSpPr>
        <p:grpSp>
          <p:nvGrpSpPr>
            <p:cNvPr id="1190" name="Google Shape;1190;p36"/>
            <p:cNvGrpSpPr/>
            <p:nvPr/>
          </p:nvGrpSpPr>
          <p:grpSpPr>
            <a:xfrm>
              <a:off x="9606154" y="3104879"/>
              <a:ext cx="1133498" cy="528403"/>
              <a:chOff x="3126803" y="3147717"/>
              <a:chExt cx="1133498" cy="528403"/>
            </a:xfrm>
          </p:grpSpPr>
          <p:grpSp>
            <p:nvGrpSpPr>
              <p:cNvPr id="1191" name="Google Shape;1191;p36"/>
              <p:cNvGrpSpPr/>
              <p:nvPr/>
            </p:nvGrpSpPr>
            <p:grpSpPr>
              <a:xfrm>
                <a:off x="3126803" y="3147717"/>
                <a:ext cx="1133498" cy="528403"/>
                <a:chOff x="443571" y="5463111"/>
                <a:chExt cx="1655794" cy="792163"/>
              </a:xfrm>
            </p:grpSpPr>
            <p:sp>
              <p:nvSpPr>
                <p:cNvPr id="1192" name="Google Shape;1192;p36"/>
                <p:cNvSpPr/>
                <p:nvPr/>
              </p:nvSpPr>
              <p:spPr>
                <a:xfrm>
                  <a:off x="1048382" y="5679010"/>
                  <a:ext cx="431782" cy="4318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93" name="Google Shape;1193;p36"/>
                <p:cNvCxnSpPr/>
                <p:nvPr/>
              </p:nvCxnSpPr>
              <p:spPr>
                <a:xfrm rot="5400000">
                  <a:off x="47489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4" name="Google Shape;1194;p36"/>
                <p:cNvCxnSpPr/>
                <p:nvPr/>
              </p:nvCxnSpPr>
              <p:spPr>
                <a:xfrm rot="5400000">
                  <a:off x="1703181" y="5859192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5" name="Google Shape;1195;p36"/>
                <p:cNvCxnSpPr>
                  <a:endCxn id="1192" idx="2"/>
                </p:cNvCxnSpPr>
                <p:nvPr/>
              </p:nvCxnSpPr>
              <p:spPr>
                <a:xfrm>
                  <a:off x="443582" y="5893410"/>
                  <a:ext cx="6048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1196" name="Google Shape;1196;p36"/>
                <p:cNvCxnSpPr>
                  <a:stCxn id="1192" idx="6"/>
                </p:cNvCxnSpPr>
                <p:nvPr/>
              </p:nvCxnSpPr>
              <p:spPr>
                <a:xfrm>
                  <a:off x="1480164" y="5894910"/>
                  <a:ext cx="619200" cy="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1197" name="Google Shape;1197;p36"/>
              <p:cNvSpPr txBox="1"/>
              <p:nvPr/>
            </p:nvSpPr>
            <p:spPr>
              <a:xfrm rot="5400000">
                <a:off x="3660028" y="3026399"/>
                <a:ext cx="286005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alibri"/>
                  <a:buNone/>
                </a:pPr>
                <a:r>
                  <a:rPr lang="es-ES" sz="3200" b="1" i="0" u="none" strike="noStrike" cap="small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  <p:sp>
          <p:nvSpPr>
            <p:cNvPr id="1198" name="Google Shape;1198;p36"/>
            <p:cNvSpPr/>
            <p:nvPr/>
          </p:nvSpPr>
          <p:spPr>
            <a:xfrm>
              <a:off x="10034595" y="381192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9" name="Google Shape;1199;p36"/>
            <p:cNvCxnSpPr/>
            <p:nvPr/>
          </p:nvCxnSpPr>
          <p:spPr>
            <a:xfrm flipH="1">
              <a:off x="10275189" y="343115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0" name="Google Shape;1200;p36"/>
            <p:cNvCxnSpPr>
              <a:stCxn id="1198" idx="1"/>
            </p:cNvCxnSpPr>
            <p:nvPr/>
          </p:nvCxnSpPr>
          <p:spPr>
            <a:xfrm rot="10800000">
              <a:off x="9615582" y="344253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201" name="Google Shape;1201;p36"/>
          <p:cNvCxnSpPr/>
          <p:nvPr/>
        </p:nvCxnSpPr>
        <p:spPr>
          <a:xfrm rot="10800000" flipH="1">
            <a:off x="5939728" y="887357"/>
            <a:ext cx="599837" cy="3192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2" name="Google Shape;1202;p36"/>
          <p:cNvSpPr/>
          <p:nvPr/>
        </p:nvSpPr>
        <p:spPr>
          <a:xfrm>
            <a:off x="4270994" y="1184316"/>
            <a:ext cx="1886228" cy="1816843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8591739" y="1402727"/>
            <a:ext cx="1886228" cy="1816843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4" name="Google Shape;1204;p36"/>
          <p:cNvCxnSpPr/>
          <p:nvPr/>
        </p:nvCxnSpPr>
        <p:spPr>
          <a:xfrm rot="10800000">
            <a:off x="8004404" y="934199"/>
            <a:ext cx="974680" cy="3704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5" name="Google Shape;1205;p36"/>
          <p:cNvSpPr/>
          <p:nvPr/>
        </p:nvSpPr>
        <p:spPr>
          <a:xfrm>
            <a:off x="-23698" y="2890446"/>
            <a:ext cx="1886228" cy="1835975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6" name="Google Shape;1206;p36"/>
          <p:cNvCxnSpPr/>
          <p:nvPr/>
        </p:nvCxnSpPr>
        <p:spPr>
          <a:xfrm rot="5400000">
            <a:off x="-122490" y="5341950"/>
            <a:ext cx="52840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6"/>
          <p:cNvCxnSpPr/>
          <p:nvPr/>
        </p:nvCxnSpPr>
        <p:spPr>
          <a:xfrm>
            <a:off x="148977" y="5353032"/>
            <a:ext cx="407540" cy="10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8" name="Google Shape;1208;p36"/>
          <p:cNvSpPr/>
          <p:nvPr/>
        </p:nvSpPr>
        <p:spPr>
          <a:xfrm>
            <a:off x="3210715" y="5741523"/>
            <a:ext cx="517179" cy="41541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36"/>
          <p:cNvSpPr/>
          <p:nvPr/>
        </p:nvSpPr>
        <p:spPr>
          <a:xfrm>
            <a:off x="1651682" y="1996346"/>
            <a:ext cx="1886228" cy="3425229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36"/>
          <p:cNvSpPr txBox="1"/>
          <p:nvPr/>
        </p:nvSpPr>
        <p:spPr>
          <a:xfrm>
            <a:off x="3336647" y="5631323"/>
            <a:ext cx="1197023" cy="60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211" name="Google Shape;1211;p36"/>
          <p:cNvSpPr/>
          <p:nvPr/>
        </p:nvSpPr>
        <p:spPr>
          <a:xfrm>
            <a:off x="7613531" y="5737771"/>
            <a:ext cx="517179" cy="41541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2" name="Google Shape;1212;p36"/>
          <p:cNvCxnSpPr/>
          <p:nvPr/>
        </p:nvCxnSpPr>
        <p:spPr>
          <a:xfrm flipH="1">
            <a:off x="403830" y="4668157"/>
            <a:ext cx="218362" cy="6185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3" name="Google Shape;1213;p36"/>
          <p:cNvCxnSpPr>
            <a:stCxn id="1209" idx="4"/>
            <a:endCxn id="1208" idx="0"/>
          </p:cNvCxnSpPr>
          <p:nvPr/>
        </p:nvCxnSpPr>
        <p:spPr>
          <a:xfrm>
            <a:off x="2594796" y="5421575"/>
            <a:ext cx="874500" cy="31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4" name="Google Shape;1214;p36"/>
          <p:cNvSpPr txBox="1"/>
          <p:nvPr/>
        </p:nvSpPr>
        <p:spPr>
          <a:xfrm>
            <a:off x="7837602" y="3359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Exclusión mutua para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los surtidores y las cajas 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393160" y="5156854"/>
            <a:ext cx="1245434" cy="112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Generador de token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 la llegada de los autos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de acumulan en un sitio</a:t>
            </a:r>
            <a:endParaRPr sz="16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2053122" y="54310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sitio permite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acumular 5 autos</a:t>
            </a:r>
            <a:endParaRPr sz="16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36"/>
          <p:cNvSpPr txBox="1"/>
          <p:nvPr/>
        </p:nvSpPr>
        <p:spPr>
          <a:xfrm>
            <a:off x="6772651" y="54215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sitio permite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ES" sz="16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acumular autos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36"/>
          <p:cNvSpPr/>
          <p:nvPr/>
        </p:nvSpPr>
        <p:spPr>
          <a:xfrm>
            <a:off x="6847548" y="2140930"/>
            <a:ext cx="1886228" cy="2990789"/>
          </a:xfrm>
          <a:prstGeom prst="ellipse">
            <a:avLst/>
          </a:prstGeom>
          <a:noFill/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9" name="Google Shape;1219;p36"/>
          <p:cNvCxnSpPr>
            <a:stCxn id="1218" idx="4"/>
            <a:endCxn id="1211" idx="0"/>
          </p:cNvCxnSpPr>
          <p:nvPr/>
        </p:nvCxnSpPr>
        <p:spPr>
          <a:xfrm>
            <a:off x="7790662" y="5131719"/>
            <a:ext cx="81600" cy="6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  <p:sp>
        <p:nvSpPr>
          <p:cNvPr id="1225" name="Google Shape;122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35</a:t>
            </a:fld>
            <a:endParaRPr/>
          </a:p>
        </p:txBody>
      </p:sp>
      <p:sp>
        <p:nvSpPr>
          <p:cNvPr id="1226" name="Google Shape;1226;p37" descr="Resultado de imagen para simbolo de caja"/>
          <p:cNvSpPr/>
          <p:nvPr/>
        </p:nvSpPr>
        <p:spPr>
          <a:xfrm>
            <a:off x="1127447" y="1800435"/>
            <a:ext cx="2564661" cy="256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37"/>
          <p:cNvSpPr txBox="1"/>
          <p:nvPr/>
        </p:nvSpPr>
        <p:spPr>
          <a:xfrm>
            <a:off x="10382166" y="27720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37"/>
          <p:cNvSpPr txBox="1"/>
          <p:nvPr/>
        </p:nvSpPr>
        <p:spPr>
          <a:xfrm>
            <a:off x="4882723" y="8322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Surtidores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auto por surtidor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37"/>
          <p:cNvSpPr txBox="1"/>
          <p:nvPr/>
        </p:nvSpPr>
        <p:spPr>
          <a:xfrm>
            <a:off x="7133245" y="18287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Cola de espera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pagar (sin limite) </a:t>
            </a:r>
            <a:endParaRPr sz="18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37"/>
          <p:cNvSpPr txBox="1"/>
          <p:nvPr/>
        </p:nvSpPr>
        <p:spPr>
          <a:xfrm>
            <a:off x="1723328" y="206901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Lugares de espera</a:t>
            </a:r>
            <a:endParaRPr/>
          </a:p>
        </p:txBody>
      </p:sp>
      <p:sp>
        <p:nvSpPr>
          <p:cNvPr id="1231" name="Google Shape;1231;p37"/>
          <p:cNvSpPr txBox="1"/>
          <p:nvPr/>
        </p:nvSpPr>
        <p:spPr>
          <a:xfrm>
            <a:off x="90295" y="23148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autos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llegan y esperan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 entrar en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estación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37"/>
          <p:cNvSpPr txBox="1"/>
          <p:nvPr/>
        </p:nvSpPr>
        <p:spPr>
          <a:xfrm>
            <a:off x="9199827" y="51986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cajas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 uno por vez 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37"/>
          <p:cNvSpPr txBox="1"/>
          <p:nvPr/>
        </p:nvSpPr>
        <p:spPr>
          <a:xfrm>
            <a:off x="10366239" y="44236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retira</a:t>
            </a:r>
            <a:endParaRPr sz="18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4" name="Google Shape;1234;p37"/>
          <p:cNvGrpSpPr/>
          <p:nvPr/>
        </p:nvGrpSpPr>
        <p:grpSpPr>
          <a:xfrm>
            <a:off x="317551" y="3358597"/>
            <a:ext cx="1115723" cy="528403"/>
            <a:chOff x="443571" y="5463111"/>
            <a:chExt cx="1655794" cy="792163"/>
          </a:xfrm>
        </p:grpSpPr>
        <p:sp>
          <p:nvSpPr>
            <p:cNvPr id="1235" name="Google Shape;1235;p37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6" name="Google Shape;1236;p37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37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37"/>
            <p:cNvCxnSpPr>
              <a:endCxn id="1235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39" name="Google Shape;1239;p37"/>
            <p:cNvCxnSpPr>
              <a:stCxn id="1235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1240" name="Google Shape;1240;p37"/>
          <p:cNvSpPr/>
          <p:nvPr/>
        </p:nvSpPr>
        <p:spPr>
          <a:xfrm>
            <a:off x="2259417" y="3467672"/>
            <a:ext cx="368447" cy="3802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1" name="Google Shape;1241;p37"/>
          <p:cNvGrpSpPr/>
          <p:nvPr/>
        </p:nvGrpSpPr>
        <p:grpSpPr>
          <a:xfrm>
            <a:off x="4778968" y="1927716"/>
            <a:ext cx="1138478" cy="1109467"/>
            <a:chOff x="7036909" y="3163587"/>
            <a:chExt cx="1138478" cy="1109467"/>
          </a:xfrm>
        </p:grpSpPr>
        <p:grpSp>
          <p:nvGrpSpPr>
            <p:cNvPr id="1242" name="Google Shape;1242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43" name="Google Shape;1243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4" name="Google Shape;1244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37"/>
              <p:cNvCxnSpPr>
                <a:endCxn id="1243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47" name="Google Shape;1247;p37"/>
              <p:cNvCxnSpPr>
                <a:stCxn id="1243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48" name="Google Shape;1248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50" name="Google Shape;1250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1" name="Google Shape;1251;p37"/>
            <p:cNvCxnSpPr>
              <a:stCxn id="1248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2" name="Google Shape;1252;p37"/>
          <p:cNvGrpSpPr/>
          <p:nvPr/>
        </p:nvGrpSpPr>
        <p:grpSpPr>
          <a:xfrm>
            <a:off x="4778968" y="3328801"/>
            <a:ext cx="1138478" cy="1109467"/>
            <a:chOff x="7036909" y="3163587"/>
            <a:chExt cx="1138478" cy="1109467"/>
          </a:xfrm>
        </p:grpSpPr>
        <p:grpSp>
          <p:nvGrpSpPr>
            <p:cNvPr id="1253" name="Google Shape;1253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54" name="Google Shape;1254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5" name="Google Shape;1255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37"/>
              <p:cNvCxnSpPr>
                <a:endCxn id="1254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58" name="Google Shape;1258;p37"/>
              <p:cNvCxnSpPr>
                <a:stCxn id="1254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59" name="Google Shape;1259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1" name="Google Shape;1261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62" name="Google Shape;1262;p37"/>
            <p:cNvCxnSpPr>
              <a:stCxn id="1259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63" name="Google Shape;1263;p37"/>
          <p:cNvGrpSpPr/>
          <p:nvPr/>
        </p:nvGrpSpPr>
        <p:grpSpPr>
          <a:xfrm>
            <a:off x="4626454" y="4633664"/>
            <a:ext cx="1138478" cy="1109467"/>
            <a:chOff x="7036909" y="3163587"/>
            <a:chExt cx="1138478" cy="1109467"/>
          </a:xfrm>
        </p:grpSpPr>
        <p:grpSp>
          <p:nvGrpSpPr>
            <p:cNvPr id="1264" name="Google Shape;1264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65" name="Google Shape;1265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6" name="Google Shape;1266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37"/>
              <p:cNvCxnSpPr>
                <a:endCxn id="1265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69" name="Google Shape;1269;p37"/>
              <p:cNvCxnSpPr>
                <a:stCxn id="1265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70" name="Google Shape;1270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2" name="Google Shape;1272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73" name="Google Shape;1273;p37"/>
            <p:cNvCxnSpPr>
              <a:stCxn id="1270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74" name="Google Shape;1274;p37"/>
          <p:cNvGrpSpPr/>
          <p:nvPr/>
        </p:nvGrpSpPr>
        <p:grpSpPr>
          <a:xfrm>
            <a:off x="9186692" y="2341190"/>
            <a:ext cx="1138478" cy="1109467"/>
            <a:chOff x="7036909" y="3163587"/>
            <a:chExt cx="1138478" cy="1109467"/>
          </a:xfrm>
        </p:grpSpPr>
        <p:grpSp>
          <p:nvGrpSpPr>
            <p:cNvPr id="1275" name="Google Shape;1275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76" name="Google Shape;1276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77" name="Google Shape;1277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7"/>
              <p:cNvCxnSpPr>
                <a:endCxn id="1276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80" name="Google Shape;1280;p37"/>
              <p:cNvCxnSpPr>
                <a:stCxn id="1276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81" name="Google Shape;1281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3" name="Google Shape;1283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84" name="Google Shape;1284;p37"/>
            <p:cNvCxnSpPr>
              <a:stCxn id="1281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85" name="Google Shape;1285;p37"/>
          <p:cNvGrpSpPr/>
          <p:nvPr/>
        </p:nvGrpSpPr>
        <p:grpSpPr>
          <a:xfrm>
            <a:off x="9185863" y="3745244"/>
            <a:ext cx="1138478" cy="1109467"/>
            <a:chOff x="7036909" y="3163587"/>
            <a:chExt cx="1138478" cy="1109467"/>
          </a:xfrm>
        </p:grpSpPr>
        <p:grpSp>
          <p:nvGrpSpPr>
            <p:cNvPr id="1286" name="Google Shape;1286;p37"/>
            <p:cNvGrpSpPr/>
            <p:nvPr/>
          </p:nvGrpSpPr>
          <p:grpSpPr>
            <a:xfrm>
              <a:off x="7041889" y="3163587"/>
              <a:ext cx="1133498" cy="528403"/>
              <a:chOff x="443571" y="5463111"/>
              <a:chExt cx="1655794" cy="792163"/>
            </a:xfrm>
          </p:grpSpPr>
          <p:sp>
            <p:nvSpPr>
              <p:cNvPr id="1287" name="Google Shape;1287;p37"/>
              <p:cNvSpPr/>
              <p:nvPr/>
            </p:nvSpPr>
            <p:spPr>
              <a:xfrm>
                <a:off x="1048382" y="5679010"/>
                <a:ext cx="431782" cy="431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88" name="Google Shape;1288;p37"/>
              <p:cNvCxnSpPr/>
              <p:nvPr/>
            </p:nvCxnSpPr>
            <p:spPr>
              <a:xfrm rot="5400000">
                <a:off x="47489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37"/>
              <p:cNvCxnSpPr/>
              <p:nvPr/>
            </p:nvCxnSpPr>
            <p:spPr>
              <a:xfrm rot="5400000">
                <a:off x="1703181" y="585919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37"/>
              <p:cNvCxnSpPr>
                <a:endCxn id="1287" idx="2"/>
              </p:cNvCxnSpPr>
              <p:nvPr/>
            </p:nvCxnSpPr>
            <p:spPr>
              <a:xfrm>
                <a:off x="443582" y="5893410"/>
                <a:ext cx="6048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291" name="Google Shape;1291;p37"/>
              <p:cNvCxnSpPr>
                <a:stCxn id="1287" idx="6"/>
              </p:cNvCxnSpPr>
              <p:nvPr/>
            </p:nvCxnSpPr>
            <p:spPr>
              <a:xfrm>
                <a:off x="1480164" y="5894910"/>
                <a:ext cx="6192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1292" name="Google Shape;1292;p37"/>
            <p:cNvSpPr/>
            <p:nvPr/>
          </p:nvSpPr>
          <p:spPr>
            <a:xfrm>
              <a:off x="7455922" y="3883655"/>
              <a:ext cx="295583" cy="310777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7"/>
            <p:cNvSpPr txBox="1"/>
            <p:nvPr/>
          </p:nvSpPr>
          <p:spPr>
            <a:xfrm rot="5400000">
              <a:off x="7478686" y="3758776"/>
              <a:ext cx="389399" cy="639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s-ES" sz="2400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3200" b="1" cap="small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1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4" name="Google Shape;1294;p37"/>
            <p:cNvCxnSpPr/>
            <p:nvPr/>
          </p:nvCxnSpPr>
          <p:spPr>
            <a:xfrm flipH="1">
              <a:off x="7696516" y="3502881"/>
              <a:ext cx="423812" cy="4504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95" name="Google Shape;1295;p37"/>
            <p:cNvCxnSpPr>
              <a:stCxn id="1292" idx="1"/>
            </p:cNvCxnSpPr>
            <p:nvPr/>
          </p:nvCxnSpPr>
          <p:spPr>
            <a:xfrm rot="10800000">
              <a:off x="7036909" y="3514267"/>
              <a:ext cx="462300" cy="41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296" name="Google Shape;1296;p37"/>
          <p:cNvCxnSpPr>
            <a:endCxn id="1240" idx="2"/>
          </p:cNvCxnSpPr>
          <p:nvPr/>
        </p:nvCxnSpPr>
        <p:spPr>
          <a:xfrm>
            <a:off x="1511517" y="3647572"/>
            <a:ext cx="747900" cy="1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7" name="Google Shape;1297;p37"/>
          <p:cNvCxnSpPr/>
          <p:nvPr/>
        </p:nvCxnSpPr>
        <p:spPr>
          <a:xfrm rot="10800000" flipH="1">
            <a:off x="2717879" y="2180326"/>
            <a:ext cx="1929236" cy="13422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8" name="Google Shape;1298;p37"/>
          <p:cNvCxnSpPr/>
          <p:nvPr/>
        </p:nvCxnSpPr>
        <p:spPr>
          <a:xfrm rot="10800000" flipH="1">
            <a:off x="2774140" y="3646624"/>
            <a:ext cx="1912519" cy="413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9" name="Google Shape;1299;p37"/>
          <p:cNvCxnSpPr/>
          <p:nvPr/>
        </p:nvCxnSpPr>
        <p:spPr>
          <a:xfrm>
            <a:off x="2787101" y="3842753"/>
            <a:ext cx="1730593" cy="1055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0" name="Google Shape;1300;p37"/>
          <p:cNvSpPr/>
          <p:nvPr/>
        </p:nvSpPr>
        <p:spPr>
          <a:xfrm>
            <a:off x="7512787" y="3379259"/>
            <a:ext cx="368447" cy="3802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1" name="Google Shape;1301;p37"/>
          <p:cNvCxnSpPr>
            <a:endCxn id="1300" idx="1"/>
          </p:cNvCxnSpPr>
          <p:nvPr/>
        </p:nvCxnSpPr>
        <p:spPr>
          <a:xfrm>
            <a:off x="5902045" y="2233738"/>
            <a:ext cx="1664700" cy="120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2" name="Google Shape;1302;p37"/>
          <p:cNvCxnSpPr>
            <a:endCxn id="1300" idx="2"/>
          </p:cNvCxnSpPr>
          <p:nvPr/>
        </p:nvCxnSpPr>
        <p:spPr>
          <a:xfrm rot="10800000" flipH="1">
            <a:off x="5945287" y="3569359"/>
            <a:ext cx="1567500" cy="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3" name="Google Shape;1303;p37"/>
          <p:cNvCxnSpPr>
            <a:endCxn id="1300" idx="3"/>
          </p:cNvCxnSpPr>
          <p:nvPr/>
        </p:nvCxnSpPr>
        <p:spPr>
          <a:xfrm rot="10800000" flipH="1">
            <a:off x="5847445" y="3703781"/>
            <a:ext cx="1719300" cy="117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4" name="Google Shape;1304;p37"/>
          <p:cNvCxnSpPr/>
          <p:nvPr/>
        </p:nvCxnSpPr>
        <p:spPr>
          <a:xfrm rot="10800000" flipH="1">
            <a:off x="7854222" y="2647784"/>
            <a:ext cx="1182711" cy="789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5" name="Google Shape;1305;p37"/>
          <p:cNvCxnSpPr/>
          <p:nvPr/>
        </p:nvCxnSpPr>
        <p:spPr>
          <a:xfrm>
            <a:off x="7884508" y="3672975"/>
            <a:ext cx="1270815" cy="2743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6" name="Google Shape;1306;p37"/>
          <p:cNvSpPr/>
          <p:nvPr/>
        </p:nvSpPr>
        <p:spPr>
          <a:xfrm>
            <a:off x="2243437" y="4729836"/>
            <a:ext cx="517179" cy="49949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37"/>
          <p:cNvSpPr txBox="1"/>
          <p:nvPr/>
        </p:nvSpPr>
        <p:spPr>
          <a:xfrm>
            <a:off x="2369369" y="4619637"/>
            <a:ext cx="1197023" cy="60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3600" b="1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308" name="Google Shape;1308;p37"/>
          <p:cNvCxnSpPr>
            <a:stCxn id="1306" idx="1"/>
          </p:cNvCxnSpPr>
          <p:nvPr/>
        </p:nvCxnSpPr>
        <p:spPr>
          <a:xfrm rot="10800000">
            <a:off x="1478276" y="3653385"/>
            <a:ext cx="840900" cy="114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9" name="Google Shape;1309;p37"/>
          <p:cNvCxnSpPr/>
          <p:nvPr/>
        </p:nvCxnSpPr>
        <p:spPr>
          <a:xfrm flipH="1">
            <a:off x="2669001" y="2233593"/>
            <a:ext cx="2067347" cy="25152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0" name="Google Shape;1310;p37"/>
          <p:cNvCxnSpPr/>
          <p:nvPr/>
        </p:nvCxnSpPr>
        <p:spPr>
          <a:xfrm flipH="1">
            <a:off x="2821402" y="3757782"/>
            <a:ext cx="1835521" cy="11434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1" name="Google Shape;1311;p37"/>
          <p:cNvCxnSpPr/>
          <p:nvPr/>
        </p:nvCxnSpPr>
        <p:spPr>
          <a:xfrm flipH="1">
            <a:off x="2795964" y="4976043"/>
            <a:ext cx="1692686" cy="606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12" name="Google Shape;1312;p37"/>
          <p:cNvGrpSpPr/>
          <p:nvPr/>
        </p:nvGrpSpPr>
        <p:grpSpPr>
          <a:xfrm>
            <a:off x="10322396" y="2358020"/>
            <a:ext cx="1133498" cy="528403"/>
            <a:chOff x="443571" y="5463111"/>
            <a:chExt cx="1655794" cy="792163"/>
          </a:xfrm>
        </p:grpSpPr>
        <p:sp>
          <p:nvSpPr>
            <p:cNvPr id="1313" name="Google Shape;1313;p37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4" name="Google Shape;1314;p37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37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37"/>
            <p:cNvCxnSpPr>
              <a:endCxn id="1313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317" name="Google Shape;1317;p37"/>
            <p:cNvCxnSpPr>
              <a:stCxn id="1313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318" name="Google Shape;1318;p37"/>
          <p:cNvGrpSpPr/>
          <p:nvPr/>
        </p:nvGrpSpPr>
        <p:grpSpPr>
          <a:xfrm>
            <a:off x="10342684" y="3745245"/>
            <a:ext cx="1030452" cy="528403"/>
            <a:chOff x="443571" y="5463111"/>
            <a:chExt cx="1655794" cy="792163"/>
          </a:xfrm>
        </p:grpSpPr>
        <p:sp>
          <p:nvSpPr>
            <p:cNvPr id="1319" name="Google Shape;1319;p37"/>
            <p:cNvSpPr/>
            <p:nvPr/>
          </p:nvSpPr>
          <p:spPr>
            <a:xfrm>
              <a:off x="1048382" y="5679010"/>
              <a:ext cx="431782" cy="43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0" name="Google Shape;1320;p37"/>
            <p:cNvCxnSpPr/>
            <p:nvPr/>
          </p:nvCxnSpPr>
          <p:spPr>
            <a:xfrm rot="5400000">
              <a:off x="47489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37"/>
            <p:cNvCxnSpPr/>
            <p:nvPr/>
          </p:nvCxnSpPr>
          <p:spPr>
            <a:xfrm rot="5400000">
              <a:off x="1703181" y="5859192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37"/>
            <p:cNvCxnSpPr>
              <a:endCxn id="1319" idx="2"/>
            </p:cNvCxnSpPr>
            <p:nvPr/>
          </p:nvCxnSpPr>
          <p:spPr>
            <a:xfrm>
              <a:off x="443582" y="5893410"/>
              <a:ext cx="6048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323" name="Google Shape;1323;p37"/>
            <p:cNvCxnSpPr>
              <a:stCxn id="1319" idx="6"/>
            </p:cNvCxnSpPr>
            <p:nvPr/>
          </p:nvCxnSpPr>
          <p:spPr>
            <a:xfrm>
              <a:off x="1480164" y="5894910"/>
              <a:ext cx="619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8"/>
          <p:cNvSpPr txBox="1">
            <a:spLocks noGrp="1"/>
          </p:cNvSpPr>
          <p:nvPr>
            <p:ph type="title"/>
          </p:nvPr>
        </p:nvSpPr>
        <p:spPr>
          <a:xfrm>
            <a:off x="1246432" y="454683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Redes de Petri – Características</a:t>
            </a:r>
            <a:endParaRPr sz="3600" dirty="0"/>
          </a:p>
        </p:txBody>
      </p:sp>
      <p:sp>
        <p:nvSpPr>
          <p:cNvPr id="1330" name="Google Shape;1330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36</a:t>
            </a:fld>
            <a:endParaRPr/>
          </a:p>
        </p:txBody>
      </p:sp>
      <p:sp>
        <p:nvSpPr>
          <p:cNvPr id="1329" name="Google Shape;1329;p38"/>
          <p:cNvSpPr txBox="1">
            <a:spLocks noGrp="1"/>
          </p:cNvSpPr>
          <p:nvPr>
            <p:ph type="body" idx="1"/>
          </p:nvPr>
        </p:nvSpPr>
        <p:spPr>
          <a:xfrm>
            <a:off x="1199400" y="1924617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Es importante desarrollar modelos de los sistemas de eventos discretos para estudiarlos y comprender su comportamiento. </a:t>
            </a:r>
            <a:endParaRPr sz="2400" dirty="0"/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Existen herramientas computacionales que permiten analizar este tipo de sistemas, las cuales están basadas en análisis estadísticos y ofrecen soluciones con ciertos grados de incertidumbre.</a:t>
            </a:r>
            <a:endParaRPr dirty="0"/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Por otro lado, las RP pueden ser aplicadas para la modelación de sistemas de eventos discretos, las cuales ofrecen una forma de representación gráfica y matemática de los sistemas modelados. </a:t>
            </a:r>
            <a:endParaRPr sz="2400" dirty="0"/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Char char="»"/>
            </a:pPr>
            <a:r>
              <a:rPr lang="es-ES" sz="2400" dirty="0"/>
              <a:t>La formalidad matemática de la RP proporciona herramientas de análisis para analizar los posibles estados a los que el sistema modelado pudiera alcanzar.</a:t>
            </a:r>
            <a:endParaRPr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400"/>
              <a:buFont typeface="Arial"/>
              <a:buNone/>
            </a:pPr>
            <a:endParaRPr sz="2400" dirty="0"/>
          </a:p>
        </p:txBody>
      </p:sp>
      <p:sp>
        <p:nvSpPr>
          <p:cNvPr id="1331" name="Google Shape;1331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A2E6-66AA-04B5-59BE-5A58D3A5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Para repasar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C2B2BE2-1CA1-9D5B-E443-C17F7EF18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490C09-9EB9-6837-2408-40CB5AC2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097" y="2479367"/>
            <a:ext cx="9793200" cy="3451078"/>
          </a:xfrm>
        </p:spPr>
        <p:txBody>
          <a:bodyPr/>
          <a:lstStyle/>
          <a:p>
            <a:r>
              <a:rPr lang="es-AR" dirty="0"/>
              <a:t>Acceder a este recurso Web:  </a:t>
            </a:r>
            <a:r>
              <a:rPr lang="es-AR" dirty="0">
                <a:hlinkClick r:id="rId2"/>
              </a:rPr>
              <a:t>http://163.10.22.82/OAS/petri/como_comenzar_la_red.html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671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Técnicas de Especificación de Requerimientos Dinámicas</a:t>
            </a:r>
            <a:endParaRPr dirty="0"/>
          </a:p>
        </p:txBody>
      </p:sp>
      <p:sp>
        <p:nvSpPr>
          <p:cNvPr id="573" name="Google Shape;573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Redes de Petri</a:t>
            </a:r>
            <a:endParaRPr sz="2800"/>
          </a:p>
          <a:p>
            <a:pPr marL="260350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Fueron inventadas por Carl Petri en la Universidad de Bonn, Alemania Occidental.</a:t>
            </a:r>
            <a:endParaRPr/>
          </a:p>
          <a:p>
            <a:pPr marL="260350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Utilizadas para especificar sistemas de tiempo real en los que son necesarios representar aspectos de concurrencia.</a:t>
            </a:r>
            <a:endParaRPr/>
          </a:p>
          <a:p>
            <a:pPr marL="260350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Los sistemas concurrentes se diseñan para permitir la ejecución simultánea de componentes de programación, llamadas tareas o procesos, en varios procesadores o intercalados en un solo procesador.</a:t>
            </a:r>
            <a:endParaRPr/>
          </a:p>
        </p:txBody>
      </p:sp>
      <p:sp>
        <p:nvSpPr>
          <p:cNvPr id="575" name="Google Shape;575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581" name="Google Shape;581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203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Las tareas concurrentes deben estar sincronizadas para permitir la comunicación entre ellas (pueden operar a distintas velocidades, deben prevenir la modificación de datos compartidos o condiciones de bloqueo).</a:t>
            </a:r>
            <a:endParaRPr/>
          </a:p>
          <a:p>
            <a:pPr marL="68263" lvl="0" indent="-20320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Pueden realizarse varias tareas en paralelo, pero son ejecutados en un orden impredecible.</a:t>
            </a:r>
            <a:endParaRPr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/>
              <a:t>Éstas NO son secuenciales.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83" name="Google Shape;583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589" name="Google Shape;589;p8"/>
          <p:cNvSpPr txBox="1">
            <a:spLocks noGrp="1"/>
          </p:cNvSpPr>
          <p:nvPr>
            <p:ph type="body" idx="1"/>
          </p:nvPr>
        </p:nvSpPr>
        <p:spPr>
          <a:xfrm>
            <a:off x="574675" y="1788167"/>
            <a:ext cx="6270703" cy="457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263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Sincronización  </a:t>
            </a:r>
            <a:endParaRPr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Orquesta sinfónica</a:t>
            </a:r>
            <a:endParaRPr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Compartir archivos</a:t>
            </a: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lang="es-AR"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lang="es-AR"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260350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dirty="0"/>
          </a:p>
          <a:p>
            <a:pPr marL="68263" lvl="0" indent="-203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/>
              <a:t>Las tareas que ocurren en paralelo y se necesita alguna forma de controlar los eventos para cambiar de estado</a:t>
            </a:r>
            <a:endParaRPr dirty="0"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3200" dirty="0"/>
              <a:t>Estación de servicios</a:t>
            </a:r>
            <a:endParaRPr sz="3200" dirty="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591" name="Google Shape;591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pic>
        <p:nvPicPr>
          <p:cNvPr id="592" name="Google Shape;592;p8" descr="http://upload.wikimedia.org/wikipedia/commons/thumb/7/79/GasStationHiroshima.jpg/300px-GasStationHiroshim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3364" y="4396013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" descr="http://revel.cl/wp-content/uploads/2010/07/orquesta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1644" y="1796634"/>
            <a:ext cx="2847266" cy="21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03" name="Google Shape;60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EVENTOS o ACCIONES  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ESTADOS o CONDICIONES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Los eventos se representan como transiciones (T).  </a:t>
            </a:r>
            <a:endParaRPr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Los estados se representan como lugares o sitios (P).</a:t>
            </a:r>
            <a:endParaRPr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05" name="Google Shape;60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15" name="Google Shape;615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Caso más simple: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f(EstadoA, Evento) -&gt; EstadoS</a:t>
            </a: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Se requieren varios eventos para pasar de un estado a otro. Los eventos NO ocurren en un orden determinado.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f(EstadoA, Even1,Even2...EvenN)-&gt;EstadoS</a:t>
            </a:r>
            <a:endParaRPr sz="2800"/>
          </a:p>
          <a:p>
            <a:pPr marL="68263" lvl="0" indent="-1778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Char char="»"/>
            </a:pPr>
            <a:r>
              <a:rPr lang="es-ES" sz="2800"/>
              <a:t>Se requieren varios eventos para habilitar el paso del estado a otros varios estados que se ejecutan en paralelo. </a:t>
            </a:r>
            <a:endParaRPr/>
          </a:p>
          <a:p>
            <a:pPr marL="260350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f(EstadoA, Even1,Even2...EvenN)-&gt;  Estado1, Estado2…, EstadoN</a:t>
            </a:r>
            <a:endParaRPr sz="2800"/>
          </a:p>
          <a:p>
            <a:pPr marL="68263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17" name="Google Shape;617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Redes de Petri</a:t>
            </a:r>
            <a:endParaRPr dirty="0"/>
          </a:p>
        </p:txBody>
      </p:sp>
      <p:sp>
        <p:nvSpPr>
          <p:cNvPr id="623" name="Google Shape;623;p11"/>
          <p:cNvSpPr txBox="1">
            <a:spLocks noGrp="1"/>
          </p:cNvSpPr>
          <p:nvPr>
            <p:ph type="body" idx="1"/>
          </p:nvPr>
        </p:nvSpPr>
        <p:spPr>
          <a:xfrm>
            <a:off x="676275" y="1844825"/>
            <a:ext cx="10753725" cy="393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263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sz="2400"/>
              <a:t>Definición formal:</a:t>
            </a:r>
            <a:endParaRPr/>
          </a:p>
        </p:txBody>
      </p: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626" name="Google Shape;626;p11"/>
          <p:cNvSpPr/>
          <p:nvPr/>
        </p:nvSpPr>
        <p:spPr>
          <a:xfrm>
            <a:off x="6096000" y="4509120"/>
            <a:ext cx="208823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Función de entrada I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I:T-&gt;P         	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1282725" y="4149081"/>
            <a:ext cx="27334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Lugares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P={P1,P2,...Pm}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1"/>
          <p:cNvSpPr/>
          <p:nvPr/>
        </p:nvSpPr>
        <p:spPr>
          <a:xfrm>
            <a:off x="3359696" y="4725145"/>
            <a:ext cx="2952328" cy="11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Transiciones</a:t>
            </a:r>
            <a:endParaRPr/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T={T1,T2,...Tn}     	</a:t>
            </a:r>
            <a:endParaRPr/>
          </a:p>
        </p:txBody>
      </p:sp>
      <p:sp>
        <p:nvSpPr>
          <p:cNvPr id="629" name="Google Shape;629;p11"/>
          <p:cNvSpPr/>
          <p:nvPr/>
        </p:nvSpPr>
        <p:spPr>
          <a:xfrm>
            <a:off x="7968208" y="4437113"/>
            <a:ext cx="2278090" cy="119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Función de salida O</a:t>
            </a:r>
            <a:endParaRPr dirty="0"/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O:T-&gt;P</a:t>
            </a:r>
            <a:endParaRPr dirty="0"/>
          </a:p>
        </p:txBody>
      </p:sp>
      <p:cxnSp>
        <p:nvCxnSpPr>
          <p:cNvPr id="630" name="Google Shape;630;p11"/>
          <p:cNvCxnSpPr/>
          <p:nvPr/>
        </p:nvCxnSpPr>
        <p:spPr>
          <a:xfrm flipH="1">
            <a:off x="2351584" y="2924944"/>
            <a:ext cx="3312368" cy="138173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31" name="Google Shape;631;p11"/>
          <p:cNvCxnSpPr/>
          <p:nvPr/>
        </p:nvCxnSpPr>
        <p:spPr>
          <a:xfrm flipH="1">
            <a:off x="5375920" y="3284984"/>
            <a:ext cx="432048" cy="1165708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32" name="Google Shape;632;p11"/>
          <p:cNvCxnSpPr/>
          <p:nvPr/>
        </p:nvCxnSpPr>
        <p:spPr>
          <a:xfrm flipH="1">
            <a:off x="7041590" y="3356994"/>
            <a:ext cx="134532" cy="1093698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33" name="Google Shape;633;p11"/>
          <p:cNvCxnSpPr/>
          <p:nvPr/>
        </p:nvCxnSpPr>
        <p:spPr>
          <a:xfrm>
            <a:off x="8472264" y="3284984"/>
            <a:ext cx="648072" cy="1165708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34" name="Google Shape;634;p11"/>
          <p:cNvSpPr/>
          <p:nvPr/>
        </p:nvSpPr>
        <p:spPr>
          <a:xfrm>
            <a:off x="2855640" y="1844825"/>
            <a:ext cx="6696744" cy="155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estructura de Red de Petri es una 4-upla</a:t>
            </a:r>
            <a:endParaRPr/>
          </a:p>
          <a:p>
            <a:pPr marL="0" marR="0" lvl="1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C=(</a:t>
            </a:r>
            <a:r>
              <a:rPr lang="es-ES" sz="5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5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s-E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35" name="Google Shape;635;p11"/>
          <p:cNvSpPr/>
          <p:nvPr/>
        </p:nvSpPr>
        <p:spPr>
          <a:xfrm>
            <a:off x="1919535" y="5661248"/>
            <a:ext cx="95961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Multigrafo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 un nodo puede partir más de un arco), bipartito, dirigido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2024 is1" id="{3D8FB01B-CFAB-49A9-99E0-F45DB3316E69}" vid="{1558D088-0864-4047-89E7-94E111BD0D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Patron2024 is1</Template>
  <TotalTime>128</TotalTime>
  <Words>2352</Words>
  <Application>Microsoft Office PowerPoint</Application>
  <PresentationFormat>Panorámica</PresentationFormat>
  <Paragraphs>352</Paragraphs>
  <Slides>37</Slides>
  <Notes>36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Noto Sans Symbols</vt:lpstr>
      <vt:lpstr>Times New Roman</vt:lpstr>
      <vt:lpstr>Trebuchet MS</vt:lpstr>
      <vt:lpstr>Calibri</vt:lpstr>
      <vt:lpstr>Arial</vt:lpstr>
      <vt:lpstr>Retrospección</vt:lpstr>
      <vt:lpstr>Microsoft Word Picture</vt:lpstr>
      <vt:lpstr>Ingeniería de Software I – Clase 5 - 2025  REDES DE PETRI</vt:lpstr>
      <vt:lpstr>Ingeniería de Requerimientos</vt:lpstr>
      <vt:lpstr> Especificación de Requerimientos –  Redes de Petri</vt:lpstr>
      <vt:lpstr>Técnicas de Especificación de Requerimientos Dinámicas</vt:lpstr>
      <vt:lpstr>Redes de Petri</vt:lpstr>
      <vt:lpstr>Redes de Petri</vt:lpstr>
      <vt:lpstr>Redes de Petri</vt:lpstr>
      <vt:lpstr>Redes de Petri</vt:lpstr>
      <vt:lpstr>Redes de Petri</vt:lpstr>
      <vt:lpstr>Redes de Petri</vt:lpstr>
      <vt:lpstr>Redes de Petri  Funciones de entrada y de salida</vt:lpstr>
      <vt:lpstr>Redes de Petri Marcación inicial</vt:lpstr>
      <vt:lpstr>Redes de Petri</vt:lpstr>
      <vt:lpstr>Redes de Petri</vt:lpstr>
      <vt:lpstr>Redes de Petri</vt:lpstr>
      <vt:lpstr>Redes de Petri</vt:lpstr>
      <vt:lpstr>Presentación de PowerPoint</vt:lpstr>
      <vt:lpstr>Redes de Petri</vt:lpstr>
      <vt:lpstr>Redes de Petri</vt:lpstr>
      <vt:lpstr>Redes de Petri</vt:lpstr>
      <vt:lpstr>Redes de Petri</vt:lpstr>
      <vt:lpstr>Ejemplos de Redes de Petri</vt:lpstr>
      <vt:lpstr>Brazo robot</vt:lpstr>
      <vt:lpstr>Brazo robot</vt:lpstr>
      <vt:lpstr>Brazo robot</vt:lpstr>
      <vt:lpstr>Brazo robot</vt:lpstr>
      <vt:lpstr>Brazo robot</vt:lpstr>
      <vt:lpstr>Ejercicio para resolver paso a paso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Redes de Petri – Características</vt:lpstr>
      <vt:lpstr>Para repasar</vt:lpstr>
    </vt:vector>
  </TitlesOfParts>
  <Company>UNLP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Gonzalez</dc:creator>
  <cp:lastModifiedBy>Ro</cp:lastModifiedBy>
  <cp:revision>9</cp:revision>
  <dcterms:created xsi:type="dcterms:W3CDTF">2024-09-18T15:09:45Z</dcterms:created>
  <dcterms:modified xsi:type="dcterms:W3CDTF">2025-09-25T13:51:43Z</dcterms:modified>
</cp:coreProperties>
</file>