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45" r:id="rId78"/>
  </p:sldIdLst>
  <p:sldSz cx="12241213" cy="6858000"/>
  <p:notesSz cx="6797675" cy="9874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385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hRRZTviESmoIxXtudJOhZOQe0E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528" y="72"/>
      </p:cViewPr>
      <p:guideLst>
        <p:guide orient="horz" pos="2160"/>
        <p:guide pos="3840"/>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37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8950"/>
            <a:ext cx="2946400" cy="493713"/>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3" name="Google Shape;293;p1: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1</a:t>
            </a:fld>
            <a:endParaRPr/>
          </a:p>
        </p:txBody>
      </p:sp>
      <p:sp>
        <p:nvSpPr>
          <p:cNvPr id="294" name="Google Shape;294;p1: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endParaRPr/>
          </a:p>
        </p:txBody>
      </p:sp>
      <p:sp>
        <p:nvSpPr>
          <p:cNvPr id="295" name="Google Shape;295;p1: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Ingeniera de Software 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3" name="Google Shape;433;p4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3" name="Google Shape;443;p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5" name="Google Shape;495;p1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8" name="Google Shape;508;p1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1" name="Google Shape;301;p9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SzPts val="1400"/>
              <a:buNone/>
            </a:pPr>
            <a:endParaRPr/>
          </a:p>
        </p:txBody>
      </p:sp>
      <p:sp>
        <p:nvSpPr>
          <p:cNvPr id="302" name="Google Shape;302;p92: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s-ES"/>
              <a:t>Ingeniera de Software I </a:t>
            </a:r>
            <a:endParaRPr/>
          </a:p>
        </p:txBody>
      </p:sp>
      <p:sp>
        <p:nvSpPr>
          <p:cNvPr id="303" name="Google Shape;303;p92: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SzPts val="1400"/>
              <a:buNone/>
            </a:pPr>
            <a:endParaRPr/>
          </a:p>
        </p:txBody>
      </p:sp>
      <p:sp>
        <p:nvSpPr>
          <p:cNvPr id="304" name="Google Shape;304;p92: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s-E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1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7" name="Google Shape;517;p1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1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0" name="Google Shape;530;p1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1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1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p1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Se volvió claro que los enfoques individuales al desarrollo de programas no escalaban hacia los grandes y complejos sistemas de software. No eran confiables, costaban más de lo esperado y se distribuían con demora.</a:t>
            </a:r>
            <a:endParaRPr/>
          </a:p>
        </p:txBody>
      </p:sp>
      <p:sp>
        <p:nvSpPr>
          <p:cNvPr id="558" name="Google Shape;558;p1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1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3" name="Google Shape;583;p1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2" name="Google Shape;592;p1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2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01" name="Google Shape;601;p20: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9" name="Google Shape;609;p2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9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9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2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6" name="Google Shape;616;p2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p2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3" name="Google Shape;633;p2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2" name="Google Shape;642;p2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0" name="Google Shape;650;p2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p2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2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2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2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p2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677" name="Google Shape;677;p29:notes"/>
          <p:cNvSpPr txBox="1">
            <a:spLocks noGrp="1"/>
          </p:cNvSpPr>
          <p:nvPr>
            <p:ph type="hdr" idx="3"/>
          </p:nvPr>
        </p:nvSpPr>
        <p:spPr>
          <a:xfrm>
            <a:off x="0" y="0"/>
            <a:ext cx="2946400" cy="4937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Ingeniera de Software I </a:t>
            </a:r>
            <a:endParaRPr/>
          </a:p>
        </p:txBody>
      </p:sp>
      <p:sp>
        <p:nvSpPr>
          <p:cNvPr id="678" name="Google Shape;678;p29:notes"/>
          <p:cNvSpPr txBox="1">
            <a:spLocks noGrp="1"/>
          </p:cNvSpPr>
          <p:nvPr>
            <p:ph type="dt" idx="10"/>
          </p:nvPr>
        </p:nvSpPr>
        <p:spPr>
          <a:xfrm>
            <a:off x="3849688" y="0"/>
            <a:ext cx="2946400" cy="493713"/>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endParaRPr/>
          </a:p>
        </p:txBody>
      </p:sp>
      <p:sp>
        <p:nvSpPr>
          <p:cNvPr id="679" name="Google Shape;679;p29:notes"/>
          <p:cNvSpPr txBox="1">
            <a:spLocks noGrp="1"/>
          </p:cNvSpPr>
          <p:nvPr>
            <p:ph type="sldNum" idx="12"/>
          </p:nvPr>
        </p:nvSpPr>
        <p:spPr>
          <a:xfrm>
            <a:off x="3849688" y="9378950"/>
            <a:ext cx="2946400" cy="49371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E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3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8" name="Google Shape;688;p3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9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6" name="Google Shape;696;p9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9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10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2" name="Google Shape;702;p10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10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0" name="Google Shape;710;p10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7" name="Google Shape;717;p10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10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5" name="Google Shape;725;p10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10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2" name="Google Shape;732;p10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10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9" name="Google Shape;739;p10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3764bf369be_0_0:notes"/>
          <p:cNvSpPr txBox="1">
            <a:spLocks noGrp="1"/>
          </p:cNvSpPr>
          <p:nvPr>
            <p:ph type="body" idx="1"/>
          </p:nvPr>
        </p:nvSpPr>
        <p:spPr>
          <a:xfrm>
            <a:off x="679450" y="4691063"/>
            <a:ext cx="5438700" cy="444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7" name="Google Shape;747;g3764bf369be_0_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11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7" name="Google Shape;757;p11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11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6" name="Google Shape;766;p11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11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3" name="Google Shape;773;p11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9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5" name="Google Shape;325;p9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11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2" name="Google Shape;782;p11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1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0" name="Google Shape;790;p11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12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1" name="Google Shape;831;p12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2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12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12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7" name="Google Shape;847;p12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2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6" name="Google Shape;856;p12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12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1" name="Google Shape;871;p12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12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9" name="Google Shape;879;p12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12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7" name="Google Shape;887;p12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12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7" name="Google Shape;957;p12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9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9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12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6" name="Google Shape;966;p12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12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5" name="Google Shape;975;p12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13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4" name="Google Shape;984;p13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13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5" name="Google Shape;995;p13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p13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7" name="Google Shape;1007;p13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13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9" name="Google Shape;1019;p13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3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3" name="Google Shape;1033;p13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35: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2" name="Google Shape;1042;p135: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36: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1" name="Google Shape;1051;p136: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137: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9" name="Google Shape;1059;p137: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9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9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138: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8" name="Google Shape;1068;p138: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e58aeebf75_0_1:notes"/>
          <p:cNvSpPr txBox="1">
            <a:spLocks noGrp="1"/>
          </p:cNvSpPr>
          <p:nvPr>
            <p:ph type="body" idx="1"/>
          </p:nvPr>
        </p:nvSpPr>
        <p:spPr>
          <a:xfrm>
            <a:off x="679450" y="4691063"/>
            <a:ext cx="5438700" cy="4443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5" name="Google Shape;1075;g1e58aeebf75_0_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p139: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2" name="Google Shape;1082;p139: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140: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1" name="Google Shape;1091;p140: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p141: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2" name="Google Shape;1102;p141: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4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2" name="Google Shape;1112;p14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p143: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1" name="Google Shape;1121;p143: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15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1" name="Google Shape;1241;p15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94: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94: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notes"/>
          <p:cNvSpPr txBox="1">
            <a:spLocks noGrp="1"/>
          </p:cNvSpPr>
          <p:nvPr>
            <p:ph type="body" idx="1"/>
          </p:nvPr>
        </p:nvSpPr>
        <p:spPr>
          <a:xfrm>
            <a:off x="679450" y="4691063"/>
            <a:ext cx="5438775" cy="44434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2:notes"/>
          <p:cNvSpPr>
            <a:spLocks noGrp="1" noRot="1" noChangeAspect="1"/>
          </p:cNvSpPr>
          <p:nvPr>
            <p:ph type="sldImg" idx="2"/>
          </p:nvPr>
        </p:nvSpPr>
        <p:spPr>
          <a:xfrm>
            <a:off x="95250" y="741363"/>
            <a:ext cx="6607175"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Imagen con título">
  <p:cSld name="1_Imagen con título">
    <p:spTree>
      <p:nvGrpSpPr>
        <p:cNvPr id="1" name="Shape 17"/>
        <p:cNvGrpSpPr/>
        <p:nvPr/>
      </p:nvGrpSpPr>
      <p:grpSpPr>
        <a:xfrm>
          <a:off x="0" y="0"/>
          <a:ext cx="0" cy="0"/>
          <a:chOff x="0" y="0"/>
          <a:chExt cx="0" cy="0"/>
        </a:xfrm>
      </p:grpSpPr>
      <p:sp>
        <p:nvSpPr>
          <p:cNvPr id="18" name="Google Shape;18;p32"/>
          <p:cNvSpPr txBox="1">
            <a:spLocks noGrp="1"/>
          </p:cNvSpPr>
          <p:nvPr>
            <p:ph type="title"/>
          </p:nvPr>
        </p:nvSpPr>
        <p:spPr>
          <a:xfrm>
            <a:off x="656616" y="4737547"/>
            <a:ext cx="10824293"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3300"/>
              <a:buFont typeface="Calibri"/>
              <a:buNone/>
              <a:defRPr sz="33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body" idx="1"/>
          </p:nvPr>
        </p:nvSpPr>
        <p:spPr>
          <a:xfrm>
            <a:off x="656616" y="5487888"/>
            <a:ext cx="9266598"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sz="1800">
                <a:solidFill>
                  <a:srgbClr val="C00000"/>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400"/>
              </a:spcBef>
              <a:spcAft>
                <a:spcPts val="0"/>
              </a:spcAft>
              <a:buSzPts val="750"/>
              <a:buNone/>
              <a:defRPr sz="750"/>
            </a:lvl3pPr>
            <a:lvl4pPr marL="1828800" lvl="3" indent="-228600" algn="l">
              <a:lnSpc>
                <a:spcPct val="90000"/>
              </a:lnSpc>
              <a:spcBef>
                <a:spcPts val="400"/>
              </a:spcBef>
              <a:spcAft>
                <a:spcPts val="0"/>
              </a:spcAft>
              <a:buSzPts val="675"/>
              <a:buNone/>
              <a:defRPr sz="675"/>
            </a:lvl4pPr>
            <a:lvl5pPr marL="2286000" lvl="4" indent="-228600" algn="l">
              <a:lnSpc>
                <a:spcPct val="90000"/>
              </a:lnSpc>
              <a:spcBef>
                <a:spcPts val="400"/>
              </a:spcBef>
              <a:spcAft>
                <a:spcPts val="0"/>
              </a:spcAft>
              <a:buSzPts val="675"/>
              <a:buNone/>
              <a:defRPr sz="675"/>
            </a:lvl5pPr>
            <a:lvl6pPr marL="2743200" lvl="5" indent="-228600" algn="l">
              <a:lnSpc>
                <a:spcPct val="90000"/>
              </a:lnSpc>
              <a:spcBef>
                <a:spcPts val="400"/>
              </a:spcBef>
              <a:spcAft>
                <a:spcPts val="0"/>
              </a:spcAft>
              <a:buSzPts val="675"/>
              <a:buNone/>
              <a:defRPr sz="675"/>
            </a:lvl6pPr>
            <a:lvl7pPr marL="3200400" lvl="6" indent="-228600" algn="l">
              <a:lnSpc>
                <a:spcPct val="90000"/>
              </a:lnSpc>
              <a:spcBef>
                <a:spcPts val="400"/>
              </a:spcBef>
              <a:spcAft>
                <a:spcPts val="0"/>
              </a:spcAft>
              <a:buSzPts val="675"/>
              <a:buNone/>
              <a:defRPr sz="675"/>
            </a:lvl7pPr>
            <a:lvl8pPr marL="3657600" lvl="7" indent="-228600" algn="l">
              <a:lnSpc>
                <a:spcPct val="90000"/>
              </a:lnSpc>
              <a:spcBef>
                <a:spcPts val="400"/>
              </a:spcBef>
              <a:spcAft>
                <a:spcPts val="0"/>
              </a:spcAft>
              <a:buSzPts val="675"/>
              <a:buNone/>
              <a:defRPr sz="675"/>
            </a:lvl8pPr>
            <a:lvl9pPr marL="4114800" lvl="8" indent="-228600" algn="l">
              <a:lnSpc>
                <a:spcPct val="90000"/>
              </a:lnSpc>
              <a:spcBef>
                <a:spcPts val="400"/>
              </a:spcBef>
              <a:spcAft>
                <a:spcPts val="400"/>
              </a:spcAft>
              <a:buSzPts val="675"/>
              <a:buNone/>
              <a:defRPr sz="675"/>
            </a:lvl9pPr>
          </a:lstStyle>
          <a:p>
            <a:endParaRPr/>
          </a:p>
        </p:txBody>
      </p:sp>
      <p:sp>
        <p:nvSpPr>
          <p:cNvPr id="20" name="Google Shape;20;p32"/>
          <p:cNvSpPr txBox="1">
            <a:spLocks noGrp="1"/>
          </p:cNvSpPr>
          <p:nvPr>
            <p:ph type="dt" idx="10"/>
          </p:nvPr>
        </p:nvSpPr>
        <p:spPr>
          <a:xfrm>
            <a:off x="3224210" y="6481096"/>
            <a:ext cx="4131409"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32"/>
          <p:cNvSpPr txBox="1">
            <a:spLocks noGrp="1"/>
          </p:cNvSpPr>
          <p:nvPr>
            <p:ph type="ftr" idx="11"/>
          </p:nvPr>
        </p:nvSpPr>
        <p:spPr>
          <a:xfrm>
            <a:off x="688568" y="6481101"/>
            <a:ext cx="2250897" cy="3022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2"/>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23" name="Google Shape;23;p32" descr="2"/>
          <p:cNvPicPr preferRelativeResize="0"/>
          <p:nvPr/>
        </p:nvPicPr>
        <p:blipFill rotWithShape="1">
          <a:blip r:embed="rId2">
            <a:alphaModFix/>
          </a:blip>
          <a:srcRect l="8462"/>
          <a:stretch/>
        </p:blipFill>
        <p:spPr>
          <a:xfrm>
            <a:off x="23760" y="0"/>
            <a:ext cx="12193694" cy="4277734"/>
          </a:xfrm>
          <a:prstGeom prst="rect">
            <a:avLst/>
          </a:prstGeom>
          <a:noFill/>
          <a:ln>
            <a:noFill/>
          </a:ln>
        </p:spPr>
      </p:pic>
      <p:sp>
        <p:nvSpPr>
          <p:cNvPr id="24" name="Google Shape;24;p32"/>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Normal con fuente ">
  <p:cSld name="8_Normal con fuente  2">
    <p:bg>
      <p:bgPr>
        <a:solidFill>
          <a:schemeClr val="lt1"/>
        </a:solidFill>
        <a:effectLst/>
      </p:bgPr>
    </p:bg>
    <p:spTree>
      <p:nvGrpSpPr>
        <p:cNvPr id="1" name="Shape 101"/>
        <p:cNvGrpSpPr/>
        <p:nvPr/>
      </p:nvGrpSpPr>
      <p:grpSpPr>
        <a:xfrm>
          <a:off x="0" y="0"/>
          <a:ext cx="0" cy="0"/>
          <a:chOff x="0" y="0"/>
          <a:chExt cx="0" cy="0"/>
        </a:xfrm>
      </p:grpSpPr>
      <p:sp>
        <p:nvSpPr>
          <p:cNvPr id="102" name="Google Shape;102;p15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5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04" name="Google Shape;104;p156"/>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105" name="Google Shape;105;p156"/>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Clr>
                <a:srgbClr val="C00000"/>
              </a:buClr>
              <a:buSzPts val="1800"/>
              <a:buFont typeface="Arial"/>
              <a:buChar char="»"/>
              <a:defRPr/>
            </a:lvl1pPr>
            <a:lvl2pPr marL="914400" lvl="1" indent="-342900" algn="l">
              <a:lnSpc>
                <a:spcPct val="85000"/>
              </a:lnSpc>
              <a:spcBef>
                <a:spcPts val="450"/>
              </a:spcBef>
              <a:spcAft>
                <a:spcPts val="0"/>
              </a:spcAft>
              <a:buSzPts val="1800"/>
              <a:buChar char=" "/>
              <a:defRPr/>
            </a:lvl2pPr>
            <a:lvl3pPr marL="1371600" lvl="2" indent="-323850" algn="l">
              <a:lnSpc>
                <a:spcPct val="85000"/>
              </a:lnSpc>
              <a:spcBef>
                <a:spcPts val="450"/>
              </a:spcBef>
              <a:spcAft>
                <a:spcPts val="0"/>
              </a:spcAft>
              <a:buSzPts val="1500"/>
              <a:buChar char=" "/>
              <a:defRPr/>
            </a:lvl3pPr>
            <a:lvl4pPr marL="1828800" lvl="3" indent="-314325" algn="l">
              <a:lnSpc>
                <a:spcPct val="85000"/>
              </a:lnSpc>
              <a:spcBef>
                <a:spcPts val="450"/>
              </a:spcBef>
              <a:spcAft>
                <a:spcPts val="0"/>
              </a:spcAft>
              <a:buSzPts val="1350"/>
              <a:buChar char=" "/>
              <a:defRPr/>
            </a:lvl4pPr>
            <a:lvl5pPr marL="2286000" lvl="4" indent="-314325" algn="l">
              <a:lnSpc>
                <a:spcPct val="85000"/>
              </a:lnSpc>
              <a:spcBef>
                <a:spcPts val="450"/>
              </a:spcBef>
              <a:spcAft>
                <a:spcPts val="0"/>
              </a:spcAft>
              <a:buSzPts val="1350"/>
              <a:buChar char=" "/>
              <a:defRPr/>
            </a:lvl5pPr>
            <a:lvl6pPr marL="2743200" lvl="5" indent="-314325" algn="l">
              <a:lnSpc>
                <a:spcPct val="85000"/>
              </a:lnSpc>
              <a:spcBef>
                <a:spcPts val="450"/>
              </a:spcBef>
              <a:spcAft>
                <a:spcPts val="0"/>
              </a:spcAft>
              <a:buSzPts val="1350"/>
              <a:buChar char=" "/>
              <a:defRPr/>
            </a:lvl6pPr>
            <a:lvl7pPr marL="3200400" lvl="6" indent="-314325" algn="l">
              <a:lnSpc>
                <a:spcPct val="85000"/>
              </a:lnSpc>
              <a:spcBef>
                <a:spcPts val="450"/>
              </a:spcBef>
              <a:spcAft>
                <a:spcPts val="0"/>
              </a:spcAft>
              <a:buSzPts val="1350"/>
              <a:buChar char=" "/>
              <a:defRPr/>
            </a:lvl7pPr>
            <a:lvl8pPr marL="3657600" lvl="7" indent="-314325" algn="l">
              <a:lnSpc>
                <a:spcPct val="85000"/>
              </a:lnSpc>
              <a:spcBef>
                <a:spcPts val="450"/>
              </a:spcBef>
              <a:spcAft>
                <a:spcPts val="0"/>
              </a:spcAft>
              <a:buSzPts val="1350"/>
              <a:buChar char=" "/>
              <a:defRPr/>
            </a:lvl8pPr>
            <a:lvl9pPr marL="4114800" lvl="8" indent="-314325" algn="l">
              <a:lnSpc>
                <a:spcPct val="85000"/>
              </a:lnSpc>
              <a:spcBef>
                <a:spcPts val="450"/>
              </a:spcBef>
              <a:spcAft>
                <a:spcPts val="0"/>
              </a:spcAft>
              <a:buSzPts val="1350"/>
              <a:buChar char=" "/>
              <a:defRPr/>
            </a:lvl9pPr>
          </a:lstStyle>
          <a:p>
            <a:endParaRPr/>
          </a:p>
        </p:txBody>
      </p:sp>
      <p:cxnSp>
        <p:nvCxnSpPr>
          <p:cNvPr id="106" name="Google Shape;106;p156"/>
          <p:cNvCxnSpPr/>
          <p:nvPr/>
        </p:nvCxnSpPr>
        <p:spPr>
          <a:xfrm>
            <a:off x="625912" y="1772816"/>
            <a:ext cx="10816259" cy="0"/>
          </a:xfrm>
          <a:prstGeom prst="straightConnector1">
            <a:avLst/>
          </a:prstGeom>
          <a:noFill/>
          <a:ln w="9525" cap="flat" cmpd="sng">
            <a:solidFill>
              <a:srgbClr val="BF0000"/>
            </a:solidFill>
            <a:prstDash val="solid"/>
            <a:round/>
            <a:headEnd type="none" w="sm" len="sm"/>
            <a:tailEnd type="none" w="sm" len="sm"/>
          </a:ln>
        </p:spPr>
      </p:cxnSp>
      <p:sp>
        <p:nvSpPr>
          <p:cNvPr id="107" name="Google Shape;107;p156"/>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8" name="Google Shape;108;p156"/>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56"/>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110" name="Google Shape;110;p156"/>
          <p:cNvCxnSpPr/>
          <p:nvPr/>
        </p:nvCxnSpPr>
        <p:spPr>
          <a:xfrm>
            <a:off x="625912" y="1772816"/>
            <a:ext cx="10816259" cy="0"/>
          </a:xfrm>
          <a:prstGeom prst="straightConnector1">
            <a:avLst/>
          </a:prstGeom>
          <a:noFill/>
          <a:ln w="9525" cap="flat" cmpd="sng">
            <a:solidFill>
              <a:srgbClr val="BF0000"/>
            </a:solidFill>
            <a:prstDash val="solid"/>
            <a:round/>
            <a:headEnd type="none" w="sm" len="sm"/>
            <a:tailEnd type="none" w="sm" len="sm"/>
          </a:ln>
        </p:spPr>
      </p:cxnSp>
      <p:sp>
        <p:nvSpPr>
          <p:cNvPr id="111" name="Google Shape;111;p156"/>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s objetos">
  <p:cSld name="2_Dos objetos">
    <p:spTree>
      <p:nvGrpSpPr>
        <p:cNvPr id="1" name="Shape 112"/>
        <p:cNvGrpSpPr/>
        <p:nvPr/>
      </p:nvGrpSpPr>
      <p:grpSpPr>
        <a:xfrm>
          <a:off x="0" y="0"/>
          <a:ext cx="0" cy="0"/>
          <a:chOff x="0" y="0"/>
          <a:chExt cx="0" cy="0"/>
        </a:xfrm>
      </p:grpSpPr>
      <p:sp>
        <p:nvSpPr>
          <p:cNvPr id="113" name="Google Shape;113;p157"/>
          <p:cNvSpPr txBox="1">
            <a:spLocks noGrp="1"/>
          </p:cNvSpPr>
          <p:nvPr>
            <p:ph type="title"/>
          </p:nvPr>
        </p:nvSpPr>
        <p:spPr>
          <a:xfrm>
            <a:off x="625912" y="499538"/>
            <a:ext cx="1085022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1"/>
              </a:buClr>
              <a:buSzPts val="3000"/>
              <a:buFont typeface="Calibri"/>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157"/>
          <p:cNvSpPr txBox="1">
            <a:spLocks noGrp="1"/>
          </p:cNvSpPr>
          <p:nvPr>
            <p:ph type="body" idx="1"/>
          </p:nvPr>
        </p:nvSpPr>
        <p:spPr>
          <a:xfrm>
            <a:off x="679387" y="1998134"/>
            <a:ext cx="4682264" cy="3767328"/>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Clr>
                <a:srgbClr val="C00000"/>
              </a:buClr>
              <a:buSzPts val="1800"/>
              <a:buFont typeface="Arial"/>
              <a:buChar char="»"/>
              <a:defRPr sz="1800"/>
            </a:lvl1pPr>
            <a:lvl2pPr marL="914400" lvl="1" indent="-323850" algn="l">
              <a:lnSpc>
                <a:spcPct val="85000"/>
              </a:lnSpc>
              <a:spcBef>
                <a:spcPts val="450"/>
              </a:spcBef>
              <a:spcAft>
                <a:spcPts val="0"/>
              </a:spcAft>
              <a:buClr>
                <a:srgbClr val="C00000"/>
              </a:buClr>
              <a:buSzPts val="1500"/>
              <a:buFont typeface="Arial"/>
              <a:buChar char=" "/>
              <a:defRPr sz="1500"/>
            </a:lvl2pPr>
            <a:lvl3pPr marL="1371600" lvl="2" indent="-314325" algn="l">
              <a:lnSpc>
                <a:spcPct val="85000"/>
              </a:lnSpc>
              <a:spcBef>
                <a:spcPts val="450"/>
              </a:spcBef>
              <a:spcAft>
                <a:spcPts val="0"/>
              </a:spcAft>
              <a:buClr>
                <a:srgbClr val="C00000"/>
              </a:buClr>
              <a:buSzPts val="1350"/>
              <a:buFont typeface="Arial"/>
              <a:buChar char=" "/>
              <a:defRPr sz="1350"/>
            </a:lvl3pPr>
            <a:lvl4pPr marL="1828800" lvl="3" indent="-304800" algn="l">
              <a:lnSpc>
                <a:spcPct val="85000"/>
              </a:lnSpc>
              <a:spcBef>
                <a:spcPts val="450"/>
              </a:spcBef>
              <a:spcAft>
                <a:spcPts val="0"/>
              </a:spcAft>
              <a:buClr>
                <a:srgbClr val="C00000"/>
              </a:buClr>
              <a:buSzPts val="1200"/>
              <a:buFont typeface="Arial"/>
              <a:buChar char=" "/>
              <a:defRPr sz="1200"/>
            </a:lvl4pPr>
            <a:lvl5pPr marL="2286000" lvl="4" indent="-304800" algn="l">
              <a:lnSpc>
                <a:spcPct val="85000"/>
              </a:lnSpc>
              <a:spcBef>
                <a:spcPts val="450"/>
              </a:spcBef>
              <a:spcAft>
                <a:spcPts val="0"/>
              </a:spcAft>
              <a:buClr>
                <a:srgbClr val="C00000"/>
              </a:buClr>
              <a:buSzPts val="1200"/>
              <a:buFont typeface="Arial"/>
              <a:buChar char=" "/>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115" name="Google Shape;115;p157"/>
          <p:cNvSpPr txBox="1">
            <a:spLocks noGrp="1"/>
          </p:cNvSpPr>
          <p:nvPr>
            <p:ph type="body" idx="2"/>
          </p:nvPr>
        </p:nvSpPr>
        <p:spPr>
          <a:xfrm>
            <a:off x="6035596" y="1998134"/>
            <a:ext cx="4682264" cy="3767328"/>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Clr>
                <a:srgbClr val="C00000"/>
              </a:buClr>
              <a:buSzPts val="1800"/>
              <a:buFont typeface="Arial"/>
              <a:buChar char="»"/>
              <a:defRPr sz="1800"/>
            </a:lvl1pPr>
            <a:lvl2pPr marL="914400" lvl="1" indent="-323850" algn="l">
              <a:lnSpc>
                <a:spcPct val="85000"/>
              </a:lnSpc>
              <a:spcBef>
                <a:spcPts val="450"/>
              </a:spcBef>
              <a:spcAft>
                <a:spcPts val="0"/>
              </a:spcAft>
              <a:buClr>
                <a:srgbClr val="C00000"/>
              </a:buClr>
              <a:buSzPts val="1500"/>
              <a:buFont typeface="Arial"/>
              <a:buChar char=" "/>
              <a:defRPr sz="1500"/>
            </a:lvl2pPr>
            <a:lvl3pPr marL="1371600" lvl="2" indent="-314325" algn="l">
              <a:lnSpc>
                <a:spcPct val="85000"/>
              </a:lnSpc>
              <a:spcBef>
                <a:spcPts val="450"/>
              </a:spcBef>
              <a:spcAft>
                <a:spcPts val="0"/>
              </a:spcAft>
              <a:buClr>
                <a:srgbClr val="C00000"/>
              </a:buClr>
              <a:buSzPts val="1350"/>
              <a:buFont typeface="Arial"/>
              <a:buChar char=" "/>
              <a:defRPr sz="1350"/>
            </a:lvl3pPr>
            <a:lvl4pPr marL="1828800" lvl="3" indent="-304800" algn="l">
              <a:lnSpc>
                <a:spcPct val="85000"/>
              </a:lnSpc>
              <a:spcBef>
                <a:spcPts val="450"/>
              </a:spcBef>
              <a:spcAft>
                <a:spcPts val="0"/>
              </a:spcAft>
              <a:buClr>
                <a:srgbClr val="C00000"/>
              </a:buClr>
              <a:buSzPts val="1200"/>
              <a:buFont typeface="Arial"/>
              <a:buChar char=" "/>
              <a:defRPr sz="1200"/>
            </a:lvl4pPr>
            <a:lvl5pPr marL="2286000" lvl="4" indent="-304800" algn="l">
              <a:lnSpc>
                <a:spcPct val="85000"/>
              </a:lnSpc>
              <a:spcBef>
                <a:spcPts val="450"/>
              </a:spcBef>
              <a:spcAft>
                <a:spcPts val="0"/>
              </a:spcAft>
              <a:buClr>
                <a:srgbClr val="C00000"/>
              </a:buClr>
              <a:buSzPts val="1200"/>
              <a:buFont typeface="Arial"/>
              <a:buChar char=" "/>
              <a:defRPr sz="1200"/>
            </a:lvl5pPr>
            <a:lvl6pPr marL="2743200" lvl="5" indent="-304800" algn="l">
              <a:lnSpc>
                <a:spcPct val="85000"/>
              </a:lnSpc>
              <a:spcBef>
                <a:spcPts val="450"/>
              </a:spcBef>
              <a:spcAft>
                <a:spcPts val="0"/>
              </a:spcAft>
              <a:buClr>
                <a:srgbClr val="262626"/>
              </a:buClr>
              <a:buSzPts val="1200"/>
              <a:buChar char=" "/>
              <a:defRPr sz="1200"/>
            </a:lvl6pPr>
            <a:lvl7pPr marL="3200400" lvl="6" indent="-304800" algn="l">
              <a:lnSpc>
                <a:spcPct val="85000"/>
              </a:lnSpc>
              <a:spcBef>
                <a:spcPts val="450"/>
              </a:spcBef>
              <a:spcAft>
                <a:spcPts val="0"/>
              </a:spcAft>
              <a:buClr>
                <a:srgbClr val="262626"/>
              </a:buClr>
              <a:buSzPts val="1200"/>
              <a:buChar char=" "/>
              <a:defRPr sz="1200"/>
            </a:lvl7pPr>
            <a:lvl8pPr marL="3657600" lvl="7" indent="-304800" algn="l">
              <a:lnSpc>
                <a:spcPct val="85000"/>
              </a:lnSpc>
              <a:spcBef>
                <a:spcPts val="450"/>
              </a:spcBef>
              <a:spcAft>
                <a:spcPts val="0"/>
              </a:spcAft>
              <a:buClr>
                <a:srgbClr val="262626"/>
              </a:buClr>
              <a:buSzPts val="1200"/>
              <a:buChar char=" "/>
              <a:defRPr sz="1200"/>
            </a:lvl8pPr>
            <a:lvl9pPr marL="4114800" lvl="8" indent="-304800" algn="l">
              <a:lnSpc>
                <a:spcPct val="85000"/>
              </a:lnSpc>
              <a:spcBef>
                <a:spcPts val="450"/>
              </a:spcBef>
              <a:spcAft>
                <a:spcPts val="0"/>
              </a:spcAft>
              <a:buClr>
                <a:srgbClr val="262626"/>
              </a:buClr>
              <a:buSzPts val="1200"/>
              <a:buChar char=" "/>
              <a:defRPr sz="1200"/>
            </a:lvl9pPr>
          </a:lstStyle>
          <a:p>
            <a:endParaRPr/>
          </a:p>
        </p:txBody>
      </p:sp>
      <p:sp>
        <p:nvSpPr>
          <p:cNvPr id="116" name="Google Shape;116;p15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25"/>
              <a:buFont typeface="Arial"/>
              <a:buNone/>
              <a:defRPr sz="7725"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17" name="Google Shape;117;p157"/>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lt2"/>
              </a:solidFill>
              <a:latin typeface="Calibri"/>
              <a:ea typeface="Calibri"/>
              <a:cs typeface="Calibri"/>
              <a:sym typeface="Calibri"/>
            </a:endParaRPr>
          </a:p>
        </p:txBody>
      </p:sp>
      <p:sp>
        <p:nvSpPr>
          <p:cNvPr id="118" name="Google Shape;118;p157"/>
          <p:cNvSpPr txBox="1">
            <a:spLocks noGrp="1"/>
          </p:cNvSpPr>
          <p:nvPr>
            <p:ph type="body" idx="3"/>
          </p:nvPr>
        </p:nvSpPr>
        <p:spPr>
          <a:xfrm>
            <a:off x="5976011" y="6509539"/>
            <a:ext cx="2171244"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825"/>
              <a:buNone/>
              <a:defRPr sz="825" b="0" i="0">
                <a:solidFill>
                  <a:srgbClr val="888888"/>
                </a:solidFill>
                <a:latin typeface="Arial"/>
                <a:ea typeface="Arial"/>
                <a:cs typeface="Arial"/>
                <a:sym typeface="Arial"/>
              </a:defRPr>
            </a:lvl1pPr>
            <a:lvl2pPr marL="914400" lvl="1" indent="-228600" algn="l">
              <a:lnSpc>
                <a:spcPct val="85000"/>
              </a:lnSpc>
              <a:spcBef>
                <a:spcPts val="450"/>
              </a:spcBef>
              <a:spcAft>
                <a:spcPts val="0"/>
              </a:spcAft>
              <a:buClr>
                <a:srgbClr val="262626"/>
              </a:buClr>
              <a:buSzPts val="1050"/>
              <a:buNone/>
              <a:defRPr sz="1050"/>
            </a:lvl2pPr>
            <a:lvl3pPr marL="1371600" lvl="2" indent="-228600" algn="l">
              <a:lnSpc>
                <a:spcPct val="85000"/>
              </a:lnSpc>
              <a:spcBef>
                <a:spcPts val="450"/>
              </a:spcBef>
              <a:spcAft>
                <a:spcPts val="0"/>
              </a:spcAft>
              <a:buClr>
                <a:srgbClr val="262626"/>
              </a:buClr>
              <a:buSzPts val="1050"/>
              <a:buNone/>
              <a:defRPr sz="1050"/>
            </a:lvl3pPr>
            <a:lvl4pPr marL="1828800" lvl="3" indent="-228600" algn="l">
              <a:lnSpc>
                <a:spcPct val="85000"/>
              </a:lnSpc>
              <a:spcBef>
                <a:spcPts val="450"/>
              </a:spcBef>
              <a:spcAft>
                <a:spcPts val="0"/>
              </a:spcAft>
              <a:buClr>
                <a:srgbClr val="262626"/>
              </a:buClr>
              <a:buSzPts val="1050"/>
              <a:buNone/>
              <a:defRPr sz="1050"/>
            </a:lvl4pPr>
            <a:lvl5pPr marL="2286000" lvl="4" indent="-228600" algn="l">
              <a:lnSpc>
                <a:spcPct val="85000"/>
              </a:lnSpc>
              <a:spcBef>
                <a:spcPts val="450"/>
              </a:spcBef>
              <a:spcAft>
                <a:spcPts val="0"/>
              </a:spcAft>
              <a:buClr>
                <a:srgbClr val="262626"/>
              </a:buClr>
              <a:buSzPts val="1050"/>
              <a:buNone/>
              <a:defRPr sz="1050"/>
            </a:lvl5pPr>
            <a:lvl6pPr marL="2743200" lvl="5" indent="-342900" algn="l">
              <a:lnSpc>
                <a:spcPct val="85000"/>
              </a:lnSpc>
              <a:spcBef>
                <a:spcPts val="450"/>
              </a:spcBef>
              <a:spcAft>
                <a:spcPts val="0"/>
              </a:spcAft>
              <a:buClr>
                <a:srgbClr val="262626"/>
              </a:buClr>
              <a:buSzPts val="1800"/>
              <a:buChar char=" "/>
              <a:defRPr/>
            </a:lvl6pPr>
            <a:lvl7pPr marL="3200400" lvl="6" indent="-342900" algn="l">
              <a:lnSpc>
                <a:spcPct val="85000"/>
              </a:lnSpc>
              <a:spcBef>
                <a:spcPts val="450"/>
              </a:spcBef>
              <a:spcAft>
                <a:spcPts val="0"/>
              </a:spcAft>
              <a:buClr>
                <a:srgbClr val="262626"/>
              </a:buClr>
              <a:buSzPts val="1800"/>
              <a:buChar char=" "/>
              <a:defRPr/>
            </a:lvl7pPr>
            <a:lvl8pPr marL="3657600" lvl="7" indent="-342900" algn="l">
              <a:lnSpc>
                <a:spcPct val="85000"/>
              </a:lnSpc>
              <a:spcBef>
                <a:spcPts val="450"/>
              </a:spcBef>
              <a:spcAft>
                <a:spcPts val="0"/>
              </a:spcAft>
              <a:buClr>
                <a:srgbClr val="262626"/>
              </a:buClr>
              <a:buSzPts val="1800"/>
              <a:buChar char=" "/>
              <a:defRPr/>
            </a:lvl8pPr>
            <a:lvl9pPr marL="4114800" lvl="8" indent="-342900" algn="l">
              <a:lnSpc>
                <a:spcPct val="85000"/>
              </a:lnSpc>
              <a:spcBef>
                <a:spcPts val="450"/>
              </a:spcBef>
              <a:spcAft>
                <a:spcPts val="0"/>
              </a:spcAft>
              <a:buClr>
                <a:srgbClr val="262626"/>
              </a:buClr>
              <a:buSzPts val="1800"/>
              <a:buChar char=" "/>
              <a:defRPr/>
            </a:lvl9pPr>
          </a:lstStyle>
          <a:p>
            <a:endParaRPr/>
          </a:p>
        </p:txBody>
      </p:sp>
      <p:sp>
        <p:nvSpPr>
          <p:cNvPr id="119" name="Google Shape;119;p157"/>
          <p:cNvSpPr txBox="1">
            <a:spLocks noGrp="1"/>
          </p:cNvSpPr>
          <p:nvPr>
            <p:ph type="dt" idx="10"/>
          </p:nvPr>
        </p:nvSpPr>
        <p:spPr>
          <a:xfrm>
            <a:off x="2910650" y="6511629"/>
            <a:ext cx="829323"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p157"/>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21"/>
        <p:cNvGrpSpPr/>
        <p:nvPr/>
      </p:nvGrpSpPr>
      <p:grpSpPr>
        <a:xfrm>
          <a:off x="0" y="0"/>
          <a:ext cx="0" cy="0"/>
          <a:chOff x="0" y="0"/>
          <a:chExt cx="0" cy="0"/>
        </a:xfrm>
      </p:grpSpPr>
      <p:sp>
        <p:nvSpPr>
          <p:cNvPr id="122" name="Google Shape;122;p39"/>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9"/>
          <p:cNvSpPr txBox="1">
            <a:spLocks noGrp="1"/>
          </p:cNvSpPr>
          <p:nvPr>
            <p:ph type="body" idx="1"/>
          </p:nvPr>
        </p:nvSpPr>
        <p:spPr>
          <a:xfrm>
            <a:off x="1101707" y="1845734"/>
            <a:ext cx="495769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4" name="Google Shape;124;p39"/>
          <p:cNvSpPr txBox="1">
            <a:spLocks noGrp="1"/>
          </p:cNvSpPr>
          <p:nvPr>
            <p:ph type="body" idx="2"/>
          </p:nvPr>
        </p:nvSpPr>
        <p:spPr>
          <a:xfrm>
            <a:off x="6243019" y="1845735"/>
            <a:ext cx="495769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25" name="Google Shape;125;p39"/>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p39"/>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9"/>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28"/>
        <p:cNvGrpSpPr/>
        <p:nvPr/>
      </p:nvGrpSpPr>
      <p:grpSpPr>
        <a:xfrm>
          <a:off x="0" y="0"/>
          <a:ext cx="0" cy="0"/>
          <a:chOff x="0" y="0"/>
          <a:chExt cx="0" cy="0"/>
        </a:xfrm>
      </p:grpSpPr>
      <p:sp>
        <p:nvSpPr>
          <p:cNvPr id="129" name="Google Shape;129;p40"/>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40"/>
          <p:cNvSpPr txBox="1">
            <a:spLocks noGrp="1"/>
          </p:cNvSpPr>
          <p:nvPr>
            <p:ph type="body" idx="1"/>
          </p:nvPr>
        </p:nvSpPr>
        <p:spPr>
          <a:xfrm>
            <a:off x="1101709" y="1846052"/>
            <a:ext cx="4957691"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1" name="Google Shape;131;p40"/>
          <p:cNvSpPr txBox="1">
            <a:spLocks noGrp="1"/>
          </p:cNvSpPr>
          <p:nvPr>
            <p:ph type="body" idx="2"/>
          </p:nvPr>
        </p:nvSpPr>
        <p:spPr>
          <a:xfrm>
            <a:off x="1101709" y="2582334"/>
            <a:ext cx="4957691"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2" name="Google Shape;132;p40"/>
          <p:cNvSpPr txBox="1">
            <a:spLocks noGrp="1"/>
          </p:cNvSpPr>
          <p:nvPr>
            <p:ph type="body" idx="3"/>
          </p:nvPr>
        </p:nvSpPr>
        <p:spPr>
          <a:xfrm>
            <a:off x="6243019" y="1846052"/>
            <a:ext cx="4957691"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33" name="Google Shape;133;p40"/>
          <p:cNvSpPr txBox="1">
            <a:spLocks noGrp="1"/>
          </p:cNvSpPr>
          <p:nvPr>
            <p:ph type="body" idx="4"/>
          </p:nvPr>
        </p:nvSpPr>
        <p:spPr>
          <a:xfrm>
            <a:off x="6243019" y="2582334"/>
            <a:ext cx="4957691"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4" name="Google Shape;134;p40"/>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5" name="Google Shape;135;p40"/>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0"/>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137"/>
        <p:cNvGrpSpPr/>
        <p:nvPr/>
      </p:nvGrpSpPr>
      <p:grpSpPr>
        <a:xfrm>
          <a:off x="0" y="0"/>
          <a:ext cx="0" cy="0"/>
          <a:chOff x="0" y="0"/>
          <a:chExt cx="0" cy="0"/>
        </a:xfrm>
      </p:grpSpPr>
      <p:sp>
        <p:nvSpPr>
          <p:cNvPr id="138" name="Google Shape;138;p41"/>
          <p:cNvSpPr/>
          <p:nvPr/>
        </p:nvSpPr>
        <p:spPr>
          <a:xfrm>
            <a:off x="3188" y="6400800"/>
            <a:ext cx="122380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1"/>
          <p:cNvSpPr/>
          <p:nvPr/>
        </p:nvSpPr>
        <p:spPr>
          <a:xfrm>
            <a:off x="16" y="6334316"/>
            <a:ext cx="122380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1"/>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1" name="Google Shape;141;p41"/>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1"/>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43" name="Google Shape;143;p41"/>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144"/>
        <p:cNvGrpSpPr/>
        <p:nvPr/>
      </p:nvGrpSpPr>
      <p:grpSpPr>
        <a:xfrm>
          <a:off x="0" y="0"/>
          <a:ext cx="0" cy="0"/>
          <a:chOff x="0" y="0"/>
          <a:chExt cx="0" cy="0"/>
        </a:xfrm>
      </p:grpSpPr>
      <p:sp>
        <p:nvSpPr>
          <p:cNvPr id="145" name="Google Shape;145;p42"/>
          <p:cNvSpPr/>
          <p:nvPr/>
        </p:nvSpPr>
        <p:spPr>
          <a:xfrm>
            <a:off x="17" y="0"/>
            <a:ext cx="4067142"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2"/>
          <p:cNvSpPr/>
          <p:nvPr/>
        </p:nvSpPr>
        <p:spPr>
          <a:xfrm>
            <a:off x="4056379" y="0"/>
            <a:ext cx="64266"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2"/>
          <p:cNvSpPr txBox="1">
            <a:spLocks noGrp="1"/>
          </p:cNvSpPr>
          <p:nvPr>
            <p:ph type="title"/>
          </p:nvPr>
        </p:nvSpPr>
        <p:spPr>
          <a:xfrm>
            <a:off x="459046" y="594359"/>
            <a:ext cx="3213318"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2"/>
          <p:cNvSpPr txBox="1">
            <a:spLocks noGrp="1"/>
          </p:cNvSpPr>
          <p:nvPr>
            <p:ph type="body" idx="1"/>
          </p:nvPr>
        </p:nvSpPr>
        <p:spPr>
          <a:xfrm>
            <a:off x="4819978" y="731520"/>
            <a:ext cx="6518446"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9" name="Google Shape;149;p42"/>
          <p:cNvSpPr txBox="1">
            <a:spLocks noGrp="1"/>
          </p:cNvSpPr>
          <p:nvPr>
            <p:ph type="body" idx="2"/>
          </p:nvPr>
        </p:nvSpPr>
        <p:spPr>
          <a:xfrm>
            <a:off x="459046" y="2926080"/>
            <a:ext cx="3213318"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50" name="Google Shape;150;p42"/>
          <p:cNvSpPr txBox="1">
            <a:spLocks noGrp="1"/>
          </p:cNvSpPr>
          <p:nvPr>
            <p:ph type="dt" idx="10"/>
          </p:nvPr>
        </p:nvSpPr>
        <p:spPr>
          <a:xfrm>
            <a:off x="467391" y="6459786"/>
            <a:ext cx="262908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51" name="Google Shape;151;p42"/>
          <p:cNvSpPr txBox="1">
            <a:spLocks noGrp="1"/>
          </p:cNvSpPr>
          <p:nvPr>
            <p:ph type="ftr" idx="11"/>
          </p:nvPr>
        </p:nvSpPr>
        <p:spPr>
          <a:xfrm>
            <a:off x="4819978" y="6459786"/>
            <a:ext cx="466696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42"/>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153"/>
        <p:cNvGrpSpPr/>
        <p:nvPr/>
      </p:nvGrpSpPr>
      <p:grpSpPr>
        <a:xfrm>
          <a:off x="0" y="0"/>
          <a:ext cx="0" cy="0"/>
          <a:chOff x="0" y="0"/>
          <a:chExt cx="0" cy="0"/>
        </a:xfrm>
      </p:grpSpPr>
      <p:sp>
        <p:nvSpPr>
          <p:cNvPr id="154" name="Google Shape;154;p43"/>
          <p:cNvSpPr/>
          <p:nvPr/>
        </p:nvSpPr>
        <p:spPr>
          <a:xfrm>
            <a:off x="1" y="4953000"/>
            <a:ext cx="122380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3"/>
          <p:cNvSpPr/>
          <p:nvPr/>
        </p:nvSpPr>
        <p:spPr>
          <a:xfrm>
            <a:off x="16" y="4915076"/>
            <a:ext cx="122380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3"/>
          <p:cNvSpPr txBox="1">
            <a:spLocks noGrp="1"/>
          </p:cNvSpPr>
          <p:nvPr>
            <p:ph type="title"/>
          </p:nvPr>
        </p:nvSpPr>
        <p:spPr>
          <a:xfrm>
            <a:off x="1101710" y="5074920"/>
            <a:ext cx="10154469"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3"/>
          <p:cNvSpPr>
            <a:spLocks noGrp="1"/>
          </p:cNvSpPr>
          <p:nvPr>
            <p:ph type="pic" idx="2"/>
          </p:nvPr>
        </p:nvSpPr>
        <p:spPr>
          <a:xfrm>
            <a:off x="16" y="0"/>
            <a:ext cx="12241198" cy="4915076"/>
          </a:xfrm>
          <a:prstGeom prst="rect">
            <a:avLst/>
          </a:prstGeom>
          <a:solidFill>
            <a:srgbClr val="C6D1DD"/>
          </a:solidFill>
          <a:ln>
            <a:noFill/>
          </a:ln>
        </p:spPr>
      </p:sp>
      <p:sp>
        <p:nvSpPr>
          <p:cNvPr id="158" name="Google Shape;158;p43"/>
          <p:cNvSpPr txBox="1">
            <a:spLocks noGrp="1"/>
          </p:cNvSpPr>
          <p:nvPr>
            <p:ph type="body" idx="1"/>
          </p:nvPr>
        </p:nvSpPr>
        <p:spPr>
          <a:xfrm>
            <a:off x="1101709" y="5907024"/>
            <a:ext cx="10154086"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59" name="Google Shape;159;p43"/>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0" name="Google Shape;160;p43"/>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3"/>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2"/>
        <p:cNvGrpSpPr/>
        <p:nvPr/>
      </p:nvGrpSpPr>
      <p:grpSpPr>
        <a:xfrm>
          <a:off x="0" y="0"/>
          <a:ext cx="0" cy="0"/>
          <a:chOff x="0" y="0"/>
          <a:chExt cx="0" cy="0"/>
        </a:xfrm>
      </p:grpSpPr>
      <p:sp>
        <p:nvSpPr>
          <p:cNvPr id="163" name="Google Shape;163;p44"/>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4"/>
          <p:cNvSpPr txBox="1">
            <a:spLocks noGrp="1"/>
          </p:cNvSpPr>
          <p:nvPr>
            <p:ph type="body" idx="1"/>
          </p:nvPr>
        </p:nvSpPr>
        <p:spPr>
          <a:xfrm rot="5400000">
            <a:off x="4139529" y="-1192086"/>
            <a:ext cx="4023360" cy="10099001"/>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65" name="Google Shape;165;p44"/>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6" name="Google Shape;166;p44"/>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Título vertical y texto" type="vertTitleAndTx">
  <p:cSld name="VERTICAL_TITLE_AND_VERTICAL_TEXT">
    <p:spTree>
      <p:nvGrpSpPr>
        <p:cNvPr id="1" name="Shape 168"/>
        <p:cNvGrpSpPr/>
        <p:nvPr/>
      </p:nvGrpSpPr>
      <p:grpSpPr>
        <a:xfrm>
          <a:off x="0" y="0"/>
          <a:ext cx="0" cy="0"/>
          <a:chOff x="0" y="0"/>
          <a:chExt cx="0" cy="0"/>
        </a:xfrm>
      </p:grpSpPr>
      <p:sp>
        <p:nvSpPr>
          <p:cNvPr id="169" name="Google Shape;169;p45"/>
          <p:cNvSpPr/>
          <p:nvPr/>
        </p:nvSpPr>
        <p:spPr>
          <a:xfrm>
            <a:off x="3188" y="6400800"/>
            <a:ext cx="122380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5"/>
          <p:cNvSpPr/>
          <p:nvPr/>
        </p:nvSpPr>
        <p:spPr>
          <a:xfrm>
            <a:off x="16" y="6334316"/>
            <a:ext cx="122380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5"/>
          <p:cNvSpPr txBox="1">
            <a:spLocks noGrp="1"/>
          </p:cNvSpPr>
          <p:nvPr>
            <p:ph type="title"/>
          </p:nvPr>
        </p:nvSpPr>
        <p:spPr>
          <a:xfrm rot="5400000">
            <a:off x="7199925" y="1972495"/>
            <a:ext cx="5759898" cy="2639512"/>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45"/>
          <p:cNvSpPr txBox="1">
            <a:spLocks noGrp="1"/>
          </p:cNvSpPr>
          <p:nvPr>
            <p:ph type="body" idx="1"/>
          </p:nvPr>
        </p:nvSpPr>
        <p:spPr>
          <a:xfrm rot="5400000">
            <a:off x="1844395" y="-590508"/>
            <a:ext cx="5759898" cy="7765519"/>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3" name="Google Shape;173;p45"/>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4" name="Google Shape;174;p45"/>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45"/>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176"/>
        <p:cNvGrpSpPr/>
        <p:nvPr/>
      </p:nvGrpSpPr>
      <p:grpSpPr>
        <a:xfrm>
          <a:off x="0" y="0"/>
          <a:ext cx="0" cy="0"/>
          <a:chOff x="0" y="0"/>
          <a:chExt cx="0" cy="0"/>
        </a:xfrm>
      </p:grpSpPr>
      <p:sp>
        <p:nvSpPr>
          <p:cNvPr id="177" name="Google Shape;177;p46"/>
          <p:cNvSpPr txBox="1">
            <a:spLocks noGrp="1"/>
          </p:cNvSpPr>
          <p:nvPr>
            <p:ph type="title"/>
          </p:nvPr>
        </p:nvSpPr>
        <p:spPr>
          <a:xfrm>
            <a:off x="553609" y="2051018"/>
            <a:ext cx="10824293"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5400"/>
              <a:buFont typeface="Calibri"/>
              <a:buNone/>
              <a:defRPr sz="54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46"/>
          <p:cNvSpPr txBox="1">
            <a:spLocks noGrp="1"/>
          </p:cNvSpPr>
          <p:nvPr>
            <p:ph type="body" idx="1"/>
          </p:nvPr>
        </p:nvSpPr>
        <p:spPr>
          <a:xfrm>
            <a:off x="553610" y="4359587"/>
            <a:ext cx="9266598" cy="5334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SzPts val="1800"/>
              <a:buNone/>
              <a:defRPr sz="1800">
                <a:solidFill>
                  <a:srgbClr val="C00000"/>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400"/>
              </a:spcBef>
              <a:spcAft>
                <a:spcPts val="0"/>
              </a:spcAft>
              <a:buSzPts val="750"/>
              <a:buNone/>
              <a:defRPr sz="750"/>
            </a:lvl3pPr>
            <a:lvl4pPr marL="1828800" lvl="3" indent="-228600" algn="l">
              <a:lnSpc>
                <a:spcPct val="90000"/>
              </a:lnSpc>
              <a:spcBef>
                <a:spcPts val="400"/>
              </a:spcBef>
              <a:spcAft>
                <a:spcPts val="0"/>
              </a:spcAft>
              <a:buSzPts val="675"/>
              <a:buNone/>
              <a:defRPr sz="675"/>
            </a:lvl4pPr>
            <a:lvl5pPr marL="2286000" lvl="4" indent="-228600" algn="l">
              <a:lnSpc>
                <a:spcPct val="90000"/>
              </a:lnSpc>
              <a:spcBef>
                <a:spcPts val="400"/>
              </a:spcBef>
              <a:spcAft>
                <a:spcPts val="0"/>
              </a:spcAft>
              <a:buSzPts val="675"/>
              <a:buNone/>
              <a:defRPr sz="675"/>
            </a:lvl5pPr>
            <a:lvl6pPr marL="2743200" lvl="5" indent="-228600" algn="l">
              <a:lnSpc>
                <a:spcPct val="90000"/>
              </a:lnSpc>
              <a:spcBef>
                <a:spcPts val="400"/>
              </a:spcBef>
              <a:spcAft>
                <a:spcPts val="0"/>
              </a:spcAft>
              <a:buSzPts val="675"/>
              <a:buNone/>
              <a:defRPr sz="675"/>
            </a:lvl6pPr>
            <a:lvl7pPr marL="3200400" lvl="6" indent="-228600" algn="l">
              <a:lnSpc>
                <a:spcPct val="90000"/>
              </a:lnSpc>
              <a:spcBef>
                <a:spcPts val="400"/>
              </a:spcBef>
              <a:spcAft>
                <a:spcPts val="0"/>
              </a:spcAft>
              <a:buSzPts val="675"/>
              <a:buNone/>
              <a:defRPr sz="675"/>
            </a:lvl7pPr>
            <a:lvl8pPr marL="3657600" lvl="7" indent="-228600" algn="l">
              <a:lnSpc>
                <a:spcPct val="90000"/>
              </a:lnSpc>
              <a:spcBef>
                <a:spcPts val="400"/>
              </a:spcBef>
              <a:spcAft>
                <a:spcPts val="0"/>
              </a:spcAft>
              <a:buSzPts val="675"/>
              <a:buNone/>
              <a:defRPr sz="675"/>
            </a:lvl8pPr>
            <a:lvl9pPr marL="4114800" lvl="8" indent="-228600" algn="l">
              <a:lnSpc>
                <a:spcPct val="90000"/>
              </a:lnSpc>
              <a:spcBef>
                <a:spcPts val="400"/>
              </a:spcBef>
              <a:spcAft>
                <a:spcPts val="400"/>
              </a:spcAft>
              <a:buSzPts val="675"/>
              <a:buNone/>
              <a:defRPr sz="675"/>
            </a:lvl9pPr>
          </a:lstStyle>
          <a:p>
            <a:endParaRPr/>
          </a:p>
        </p:txBody>
      </p:sp>
      <p:sp>
        <p:nvSpPr>
          <p:cNvPr id="179" name="Google Shape;179;p46"/>
          <p:cNvSpPr txBox="1">
            <a:spLocks noGrp="1"/>
          </p:cNvSpPr>
          <p:nvPr>
            <p:ph type="dt" idx="10"/>
          </p:nvPr>
        </p:nvSpPr>
        <p:spPr>
          <a:xfrm>
            <a:off x="3224210" y="6481096"/>
            <a:ext cx="4131409" cy="228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C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0" name="Google Shape;180;p46"/>
          <p:cNvSpPr txBox="1">
            <a:spLocks noGrp="1"/>
          </p:cNvSpPr>
          <p:nvPr>
            <p:ph type="ftr" idx="11"/>
          </p:nvPr>
        </p:nvSpPr>
        <p:spPr>
          <a:xfrm>
            <a:off x="688568" y="6481101"/>
            <a:ext cx="2829286" cy="37690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46"/>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34"/>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4"/>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 name="Google Shape;28;p34"/>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34"/>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31" name="Google Shape;31;p34"/>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182"/>
        <p:cNvGrpSpPr/>
        <p:nvPr/>
      </p:nvGrpSpPr>
      <p:grpSpPr>
        <a:xfrm>
          <a:off x="0" y="0"/>
          <a:ext cx="0" cy="0"/>
          <a:chOff x="0" y="0"/>
          <a:chExt cx="0" cy="0"/>
        </a:xfrm>
      </p:grpSpPr>
      <p:sp>
        <p:nvSpPr>
          <p:cNvPr id="183" name="Google Shape;183;p47"/>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47"/>
          <p:cNvSpPr txBox="1">
            <a:spLocks noGrp="1"/>
          </p:cNvSpPr>
          <p:nvPr>
            <p:ph type="body" idx="1"/>
          </p:nvPr>
        </p:nvSpPr>
        <p:spPr>
          <a:xfrm>
            <a:off x="679387" y="1998134"/>
            <a:ext cx="4682264" cy="376732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Clr>
                <a:srgbClr val="C00000"/>
              </a:buClr>
              <a:buSzPts val="1800"/>
              <a:buFont typeface="Arial"/>
              <a:buChar char="»"/>
              <a:defRPr sz="1800"/>
            </a:lvl1pPr>
            <a:lvl2pPr marL="914400" lvl="1" indent="-323850" algn="l">
              <a:lnSpc>
                <a:spcPct val="90000"/>
              </a:lnSpc>
              <a:spcBef>
                <a:spcPts val="200"/>
              </a:spcBef>
              <a:spcAft>
                <a:spcPts val="0"/>
              </a:spcAft>
              <a:buClr>
                <a:srgbClr val="C00000"/>
              </a:buClr>
              <a:buSzPts val="1500"/>
              <a:buFont typeface="Arial"/>
              <a:buChar char=" "/>
              <a:defRPr sz="1500"/>
            </a:lvl2pPr>
            <a:lvl3pPr marL="1371600" lvl="2" indent="-314325" algn="l">
              <a:lnSpc>
                <a:spcPct val="90000"/>
              </a:lnSpc>
              <a:spcBef>
                <a:spcPts val="400"/>
              </a:spcBef>
              <a:spcAft>
                <a:spcPts val="0"/>
              </a:spcAft>
              <a:buClr>
                <a:srgbClr val="C00000"/>
              </a:buClr>
              <a:buSzPts val="1350"/>
              <a:buFont typeface="Arial"/>
              <a:buChar char=" "/>
              <a:defRPr sz="1350"/>
            </a:lvl3pPr>
            <a:lvl4pPr marL="1828800" lvl="3" indent="-304800" algn="l">
              <a:lnSpc>
                <a:spcPct val="90000"/>
              </a:lnSpc>
              <a:spcBef>
                <a:spcPts val="400"/>
              </a:spcBef>
              <a:spcAft>
                <a:spcPts val="0"/>
              </a:spcAft>
              <a:buClr>
                <a:srgbClr val="C00000"/>
              </a:buClr>
              <a:buSzPts val="1200"/>
              <a:buFont typeface="Arial"/>
              <a:buChar char=" "/>
              <a:defRPr sz="1200"/>
            </a:lvl4pPr>
            <a:lvl5pPr marL="2286000" lvl="4" indent="-304800" algn="l">
              <a:lnSpc>
                <a:spcPct val="90000"/>
              </a:lnSpc>
              <a:spcBef>
                <a:spcPts val="400"/>
              </a:spcBef>
              <a:spcAft>
                <a:spcPts val="0"/>
              </a:spcAft>
              <a:buClr>
                <a:srgbClr val="C00000"/>
              </a:buClr>
              <a:buSzPts val="1200"/>
              <a:buFont typeface="Arial"/>
              <a:buChar char=" "/>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185" name="Google Shape;185;p47"/>
          <p:cNvSpPr txBox="1">
            <a:spLocks noGrp="1"/>
          </p:cNvSpPr>
          <p:nvPr>
            <p:ph type="body" idx="2"/>
          </p:nvPr>
        </p:nvSpPr>
        <p:spPr>
          <a:xfrm>
            <a:off x="6035596" y="1998134"/>
            <a:ext cx="4682264" cy="376732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Clr>
                <a:srgbClr val="C00000"/>
              </a:buClr>
              <a:buSzPts val="1800"/>
              <a:buFont typeface="Arial"/>
              <a:buChar char="»"/>
              <a:defRPr sz="1800"/>
            </a:lvl1pPr>
            <a:lvl2pPr marL="914400" lvl="1" indent="-323850" algn="l">
              <a:lnSpc>
                <a:spcPct val="90000"/>
              </a:lnSpc>
              <a:spcBef>
                <a:spcPts val="200"/>
              </a:spcBef>
              <a:spcAft>
                <a:spcPts val="0"/>
              </a:spcAft>
              <a:buClr>
                <a:srgbClr val="C00000"/>
              </a:buClr>
              <a:buSzPts val="1500"/>
              <a:buFont typeface="Arial"/>
              <a:buChar char=" "/>
              <a:defRPr sz="1500"/>
            </a:lvl2pPr>
            <a:lvl3pPr marL="1371600" lvl="2" indent="-314325" algn="l">
              <a:lnSpc>
                <a:spcPct val="90000"/>
              </a:lnSpc>
              <a:spcBef>
                <a:spcPts val="400"/>
              </a:spcBef>
              <a:spcAft>
                <a:spcPts val="0"/>
              </a:spcAft>
              <a:buClr>
                <a:srgbClr val="C00000"/>
              </a:buClr>
              <a:buSzPts val="1350"/>
              <a:buFont typeface="Arial"/>
              <a:buChar char=" "/>
              <a:defRPr sz="1350"/>
            </a:lvl3pPr>
            <a:lvl4pPr marL="1828800" lvl="3" indent="-304800" algn="l">
              <a:lnSpc>
                <a:spcPct val="90000"/>
              </a:lnSpc>
              <a:spcBef>
                <a:spcPts val="400"/>
              </a:spcBef>
              <a:spcAft>
                <a:spcPts val="0"/>
              </a:spcAft>
              <a:buClr>
                <a:srgbClr val="C00000"/>
              </a:buClr>
              <a:buSzPts val="1200"/>
              <a:buFont typeface="Arial"/>
              <a:buChar char=" "/>
              <a:defRPr sz="1200"/>
            </a:lvl4pPr>
            <a:lvl5pPr marL="2286000" lvl="4" indent="-304800" algn="l">
              <a:lnSpc>
                <a:spcPct val="90000"/>
              </a:lnSpc>
              <a:spcBef>
                <a:spcPts val="400"/>
              </a:spcBef>
              <a:spcAft>
                <a:spcPts val="0"/>
              </a:spcAft>
              <a:buClr>
                <a:srgbClr val="C00000"/>
              </a:buClr>
              <a:buSzPts val="1200"/>
              <a:buFont typeface="Arial"/>
              <a:buChar char=" "/>
              <a:defRPr sz="1200"/>
            </a:lvl5pPr>
            <a:lvl6pPr marL="2743200" lvl="5" indent="-304800" algn="l">
              <a:lnSpc>
                <a:spcPct val="90000"/>
              </a:lnSpc>
              <a:spcBef>
                <a:spcPts val="400"/>
              </a:spcBef>
              <a:spcAft>
                <a:spcPts val="0"/>
              </a:spcAft>
              <a:buSzPts val="1200"/>
              <a:buChar char="◦"/>
              <a:defRPr sz="1200"/>
            </a:lvl6pPr>
            <a:lvl7pPr marL="3200400" lvl="6" indent="-304800" algn="l">
              <a:lnSpc>
                <a:spcPct val="90000"/>
              </a:lnSpc>
              <a:spcBef>
                <a:spcPts val="400"/>
              </a:spcBef>
              <a:spcAft>
                <a:spcPts val="0"/>
              </a:spcAft>
              <a:buSzPts val="1200"/>
              <a:buChar char="◦"/>
              <a:defRPr sz="1200"/>
            </a:lvl7pPr>
            <a:lvl8pPr marL="3657600" lvl="7" indent="-304800" algn="l">
              <a:lnSpc>
                <a:spcPct val="90000"/>
              </a:lnSpc>
              <a:spcBef>
                <a:spcPts val="400"/>
              </a:spcBef>
              <a:spcAft>
                <a:spcPts val="0"/>
              </a:spcAft>
              <a:buSzPts val="1200"/>
              <a:buChar char="◦"/>
              <a:defRPr sz="1200"/>
            </a:lvl8pPr>
            <a:lvl9pPr marL="4114800" lvl="8" indent="-304800" algn="l">
              <a:lnSpc>
                <a:spcPct val="90000"/>
              </a:lnSpc>
              <a:spcBef>
                <a:spcPts val="400"/>
              </a:spcBef>
              <a:spcAft>
                <a:spcPts val="400"/>
              </a:spcAft>
              <a:buSzPts val="1200"/>
              <a:buChar char="◦"/>
              <a:defRPr sz="1200"/>
            </a:lvl9pPr>
          </a:lstStyle>
          <a:p>
            <a:endParaRPr/>
          </a:p>
        </p:txBody>
      </p:sp>
      <p:sp>
        <p:nvSpPr>
          <p:cNvPr id="186" name="Google Shape;186;p4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87" name="Google Shape;187;p47"/>
          <p:cNvSpPr txBox="1">
            <a:spLocks noGrp="1"/>
          </p:cNvSpPr>
          <p:nvPr>
            <p:ph type="body" idx="3"/>
          </p:nvPr>
        </p:nvSpPr>
        <p:spPr>
          <a:xfrm>
            <a:off x="5976011" y="6509539"/>
            <a:ext cx="2171244" cy="30541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5" b="0" i="0">
                <a:solidFill>
                  <a:srgbClr val="888888"/>
                </a:solidFill>
                <a:latin typeface="Arial"/>
                <a:ea typeface="Arial"/>
                <a:cs typeface="Arial"/>
                <a:sym typeface="Arial"/>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1050"/>
              <a:buNone/>
              <a:defRPr sz="1050"/>
            </a:lvl3pPr>
            <a:lvl4pPr marL="1828800" lvl="3" indent="-228600" algn="l">
              <a:lnSpc>
                <a:spcPct val="90000"/>
              </a:lnSpc>
              <a:spcBef>
                <a:spcPts val="400"/>
              </a:spcBef>
              <a:spcAft>
                <a:spcPts val="0"/>
              </a:spcAft>
              <a:buSzPts val="1050"/>
              <a:buNone/>
              <a:defRPr sz="1050"/>
            </a:lvl4pPr>
            <a:lvl5pPr marL="2286000" lvl="4" indent="-228600" algn="l">
              <a:lnSpc>
                <a:spcPct val="90000"/>
              </a:lnSpc>
              <a:spcBef>
                <a:spcPts val="400"/>
              </a:spcBef>
              <a:spcAft>
                <a:spcPts val="0"/>
              </a:spcAft>
              <a:buSzPts val="1050"/>
              <a:buNone/>
              <a:defRPr sz="105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8" name="Google Shape;188;p47"/>
          <p:cNvSpPr txBox="1">
            <a:spLocks noGrp="1"/>
          </p:cNvSpPr>
          <p:nvPr>
            <p:ph type="dt" idx="10"/>
          </p:nvPr>
        </p:nvSpPr>
        <p:spPr>
          <a:xfrm>
            <a:off x="2910650" y="6511629"/>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9" name="Google Shape;189;p47"/>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Normal con fuente ">
  <p:cSld name="2_Normal con fuente ">
    <p:bg>
      <p:bgPr>
        <a:solidFill>
          <a:schemeClr val="lt1"/>
        </a:solidFill>
        <a:effectLst/>
      </p:bgPr>
    </p:bg>
    <p:spTree>
      <p:nvGrpSpPr>
        <p:cNvPr id="1" name="Shape 190"/>
        <p:cNvGrpSpPr/>
        <p:nvPr/>
      </p:nvGrpSpPr>
      <p:grpSpPr>
        <a:xfrm>
          <a:off x="0" y="0"/>
          <a:ext cx="0" cy="0"/>
          <a:chOff x="0" y="0"/>
          <a:chExt cx="0" cy="0"/>
        </a:xfrm>
      </p:grpSpPr>
      <p:sp>
        <p:nvSpPr>
          <p:cNvPr id="191" name="Google Shape;191;p160"/>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160"/>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93" name="Google Shape;193;p160"/>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194" name="Google Shape;194;p160"/>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195" name="Google Shape;195;p160"/>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196" name="Google Shape;196;p160"/>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7" name="Google Shape;197;p160"/>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160"/>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199" name="Google Shape;199;p160"/>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3_Normal con fuente ">
  <p:cSld name="3_Normal con fuente ">
    <p:bg>
      <p:bgPr>
        <a:solidFill>
          <a:schemeClr val="lt1"/>
        </a:solidFill>
        <a:effectLst/>
      </p:bgPr>
    </p:bg>
    <p:spTree>
      <p:nvGrpSpPr>
        <p:cNvPr id="1" name="Shape 200"/>
        <p:cNvGrpSpPr/>
        <p:nvPr/>
      </p:nvGrpSpPr>
      <p:grpSpPr>
        <a:xfrm>
          <a:off x="0" y="0"/>
          <a:ext cx="0" cy="0"/>
          <a:chOff x="0" y="0"/>
          <a:chExt cx="0" cy="0"/>
        </a:xfrm>
      </p:grpSpPr>
      <p:sp>
        <p:nvSpPr>
          <p:cNvPr id="201" name="Google Shape;201;p161"/>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161"/>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03" name="Google Shape;203;p161"/>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04" name="Google Shape;204;p161"/>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05" name="Google Shape;205;p161"/>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06" name="Google Shape;206;p161"/>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07" name="Google Shape;207;p161"/>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161"/>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09" name="Google Shape;209;p161"/>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4_Normal con fuente ">
  <p:cSld name="4_Normal con fuente ">
    <p:bg>
      <p:bgPr>
        <a:solidFill>
          <a:schemeClr val="lt1"/>
        </a:solidFill>
        <a:effectLst/>
      </p:bgPr>
    </p:bg>
    <p:spTree>
      <p:nvGrpSpPr>
        <p:cNvPr id="1" name="Shape 210"/>
        <p:cNvGrpSpPr/>
        <p:nvPr/>
      </p:nvGrpSpPr>
      <p:grpSpPr>
        <a:xfrm>
          <a:off x="0" y="0"/>
          <a:ext cx="0" cy="0"/>
          <a:chOff x="0" y="0"/>
          <a:chExt cx="0" cy="0"/>
        </a:xfrm>
      </p:grpSpPr>
      <p:sp>
        <p:nvSpPr>
          <p:cNvPr id="211" name="Google Shape;211;p162"/>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16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13" name="Google Shape;213;p162"/>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14" name="Google Shape;214;p162"/>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15" name="Google Shape;215;p162"/>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16" name="Google Shape;216;p162"/>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7" name="Google Shape;217;p162"/>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162"/>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19" name="Google Shape;219;p162"/>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Normal con fuente ">
  <p:cSld name="5_Normal con fuente ">
    <p:bg>
      <p:bgPr>
        <a:solidFill>
          <a:schemeClr val="lt1"/>
        </a:solidFill>
        <a:effectLst/>
      </p:bgPr>
    </p:bg>
    <p:spTree>
      <p:nvGrpSpPr>
        <p:cNvPr id="1" name="Shape 220"/>
        <p:cNvGrpSpPr/>
        <p:nvPr/>
      </p:nvGrpSpPr>
      <p:grpSpPr>
        <a:xfrm>
          <a:off x="0" y="0"/>
          <a:ext cx="0" cy="0"/>
          <a:chOff x="0" y="0"/>
          <a:chExt cx="0" cy="0"/>
        </a:xfrm>
      </p:grpSpPr>
      <p:sp>
        <p:nvSpPr>
          <p:cNvPr id="221" name="Google Shape;221;p163"/>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163"/>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23" name="Google Shape;223;p163"/>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24" name="Google Shape;224;p163"/>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25" name="Google Shape;225;p163"/>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26" name="Google Shape;226;p163"/>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7" name="Google Shape;227;p163"/>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163"/>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29" name="Google Shape;229;p163"/>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6_Normal con fuente ">
  <p:cSld name="6_Normal con fuente ">
    <p:bg>
      <p:bgPr>
        <a:solidFill>
          <a:schemeClr val="lt1"/>
        </a:solidFill>
        <a:effectLst/>
      </p:bgPr>
    </p:bg>
    <p:spTree>
      <p:nvGrpSpPr>
        <p:cNvPr id="1" name="Shape 230"/>
        <p:cNvGrpSpPr/>
        <p:nvPr/>
      </p:nvGrpSpPr>
      <p:grpSpPr>
        <a:xfrm>
          <a:off x="0" y="0"/>
          <a:ext cx="0" cy="0"/>
          <a:chOff x="0" y="0"/>
          <a:chExt cx="0" cy="0"/>
        </a:xfrm>
      </p:grpSpPr>
      <p:sp>
        <p:nvSpPr>
          <p:cNvPr id="231" name="Google Shape;231;p164"/>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2" name="Google Shape;232;p164"/>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33" name="Google Shape;233;p164"/>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34" name="Google Shape;234;p164"/>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35" name="Google Shape;235;p164"/>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36" name="Google Shape;236;p164"/>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7" name="Google Shape;237;p164"/>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164"/>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39" name="Google Shape;239;p164"/>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_Normal con fuente ">
  <p:cSld name="7_Normal con fuente ">
    <p:bg>
      <p:bgPr>
        <a:solidFill>
          <a:schemeClr val="lt1"/>
        </a:solidFill>
        <a:effectLst/>
      </p:bgPr>
    </p:bg>
    <p:spTree>
      <p:nvGrpSpPr>
        <p:cNvPr id="1" name="Shape 240"/>
        <p:cNvGrpSpPr/>
        <p:nvPr/>
      </p:nvGrpSpPr>
      <p:grpSpPr>
        <a:xfrm>
          <a:off x="0" y="0"/>
          <a:ext cx="0" cy="0"/>
          <a:chOff x="0" y="0"/>
          <a:chExt cx="0" cy="0"/>
        </a:xfrm>
      </p:grpSpPr>
      <p:sp>
        <p:nvSpPr>
          <p:cNvPr id="241" name="Google Shape;241;p16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16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43" name="Google Shape;243;p165"/>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44" name="Google Shape;244;p165"/>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45" name="Google Shape;245;p165"/>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46" name="Google Shape;246;p165"/>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47" name="Google Shape;247;p165"/>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165"/>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49" name="Google Shape;249;p165"/>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9_Normal con fuente ">
  <p:cSld name="9_Normal con fuente ">
    <p:bg>
      <p:bgPr>
        <a:solidFill>
          <a:schemeClr val="lt1"/>
        </a:solidFill>
        <a:effectLst/>
      </p:bgPr>
    </p:bg>
    <p:spTree>
      <p:nvGrpSpPr>
        <p:cNvPr id="1" name="Shape 250"/>
        <p:cNvGrpSpPr/>
        <p:nvPr/>
      </p:nvGrpSpPr>
      <p:grpSpPr>
        <a:xfrm>
          <a:off x="0" y="0"/>
          <a:ext cx="0" cy="0"/>
          <a:chOff x="0" y="0"/>
          <a:chExt cx="0" cy="0"/>
        </a:xfrm>
      </p:grpSpPr>
      <p:sp>
        <p:nvSpPr>
          <p:cNvPr id="251" name="Google Shape;251;p16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16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53" name="Google Shape;253;p166"/>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54" name="Google Shape;254;p166"/>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55" name="Google Shape;255;p166"/>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56" name="Google Shape;256;p166"/>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7" name="Google Shape;257;p166"/>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166"/>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59" name="Google Shape;259;p166"/>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0_Normal con fuente ">
  <p:cSld name="10_Normal con fuente ">
    <p:bg>
      <p:bgPr>
        <a:solidFill>
          <a:schemeClr val="lt1"/>
        </a:solidFill>
        <a:effectLst/>
      </p:bgPr>
    </p:bg>
    <p:spTree>
      <p:nvGrpSpPr>
        <p:cNvPr id="1" name="Shape 260"/>
        <p:cNvGrpSpPr/>
        <p:nvPr/>
      </p:nvGrpSpPr>
      <p:grpSpPr>
        <a:xfrm>
          <a:off x="0" y="0"/>
          <a:ext cx="0" cy="0"/>
          <a:chOff x="0" y="0"/>
          <a:chExt cx="0" cy="0"/>
        </a:xfrm>
      </p:grpSpPr>
      <p:sp>
        <p:nvSpPr>
          <p:cNvPr id="261" name="Google Shape;261;p167"/>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16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63" name="Google Shape;263;p167"/>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64" name="Google Shape;264;p167"/>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65" name="Google Shape;265;p167"/>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66" name="Google Shape;266;p167"/>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7" name="Google Shape;267;p167"/>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167"/>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69" name="Google Shape;269;p167"/>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1_Normal con fuente ">
  <p:cSld name="11_Normal con fuente ">
    <p:bg>
      <p:bgPr>
        <a:solidFill>
          <a:schemeClr val="lt1"/>
        </a:solidFill>
        <a:effectLst/>
      </p:bgPr>
    </p:bg>
    <p:spTree>
      <p:nvGrpSpPr>
        <p:cNvPr id="1" name="Shape 270"/>
        <p:cNvGrpSpPr/>
        <p:nvPr/>
      </p:nvGrpSpPr>
      <p:grpSpPr>
        <a:xfrm>
          <a:off x="0" y="0"/>
          <a:ext cx="0" cy="0"/>
          <a:chOff x="0" y="0"/>
          <a:chExt cx="0" cy="0"/>
        </a:xfrm>
      </p:grpSpPr>
      <p:sp>
        <p:nvSpPr>
          <p:cNvPr id="271" name="Google Shape;271;p168"/>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16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73" name="Google Shape;273;p168"/>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74" name="Google Shape;274;p168"/>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75" name="Google Shape;275;p168"/>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76" name="Google Shape;276;p168"/>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 name="Google Shape;277;p168"/>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168"/>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79" name="Google Shape;279;p168"/>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32"/>
        <p:cNvGrpSpPr/>
        <p:nvPr/>
      </p:nvGrpSpPr>
      <p:grpSpPr>
        <a:xfrm>
          <a:off x="0" y="0"/>
          <a:ext cx="0" cy="0"/>
          <a:chOff x="0" y="0"/>
          <a:chExt cx="0" cy="0"/>
        </a:xfrm>
      </p:grpSpPr>
      <p:sp>
        <p:nvSpPr>
          <p:cNvPr id="33" name="Google Shape;33;p33"/>
          <p:cNvSpPr/>
          <p:nvPr/>
        </p:nvSpPr>
        <p:spPr>
          <a:xfrm>
            <a:off x="3188" y="6400800"/>
            <a:ext cx="122380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3"/>
          <p:cNvSpPr/>
          <p:nvPr/>
        </p:nvSpPr>
        <p:spPr>
          <a:xfrm>
            <a:off x="16" y="6334316"/>
            <a:ext cx="122380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3"/>
          <p:cNvSpPr txBox="1">
            <a:spLocks noGrp="1"/>
          </p:cNvSpPr>
          <p:nvPr>
            <p:ph type="title"/>
          </p:nvPr>
        </p:nvSpPr>
        <p:spPr>
          <a:xfrm>
            <a:off x="1101709" y="758952"/>
            <a:ext cx="10099001"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3"/>
          <p:cNvSpPr txBox="1">
            <a:spLocks noGrp="1"/>
          </p:cNvSpPr>
          <p:nvPr>
            <p:ph type="body" idx="1"/>
          </p:nvPr>
        </p:nvSpPr>
        <p:spPr>
          <a:xfrm>
            <a:off x="1101709" y="4453128"/>
            <a:ext cx="10099001"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7" name="Google Shape;37;p33"/>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33"/>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cxnSp>
        <p:nvCxnSpPr>
          <p:cNvPr id="40" name="Google Shape;40;p33"/>
          <p:cNvCxnSpPr/>
          <p:nvPr/>
        </p:nvCxnSpPr>
        <p:spPr>
          <a:xfrm>
            <a:off x="1212532" y="4343400"/>
            <a:ext cx="9915383" cy="0"/>
          </a:xfrm>
          <a:prstGeom prst="straightConnector1">
            <a:avLst/>
          </a:prstGeom>
          <a:noFill/>
          <a:ln w="9525" cap="flat" cmpd="sng">
            <a:solidFill>
              <a:srgbClr val="7F7F7F"/>
            </a:solidFill>
            <a:prstDash val="solid"/>
            <a:round/>
            <a:headEnd type="none" w="sm" len="sm"/>
            <a:tailEnd type="none" w="sm" len="sm"/>
          </a:ln>
        </p:spPr>
      </p:cxnSp>
      <p:sp>
        <p:nvSpPr>
          <p:cNvPr id="41" name="Google Shape;41;p33"/>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15_Normal con fuente ">
  <p:cSld name="15_Normal con fuente ">
    <p:bg>
      <p:bgPr>
        <a:solidFill>
          <a:schemeClr val="lt1"/>
        </a:solidFill>
        <a:effectLst/>
      </p:bgPr>
    </p:bg>
    <p:spTree>
      <p:nvGrpSpPr>
        <p:cNvPr id="1" name="Shape 280"/>
        <p:cNvGrpSpPr/>
        <p:nvPr/>
      </p:nvGrpSpPr>
      <p:grpSpPr>
        <a:xfrm>
          <a:off x="0" y="0"/>
          <a:ext cx="0" cy="0"/>
          <a:chOff x="0" y="0"/>
          <a:chExt cx="0" cy="0"/>
        </a:xfrm>
      </p:grpSpPr>
      <p:sp>
        <p:nvSpPr>
          <p:cNvPr id="281" name="Google Shape;281;p169"/>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48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169"/>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83" name="Google Shape;283;p169"/>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284" name="Google Shape;284;p169"/>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400"/>
              </a:spcAft>
              <a:buSzPts val="1400"/>
              <a:buChar char="◦"/>
              <a:defRPr/>
            </a:lvl9pPr>
          </a:lstStyle>
          <a:p>
            <a:endParaRPr/>
          </a:p>
        </p:txBody>
      </p:sp>
      <p:cxnSp>
        <p:nvCxnSpPr>
          <p:cNvPr id="285" name="Google Shape;285;p169"/>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
        <p:nvSpPr>
          <p:cNvPr id="286" name="Google Shape;286;p169"/>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7" name="Google Shape;287;p169"/>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169"/>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289" name="Google Shape;289;p169"/>
          <p:cNvCxnSpPr/>
          <p:nvPr/>
        </p:nvCxnSpPr>
        <p:spPr>
          <a:xfrm>
            <a:off x="625912" y="1772816"/>
            <a:ext cx="10816259" cy="0"/>
          </a:xfrm>
          <a:prstGeom prst="straightConnector1">
            <a:avLst/>
          </a:prstGeom>
          <a:noFill/>
          <a:ln w="9525" cap="flat" cmpd="sng">
            <a:solidFill>
              <a:srgbClr val="517178"/>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Normal con fuente ">
  <p:cSld name="8_Normal con fuente ">
    <p:bg>
      <p:bgPr>
        <a:solidFill>
          <a:schemeClr val="lt1"/>
        </a:solidFill>
        <a:effectLst/>
      </p:bgPr>
    </p:bg>
    <p:spTree>
      <p:nvGrpSpPr>
        <p:cNvPr id="1" name="Shape 42"/>
        <p:cNvGrpSpPr/>
        <p:nvPr/>
      </p:nvGrpSpPr>
      <p:grpSpPr>
        <a:xfrm>
          <a:off x="0" y="0"/>
          <a:ext cx="0" cy="0"/>
          <a:chOff x="0" y="0"/>
          <a:chExt cx="0" cy="0"/>
        </a:xfrm>
      </p:grpSpPr>
      <p:sp>
        <p:nvSpPr>
          <p:cNvPr id="43" name="Google Shape;43;p15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SzPts val="36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5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70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45" name="Google Shape;45;p155"/>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sp>
        <p:nvSpPr>
          <p:cNvPr id="46" name="Google Shape;46;p155"/>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lvl1pPr marL="457200" lvl="0" indent="-342900" algn="l">
              <a:lnSpc>
                <a:spcPct val="85000"/>
              </a:lnSpc>
              <a:spcBef>
                <a:spcPts val="975"/>
              </a:spcBef>
              <a:spcAft>
                <a:spcPts val="0"/>
              </a:spcAft>
              <a:buClr>
                <a:srgbClr val="C00000"/>
              </a:buClr>
              <a:buSzPts val="1800"/>
              <a:buFont typeface="Arial"/>
              <a:buChar char="»"/>
              <a:defRPr/>
            </a:lvl1pPr>
            <a:lvl2pPr marL="914400" lvl="1" indent="-342900" algn="l">
              <a:lnSpc>
                <a:spcPct val="85000"/>
              </a:lnSpc>
              <a:spcBef>
                <a:spcPts val="450"/>
              </a:spcBef>
              <a:spcAft>
                <a:spcPts val="0"/>
              </a:spcAft>
              <a:buSzPts val="1800"/>
              <a:buChar char=" "/>
              <a:defRPr/>
            </a:lvl2pPr>
            <a:lvl3pPr marL="1371600" lvl="2" indent="-323850" algn="l">
              <a:lnSpc>
                <a:spcPct val="85000"/>
              </a:lnSpc>
              <a:spcBef>
                <a:spcPts val="450"/>
              </a:spcBef>
              <a:spcAft>
                <a:spcPts val="0"/>
              </a:spcAft>
              <a:buSzPts val="1500"/>
              <a:buChar char=" "/>
              <a:defRPr/>
            </a:lvl3pPr>
            <a:lvl4pPr marL="1828800" lvl="3" indent="-314325" algn="l">
              <a:lnSpc>
                <a:spcPct val="85000"/>
              </a:lnSpc>
              <a:spcBef>
                <a:spcPts val="450"/>
              </a:spcBef>
              <a:spcAft>
                <a:spcPts val="0"/>
              </a:spcAft>
              <a:buSzPts val="1350"/>
              <a:buChar char=" "/>
              <a:defRPr/>
            </a:lvl4pPr>
            <a:lvl5pPr marL="2286000" lvl="4" indent="-314325" algn="l">
              <a:lnSpc>
                <a:spcPct val="85000"/>
              </a:lnSpc>
              <a:spcBef>
                <a:spcPts val="450"/>
              </a:spcBef>
              <a:spcAft>
                <a:spcPts val="0"/>
              </a:spcAft>
              <a:buSzPts val="1350"/>
              <a:buChar char=" "/>
              <a:defRPr/>
            </a:lvl5pPr>
            <a:lvl6pPr marL="2743200" lvl="5" indent="-314325" algn="l">
              <a:lnSpc>
                <a:spcPct val="85000"/>
              </a:lnSpc>
              <a:spcBef>
                <a:spcPts val="450"/>
              </a:spcBef>
              <a:spcAft>
                <a:spcPts val="0"/>
              </a:spcAft>
              <a:buSzPts val="1350"/>
              <a:buChar char=" "/>
              <a:defRPr/>
            </a:lvl6pPr>
            <a:lvl7pPr marL="3200400" lvl="6" indent="-314325" algn="l">
              <a:lnSpc>
                <a:spcPct val="85000"/>
              </a:lnSpc>
              <a:spcBef>
                <a:spcPts val="450"/>
              </a:spcBef>
              <a:spcAft>
                <a:spcPts val="0"/>
              </a:spcAft>
              <a:buSzPts val="1350"/>
              <a:buChar char=" "/>
              <a:defRPr/>
            </a:lvl7pPr>
            <a:lvl8pPr marL="3657600" lvl="7" indent="-314325" algn="l">
              <a:lnSpc>
                <a:spcPct val="85000"/>
              </a:lnSpc>
              <a:spcBef>
                <a:spcPts val="450"/>
              </a:spcBef>
              <a:spcAft>
                <a:spcPts val="0"/>
              </a:spcAft>
              <a:buSzPts val="1350"/>
              <a:buChar char=" "/>
              <a:defRPr/>
            </a:lvl8pPr>
            <a:lvl9pPr marL="4114800" lvl="8" indent="-314325" algn="l">
              <a:lnSpc>
                <a:spcPct val="85000"/>
              </a:lnSpc>
              <a:spcBef>
                <a:spcPts val="450"/>
              </a:spcBef>
              <a:spcAft>
                <a:spcPts val="0"/>
              </a:spcAft>
              <a:buSzPts val="1350"/>
              <a:buChar char=" "/>
              <a:defRPr/>
            </a:lvl9pPr>
          </a:lstStyle>
          <a:p>
            <a:endParaRPr/>
          </a:p>
        </p:txBody>
      </p:sp>
      <p:cxnSp>
        <p:nvCxnSpPr>
          <p:cNvPr id="47" name="Google Shape;47;p155"/>
          <p:cNvCxnSpPr/>
          <p:nvPr/>
        </p:nvCxnSpPr>
        <p:spPr>
          <a:xfrm>
            <a:off x="625912" y="1772816"/>
            <a:ext cx="10816259" cy="0"/>
          </a:xfrm>
          <a:prstGeom prst="straightConnector1">
            <a:avLst/>
          </a:prstGeom>
          <a:noFill/>
          <a:ln w="9525" cap="flat" cmpd="sng">
            <a:solidFill>
              <a:srgbClr val="BF0000"/>
            </a:solidFill>
            <a:prstDash val="solid"/>
            <a:round/>
            <a:headEnd type="none" w="sm" len="sm"/>
            <a:tailEnd type="none" w="sm" len="sm"/>
          </a:ln>
        </p:spPr>
      </p:cxnSp>
      <p:sp>
        <p:nvSpPr>
          <p:cNvPr id="48" name="Google Shape;48;p155"/>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155"/>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5"/>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Arial"/>
                <a:ea typeface="Arial"/>
                <a:cs typeface="Arial"/>
                <a:sym typeface="Arial"/>
              </a:rPr>
              <a:t>Fuente:</a:t>
            </a:r>
            <a:endParaRPr sz="825" b="0" i="0" u="none" strike="noStrike" cap="none">
              <a:solidFill>
                <a:schemeClr val="dk2"/>
              </a:solidFill>
              <a:latin typeface="Arial"/>
              <a:ea typeface="Arial"/>
              <a:cs typeface="Arial"/>
              <a:sym typeface="Arial"/>
            </a:endParaRPr>
          </a:p>
        </p:txBody>
      </p:sp>
      <p:cxnSp>
        <p:nvCxnSpPr>
          <p:cNvPr id="51" name="Google Shape;51;p155"/>
          <p:cNvCxnSpPr/>
          <p:nvPr/>
        </p:nvCxnSpPr>
        <p:spPr>
          <a:xfrm>
            <a:off x="625912" y="1772816"/>
            <a:ext cx="10816259" cy="0"/>
          </a:xfrm>
          <a:prstGeom prst="straightConnector1">
            <a:avLst/>
          </a:prstGeom>
          <a:noFill/>
          <a:ln w="9525" cap="flat" cmpd="sng">
            <a:solidFill>
              <a:srgbClr val="BF0000"/>
            </a:solidFill>
            <a:prstDash val="solid"/>
            <a:round/>
            <a:headEnd type="none" w="sm" len="sm"/>
            <a:tailEnd type="none" w="sm" len="sm"/>
          </a:ln>
        </p:spPr>
      </p:cxnSp>
      <p:sp>
        <p:nvSpPr>
          <p:cNvPr id="52" name="Google Shape;52;p155"/>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35"/>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5"/>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35"/>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58" name="Google Shape;58;p35"/>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spTree>
      <p:nvGrpSpPr>
        <p:cNvPr id="1" name="Shape 59"/>
        <p:cNvGrpSpPr/>
        <p:nvPr/>
      </p:nvGrpSpPr>
      <p:grpSpPr>
        <a:xfrm>
          <a:off x="0" y="0"/>
          <a:ext cx="0" cy="0"/>
          <a:chOff x="0" y="0"/>
          <a:chExt cx="0" cy="0"/>
        </a:xfrm>
      </p:grpSpPr>
      <p:sp>
        <p:nvSpPr>
          <p:cNvPr id="60" name="Google Shape;60;p36"/>
          <p:cNvSpPr txBox="1">
            <a:spLocks noGrp="1"/>
          </p:cNvSpPr>
          <p:nvPr>
            <p:ph type="title"/>
          </p:nvPr>
        </p:nvSpPr>
        <p:spPr>
          <a:xfrm>
            <a:off x="625910" y="64337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9286734" y="2852613"/>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62" name="Google Shape;62;p36"/>
          <p:cNvSpPr txBox="1">
            <a:spLocks noGrp="1"/>
          </p:cNvSpPr>
          <p:nvPr>
            <p:ph type="body" idx="1"/>
          </p:nvPr>
        </p:nvSpPr>
        <p:spPr>
          <a:xfrm>
            <a:off x="5976011" y="6509537"/>
            <a:ext cx="2171244" cy="30541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0"/>
              </a:spcBef>
              <a:spcAft>
                <a:spcPts val="0"/>
              </a:spcAft>
              <a:buSzPts val="825"/>
              <a:buNone/>
              <a:defRPr sz="825" b="0" i="0">
                <a:solidFill>
                  <a:srgbClr val="C00000"/>
                </a:solidFill>
                <a:latin typeface="Calibri"/>
                <a:ea typeface="Calibri"/>
                <a:cs typeface="Calibri"/>
                <a:sym typeface="Calibri"/>
              </a:defRPr>
            </a:lvl1pPr>
            <a:lvl2pPr marL="914400" lvl="1" indent="-228600" algn="l">
              <a:lnSpc>
                <a:spcPct val="90000"/>
              </a:lnSpc>
              <a:spcBef>
                <a:spcPts val="200"/>
              </a:spcBef>
              <a:spcAft>
                <a:spcPts val="0"/>
              </a:spcAft>
              <a:buSzPts val="1050"/>
              <a:buNone/>
              <a:defRPr sz="1050"/>
            </a:lvl2pPr>
            <a:lvl3pPr marL="1371600" lvl="2" indent="-228600" algn="l">
              <a:lnSpc>
                <a:spcPct val="90000"/>
              </a:lnSpc>
              <a:spcBef>
                <a:spcPts val="400"/>
              </a:spcBef>
              <a:spcAft>
                <a:spcPts val="0"/>
              </a:spcAft>
              <a:buSzPts val="1050"/>
              <a:buNone/>
              <a:defRPr sz="1050"/>
            </a:lvl3pPr>
            <a:lvl4pPr marL="1828800" lvl="3" indent="-228600" algn="l">
              <a:lnSpc>
                <a:spcPct val="90000"/>
              </a:lnSpc>
              <a:spcBef>
                <a:spcPts val="400"/>
              </a:spcBef>
              <a:spcAft>
                <a:spcPts val="0"/>
              </a:spcAft>
              <a:buSzPts val="1050"/>
              <a:buNone/>
              <a:defRPr sz="1050"/>
            </a:lvl4pPr>
            <a:lvl5pPr marL="2286000" lvl="4" indent="-228600" algn="l">
              <a:lnSpc>
                <a:spcPct val="90000"/>
              </a:lnSpc>
              <a:spcBef>
                <a:spcPts val="400"/>
              </a:spcBef>
              <a:spcAft>
                <a:spcPts val="0"/>
              </a:spcAft>
              <a:buSzPts val="1050"/>
              <a:buNone/>
              <a:defRPr sz="105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36"/>
          <p:cNvSpPr txBox="1">
            <a:spLocks noGrp="1"/>
          </p:cNvSpPr>
          <p:nvPr>
            <p:ph type="body" idx="2"/>
          </p:nvPr>
        </p:nvSpPr>
        <p:spPr>
          <a:xfrm>
            <a:off x="625908" y="1902578"/>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36"/>
          <p:cNvSpPr txBox="1">
            <a:spLocks noGrp="1"/>
          </p:cNvSpPr>
          <p:nvPr>
            <p:ph type="dt" idx="10"/>
          </p:nvPr>
        </p:nvSpPr>
        <p:spPr>
          <a:xfrm>
            <a:off x="2577973" y="6543222"/>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C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36"/>
          <p:cNvSpPr txBox="1">
            <a:spLocks noGrp="1"/>
          </p:cNvSpPr>
          <p:nvPr>
            <p:ph type="ftr" idx="11"/>
          </p:nvPr>
        </p:nvSpPr>
        <p:spPr>
          <a:xfrm>
            <a:off x="169663"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C000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6"/>
          <p:cNvSpPr txBox="1"/>
          <p:nvPr/>
        </p:nvSpPr>
        <p:spPr>
          <a:xfrm>
            <a:off x="5197208" y="6484428"/>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C00000"/>
                </a:solidFill>
                <a:latin typeface="Calibri"/>
                <a:ea typeface="Calibri"/>
                <a:cs typeface="Calibri"/>
                <a:sym typeface="Calibri"/>
              </a:rPr>
              <a:t>Fuente:</a:t>
            </a:r>
            <a:endParaRPr sz="825" b="0" i="0" u="none" strike="noStrike" cap="none">
              <a:solidFill>
                <a:srgbClr val="C00000"/>
              </a:solidFill>
              <a:latin typeface="Calibri"/>
              <a:ea typeface="Calibri"/>
              <a:cs typeface="Calibri"/>
              <a:sym typeface="Calibri"/>
            </a:endParaRPr>
          </a:p>
        </p:txBody>
      </p:sp>
      <p:cxnSp>
        <p:nvCxnSpPr>
          <p:cNvPr id="67" name="Google Shape;67;p36"/>
          <p:cNvCxnSpPr/>
          <p:nvPr/>
        </p:nvCxnSpPr>
        <p:spPr>
          <a:xfrm>
            <a:off x="625909" y="1772816"/>
            <a:ext cx="10816259" cy="0"/>
          </a:xfrm>
          <a:prstGeom prst="straightConnector1">
            <a:avLst/>
          </a:prstGeom>
          <a:noFill/>
          <a:ln w="12700" cap="flat" cmpd="sng">
            <a:solidFill>
              <a:schemeClr val="accent1"/>
            </a:solidFill>
            <a:prstDash val="solid"/>
            <a:round/>
            <a:headEnd type="none" w="sm" len="sm"/>
            <a:tailEnd type="none" w="sm" len="sm"/>
          </a:ln>
        </p:spPr>
      </p:cxnSp>
      <p:sp>
        <p:nvSpPr>
          <p:cNvPr id="68" name="Google Shape;68;p36"/>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Diapositiva de título" type="title">
  <p:cSld name="TITLE">
    <p:spTree>
      <p:nvGrpSpPr>
        <p:cNvPr id="1" name="Shape 69"/>
        <p:cNvGrpSpPr/>
        <p:nvPr/>
      </p:nvGrpSpPr>
      <p:grpSpPr>
        <a:xfrm>
          <a:off x="0" y="0"/>
          <a:ext cx="0" cy="0"/>
          <a:chOff x="0" y="0"/>
          <a:chExt cx="0" cy="0"/>
        </a:xfrm>
      </p:grpSpPr>
      <p:sp>
        <p:nvSpPr>
          <p:cNvPr id="70" name="Google Shape;70;p38"/>
          <p:cNvSpPr/>
          <p:nvPr/>
        </p:nvSpPr>
        <p:spPr>
          <a:xfrm>
            <a:off x="3188" y="6400800"/>
            <a:ext cx="122380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8"/>
          <p:cNvSpPr/>
          <p:nvPr/>
        </p:nvSpPr>
        <p:spPr>
          <a:xfrm>
            <a:off x="16" y="6334316"/>
            <a:ext cx="122380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8"/>
          <p:cNvSpPr txBox="1">
            <a:spLocks noGrp="1"/>
          </p:cNvSpPr>
          <p:nvPr>
            <p:ph type="ctrTitle"/>
          </p:nvPr>
        </p:nvSpPr>
        <p:spPr>
          <a:xfrm>
            <a:off x="1101709" y="758952"/>
            <a:ext cx="10099001"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8"/>
          <p:cNvSpPr txBox="1">
            <a:spLocks noGrp="1"/>
          </p:cNvSpPr>
          <p:nvPr>
            <p:ph type="subTitle" idx="1"/>
          </p:nvPr>
        </p:nvSpPr>
        <p:spPr>
          <a:xfrm>
            <a:off x="1104491" y="4455621"/>
            <a:ext cx="10099001"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74" name="Google Shape;74;p38"/>
          <p:cNvSpPr txBox="1">
            <a:spLocks noGrp="1"/>
          </p:cNvSpPr>
          <p:nvPr>
            <p:ph type="dt" idx="10"/>
          </p:nvPr>
        </p:nvSpPr>
        <p:spPr>
          <a:xfrm>
            <a:off x="1101710" y="6459786"/>
            <a:ext cx="24822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p38"/>
          <p:cNvSpPr txBox="1">
            <a:spLocks noGrp="1"/>
          </p:cNvSpPr>
          <p:nvPr>
            <p:ph type="ftr" idx="11"/>
          </p:nvPr>
        </p:nvSpPr>
        <p:spPr>
          <a:xfrm>
            <a:off x="3701064" y="6459786"/>
            <a:ext cx="4842271"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cxnSp>
        <p:nvCxnSpPr>
          <p:cNvPr id="77" name="Google Shape;77;p38"/>
          <p:cNvCxnSpPr/>
          <p:nvPr/>
        </p:nvCxnSpPr>
        <p:spPr>
          <a:xfrm>
            <a:off x="1212532" y="4343400"/>
            <a:ext cx="9915383" cy="0"/>
          </a:xfrm>
          <a:prstGeom prst="straightConnector1">
            <a:avLst/>
          </a:prstGeom>
          <a:noFill/>
          <a:ln w="9525" cap="flat" cmpd="sng">
            <a:solidFill>
              <a:srgbClr val="7F7F7F"/>
            </a:solidFill>
            <a:prstDash val="solid"/>
            <a:round/>
            <a:headEnd type="none" w="sm" len="sm"/>
            <a:tailEnd type="none" w="sm" len="sm"/>
          </a:ln>
        </p:spPr>
      </p:cxnSp>
      <p:sp>
        <p:nvSpPr>
          <p:cNvPr id="78" name="Google Shape;78;p38"/>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ormal con fuente ">
  <p:cSld name="Normal con fuente ">
    <p:spTree>
      <p:nvGrpSpPr>
        <p:cNvPr id="1" name="Shape 79"/>
        <p:cNvGrpSpPr/>
        <p:nvPr/>
      </p:nvGrpSpPr>
      <p:grpSpPr>
        <a:xfrm>
          <a:off x="0" y="0"/>
          <a:ext cx="0" cy="0"/>
          <a:chOff x="0" y="0"/>
          <a:chExt cx="0" cy="0"/>
        </a:xfrm>
      </p:grpSpPr>
      <p:sp>
        <p:nvSpPr>
          <p:cNvPr id="80" name="Google Shape;80;p37"/>
          <p:cNvSpPr txBox="1">
            <a:spLocks noGrp="1"/>
          </p:cNvSpPr>
          <p:nvPr>
            <p:ph type="title"/>
          </p:nvPr>
        </p:nvSpPr>
        <p:spPr>
          <a:xfrm>
            <a:off x="647998" y="116632"/>
            <a:ext cx="10816259" cy="1129444"/>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000"/>
              <a:buFont typeface="Calibri"/>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82" name="Google Shape;82;p37"/>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Calibri"/>
                <a:ea typeface="Calibri"/>
                <a:cs typeface="Calibri"/>
                <a:sym typeface="Calibri"/>
              </a:rPr>
              <a:t>Fuente:</a:t>
            </a:r>
            <a:endParaRPr sz="825" b="0" i="0" u="none" strike="noStrike" cap="none">
              <a:solidFill>
                <a:schemeClr val="lt2"/>
              </a:solidFill>
              <a:latin typeface="Calibri"/>
              <a:ea typeface="Calibri"/>
              <a:cs typeface="Calibri"/>
              <a:sym typeface="Calibri"/>
            </a:endParaRPr>
          </a:p>
        </p:txBody>
      </p:sp>
      <p:sp>
        <p:nvSpPr>
          <p:cNvPr id="83" name="Google Shape;83;p37"/>
          <p:cNvSpPr txBox="1">
            <a:spLocks noGrp="1"/>
          </p:cNvSpPr>
          <p:nvPr>
            <p:ph type="body" idx="1"/>
          </p:nvPr>
        </p:nvSpPr>
        <p:spPr>
          <a:xfrm>
            <a:off x="792014" y="2924944"/>
            <a:ext cx="9832618" cy="4478753"/>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200"/>
              </a:spcBef>
              <a:spcAft>
                <a:spcPts val="0"/>
              </a:spcAft>
              <a:buClr>
                <a:srgbClr val="C00000"/>
              </a:buClr>
              <a:buSzPts val="2000"/>
              <a:buFont typeface="Arial"/>
              <a:buChar char="»"/>
              <a:defRPr/>
            </a:lvl1pPr>
            <a:lvl2pPr marL="914400" lvl="1" indent="-342900" algn="l">
              <a:lnSpc>
                <a:spcPct val="90000"/>
              </a:lnSpc>
              <a:spcBef>
                <a:spcPts val="200"/>
              </a:spcBef>
              <a:spcAft>
                <a:spcPts val="0"/>
              </a:spcAft>
              <a:buSzPts val="1800"/>
              <a:buChar char="◦"/>
              <a:defRPr/>
            </a:lvl2pPr>
            <a:lvl3pPr marL="1371600" lvl="2" indent="-317500" algn="l">
              <a:lnSpc>
                <a:spcPct val="90000"/>
              </a:lnSpc>
              <a:spcBef>
                <a:spcPts val="400"/>
              </a:spcBef>
              <a:spcAft>
                <a:spcPts val="0"/>
              </a:spcAft>
              <a:buSzPts val="14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4" name="Google Shape;84;p37"/>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37"/>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7"/>
          <p:cNvSpPr txBox="1"/>
          <p:nvPr/>
        </p:nvSpPr>
        <p:spPr>
          <a:xfrm>
            <a:off x="5197211" y="6484430"/>
            <a:ext cx="665035" cy="21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25"/>
              <a:buFont typeface="Arial"/>
              <a:buNone/>
            </a:pPr>
            <a:r>
              <a:rPr lang="es-ES" sz="825" b="0" i="0" u="none" strike="noStrike" cap="none">
                <a:solidFill>
                  <a:srgbClr val="888888"/>
                </a:solidFill>
                <a:latin typeface="Calibri"/>
                <a:ea typeface="Calibri"/>
                <a:cs typeface="Calibri"/>
                <a:sym typeface="Calibri"/>
              </a:rPr>
              <a:t>Fuente:</a:t>
            </a:r>
            <a:endParaRPr sz="825" b="0" i="0" u="none" strike="noStrike" cap="none">
              <a:solidFill>
                <a:schemeClr val="lt2"/>
              </a:solidFill>
              <a:latin typeface="Calibri"/>
              <a:ea typeface="Calibri"/>
              <a:cs typeface="Calibri"/>
              <a:sym typeface="Calibri"/>
            </a:endParaRPr>
          </a:p>
        </p:txBody>
      </p:sp>
      <p:sp>
        <p:nvSpPr>
          <p:cNvPr id="87" name="Google Shape;87;p37"/>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Diseño personalizado">
  <p:cSld name="4_Diseño personalizado">
    <p:spTree>
      <p:nvGrpSpPr>
        <p:cNvPr id="1" name="Shape 95"/>
        <p:cNvGrpSpPr/>
        <p:nvPr/>
      </p:nvGrpSpPr>
      <p:grpSpPr>
        <a:xfrm>
          <a:off x="0" y="0"/>
          <a:ext cx="0" cy="0"/>
          <a:chOff x="0" y="0"/>
          <a:chExt cx="0" cy="0"/>
        </a:xfrm>
      </p:grpSpPr>
      <p:sp>
        <p:nvSpPr>
          <p:cNvPr id="96" name="Google Shape;96;p159"/>
          <p:cNvSpPr txBox="1">
            <a:spLocks noGrp="1"/>
          </p:cNvSpPr>
          <p:nvPr>
            <p:ph type="title"/>
          </p:nvPr>
        </p:nvSpPr>
        <p:spPr>
          <a:xfrm>
            <a:off x="625912" y="499538"/>
            <a:ext cx="10850228"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59"/>
          <p:cNvSpPr txBox="1">
            <a:spLocks noGrp="1"/>
          </p:cNvSpPr>
          <p:nvPr>
            <p:ph type="sldNum" idx="12"/>
          </p:nvPr>
        </p:nvSpPr>
        <p:spPr>
          <a:xfrm>
            <a:off x="9303322" y="2780930"/>
            <a:ext cx="2937891"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6000"/>
              <a:buFont typeface="Arial"/>
              <a:buNone/>
              <a:defRPr sz="6000" b="0" i="0" u="none" strike="noStrike" cap="none">
                <a:solidFill>
                  <a:schemeClr val="accen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98" name="Google Shape;98;p159"/>
          <p:cNvSpPr txBox="1">
            <a:spLocks noGrp="1"/>
          </p:cNvSpPr>
          <p:nvPr>
            <p:ph type="dt" idx="10"/>
          </p:nvPr>
        </p:nvSpPr>
        <p:spPr>
          <a:xfrm>
            <a:off x="2577973" y="6543224"/>
            <a:ext cx="829323"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Google Shape;99;p159"/>
          <p:cNvSpPr txBox="1">
            <a:spLocks noGrp="1"/>
          </p:cNvSpPr>
          <p:nvPr>
            <p:ph type="ftr" idx="11"/>
          </p:nvPr>
        </p:nvSpPr>
        <p:spPr>
          <a:xfrm>
            <a:off x="169663" y="6554698"/>
            <a:ext cx="3348192" cy="303303"/>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59"/>
          <p:cNvSpPr txBox="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900" b="1" i="0" u="none" strike="noStrike" cap="none">
                <a:solidFill>
                  <a:schemeClr val="lt1"/>
                </a:solidFill>
                <a:latin typeface="Calibri"/>
                <a:ea typeface="Calibri"/>
                <a:cs typeface="Calibri"/>
                <a:sym typeface="Calibri"/>
              </a:rPr>
              <a:t>Ingeniería de Software I 2025</a:t>
            </a:r>
            <a:endParaRPr sz="900" b="1" i="0" u="none" strike="noStrike" cap="none">
              <a:solidFill>
                <a:schemeClr val="lt1"/>
              </a:solidFill>
              <a:latin typeface="Calibri"/>
              <a:ea typeface="Calibri"/>
              <a:cs typeface="Calibri"/>
              <a:sym typeface="Calibri"/>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9"/>
        <p:cNvGrpSpPr/>
        <p:nvPr/>
      </p:nvGrpSpPr>
      <p:grpSpPr>
        <a:xfrm>
          <a:off x="0" y="0"/>
          <a:ext cx="0" cy="0"/>
          <a:chOff x="0" y="0"/>
          <a:chExt cx="0" cy="0"/>
        </a:xfrm>
      </p:grpSpPr>
      <p:sp>
        <p:nvSpPr>
          <p:cNvPr id="10" name="Google Shape;10;p31"/>
          <p:cNvSpPr/>
          <p:nvPr/>
        </p:nvSpPr>
        <p:spPr>
          <a:xfrm>
            <a:off x="-1" y="6419784"/>
            <a:ext cx="12241213"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1"/>
          <p:cNvSpPr/>
          <p:nvPr/>
        </p:nvSpPr>
        <p:spPr>
          <a:xfrm>
            <a:off x="16" y="6334316"/>
            <a:ext cx="12241198" cy="6648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1"/>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1"/>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5" name="Google Shape;15;p31"/>
          <p:cNvSpPr txBox="1">
            <a:spLocks noGrp="1"/>
          </p:cNvSpPr>
          <p:nvPr>
            <p:ph type="ftr" idx="11"/>
          </p:nvPr>
        </p:nvSpPr>
        <p:spPr>
          <a:xfrm>
            <a:off x="-1537241" y="6446506"/>
            <a:ext cx="4842271"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1"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cxnSp>
        <p:nvCxnSpPr>
          <p:cNvPr id="16" name="Google Shape;16;p31"/>
          <p:cNvCxnSpPr/>
          <p:nvPr/>
        </p:nvCxnSpPr>
        <p:spPr>
          <a:xfrm>
            <a:off x="1198350" y="1737845"/>
            <a:ext cx="10007192"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6.jpg"/><Relationship Id="rId4" Type="http://schemas.openxmlformats.org/officeDocument/2006/relationships/image" Target="../media/image25.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signaturas.info.unlp.edu.a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76.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
          <p:cNvSpPr txBox="1">
            <a:spLocks noGrp="1"/>
          </p:cNvSpPr>
          <p:nvPr>
            <p:ph type="title"/>
          </p:nvPr>
        </p:nvSpPr>
        <p:spPr>
          <a:xfrm>
            <a:off x="553609" y="5181247"/>
            <a:ext cx="10824293"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C00000"/>
              </a:buClr>
              <a:buSzPts val="3300"/>
              <a:buFont typeface="Calibri"/>
              <a:buNone/>
            </a:pPr>
            <a:r>
              <a:rPr lang="es-ES" dirty="0"/>
              <a:t>Ingeniería de Software </a:t>
            </a:r>
            <a:r>
              <a:rPr lang="es-ES"/>
              <a:t>I – Clase 1</a:t>
            </a:r>
            <a:endParaRPr/>
          </a:p>
        </p:txBody>
      </p:sp>
      <p:pic>
        <p:nvPicPr>
          <p:cNvPr id="298" name="Google Shape;298;p1"/>
          <p:cNvPicPr preferRelativeResize="0"/>
          <p:nvPr/>
        </p:nvPicPr>
        <p:blipFill rotWithShape="1">
          <a:blip r:embed="rId3">
            <a:alphaModFix/>
          </a:blip>
          <a:srcRect/>
          <a:stretch/>
        </p:blipFill>
        <p:spPr>
          <a:xfrm>
            <a:off x="10801838" y="4975031"/>
            <a:ext cx="1152127" cy="11521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Software  - Naturaleza</a:t>
            </a:r>
            <a:endParaRPr sz="4400" b="1"/>
          </a:p>
        </p:txBody>
      </p:sp>
      <p:sp>
        <p:nvSpPr>
          <p:cNvPr id="364" name="Google Shape;364;p3"/>
          <p:cNvSpPr txBox="1">
            <a:spLocks noGrp="1"/>
          </p:cNvSpPr>
          <p:nvPr>
            <p:ph type="body" idx="1"/>
          </p:nvPr>
        </p:nvSpPr>
        <p:spPr>
          <a:xfrm>
            <a:off x="1101709" y="4871661"/>
            <a:ext cx="3083859" cy="1389491"/>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Clr>
                <a:srgbClr val="000000"/>
              </a:buClr>
              <a:buSzPts val="2000"/>
              <a:buNone/>
            </a:pPr>
            <a:r>
              <a:rPr lang="es-ES" sz="1800" b="1">
                <a:solidFill>
                  <a:schemeClr val="dk1"/>
                </a:solidFill>
              </a:rPr>
              <a:t>Y su documentación asociada</a:t>
            </a:r>
            <a:endParaRPr sz="1800" b="1">
              <a:solidFill>
                <a:schemeClr val="dk1"/>
              </a:solidFill>
            </a:endParaRPr>
          </a:p>
        </p:txBody>
      </p:sp>
      <p:sp>
        <p:nvSpPr>
          <p:cNvPr id="365" name="Google Shape;365;p3"/>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10</a:t>
            </a:fld>
            <a:endParaRPr/>
          </a:p>
        </p:txBody>
      </p:sp>
      <p:sp>
        <p:nvSpPr>
          <p:cNvPr id="366" name="Google Shape;366;p3"/>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grpSp>
        <p:nvGrpSpPr>
          <p:cNvPr id="367" name="Google Shape;367;p3"/>
          <p:cNvGrpSpPr/>
          <p:nvPr/>
        </p:nvGrpSpPr>
        <p:grpSpPr>
          <a:xfrm>
            <a:off x="5132265" y="2080088"/>
            <a:ext cx="4104456" cy="2500314"/>
            <a:chOff x="6048598" y="1988840"/>
            <a:chExt cx="3866779" cy="2215840"/>
          </a:xfrm>
        </p:grpSpPr>
        <p:pic>
          <p:nvPicPr>
            <p:cNvPr id="368" name="Google Shape;368;p3" descr="Se inicia exención de renta por siete años para empresas de la Economía  Naranja - Periódico La Campana - Periódico La Campana"/>
            <p:cNvPicPr preferRelativeResize="0"/>
            <p:nvPr/>
          </p:nvPicPr>
          <p:blipFill rotWithShape="1">
            <a:blip r:embed="rId3">
              <a:alphaModFix/>
            </a:blip>
            <a:srcRect l="7141" t="3839" r="6150" b="6219"/>
            <a:stretch/>
          </p:blipFill>
          <p:spPr>
            <a:xfrm>
              <a:off x="6048598" y="1988840"/>
              <a:ext cx="3797752" cy="2215840"/>
            </a:xfrm>
            <a:prstGeom prst="rect">
              <a:avLst/>
            </a:prstGeom>
            <a:noFill/>
            <a:ln>
              <a:noFill/>
            </a:ln>
          </p:spPr>
        </p:pic>
        <p:sp>
          <p:nvSpPr>
            <p:cNvPr id="369" name="Google Shape;369;p3"/>
            <p:cNvSpPr/>
            <p:nvPr/>
          </p:nvSpPr>
          <p:spPr>
            <a:xfrm>
              <a:off x="6297912" y="3741274"/>
              <a:ext cx="361746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EEF6FF"/>
                </a:buClr>
                <a:buSzPts val="2000"/>
                <a:buFont typeface="Calibri"/>
                <a:buNone/>
              </a:pPr>
              <a:r>
                <a:rPr lang="es-ES" sz="2000" b="1" i="0" u="none" strike="noStrike" cap="none">
                  <a:solidFill>
                    <a:srgbClr val="EEF6FF"/>
                  </a:solidFill>
                  <a:latin typeface="Calibri"/>
                  <a:ea typeface="Calibri"/>
                  <a:cs typeface="Calibri"/>
                  <a:sym typeface="Calibri"/>
                </a:rPr>
                <a:t>Vehículo  de entrega de producto.</a:t>
              </a:r>
              <a:endParaRPr sz="1400" b="0" i="0" u="none" strike="noStrike" cap="none">
                <a:solidFill>
                  <a:srgbClr val="000000"/>
                </a:solidFill>
                <a:latin typeface="Arial"/>
                <a:ea typeface="Arial"/>
                <a:cs typeface="Arial"/>
                <a:sym typeface="Arial"/>
              </a:endParaRPr>
            </a:p>
          </p:txBody>
        </p:sp>
      </p:grpSp>
      <p:sp>
        <p:nvSpPr>
          <p:cNvPr id="370" name="Google Shape;370;p3"/>
          <p:cNvSpPr txBox="1"/>
          <p:nvPr/>
        </p:nvSpPr>
        <p:spPr>
          <a:xfrm>
            <a:off x="5256510" y="2132856"/>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71" name="Google Shape;371;p3"/>
          <p:cNvGrpSpPr/>
          <p:nvPr/>
        </p:nvGrpSpPr>
        <p:grpSpPr>
          <a:xfrm>
            <a:off x="721531" y="1846959"/>
            <a:ext cx="3073539" cy="2755900"/>
            <a:chOff x="858828" y="1952295"/>
            <a:chExt cx="3073539" cy="2755900"/>
          </a:xfrm>
        </p:grpSpPr>
        <p:pic>
          <p:nvPicPr>
            <p:cNvPr id="372" name="Google Shape;372;p3" descr="Software – Inergica, Soluciones Tecnológicas"/>
            <p:cNvPicPr preferRelativeResize="0"/>
            <p:nvPr/>
          </p:nvPicPr>
          <p:blipFill rotWithShape="1">
            <a:blip r:embed="rId4">
              <a:alphaModFix/>
            </a:blip>
            <a:srcRect/>
            <a:stretch/>
          </p:blipFill>
          <p:spPr>
            <a:xfrm>
              <a:off x="858828" y="1952295"/>
              <a:ext cx="3073539" cy="2755900"/>
            </a:xfrm>
            <a:prstGeom prst="rect">
              <a:avLst/>
            </a:prstGeom>
            <a:noFill/>
            <a:ln>
              <a:noFill/>
            </a:ln>
          </p:spPr>
        </p:pic>
        <p:sp>
          <p:nvSpPr>
            <p:cNvPr id="373" name="Google Shape;373;p3"/>
            <p:cNvSpPr/>
            <p:nvPr/>
          </p:nvSpPr>
          <p:spPr>
            <a:xfrm>
              <a:off x="1886348" y="4130345"/>
              <a:ext cx="1125793"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Producto</a:t>
              </a:r>
              <a:endParaRPr sz="1800" b="0" i="0" u="none" strike="noStrike" cap="none">
                <a:solidFill>
                  <a:schemeClr val="dk1"/>
                </a:solidFill>
                <a:latin typeface="Calibri"/>
                <a:ea typeface="Calibri"/>
                <a:cs typeface="Calibri"/>
                <a:sym typeface="Calibri"/>
              </a:endParaRPr>
            </a:p>
          </p:txBody>
        </p:sp>
      </p:grpSp>
      <p:sp>
        <p:nvSpPr>
          <p:cNvPr id="374" name="Google Shape;374;p3"/>
          <p:cNvSpPr txBox="1"/>
          <p:nvPr/>
        </p:nvSpPr>
        <p:spPr>
          <a:xfrm>
            <a:off x="5813773" y="4662745"/>
            <a:ext cx="3744416"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-Base para control de cómputos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   Sistemas  operativos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    Comunicación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     Creación y control de otros prog </a:t>
            </a:r>
            <a:endParaRPr sz="1800" b="1" i="0" u="none" strike="noStrike" cap="none">
              <a:solidFill>
                <a:schemeClr val="dk1"/>
              </a:solidFill>
              <a:latin typeface="Calibri"/>
              <a:ea typeface="Calibri"/>
              <a:cs typeface="Calibri"/>
              <a:sym typeface="Calibri"/>
            </a:endParaRPr>
          </a:p>
        </p:txBody>
      </p:sp>
      <p:grpSp>
        <p:nvGrpSpPr>
          <p:cNvPr id="375" name="Google Shape;375;p3"/>
          <p:cNvGrpSpPr/>
          <p:nvPr/>
        </p:nvGrpSpPr>
        <p:grpSpPr>
          <a:xfrm>
            <a:off x="2363741" y="2238376"/>
            <a:ext cx="5271857" cy="3223752"/>
            <a:chOff x="2706047" y="2502188"/>
            <a:chExt cx="4894687" cy="2959939"/>
          </a:xfrm>
        </p:grpSpPr>
        <p:pic>
          <p:nvPicPr>
            <p:cNvPr id="376" name="Google Shape;376;p3" descr="Revolución de la Información - EcuRed"/>
            <p:cNvPicPr preferRelativeResize="0"/>
            <p:nvPr/>
          </p:nvPicPr>
          <p:blipFill rotWithShape="1">
            <a:blip r:embed="rId5">
              <a:alphaModFix/>
            </a:blip>
            <a:srcRect/>
            <a:stretch/>
          </p:blipFill>
          <p:spPr>
            <a:xfrm>
              <a:off x="2706047" y="2502188"/>
              <a:ext cx="4894687" cy="2959939"/>
            </a:xfrm>
            <a:prstGeom prst="rect">
              <a:avLst/>
            </a:prstGeom>
            <a:noFill/>
            <a:ln>
              <a:noFill/>
            </a:ln>
          </p:spPr>
        </p:pic>
        <p:sp>
          <p:nvSpPr>
            <p:cNvPr id="377" name="Google Shape;377;p3"/>
            <p:cNvSpPr/>
            <p:nvPr/>
          </p:nvSpPr>
          <p:spPr>
            <a:xfrm>
              <a:off x="3105133" y="3989575"/>
              <a:ext cx="449560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Calibri"/>
                  <a:ea typeface="Calibri"/>
                  <a:cs typeface="Calibri"/>
                  <a:sym typeface="Calibri"/>
                </a:rPr>
                <a:t>transformador de Información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Calibri"/>
                  <a:ea typeface="Calibri"/>
                  <a:cs typeface="Calibri"/>
                  <a:sym typeface="Calibri"/>
                </a:rPr>
                <a:t>Factor predominante </a:t>
              </a:r>
              <a:endParaRPr sz="2000" b="1" i="0" u="none" strike="noStrike" cap="none">
                <a:solidFill>
                  <a:schemeClr val="dk1"/>
                </a:solidFill>
                <a:latin typeface="Calibri"/>
                <a:ea typeface="Calibri"/>
                <a:cs typeface="Calibri"/>
                <a:sym typeface="Calibri"/>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500"/>
                                        <p:tgtEl>
                                          <p:spTgt spid="3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6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6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7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75"/>
                                        </p:tgtEl>
                                        <p:attrNameLst>
                                          <p:attrName>style.visibility</p:attrName>
                                        </p:attrNameLst>
                                      </p:cBhvr>
                                      <p:to>
                                        <p:strVal val="visible"/>
                                      </p:to>
                                    </p:set>
                                    <p:animEffect transition="in" filter="fade">
                                      <p:cBhvr>
                                        <p:cTn id="24" dur="2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Software</a:t>
            </a:r>
            <a:endParaRPr sz="4400" b="1"/>
          </a:p>
        </p:txBody>
      </p:sp>
      <p:sp>
        <p:nvSpPr>
          <p:cNvPr id="383" name="Google Shape;383;p4"/>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3200"/>
              <a:buNone/>
            </a:pPr>
            <a:r>
              <a:rPr lang="es-ES" sz="3200" b="1"/>
              <a:t>¿Qué es?</a:t>
            </a:r>
            <a:endParaRPr/>
          </a:p>
        </p:txBody>
      </p:sp>
      <p:sp>
        <p:nvSpPr>
          <p:cNvPr id="384" name="Google Shape;384;p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11</a:t>
            </a:fld>
            <a:endParaRPr/>
          </a:p>
        </p:txBody>
      </p:sp>
      <p:sp>
        <p:nvSpPr>
          <p:cNvPr id="385" name="Google Shape;385;p4"/>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386" name="Google Shape;386;p4"/>
          <p:cNvSpPr/>
          <p:nvPr/>
        </p:nvSpPr>
        <p:spPr>
          <a:xfrm>
            <a:off x="2288778" y="5661250"/>
            <a:ext cx="578350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222222"/>
                </a:solidFill>
                <a:latin typeface="Calibri"/>
                <a:ea typeface="Calibri"/>
                <a:cs typeface="Calibri"/>
                <a:sym typeface="Calibri"/>
              </a:rPr>
              <a:t>lEEE: Instituto de Ingeniería Eléctrica y Electrónica </a:t>
            </a:r>
            <a:endParaRPr sz="1400" b="0" i="0" u="none" strike="noStrike" cap="none">
              <a:solidFill>
                <a:schemeClr val="dk1"/>
              </a:solidFill>
              <a:latin typeface="Calibri"/>
              <a:ea typeface="Calibri"/>
              <a:cs typeface="Calibri"/>
              <a:sym typeface="Calibri"/>
            </a:endParaRPr>
          </a:p>
        </p:txBody>
      </p:sp>
      <p:sp>
        <p:nvSpPr>
          <p:cNvPr id="387" name="Google Shape;387;p4"/>
          <p:cNvSpPr/>
          <p:nvPr/>
        </p:nvSpPr>
        <p:spPr>
          <a:xfrm>
            <a:off x="1040503" y="2885306"/>
            <a:ext cx="9073008" cy="1944216"/>
          </a:xfrm>
          <a:prstGeom prst="rect">
            <a:avLst/>
          </a:prstGeom>
          <a:solidFill>
            <a:srgbClr val="BEA387"/>
          </a:solidFill>
          <a:ln>
            <a:noFill/>
          </a:ln>
          <a:effectLst>
            <a:outerShdw blurRad="149987" dist="250190" dir="8460000" algn="ctr">
              <a:srgbClr val="000000">
                <a:alpha val="25882"/>
              </a:srgbClr>
            </a:outerShdw>
          </a:effectLst>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800"/>
              <a:buFont typeface="Arial"/>
              <a:buNone/>
            </a:pPr>
            <a:r>
              <a:rPr lang="es-ES" sz="2800" b="0" i="0" u="none" strike="noStrike" cap="none">
                <a:solidFill>
                  <a:schemeClr val="dk1"/>
                </a:solidFill>
                <a:latin typeface="Calibri"/>
                <a:ea typeface="Calibri"/>
                <a:cs typeface="Calibri"/>
                <a:sym typeface="Calibri"/>
              </a:rPr>
              <a:t>Instrucciones (programas de cómputo), procedimientos, reglas, documentación y datos asociados que forman parte de las operaciones de un sistema de computación  (IEEE)</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s-ES" sz="4000" b="1"/>
              <a:t>Características del Software</a:t>
            </a:r>
            <a:endParaRPr sz="4000" b="1"/>
          </a:p>
        </p:txBody>
      </p:sp>
      <p:sp>
        <p:nvSpPr>
          <p:cNvPr id="393" name="Google Shape;393;p5"/>
          <p:cNvSpPr txBox="1">
            <a:spLocks noGrp="1"/>
          </p:cNvSpPr>
          <p:nvPr>
            <p:ph type="body" idx="1"/>
          </p:nvPr>
        </p:nvSpPr>
        <p:spPr>
          <a:xfrm>
            <a:off x="6862276" y="2217098"/>
            <a:ext cx="4874954" cy="4023360"/>
          </a:xfrm>
          <a:prstGeom prst="rect">
            <a:avLst/>
          </a:prstGeom>
          <a:noFill/>
          <a:ln>
            <a:noFill/>
          </a:ln>
        </p:spPr>
        <p:txBody>
          <a:bodyPr spcFirstLastPara="1" wrap="square" lIns="91425" tIns="45700" rIns="91425" bIns="45700" anchor="t" anchorCtr="0">
            <a:noAutofit/>
          </a:bodyPr>
          <a:lstStyle/>
          <a:p>
            <a:pPr marL="91440" lvl="0" indent="-91440" algn="l" rtl="0">
              <a:lnSpc>
                <a:spcPct val="90000"/>
              </a:lnSpc>
              <a:spcBef>
                <a:spcPts val="0"/>
              </a:spcBef>
              <a:spcAft>
                <a:spcPts val="0"/>
              </a:spcAft>
              <a:buClr>
                <a:srgbClr val="3F3F3F"/>
              </a:buClr>
              <a:buSzPts val="2800"/>
              <a:buFont typeface="Noto Sans Symbols"/>
              <a:buChar char="❑"/>
            </a:pPr>
            <a:r>
              <a:rPr lang="es-ES" sz="2800" dirty="0"/>
              <a:t>  </a:t>
            </a:r>
            <a:r>
              <a:rPr lang="es-ES" sz="2800" dirty="0">
                <a:solidFill>
                  <a:schemeClr val="tx1"/>
                </a:solidFill>
              </a:rPr>
              <a:t>elemento lógico</a:t>
            </a:r>
            <a:endParaRPr dirty="0">
              <a:solidFill>
                <a:schemeClr val="tx1"/>
              </a:solidFill>
            </a:endParaRPr>
          </a:p>
          <a:p>
            <a:pPr marL="384048" lvl="1" indent="-5079" algn="l" rtl="0">
              <a:lnSpc>
                <a:spcPct val="90000"/>
              </a:lnSpc>
              <a:spcBef>
                <a:spcPts val="400"/>
              </a:spcBef>
              <a:spcAft>
                <a:spcPts val="0"/>
              </a:spcAft>
              <a:buSzPts val="2800"/>
              <a:buFont typeface="Noto Sans Symbols"/>
              <a:buNone/>
            </a:pPr>
            <a:endParaRPr sz="2800" dirty="0"/>
          </a:p>
          <a:p>
            <a:pPr marL="91440" lvl="0" indent="0" algn="l" rtl="0">
              <a:lnSpc>
                <a:spcPct val="90000"/>
              </a:lnSpc>
              <a:spcBef>
                <a:spcPts val="1600"/>
              </a:spcBef>
              <a:spcAft>
                <a:spcPts val="0"/>
              </a:spcAft>
              <a:buSzPts val="2800"/>
              <a:buFont typeface="Noto Sans Symbols"/>
              <a:buNone/>
            </a:pPr>
            <a:endParaRPr sz="2800" dirty="0"/>
          </a:p>
        </p:txBody>
      </p:sp>
      <p:sp>
        <p:nvSpPr>
          <p:cNvPr id="394" name="Google Shape;394;p5"/>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12</a:t>
            </a:fld>
            <a:endParaRPr/>
          </a:p>
        </p:txBody>
      </p:sp>
      <p:sp>
        <p:nvSpPr>
          <p:cNvPr id="395" name="Google Shape;395;p5" descr="Herramienta mantenimiento preventivo mantenimiento correctivo computadora,  computadora PNG Clipart | PNGOcean"/>
          <p:cNvSpPr/>
          <p:nvPr/>
        </p:nvSpPr>
        <p:spPr>
          <a:xfrm>
            <a:off x="155575" y="-852488"/>
            <a:ext cx="2581275" cy="17811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5" descr="Herramienta mantenimiento preventivo mantenimiento correctivo computadora,  computadora PNG Clipart | PNGOcean"/>
          <p:cNvSpPr/>
          <p:nvPr/>
        </p:nvSpPr>
        <p:spPr>
          <a:xfrm>
            <a:off x="307975" y="-700088"/>
            <a:ext cx="2581275" cy="17811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5" descr="Técnico de reparaciones de computadoras portátiles mantenimiento de hardware  de computadoras, computadoras portátiles PNG Clipart | PNGOcean"/>
          <p:cNvSpPr/>
          <p:nvPr/>
        </p:nvSpPr>
        <p:spPr>
          <a:xfrm>
            <a:off x="155575" y="-822325"/>
            <a:ext cx="2286000" cy="171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5" descr="Técnico de reparaciones de computadoras portátiles mantenimiento de hardware  de computadoras, computadoras portátiles PNG Clipart | PNGOcean"/>
          <p:cNvSpPr/>
          <p:nvPr/>
        </p:nvSpPr>
        <p:spPr>
          <a:xfrm>
            <a:off x="307975" y="-669925"/>
            <a:ext cx="2286000" cy="171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9" name="Google Shape;399;p5" descr="Venta y Mantenimiento de Computadoras - XELA GLOBAL"/>
          <p:cNvSpPr/>
          <p:nvPr/>
        </p:nvSpPr>
        <p:spPr>
          <a:xfrm>
            <a:off x="155575" y="-822325"/>
            <a:ext cx="1514475" cy="171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0" name="Google Shape;400;p5" descr="Venta y Mantenimiento de Computadoras - XELA GLOBAL"/>
          <p:cNvSpPr/>
          <p:nvPr/>
        </p:nvSpPr>
        <p:spPr>
          <a:xfrm>
            <a:off x="307975" y="-669925"/>
            <a:ext cx="1514475" cy="171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5" descr="Venta y Mantenimiento de Computadoras - XELA GLOBAL"/>
          <p:cNvSpPr/>
          <p:nvPr/>
        </p:nvSpPr>
        <p:spPr>
          <a:xfrm>
            <a:off x="460375" y="-517525"/>
            <a:ext cx="1514475" cy="1714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5"/>
          <p:cNvSpPr/>
          <p:nvPr/>
        </p:nvSpPr>
        <p:spPr>
          <a:xfrm>
            <a:off x="6862276" y="2865972"/>
            <a:ext cx="4874954" cy="52322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Noto Sans Symbols"/>
              <a:buChar char="❑"/>
            </a:pPr>
            <a:r>
              <a:rPr lang="es-ES" sz="2800" b="0" i="0" u="none" strike="noStrike" cap="none" dirty="0">
                <a:solidFill>
                  <a:schemeClr val="dk1"/>
                </a:solidFill>
                <a:latin typeface="Calibri"/>
                <a:ea typeface="Calibri"/>
                <a:cs typeface="Calibri"/>
                <a:sym typeface="Calibri"/>
              </a:rPr>
              <a:t>se desarrolla, no se fabrica</a:t>
            </a:r>
            <a:endParaRPr sz="2800" b="0" i="0" u="none" strike="noStrike" cap="none" dirty="0">
              <a:solidFill>
                <a:schemeClr val="dk1"/>
              </a:solidFill>
              <a:latin typeface="Calibri"/>
              <a:ea typeface="Calibri"/>
              <a:cs typeface="Calibri"/>
              <a:sym typeface="Calibri"/>
            </a:endParaRPr>
          </a:p>
        </p:txBody>
      </p:sp>
      <p:sp>
        <p:nvSpPr>
          <p:cNvPr id="403" name="Google Shape;403;p5"/>
          <p:cNvSpPr/>
          <p:nvPr/>
        </p:nvSpPr>
        <p:spPr>
          <a:xfrm>
            <a:off x="6862276" y="3607319"/>
            <a:ext cx="3777149" cy="52322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Noto Sans Symbols"/>
              <a:buChar char="❑"/>
            </a:pPr>
            <a:r>
              <a:rPr lang="es-ES" sz="2800" b="0" i="0" u="none" strike="noStrike" cap="none">
                <a:solidFill>
                  <a:schemeClr val="dk1"/>
                </a:solidFill>
                <a:latin typeface="Calibri"/>
                <a:ea typeface="Calibri"/>
                <a:cs typeface="Calibri"/>
                <a:sym typeface="Calibri"/>
              </a:rPr>
              <a:t>no se desgasta</a:t>
            </a:r>
            <a:endParaRPr sz="2800" b="0" i="0" u="none" strike="noStrike" cap="none">
              <a:solidFill>
                <a:schemeClr val="dk1"/>
              </a:solidFill>
              <a:latin typeface="Calibri"/>
              <a:ea typeface="Calibri"/>
              <a:cs typeface="Calibri"/>
              <a:sym typeface="Calibri"/>
            </a:endParaRPr>
          </a:p>
        </p:txBody>
      </p:sp>
      <p:pic>
        <p:nvPicPr>
          <p:cNvPr id="404" name="Google Shape;404;p5" descr="Aquí tienes más de 500 cursos de programación gratis que puedes comenzar en  marzo"/>
          <p:cNvPicPr preferRelativeResize="0"/>
          <p:nvPr/>
        </p:nvPicPr>
        <p:blipFill rotWithShape="1">
          <a:blip r:embed="rId3">
            <a:alphaModFix/>
          </a:blip>
          <a:srcRect/>
          <a:stretch/>
        </p:blipFill>
        <p:spPr>
          <a:xfrm>
            <a:off x="1325707" y="2183667"/>
            <a:ext cx="4553402" cy="3045720"/>
          </a:xfrm>
          <a:prstGeom prst="rect">
            <a:avLst/>
          </a:prstGeom>
          <a:noFill/>
          <a:ln>
            <a:noFill/>
          </a:ln>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000"/>
              <a:buFont typeface="Calibri"/>
              <a:buNone/>
            </a:pPr>
            <a:r>
              <a:rPr lang="es-ES" sz="4000" b="1"/>
              <a:t>Características del Software</a:t>
            </a:r>
            <a:endParaRPr sz="4000" b="1"/>
          </a:p>
        </p:txBody>
      </p:sp>
      <p:sp>
        <p:nvSpPr>
          <p:cNvPr id="410" name="Google Shape;410;p6"/>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0"/>
              </a:spcBef>
              <a:spcAft>
                <a:spcPts val="0"/>
              </a:spcAft>
              <a:buSzPts val="2400"/>
              <a:buNone/>
            </a:pPr>
            <a:r>
              <a:rPr lang="es-ES"/>
              <a:t>No sigue una curva clásica de envejecimiento. </a:t>
            </a:r>
            <a:endParaRPr/>
          </a:p>
          <a:p>
            <a:pPr marL="0" lvl="0" indent="0" algn="l" rtl="0">
              <a:lnSpc>
                <a:spcPct val="90000"/>
              </a:lnSpc>
              <a:spcBef>
                <a:spcPts val="1400"/>
              </a:spcBef>
              <a:spcAft>
                <a:spcPts val="0"/>
              </a:spcAft>
              <a:buSzPts val="2400"/>
              <a:buNone/>
            </a:pPr>
            <a:endParaRPr/>
          </a:p>
        </p:txBody>
      </p:sp>
      <p:sp>
        <p:nvSpPr>
          <p:cNvPr id="411" name="Google Shape;411;p6"/>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13</a:t>
            </a:fld>
            <a:endParaRPr/>
          </a:p>
        </p:txBody>
      </p:sp>
      <p:sp>
        <p:nvSpPr>
          <p:cNvPr id="412" name="Google Shape;412;p6"/>
          <p:cNvSpPr txBox="1"/>
          <p:nvPr/>
        </p:nvSpPr>
        <p:spPr>
          <a:xfrm>
            <a:off x="1248008" y="5651586"/>
            <a:ext cx="334121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2A393D"/>
                </a:solidFill>
                <a:latin typeface="Calibri"/>
                <a:ea typeface="Calibri"/>
                <a:cs typeface="Calibri"/>
                <a:sym typeface="Calibri"/>
              </a:rPr>
              <a:t>Envejecimiento del hardware</a:t>
            </a:r>
            <a:endParaRPr sz="1400" b="0" i="0" u="none" strike="noStrike" cap="none">
              <a:solidFill>
                <a:srgbClr val="000000"/>
              </a:solidFill>
              <a:latin typeface="Arial"/>
              <a:ea typeface="Arial"/>
              <a:cs typeface="Arial"/>
              <a:sym typeface="Arial"/>
            </a:endParaRPr>
          </a:p>
        </p:txBody>
      </p:sp>
      <p:sp>
        <p:nvSpPr>
          <p:cNvPr id="413" name="Google Shape;413;p6"/>
          <p:cNvSpPr/>
          <p:nvPr/>
        </p:nvSpPr>
        <p:spPr>
          <a:xfrm>
            <a:off x="7842029" y="3889172"/>
            <a:ext cx="2223502" cy="1000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14" name="Google Shape;414;p6"/>
          <p:cNvPicPr preferRelativeResize="0"/>
          <p:nvPr/>
        </p:nvPicPr>
        <p:blipFill rotWithShape="1">
          <a:blip r:embed="rId3">
            <a:alphaModFix/>
          </a:blip>
          <a:srcRect r="2780"/>
          <a:stretch/>
        </p:blipFill>
        <p:spPr>
          <a:xfrm>
            <a:off x="1101709" y="2564904"/>
            <a:ext cx="4387760" cy="3092439"/>
          </a:xfrm>
          <a:prstGeom prst="rect">
            <a:avLst/>
          </a:prstGeom>
          <a:noFill/>
          <a:ln>
            <a:noFill/>
          </a:ln>
        </p:spPr>
      </p:pic>
      <p:pic>
        <p:nvPicPr>
          <p:cNvPr id="415" name="Google Shape;415;p6"/>
          <p:cNvPicPr preferRelativeResize="0"/>
          <p:nvPr/>
        </p:nvPicPr>
        <p:blipFill rotWithShape="1">
          <a:blip r:embed="rId4">
            <a:alphaModFix/>
          </a:blip>
          <a:srcRect/>
          <a:stretch/>
        </p:blipFill>
        <p:spPr>
          <a:xfrm>
            <a:off x="6624662" y="2564904"/>
            <a:ext cx="4261841" cy="2910447"/>
          </a:xfrm>
          <a:prstGeom prst="rect">
            <a:avLst/>
          </a:prstGeom>
          <a:noFill/>
          <a:ln>
            <a:noFill/>
          </a:ln>
        </p:spPr>
      </p:pic>
      <p:sp>
        <p:nvSpPr>
          <p:cNvPr id="416" name="Google Shape;416;p6"/>
          <p:cNvSpPr txBox="1"/>
          <p:nvPr/>
        </p:nvSpPr>
        <p:spPr>
          <a:xfrm>
            <a:off x="7626852" y="5464302"/>
            <a:ext cx="2438679"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2A393D"/>
                </a:solidFill>
                <a:latin typeface="Calibri"/>
                <a:ea typeface="Calibri"/>
                <a:cs typeface="Calibri"/>
                <a:sym typeface="Calibri"/>
              </a:rPr>
              <a:t>Envejecimiento del software</a:t>
            </a:r>
            <a:endParaRPr sz="1400" b="0" i="0" u="none" strike="noStrike" cap="none">
              <a:solidFill>
                <a:srgbClr val="000000"/>
              </a:solidFill>
              <a:latin typeface="Arial"/>
              <a:ea typeface="Arial"/>
              <a:cs typeface="Arial"/>
              <a:sym typeface="Arial"/>
            </a:endParaRPr>
          </a:p>
        </p:txBody>
      </p:sp>
      <p:sp>
        <p:nvSpPr>
          <p:cNvPr id="417" name="Google Shape;417;p6"/>
          <p:cNvSpPr/>
          <p:nvPr/>
        </p:nvSpPr>
        <p:spPr>
          <a:xfrm>
            <a:off x="3096270" y="4655295"/>
            <a:ext cx="6118225" cy="1015663"/>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Calibri"/>
                <a:ea typeface="Calibri"/>
                <a:cs typeface="Calibri"/>
                <a:sym typeface="Calibri"/>
              </a:rPr>
              <a:t>El problema no está en el tiempo de operación, sino en los cambios.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Tipos de producto de software</a:t>
            </a:r>
            <a:endParaRPr/>
          </a:p>
        </p:txBody>
      </p:sp>
      <p:sp>
        <p:nvSpPr>
          <p:cNvPr id="423" name="Google Shape;423;p7"/>
          <p:cNvSpPr txBox="1">
            <a:spLocks noGrp="1"/>
          </p:cNvSpPr>
          <p:nvPr>
            <p:ph type="body" idx="1"/>
          </p:nvPr>
        </p:nvSpPr>
        <p:spPr>
          <a:xfrm>
            <a:off x="6016136" y="3717032"/>
            <a:ext cx="4919733" cy="4023360"/>
          </a:xfrm>
          <a:prstGeom prst="rect">
            <a:avLst/>
          </a:prstGeom>
          <a:noFill/>
          <a:ln>
            <a:noFill/>
          </a:ln>
        </p:spPr>
        <p:txBody>
          <a:bodyPr spcFirstLastPara="1" wrap="square" lIns="0" tIns="45700" rIns="0" bIns="45700" anchor="t" anchorCtr="0">
            <a:noAutofit/>
          </a:bodyPr>
          <a:lstStyle/>
          <a:p>
            <a:pPr marL="378969" lvl="1" indent="0" algn="l" rtl="0">
              <a:lnSpc>
                <a:spcPct val="90000"/>
              </a:lnSpc>
              <a:spcBef>
                <a:spcPts val="0"/>
              </a:spcBef>
              <a:spcAft>
                <a:spcPts val="0"/>
              </a:spcAft>
              <a:buSzPts val="2800"/>
              <a:buNone/>
            </a:pPr>
            <a:endParaRPr sz="2800" b="1"/>
          </a:p>
          <a:p>
            <a:pPr marL="0" lvl="0" indent="0" algn="l" rtl="0">
              <a:lnSpc>
                <a:spcPct val="100000"/>
              </a:lnSpc>
              <a:spcBef>
                <a:spcPts val="0"/>
              </a:spcBef>
              <a:spcAft>
                <a:spcPts val="0"/>
              </a:spcAft>
              <a:buClr>
                <a:srgbClr val="000000"/>
              </a:buClr>
              <a:buSzPts val="2800"/>
              <a:buNone/>
            </a:pPr>
            <a:r>
              <a:rPr lang="es-ES" sz="2400" b="1">
                <a:solidFill>
                  <a:schemeClr val="dk1"/>
                </a:solidFill>
              </a:rPr>
              <a:t>Personalizados:</a:t>
            </a:r>
            <a:r>
              <a:rPr lang="es-ES" sz="2800" b="1"/>
              <a:t> </a:t>
            </a:r>
            <a:r>
              <a:rPr lang="es-ES" sz="2400">
                <a:solidFill>
                  <a:schemeClr val="dk1"/>
                </a:solidFill>
              </a:rPr>
              <a:t>Sistemas requeridos por un cliente en particular.</a:t>
            </a:r>
            <a:endParaRPr sz="2400">
              <a:solidFill>
                <a:schemeClr val="dk1"/>
              </a:solidFill>
            </a:endParaRPr>
          </a:p>
        </p:txBody>
      </p:sp>
      <p:sp>
        <p:nvSpPr>
          <p:cNvPr id="424" name="Google Shape;424;p7"/>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14</a:t>
            </a:fld>
            <a:endParaRPr/>
          </a:p>
        </p:txBody>
      </p:sp>
      <p:sp>
        <p:nvSpPr>
          <p:cNvPr id="425" name="Google Shape;425;p7"/>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426" name="Google Shape;426;p7"/>
          <p:cNvSpPr/>
          <p:nvPr/>
        </p:nvSpPr>
        <p:spPr>
          <a:xfrm>
            <a:off x="5916007" y="2073339"/>
            <a:ext cx="5544616"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Genéricos: </a:t>
            </a:r>
            <a:r>
              <a:rPr lang="es-ES" sz="2400" b="0" i="0" u="none" strike="noStrike" cap="none">
                <a:solidFill>
                  <a:schemeClr val="dk1"/>
                </a:solidFill>
                <a:latin typeface="Calibri"/>
                <a:ea typeface="Calibri"/>
                <a:cs typeface="Calibri"/>
                <a:sym typeface="Calibri"/>
              </a:rPr>
              <a:t>Sistemas aislados producidos por organizaciones desarrolladoras de software y que se venden en un mercado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s-ES" sz="2400" b="0" i="0" u="none" strike="noStrike" cap="none">
                <a:solidFill>
                  <a:schemeClr val="dk1"/>
                </a:solidFill>
                <a:latin typeface="Calibri"/>
                <a:ea typeface="Calibri"/>
                <a:cs typeface="Calibri"/>
                <a:sym typeface="Calibri"/>
              </a:rPr>
              <a:t>abierto.</a:t>
            </a:r>
            <a:endParaRPr sz="2400" b="0" i="0" u="none" strike="noStrike" cap="none">
              <a:solidFill>
                <a:schemeClr val="dk1"/>
              </a:solidFill>
              <a:latin typeface="Calibri"/>
              <a:ea typeface="Calibri"/>
              <a:cs typeface="Calibri"/>
              <a:sym typeface="Calibri"/>
            </a:endParaRPr>
          </a:p>
        </p:txBody>
      </p:sp>
      <p:pic>
        <p:nvPicPr>
          <p:cNvPr id="427" name="Google Shape;427;p7"/>
          <p:cNvPicPr preferRelativeResize="0"/>
          <p:nvPr/>
        </p:nvPicPr>
        <p:blipFill rotWithShape="1">
          <a:blip r:embed="rId3">
            <a:alphaModFix/>
          </a:blip>
          <a:srcRect/>
          <a:stretch/>
        </p:blipFill>
        <p:spPr>
          <a:xfrm>
            <a:off x="936030" y="2348880"/>
            <a:ext cx="4081267" cy="3168352"/>
          </a:xfrm>
          <a:prstGeom prst="rect">
            <a:avLst/>
          </a:prstGeom>
          <a:noFill/>
          <a:ln>
            <a:noFill/>
          </a:ln>
        </p:spPr>
      </p:pic>
      <p:grpSp>
        <p:nvGrpSpPr>
          <p:cNvPr id="428" name="Google Shape;428;p7"/>
          <p:cNvGrpSpPr/>
          <p:nvPr/>
        </p:nvGrpSpPr>
        <p:grpSpPr>
          <a:xfrm>
            <a:off x="2204349" y="1737361"/>
            <a:ext cx="6624736" cy="3456384"/>
            <a:chOff x="274206" y="2585674"/>
            <a:chExt cx="6624736" cy="3456384"/>
          </a:xfrm>
        </p:grpSpPr>
        <p:sp>
          <p:nvSpPr>
            <p:cNvPr id="429" name="Google Shape;429;p7"/>
            <p:cNvSpPr/>
            <p:nvPr/>
          </p:nvSpPr>
          <p:spPr>
            <a:xfrm>
              <a:off x="274206" y="2585674"/>
              <a:ext cx="6624736" cy="3456384"/>
            </a:xfrm>
            <a:prstGeom prst="roundRect">
              <a:avLst>
                <a:gd name="adj" fmla="val 16667"/>
              </a:avLst>
            </a:prstGeom>
            <a:solidFill>
              <a:srgbClr val="8B8B8B"/>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7"/>
            <p:cNvSpPr/>
            <p:nvPr/>
          </p:nvSpPr>
          <p:spPr>
            <a:xfrm>
              <a:off x="1024841" y="3562591"/>
              <a:ext cx="4960575"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Cada vez más sistemas son construidos por un producto genérico como base que luego es adaptado a los requerimientos del cliente.</a:t>
              </a:r>
              <a:endParaRPr sz="1400" b="0" i="0" u="none" strike="noStrike" cap="none">
                <a:solidFill>
                  <a:srgbClr val="000000"/>
                </a:solidFill>
                <a:latin typeface="Arial"/>
                <a:ea typeface="Arial"/>
                <a:cs typeface="Arial"/>
                <a:sym typeface="Arial"/>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Tipos de producto de software</a:t>
            </a:r>
            <a:br>
              <a:rPr lang="es-ES" sz="4400" b="1"/>
            </a:br>
            <a:r>
              <a:rPr lang="es-ES" sz="4400" b="1"/>
              <a:t>Software libre</a:t>
            </a:r>
            <a:endParaRPr/>
          </a:p>
        </p:txBody>
      </p:sp>
      <p:sp>
        <p:nvSpPr>
          <p:cNvPr id="436" name="Google Shape;436;p4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15</a:t>
            </a:fld>
            <a:endParaRPr/>
          </a:p>
        </p:txBody>
      </p:sp>
      <p:sp>
        <p:nvSpPr>
          <p:cNvPr id="437" name="Google Shape;437;p48"/>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438" name="Google Shape;438;p48"/>
          <p:cNvSpPr/>
          <p:nvPr/>
        </p:nvSpPr>
        <p:spPr>
          <a:xfrm>
            <a:off x="625911" y="2022302"/>
            <a:ext cx="9584677" cy="41549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s-ES" sz="2400" i="0" u="none" strike="noStrike" cap="none" dirty="0">
                <a:solidFill>
                  <a:schemeClr val="dk1"/>
                </a:solidFill>
                <a:latin typeface="Calibri"/>
                <a:ea typeface="Calibri"/>
                <a:cs typeface="Calibri"/>
                <a:sym typeface="Calibri"/>
              </a:rPr>
              <a:t>El</a:t>
            </a:r>
            <a:r>
              <a:rPr lang="es-ES" sz="2400" b="0" i="0" u="none" strike="noStrike" cap="none" dirty="0">
                <a:solidFill>
                  <a:srgbClr val="000000"/>
                </a:solidFill>
                <a:latin typeface="Calibri"/>
                <a:ea typeface="Calibri"/>
                <a:cs typeface="Calibri"/>
                <a:sym typeface="Calibri"/>
              </a:rPr>
              <a:t> término software libre (o programas libres) se refiere a libertad, tal como fue concebido por Richard Stallman en su definición. </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s-ES" sz="2400" b="0" i="0" u="none" strike="noStrike" cap="none" dirty="0">
                <a:solidFill>
                  <a:srgbClr val="000000"/>
                </a:solidFill>
                <a:latin typeface="Calibri"/>
                <a:ea typeface="Calibri"/>
                <a:cs typeface="Calibri"/>
                <a:sym typeface="Calibri"/>
              </a:rPr>
              <a:t>En concreto se refiere a cuatro libertades: </a:t>
            </a:r>
            <a:endParaRPr sz="1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400"/>
              <a:buFont typeface="Arial"/>
              <a:buAutoNum type="arabicPeriod"/>
            </a:pPr>
            <a:r>
              <a:rPr lang="es-ES" sz="2400" b="0" i="0" u="none" strike="noStrike" cap="none" dirty="0">
                <a:solidFill>
                  <a:srgbClr val="000000"/>
                </a:solidFill>
                <a:latin typeface="Calibri"/>
                <a:ea typeface="Calibri"/>
                <a:cs typeface="Calibri"/>
                <a:sym typeface="Calibri"/>
              </a:rPr>
              <a:t>Libertad para ejecutar el programa en cualquier sitio, con cualquier propósito y para siempre. </a:t>
            </a:r>
            <a:endParaRPr sz="1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400"/>
              <a:buFont typeface="Arial"/>
              <a:buAutoNum type="arabicPeriod"/>
            </a:pPr>
            <a:r>
              <a:rPr lang="es-ES" sz="2400" b="0" i="0" u="none" strike="noStrike" cap="none" dirty="0">
                <a:solidFill>
                  <a:srgbClr val="000000"/>
                </a:solidFill>
                <a:latin typeface="Calibri"/>
                <a:ea typeface="Calibri"/>
                <a:cs typeface="Calibri"/>
                <a:sym typeface="Calibri"/>
              </a:rPr>
              <a:t>Libertad para estudiarlo y adaptarlo a nuestras necesidades. Esto exige el acceso al código fuente. </a:t>
            </a:r>
            <a:endParaRPr sz="1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400"/>
              <a:buFont typeface="Arial"/>
              <a:buAutoNum type="arabicPeriod"/>
            </a:pPr>
            <a:r>
              <a:rPr lang="es-ES" sz="2400" b="0" i="0" u="none" strike="noStrike" cap="none" dirty="0">
                <a:solidFill>
                  <a:srgbClr val="000000"/>
                </a:solidFill>
                <a:latin typeface="Calibri"/>
                <a:ea typeface="Calibri"/>
                <a:cs typeface="Calibri"/>
                <a:sym typeface="Calibri"/>
              </a:rPr>
              <a:t>Libertad de redistribución, de modo que se nos permita colaborar con vecinos y amigos. </a:t>
            </a:r>
            <a:endParaRPr sz="1400" b="0" i="0" u="none" strike="noStrike" cap="none" dirty="0">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0000"/>
              </a:buClr>
              <a:buSzPts val="2400"/>
              <a:buFont typeface="Arial"/>
              <a:buAutoNum type="arabicPeriod"/>
            </a:pPr>
            <a:r>
              <a:rPr lang="es-ES" sz="2400" b="0" i="0" u="none" strike="noStrike" cap="none" dirty="0">
                <a:solidFill>
                  <a:srgbClr val="000000"/>
                </a:solidFill>
                <a:latin typeface="Calibri"/>
                <a:ea typeface="Calibri"/>
                <a:cs typeface="Calibri"/>
                <a:sym typeface="Calibri"/>
              </a:rPr>
              <a:t>Libertad para mejorar el programa y publicar las mejoras. También exige el código fuente.</a:t>
            </a:r>
            <a:endParaRPr sz="2400" b="0" i="0" u="none" strike="noStrike" cap="none" dirty="0">
              <a:solidFill>
                <a:schemeClr val="dk1"/>
              </a:solidFill>
              <a:latin typeface="Calibri"/>
              <a:ea typeface="Calibri"/>
              <a:cs typeface="Calibri"/>
              <a:sym typeface="Calibri"/>
            </a:endParaRPr>
          </a:p>
        </p:txBody>
      </p:sp>
      <p:pic>
        <p:nvPicPr>
          <p:cNvPr id="439" name="Google Shape;439;p48"/>
          <p:cNvPicPr preferRelativeResize="0"/>
          <p:nvPr/>
        </p:nvPicPr>
        <p:blipFill rotWithShape="1">
          <a:blip r:embed="rId3">
            <a:alphaModFix/>
          </a:blip>
          <a:srcRect/>
          <a:stretch/>
        </p:blipFill>
        <p:spPr>
          <a:xfrm>
            <a:off x="8397175" y="223347"/>
            <a:ext cx="3677163" cy="2629267"/>
          </a:xfrm>
          <a:prstGeom prst="rect">
            <a:avLst/>
          </a:prstGeom>
          <a:noFill/>
          <a:ln>
            <a:noFill/>
          </a:ln>
        </p:spPr>
      </p:pic>
      <p:sp>
        <p:nvSpPr>
          <p:cNvPr id="440" name="Google Shape;440;p48"/>
          <p:cNvSpPr txBox="1"/>
          <p:nvPr/>
        </p:nvSpPr>
        <p:spPr>
          <a:xfrm>
            <a:off x="5579165" y="6490714"/>
            <a:ext cx="612250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BFBFBF"/>
                </a:solidFill>
                <a:latin typeface="Calibri"/>
                <a:ea typeface="Calibri"/>
                <a:cs typeface="Calibri"/>
                <a:sym typeface="Calibri"/>
              </a:rPr>
              <a:t>Software libre para una sociedad libre.  Richard M. Stallman </a:t>
            </a:r>
            <a:endParaRPr sz="1200" b="0" i="0" u="none" strike="noStrike" cap="none">
              <a:solidFill>
                <a:srgbClr val="BFBFBF"/>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8"/>
          <p:cNvSpPr txBox="1">
            <a:spLocks noGrp="1"/>
          </p:cNvSpPr>
          <p:nvPr>
            <p:ph type="title"/>
          </p:nvPr>
        </p:nvSpPr>
        <p:spPr>
          <a:xfrm>
            <a:off x="1101709" y="286604"/>
            <a:ext cx="10099001" cy="1080491"/>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Clasificación del Software</a:t>
            </a:r>
            <a:endParaRPr sz="4400" b="1"/>
          </a:p>
        </p:txBody>
      </p:sp>
      <p:sp>
        <p:nvSpPr>
          <p:cNvPr id="446" name="Google Shape;446;p8"/>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16</a:t>
            </a:fld>
            <a:endParaRPr/>
          </a:p>
        </p:txBody>
      </p:sp>
      <p:grpSp>
        <p:nvGrpSpPr>
          <p:cNvPr id="447" name="Google Shape;447;p8"/>
          <p:cNvGrpSpPr/>
          <p:nvPr/>
        </p:nvGrpSpPr>
        <p:grpSpPr>
          <a:xfrm>
            <a:off x="2613650" y="1799948"/>
            <a:ext cx="5111126" cy="657815"/>
            <a:chOff x="2664221" y="1705629"/>
            <a:chExt cx="6264697" cy="657815"/>
          </a:xfrm>
        </p:grpSpPr>
        <p:sp>
          <p:nvSpPr>
            <p:cNvPr id="448" name="Google Shape;448;p8"/>
            <p:cNvSpPr/>
            <p:nvPr/>
          </p:nvSpPr>
          <p:spPr>
            <a:xfrm>
              <a:off x="3158485" y="1705629"/>
              <a:ext cx="5770433" cy="475600"/>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De sistemas </a:t>
              </a:r>
              <a:endParaRPr sz="2000" b="1" i="0" u="none" strike="noStrike" cap="none">
                <a:solidFill>
                  <a:schemeClr val="dk1"/>
                </a:solidFill>
                <a:latin typeface="Calibri"/>
                <a:ea typeface="Calibri"/>
                <a:cs typeface="Calibri"/>
                <a:sym typeface="Calibri"/>
              </a:endParaRPr>
            </a:p>
          </p:txBody>
        </p:sp>
        <p:grpSp>
          <p:nvGrpSpPr>
            <p:cNvPr id="449" name="Google Shape;449;p8"/>
            <p:cNvGrpSpPr/>
            <p:nvPr/>
          </p:nvGrpSpPr>
          <p:grpSpPr>
            <a:xfrm>
              <a:off x="2664221" y="1705629"/>
              <a:ext cx="820107" cy="657815"/>
              <a:chOff x="2664221" y="1705629"/>
              <a:chExt cx="820107" cy="657815"/>
            </a:xfrm>
          </p:grpSpPr>
          <p:sp>
            <p:nvSpPr>
              <p:cNvPr id="450" name="Google Shape;450;p8"/>
              <p:cNvSpPr/>
              <p:nvPr/>
            </p:nvSpPr>
            <p:spPr>
              <a:xfrm flipH="1">
                <a:off x="2664221" y="1705629"/>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8"/>
              <p:cNvSpPr/>
              <p:nvPr/>
            </p:nvSpPr>
            <p:spPr>
              <a:xfrm>
                <a:off x="2886790" y="1772926"/>
                <a:ext cx="40267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52" name="Google Shape;452;p8"/>
          <p:cNvGrpSpPr/>
          <p:nvPr/>
        </p:nvGrpSpPr>
        <p:grpSpPr>
          <a:xfrm>
            <a:off x="2779932" y="2417711"/>
            <a:ext cx="5221069" cy="657815"/>
            <a:chOff x="2681504" y="2395449"/>
            <a:chExt cx="5221069" cy="657815"/>
          </a:xfrm>
        </p:grpSpPr>
        <p:sp>
          <p:nvSpPr>
            <p:cNvPr id="453" name="Google Shape;453;p8"/>
            <p:cNvSpPr/>
            <p:nvPr/>
          </p:nvSpPr>
          <p:spPr>
            <a:xfrm>
              <a:off x="3054473" y="2481328"/>
              <a:ext cx="4848100" cy="458754"/>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De aplicación </a:t>
              </a:r>
              <a:endParaRPr sz="2000" b="1" i="0" u="none" strike="noStrike" cap="none">
                <a:solidFill>
                  <a:schemeClr val="dk1"/>
                </a:solidFill>
                <a:latin typeface="Calibri"/>
                <a:ea typeface="Calibri"/>
                <a:cs typeface="Calibri"/>
                <a:sym typeface="Calibri"/>
              </a:endParaRPr>
            </a:p>
          </p:txBody>
        </p:sp>
        <p:grpSp>
          <p:nvGrpSpPr>
            <p:cNvPr id="454" name="Google Shape;454;p8"/>
            <p:cNvGrpSpPr/>
            <p:nvPr/>
          </p:nvGrpSpPr>
          <p:grpSpPr>
            <a:xfrm>
              <a:off x="2681504" y="2395449"/>
              <a:ext cx="820107" cy="657815"/>
              <a:chOff x="1861397" y="2734935"/>
              <a:chExt cx="820107" cy="657815"/>
            </a:xfrm>
          </p:grpSpPr>
          <p:sp>
            <p:nvSpPr>
              <p:cNvPr id="455" name="Google Shape;455;p8"/>
              <p:cNvSpPr/>
              <p:nvPr/>
            </p:nvSpPr>
            <p:spPr>
              <a:xfrm flipH="1">
                <a:off x="1861397" y="2734935"/>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8"/>
              <p:cNvSpPr/>
              <p:nvPr/>
            </p:nvSpPr>
            <p:spPr>
              <a:xfrm flipH="1">
                <a:off x="1981296" y="2802232"/>
                <a:ext cx="5803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57" name="Google Shape;457;p8"/>
          <p:cNvGrpSpPr/>
          <p:nvPr/>
        </p:nvGrpSpPr>
        <p:grpSpPr>
          <a:xfrm>
            <a:off x="3425526" y="4235494"/>
            <a:ext cx="6021498" cy="526469"/>
            <a:chOff x="2678073" y="3023015"/>
            <a:chExt cx="6021498" cy="725758"/>
          </a:xfrm>
        </p:grpSpPr>
        <p:sp>
          <p:nvSpPr>
            <p:cNvPr id="458" name="Google Shape;458;p8"/>
            <p:cNvSpPr/>
            <p:nvPr/>
          </p:nvSpPr>
          <p:spPr>
            <a:xfrm>
              <a:off x="2943273" y="3023015"/>
              <a:ext cx="5756298" cy="667912"/>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De línea de productos </a:t>
              </a:r>
              <a:endParaRPr sz="2000" b="1" i="0" u="none" strike="noStrike" cap="none">
                <a:solidFill>
                  <a:schemeClr val="dk1"/>
                </a:solidFill>
                <a:latin typeface="Calibri"/>
                <a:ea typeface="Calibri"/>
                <a:cs typeface="Calibri"/>
                <a:sym typeface="Calibri"/>
              </a:endParaRPr>
            </a:p>
          </p:txBody>
        </p:sp>
        <p:grpSp>
          <p:nvGrpSpPr>
            <p:cNvPr id="459" name="Google Shape;459;p8"/>
            <p:cNvGrpSpPr/>
            <p:nvPr/>
          </p:nvGrpSpPr>
          <p:grpSpPr>
            <a:xfrm>
              <a:off x="2678073" y="3090958"/>
              <a:ext cx="820107" cy="657815"/>
              <a:chOff x="1861397" y="2734935"/>
              <a:chExt cx="820107" cy="657815"/>
            </a:xfrm>
          </p:grpSpPr>
          <p:sp>
            <p:nvSpPr>
              <p:cNvPr id="460" name="Google Shape;460;p8"/>
              <p:cNvSpPr/>
              <p:nvPr/>
            </p:nvSpPr>
            <p:spPr>
              <a:xfrm flipH="1">
                <a:off x="1861397" y="2734935"/>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8"/>
              <p:cNvSpPr/>
              <p:nvPr/>
            </p:nvSpPr>
            <p:spPr>
              <a:xfrm flipH="1">
                <a:off x="1981296" y="2802232"/>
                <a:ext cx="5803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62" name="Google Shape;462;p8"/>
          <p:cNvGrpSpPr/>
          <p:nvPr/>
        </p:nvGrpSpPr>
        <p:grpSpPr>
          <a:xfrm>
            <a:off x="3189984" y="3608836"/>
            <a:ext cx="6107922" cy="531517"/>
            <a:chOff x="2678073" y="2993388"/>
            <a:chExt cx="6107922" cy="755385"/>
          </a:xfrm>
        </p:grpSpPr>
        <p:sp>
          <p:nvSpPr>
            <p:cNvPr id="463" name="Google Shape;463;p8"/>
            <p:cNvSpPr/>
            <p:nvPr/>
          </p:nvSpPr>
          <p:spPr>
            <a:xfrm>
              <a:off x="3029697" y="2993388"/>
              <a:ext cx="5756298" cy="667912"/>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Integrado </a:t>
              </a:r>
              <a:endParaRPr sz="2000" b="1" i="0" u="none" strike="noStrike" cap="none">
                <a:solidFill>
                  <a:schemeClr val="dk1"/>
                </a:solidFill>
                <a:latin typeface="Calibri"/>
                <a:ea typeface="Calibri"/>
                <a:cs typeface="Calibri"/>
                <a:sym typeface="Calibri"/>
              </a:endParaRPr>
            </a:p>
          </p:txBody>
        </p:sp>
        <p:grpSp>
          <p:nvGrpSpPr>
            <p:cNvPr id="464" name="Google Shape;464;p8"/>
            <p:cNvGrpSpPr/>
            <p:nvPr/>
          </p:nvGrpSpPr>
          <p:grpSpPr>
            <a:xfrm>
              <a:off x="2678073" y="3090958"/>
              <a:ext cx="820107" cy="657815"/>
              <a:chOff x="1861397" y="2734935"/>
              <a:chExt cx="820107" cy="657815"/>
            </a:xfrm>
          </p:grpSpPr>
          <p:sp>
            <p:nvSpPr>
              <p:cNvPr id="465" name="Google Shape;465;p8"/>
              <p:cNvSpPr/>
              <p:nvPr/>
            </p:nvSpPr>
            <p:spPr>
              <a:xfrm flipH="1">
                <a:off x="1861397" y="2734935"/>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8"/>
              <p:cNvSpPr/>
              <p:nvPr/>
            </p:nvSpPr>
            <p:spPr>
              <a:xfrm flipH="1">
                <a:off x="1981296" y="2802232"/>
                <a:ext cx="5803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67" name="Google Shape;467;p8"/>
          <p:cNvGrpSpPr/>
          <p:nvPr/>
        </p:nvGrpSpPr>
        <p:grpSpPr>
          <a:xfrm>
            <a:off x="3075830" y="3006286"/>
            <a:ext cx="5302859" cy="517905"/>
            <a:chOff x="2678073" y="3090958"/>
            <a:chExt cx="6218124" cy="760666"/>
          </a:xfrm>
        </p:grpSpPr>
        <p:sp>
          <p:nvSpPr>
            <p:cNvPr id="468" name="Google Shape;468;p8"/>
            <p:cNvSpPr/>
            <p:nvPr/>
          </p:nvSpPr>
          <p:spPr>
            <a:xfrm>
              <a:off x="3139899" y="3183712"/>
              <a:ext cx="5756298" cy="667912"/>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Científico  y de ingeniería </a:t>
              </a:r>
              <a:endParaRPr sz="2000" b="1" i="0" u="none" strike="noStrike" cap="none">
                <a:solidFill>
                  <a:schemeClr val="dk1"/>
                </a:solidFill>
                <a:latin typeface="Calibri"/>
                <a:ea typeface="Calibri"/>
                <a:cs typeface="Calibri"/>
                <a:sym typeface="Calibri"/>
              </a:endParaRPr>
            </a:p>
          </p:txBody>
        </p:sp>
        <p:grpSp>
          <p:nvGrpSpPr>
            <p:cNvPr id="469" name="Google Shape;469;p8"/>
            <p:cNvGrpSpPr/>
            <p:nvPr/>
          </p:nvGrpSpPr>
          <p:grpSpPr>
            <a:xfrm>
              <a:off x="2678073" y="3090958"/>
              <a:ext cx="820107" cy="657815"/>
              <a:chOff x="1861397" y="2734935"/>
              <a:chExt cx="820107" cy="657815"/>
            </a:xfrm>
          </p:grpSpPr>
          <p:sp>
            <p:nvSpPr>
              <p:cNvPr id="470" name="Google Shape;470;p8"/>
              <p:cNvSpPr/>
              <p:nvPr/>
            </p:nvSpPr>
            <p:spPr>
              <a:xfrm flipH="1">
                <a:off x="1861397" y="2734935"/>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8"/>
              <p:cNvSpPr/>
              <p:nvPr/>
            </p:nvSpPr>
            <p:spPr>
              <a:xfrm flipH="1">
                <a:off x="1981296" y="2802232"/>
                <a:ext cx="5803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72" name="Google Shape;472;p8"/>
          <p:cNvGrpSpPr/>
          <p:nvPr/>
        </p:nvGrpSpPr>
        <p:grpSpPr>
          <a:xfrm>
            <a:off x="3529872" y="4810133"/>
            <a:ext cx="6336605" cy="657815"/>
            <a:chOff x="2927314" y="3488468"/>
            <a:chExt cx="6336605" cy="657815"/>
          </a:xfrm>
        </p:grpSpPr>
        <p:sp>
          <p:nvSpPr>
            <p:cNvPr id="473" name="Google Shape;473;p8"/>
            <p:cNvSpPr/>
            <p:nvPr/>
          </p:nvSpPr>
          <p:spPr>
            <a:xfrm>
              <a:off x="3507621" y="3521497"/>
              <a:ext cx="5756298" cy="499406"/>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Aplicaciones Web/Móviles </a:t>
              </a:r>
              <a:endParaRPr sz="2000" b="1" i="0" u="none" strike="noStrike" cap="none">
                <a:solidFill>
                  <a:schemeClr val="dk1"/>
                </a:solidFill>
                <a:latin typeface="Calibri"/>
                <a:ea typeface="Calibri"/>
                <a:cs typeface="Calibri"/>
                <a:sym typeface="Calibri"/>
              </a:endParaRPr>
            </a:p>
          </p:txBody>
        </p:sp>
        <p:grpSp>
          <p:nvGrpSpPr>
            <p:cNvPr id="474" name="Google Shape;474;p8"/>
            <p:cNvGrpSpPr/>
            <p:nvPr/>
          </p:nvGrpSpPr>
          <p:grpSpPr>
            <a:xfrm>
              <a:off x="2927314" y="3488468"/>
              <a:ext cx="820107" cy="657815"/>
              <a:chOff x="2110638" y="3132445"/>
              <a:chExt cx="820107" cy="657815"/>
            </a:xfrm>
          </p:grpSpPr>
          <p:sp>
            <p:nvSpPr>
              <p:cNvPr id="475" name="Google Shape;475;p8"/>
              <p:cNvSpPr/>
              <p:nvPr/>
            </p:nvSpPr>
            <p:spPr>
              <a:xfrm flipH="1">
                <a:off x="2110638" y="3132445"/>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8"/>
              <p:cNvSpPr/>
              <p:nvPr/>
            </p:nvSpPr>
            <p:spPr>
              <a:xfrm flipH="1">
                <a:off x="2199148" y="3181263"/>
                <a:ext cx="58030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grpSp>
        <p:nvGrpSpPr>
          <p:cNvPr id="477" name="Google Shape;477;p8"/>
          <p:cNvGrpSpPr/>
          <p:nvPr/>
        </p:nvGrpSpPr>
        <p:grpSpPr>
          <a:xfrm>
            <a:off x="3835579" y="5439556"/>
            <a:ext cx="6426602" cy="657815"/>
            <a:chOff x="3353684" y="3339886"/>
            <a:chExt cx="6426602" cy="657815"/>
          </a:xfrm>
        </p:grpSpPr>
        <p:sp>
          <p:nvSpPr>
            <p:cNvPr id="478" name="Google Shape;478;p8"/>
            <p:cNvSpPr/>
            <p:nvPr/>
          </p:nvSpPr>
          <p:spPr>
            <a:xfrm>
              <a:off x="4023988" y="3352128"/>
              <a:ext cx="5756298" cy="575135"/>
            </a:xfrm>
            <a:custGeom>
              <a:avLst/>
              <a:gdLst/>
              <a:ahLst/>
              <a:cxnLst/>
              <a:rect l="l" t="t" r="r" b="b"/>
              <a:pathLst>
                <a:path w="5506811" h="396204" extrusionOk="0">
                  <a:moveTo>
                    <a:pt x="5506811" y="396203"/>
                  </a:moveTo>
                  <a:lnTo>
                    <a:pt x="198102" y="396203"/>
                  </a:lnTo>
                  <a:lnTo>
                    <a:pt x="0" y="198102"/>
                  </a:lnTo>
                  <a:lnTo>
                    <a:pt x="198102" y="1"/>
                  </a:lnTo>
                  <a:lnTo>
                    <a:pt x="5506811" y="1"/>
                  </a:lnTo>
                  <a:lnTo>
                    <a:pt x="5506811" y="396203"/>
                  </a:lnTo>
                  <a:close/>
                </a:path>
              </a:pathLst>
            </a:custGeom>
            <a:solidFill>
              <a:srgbClr val="C4121A"/>
            </a:solidFill>
            <a:ln>
              <a:noFill/>
            </a:ln>
          </p:spPr>
          <p:txBody>
            <a:bodyPr spcFirstLastPara="1" wrap="square" lIns="273750" tIns="68575" rIns="128000" bIns="685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De inteligencia artificial</a:t>
              </a:r>
              <a:endParaRPr sz="2000" b="1" i="0" u="none" strike="noStrike" cap="none">
                <a:solidFill>
                  <a:schemeClr val="dk1"/>
                </a:solidFill>
                <a:latin typeface="Calibri"/>
                <a:ea typeface="Calibri"/>
                <a:cs typeface="Calibri"/>
                <a:sym typeface="Calibri"/>
              </a:endParaRPr>
            </a:p>
          </p:txBody>
        </p:sp>
        <p:grpSp>
          <p:nvGrpSpPr>
            <p:cNvPr id="479" name="Google Shape;479;p8"/>
            <p:cNvGrpSpPr/>
            <p:nvPr/>
          </p:nvGrpSpPr>
          <p:grpSpPr>
            <a:xfrm>
              <a:off x="3353684" y="3339886"/>
              <a:ext cx="820107" cy="657815"/>
              <a:chOff x="2537008" y="2983863"/>
              <a:chExt cx="820107" cy="657815"/>
            </a:xfrm>
          </p:grpSpPr>
          <p:sp>
            <p:nvSpPr>
              <p:cNvPr id="480" name="Google Shape;480;p8"/>
              <p:cNvSpPr/>
              <p:nvPr/>
            </p:nvSpPr>
            <p:spPr>
              <a:xfrm flipH="1">
                <a:off x="2537008" y="2983863"/>
                <a:ext cx="820107" cy="657815"/>
              </a:xfrm>
              <a:prstGeom prst="ellipse">
                <a:avLst/>
              </a:prstGeom>
              <a:solidFill>
                <a:srgbClr val="8B8B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8"/>
              <p:cNvSpPr/>
              <p:nvPr/>
            </p:nvSpPr>
            <p:spPr>
              <a:xfrm flipH="1">
                <a:off x="2776808" y="3077304"/>
                <a:ext cx="58030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rgbClr val="576063"/>
                    </a:solidFill>
                    <a:latin typeface="Calibri"/>
                    <a:ea typeface="Calibri"/>
                    <a:cs typeface="Calibri"/>
                    <a:sym typeface="Calibri"/>
                  </a:rPr>
                  <a:t>ⱱ</a:t>
                </a:r>
                <a:endParaRPr sz="2000" b="1" i="0" u="none" strike="noStrike" cap="none">
                  <a:solidFill>
                    <a:srgbClr val="576063"/>
                  </a:solidFill>
                  <a:latin typeface="Calibri"/>
                  <a:ea typeface="Calibri"/>
                  <a:cs typeface="Calibri"/>
                  <a:sym typeface="Calibri"/>
                </a:endParaRPr>
              </a:p>
            </p:txBody>
          </p:sp>
        </p:gr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animEffect transition="in" filter="fade">
                                      <p:cBhvr>
                                        <p:cTn id="7" dur="1000"/>
                                        <p:tgtEl>
                                          <p:spTgt spid="4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2"/>
                                        </p:tgtEl>
                                        <p:attrNameLst>
                                          <p:attrName>style.visibility</p:attrName>
                                        </p:attrNameLst>
                                      </p:cBhvr>
                                      <p:to>
                                        <p:strVal val="visible"/>
                                      </p:to>
                                    </p:set>
                                    <p:animEffect transition="in" filter="fade">
                                      <p:cBhvr>
                                        <p:cTn id="12" dur="1000"/>
                                        <p:tgtEl>
                                          <p:spTgt spid="4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7"/>
                                        </p:tgtEl>
                                        <p:attrNameLst>
                                          <p:attrName>style.visibility</p:attrName>
                                        </p:attrNameLst>
                                      </p:cBhvr>
                                      <p:to>
                                        <p:strVal val="visible"/>
                                      </p:to>
                                    </p:set>
                                    <p:animEffect transition="in" filter="fade">
                                      <p:cBhvr>
                                        <p:cTn id="17" dur="1000"/>
                                        <p:tgtEl>
                                          <p:spTgt spid="4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2"/>
                                        </p:tgtEl>
                                        <p:attrNameLst>
                                          <p:attrName>style.visibility</p:attrName>
                                        </p:attrNameLst>
                                      </p:cBhvr>
                                      <p:to>
                                        <p:strVal val="visible"/>
                                      </p:to>
                                    </p:set>
                                    <p:animEffect transition="in" filter="fade">
                                      <p:cBhvr>
                                        <p:cTn id="22" dur="500"/>
                                        <p:tgtEl>
                                          <p:spTgt spid="46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77"/>
                                        </p:tgtEl>
                                        <p:attrNameLst>
                                          <p:attrName>style.visibility</p:attrName>
                                        </p:attrNameLst>
                                      </p:cBhvr>
                                      <p:to>
                                        <p:strVal val="visible"/>
                                      </p:to>
                                    </p:set>
                                    <p:animEffect transition="in" filter="fade">
                                      <p:cBhvr>
                                        <p:cTn id="35" dur="500"/>
                                        <p:tgtEl>
                                          <p:spTgt spid="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9"/>
          <p:cNvSpPr txBox="1">
            <a:spLocks noGrp="1"/>
          </p:cNvSpPr>
          <p:nvPr>
            <p:ph type="title"/>
          </p:nvPr>
        </p:nvSpPr>
        <p:spPr>
          <a:xfrm>
            <a:off x="864025" y="627251"/>
            <a:ext cx="10098900" cy="11460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Software - Nuevos retos</a:t>
            </a:r>
            <a:br>
              <a:rPr lang="es-ES" sz="4400" b="1"/>
            </a:br>
            <a:endParaRPr sz="4400" b="1"/>
          </a:p>
        </p:txBody>
      </p:sp>
      <p:sp>
        <p:nvSpPr>
          <p:cNvPr id="487" name="Google Shape;487;p9"/>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488" name="Google Shape;488;p9"/>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17</a:t>
            </a:fld>
            <a:endParaRPr/>
          </a:p>
        </p:txBody>
      </p:sp>
      <p:pic>
        <p:nvPicPr>
          <p:cNvPr id="489" name="Google Shape;489;p9" descr="La UCLM acoge por primera vez la Conferencia Internacional sobre Computación  Ubicua e Inteligencia Ambiental | UCLMtv"/>
          <p:cNvPicPr preferRelativeResize="0"/>
          <p:nvPr/>
        </p:nvPicPr>
        <p:blipFill rotWithShape="1">
          <a:blip r:embed="rId3">
            <a:alphaModFix/>
          </a:blip>
          <a:srcRect/>
          <a:stretch/>
        </p:blipFill>
        <p:spPr>
          <a:xfrm>
            <a:off x="864022" y="1840016"/>
            <a:ext cx="5112568" cy="2871334"/>
          </a:xfrm>
          <a:prstGeom prst="rect">
            <a:avLst/>
          </a:prstGeom>
          <a:noFill/>
          <a:ln>
            <a:noFill/>
          </a:ln>
        </p:spPr>
      </p:pic>
      <p:sp>
        <p:nvSpPr>
          <p:cNvPr id="490" name="Google Shape;490;p9"/>
          <p:cNvSpPr/>
          <p:nvPr/>
        </p:nvSpPr>
        <p:spPr>
          <a:xfrm>
            <a:off x="6162741" y="2293058"/>
            <a:ext cx="228562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Computación Ubicua</a:t>
            </a:r>
            <a:endParaRPr sz="2000" b="1" i="0" u="none" strike="noStrike" cap="none">
              <a:solidFill>
                <a:schemeClr val="dk1"/>
              </a:solidFill>
              <a:latin typeface="Calibri"/>
              <a:ea typeface="Calibri"/>
              <a:cs typeface="Calibri"/>
              <a:sym typeface="Calibri"/>
            </a:endParaRPr>
          </a:p>
        </p:txBody>
      </p:sp>
      <p:pic>
        <p:nvPicPr>
          <p:cNvPr id="491" name="Google Shape;491;p9" descr="Qué es la World Wide Web (www) y cómo funciona?"/>
          <p:cNvPicPr preferRelativeResize="0"/>
          <p:nvPr/>
        </p:nvPicPr>
        <p:blipFill rotWithShape="1">
          <a:blip r:embed="rId4">
            <a:alphaModFix/>
          </a:blip>
          <a:srcRect/>
          <a:stretch/>
        </p:blipFill>
        <p:spPr>
          <a:xfrm>
            <a:off x="1246974" y="3212976"/>
            <a:ext cx="5171636" cy="2730624"/>
          </a:xfrm>
          <a:prstGeom prst="rect">
            <a:avLst/>
          </a:prstGeom>
          <a:noFill/>
          <a:ln>
            <a:noFill/>
          </a:ln>
        </p:spPr>
      </p:pic>
      <p:sp>
        <p:nvSpPr>
          <p:cNvPr id="492" name="Google Shape;492;p9"/>
          <p:cNvSpPr/>
          <p:nvPr/>
        </p:nvSpPr>
        <p:spPr>
          <a:xfrm>
            <a:off x="6705981" y="4501634"/>
            <a:ext cx="265317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1" u="none" strike="noStrike" cap="none">
                <a:solidFill>
                  <a:schemeClr val="dk1"/>
                </a:solidFill>
                <a:latin typeface="Calibri"/>
                <a:ea typeface="Calibri"/>
                <a:cs typeface="Calibri"/>
                <a:sym typeface="Calibri"/>
              </a:rPr>
              <a:t>World Wide Web</a:t>
            </a:r>
            <a:endParaRPr sz="2000" b="1" i="0" u="none" strike="noStrike" cap="none">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0"/>
          <p:cNvSpPr txBox="1">
            <a:spLocks noGrp="1"/>
          </p:cNvSpPr>
          <p:nvPr>
            <p:ph type="title"/>
          </p:nvPr>
        </p:nvSpPr>
        <p:spPr>
          <a:xfrm>
            <a:off x="1101700" y="286601"/>
            <a:ext cx="10098900" cy="11280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Software- Retos</a:t>
            </a:r>
            <a:endParaRPr sz="4400" b="1"/>
          </a:p>
        </p:txBody>
      </p:sp>
      <p:sp>
        <p:nvSpPr>
          <p:cNvPr id="498" name="Google Shape;498;p10"/>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499" name="Google Shape;499;p10"/>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18</a:t>
            </a:fld>
            <a:endParaRPr/>
          </a:p>
        </p:txBody>
      </p:sp>
      <p:sp>
        <p:nvSpPr>
          <p:cNvPr id="500" name="Google Shape;500;p10"/>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501" name="Google Shape;501;p10"/>
          <p:cNvSpPr/>
          <p:nvPr/>
        </p:nvSpPr>
        <p:spPr>
          <a:xfrm>
            <a:off x="5117359" y="2185559"/>
            <a:ext cx="384566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chemeClr val="dk1"/>
                </a:solidFill>
                <a:latin typeface="Calibri"/>
                <a:ea typeface="Calibri"/>
                <a:cs typeface="Calibri"/>
                <a:sym typeface="Calibri"/>
              </a:rPr>
              <a:t>Software </a:t>
            </a:r>
            <a:r>
              <a:rPr lang="es-ES" sz="3200" b="1" i="0" u="none" strike="noStrike" cap="none">
                <a:solidFill>
                  <a:schemeClr val="dk1"/>
                </a:solidFill>
                <a:latin typeface="Calibri"/>
                <a:ea typeface="Calibri"/>
                <a:cs typeface="Calibri"/>
                <a:sym typeface="Calibri"/>
              </a:rPr>
              <a:t>heredado</a:t>
            </a:r>
            <a:r>
              <a:rPr lang="es-ES" sz="2800" b="1" i="0" u="none" strike="noStrike" cap="none">
                <a:solidFill>
                  <a:schemeClr val="dk1"/>
                </a:solidFill>
                <a:latin typeface="Calibri"/>
                <a:ea typeface="Calibri"/>
                <a:cs typeface="Calibri"/>
                <a:sym typeface="Calibri"/>
              </a:rPr>
              <a:t> </a:t>
            </a:r>
            <a:endParaRPr sz="2800" b="0" i="0" u="none" strike="noStrike" cap="none">
              <a:solidFill>
                <a:schemeClr val="dk1"/>
              </a:solidFill>
              <a:latin typeface="Calibri"/>
              <a:ea typeface="Calibri"/>
              <a:cs typeface="Calibri"/>
              <a:sym typeface="Calibri"/>
            </a:endParaRPr>
          </a:p>
        </p:txBody>
      </p:sp>
      <p:sp>
        <p:nvSpPr>
          <p:cNvPr id="502" name="Google Shape;502;p10"/>
          <p:cNvSpPr txBox="1"/>
          <p:nvPr/>
        </p:nvSpPr>
        <p:spPr>
          <a:xfrm>
            <a:off x="6696670" y="5013176"/>
            <a:ext cx="28100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ES" sz="2800" b="1" i="0" u="none" strike="noStrike" cap="none">
                <a:solidFill>
                  <a:schemeClr val="dk1"/>
                </a:solidFill>
                <a:latin typeface="Calibri"/>
                <a:ea typeface="Calibri"/>
                <a:cs typeface="Calibri"/>
                <a:sym typeface="Calibri"/>
              </a:rPr>
              <a:t>Enfrentar el futuro</a:t>
            </a:r>
            <a:endParaRPr sz="2800" b="1" i="0" u="none" strike="noStrike" cap="none">
              <a:solidFill>
                <a:schemeClr val="dk1"/>
              </a:solidFill>
              <a:latin typeface="Calibri"/>
              <a:ea typeface="Calibri"/>
              <a:cs typeface="Calibri"/>
              <a:sym typeface="Calibri"/>
            </a:endParaRPr>
          </a:p>
        </p:txBody>
      </p:sp>
      <p:pic>
        <p:nvPicPr>
          <p:cNvPr id="503" name="Google Shape;503;p10" descr="Guía ejecutiva] Manejo de crisis informáticas – Parte 2 - Blog Nubity"/>
          <p:cNvPicPr preferRelativeResize="0"/>
          <p:nvPr/>
        </p:nvPicPr>
        <p:blipFill rotWithShape="1">
          <a:blip r:embed="rId3">
            <a:alphaModFix/>
          </a:blip>
          <a:srcRect/>
          <a:stretch/>
        </p:blipFill>
        <p:spPr>
          <a:xfrm>
            <a:off x="1082489" y="1753652"/>
            <a:ext cx="3837806" cy="2193032"/>
          </a:xfrm>
          <a:prstGeom prst="rect">
            <a:avLst/>
          </a:prstGeom>
          <a:noFill/>
          <a:ln>
            <a:noFill/>
          </a:ln>
        </p:spPr>
      </p:pic>
      <p:pic>
        <p:nvPicPr>
          <p:cNvPr id="504" name="Google Shape;504;p10" descr="5 ingenierías del futuro que puedes estudiar hoy"/>
          <p:cNvPicPr preferRelativeResize="0"/>
          <p:nvPr/>
        </p:nvPicPr>
        <p:blipFill rotWithShape="1">
          <a:blip r:embed="rId4">
            <a:alphaModFix/>
          </a:blip>
          <a:srcRect/>
          <a:stretch/>
        </p:blipFill>
        <p:spPr>
          <a:xfrm>
            <a:off x="534905" y="3073315"/>
            <a:ext cx="5800725" cy="3257550"/>
          </a:xfrm>
          <a:prstGeom prst="rect">
            <a:avLst/>
          </a:prstGeom>
          <a:noFill/>
          <a:ln>
            <a:noFill/>
          </a:ln>
        </p:spPr>
      </p:pic>
      <p:sp>
        <p:nvSpPr>
          <p:cNvPr id="505" name="Google Shape;505;p10"/>
          <p:cNvSpPr/>
          <p:nvPr/>
        </p:nvSpPr>
        <p:spPr>
          <a:xfrm>
            <a:off x="3270830" y="2629763"/>
            <a:ext cx="5760640" cy="2736304"/>
          </a:xfrm>
          <a:prstGeom prst="rect">
            <a:avLst/>
          </a:prstGeom>
          <a:solidFill>
            <a:srgbClr val="85B9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s-ES" sz="3200" b="0" i="0" u="none" strike="noStrike" cap="none">
                <a:solidFill>
                  <a:srgbClr val="000000"/>
                </a:solidFill>
                <a:latin typeface="Calibri"/>
                <a:ea typeface="Calibri"/>
                <a:cs typeface="Calibri"/>
                <a:sym typeface="Calibri"/>
              </a:rPr>
              <a:t>Para hacer frente a estos retos</a:t>
            </a:r>
            <a:endParaRPr sz="18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200"/>
              <a:buFont typeface="Arial"/>
              <a:buNone/>
            </a:pPr>
            <a:r>
              <a:rPr lang="es-ES" sz="3200" b="1" i="0" u="none" strike="noStrike" cap="none">
                <a:solidFill>
                  <a:srgbClr val="000000"/>
                </a:solidFill>
                <a:latin typeface="Calibri"/>
                <a:ea typeface="Calibri"/>
                <a:cs typeface="Calibri"/>
                <a:sym typeface="Calibri"/>
              </a:rPr>
              <a:t>Ingeniería de Software</a:t>
            </a:r>
            <a:endParaRPr sz="3200" b="1" i="0" u="none" strike="noStrike" cap="none">
              <a:solidFill>
                <a:srgbClr val="000000"/>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05"/>
                                        </p:tgtEl>
                                        <p:attrNameLst>
                                          <p:attrName>style.visibility</p:attrName>
                                        </p:attrNameLst>
                                      </p:cBhvr>
                                      <p:to>
                                        <p:strVal val="visible"/>
                                      </p:to>
                                    </p:set>
                                    <p:animEffect transition="in" filter="fade">
                                      <p:cBhvr>
                                        <p:cTn id="19" dur="20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1"/>
          <p:cNvSpPr txBox="1">
            <a:spLocks noGrp="1"/>
          </p:cNvSpPr>
          <p:nvPr>
            <p:ph type="title"/>
          </p:nvPr>
        </p:nvSpPr>
        <p:spPr>
          <a:xfrm>
            <a:off x="1101700" y="286601"/>
            <a:ext cx="10098900" cy="12354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Software- Retos</a:t>
            </a:r>
            <a:endParaRPr sz="4400" b="1"/>
          </a:p>
        </p:txBody>
      </p:sp>
      <p:sp>
        <p:nvSpPr>
          <p:cNvPr id="511" name="Google Shape;511;p11"/>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000"/>
              <a:buChar char=" "/>
            </a:pPr>
            <a:r>
              <a:rPr lang="es-ES" sz="2000"/>
              <a:t> A medida que los usuarios adoptan nuevas tecnologías, parte del trabajo consiste en integrar los sistemas tradicionales con los nuevos para asegurar un contexto útil.</a:t>
            </a:r>
            <a:endParaRPr/>
          </a:p>
          <a:p>
            <a:pPr marL="91440" lvl="0" indent="-91440" algn="l" rtl="0">
              <a:lnSpc>
                <a:spcPct val="90000"/>
              </a:lnSpc>
              <a:spcBef>
                <a:spcPts val="1400"/>
              </a:spcBef>
              <a:spcAft>
                <a:spcPts val="0"/>
              </a:spcAft>
              <a:buSzPts val="2000"/>
              <a:buChar char=" "/>
            </a:pPr>
            <a:r>
              <a:rPr lang="es-ES" sz="2000"/>
              <a:t>Debemos estar conscientes de que al integrar tecnologías se ven afectados todos los tipos de usuarios y sistemas.</a:t>
            </a:r>
            <a:endParaRPr/>
          </a:p>
          <a:p>
            <a:pPr marL="91440" lvl="0" indent="0" algn="l" rtl="0">
              <a:lnSpc>
                <a:spcPct val="90000"/>
              </a:lnSpc>
              <a:spcBef>
                <a:spcPts val="1400"/>
              </a:spcBef>
              <a:spcAft>
                <a:spcPts val="0"/>
              </a:spcAft>
              <a:buSzPts val="2000"/>
              <a:buNone/>
            </a:pPr>
            <a:endParaRPr sz="2000"/>
          </a:p>
        </p:txBody>
      </p:sp>
      <p:sp>
        <p:nvSpPr>
          <p:cNvPr id="512" name="Google Shape;512;p11"/>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19</a:t>
            </a:fld>
            <a:endParaRPr/>
          </a:p>
        </p:txBody>
      </p:sp>
      <p:pic>
        <p:nvPicPr>
          <p:cNvPr id="513" name="Google Shape;513;p11" descr="https://lh5.googleusercontent.com/n_RDS2vu247kt9BUNLCZ2Dz_EyEeZHBAev3bmF88gesqyBnyNZXzDn2R32TJzzCw-9C8t26y40rec6qPsKZeo49wv_7UnpgC6oIFzp-P88HxseMLvuH5rOUedMIqH5tub-jQ7fc"/>
          <p:cNvPicPr preferRelativeResize="0"/>
          <p:nvPr/>
        </p:nvPicPr>
        <p:blipFill rotWithShape="1">
          <a:blip r:embed="rId3">
            <a:alphaModFix/>
          </a:blip>
          <a:srcRect/>
          <a:stretch/>
        </p:blipFill>
        <p:spPr>
          <a:xfrm>
            <a:off x="5539872" y="2933179"/>
            <a:ext cx="4109126" cy="3370907"/>
          </a:xfrm>
          <a:prstGeom prst="rect">
            <a:avLst/>
          </a:prstGeom>
          <a:noFill/>
          <a:ln>
            <a:noFill/>
          </a:ln>
        </p:spPr>
      </p:pic>
      <p:sp>
        <p:nvSpPr>
          <p:cNvPr id="514" name="Google Shape;514;p11"/>
          <p:cNvSpPr/>
          <p:nvPr/>
        </p:nvSpPr>
        <p:spPr>
          <a:xfrm>
            <a:off x="1247517" y="3857414"/>
            <a:ext cx="6118225" cy="1015663"/>
          </a:xfrm>
          <a:prstGeom prst="rect">
            <a:avLst/>
          </a:prstGeom>
          <a:noFill/>
          <a:ln>
            <a:noFill/>
          </a:ln>
        </p:spPr>
        <p:txBody>
          <a:bodyPr spcFirstLastPara="1" wrap="square" lIns="91425" tIns="45700" rIns="91425" bIns="45700" anchor="t" anchorCtr="0">
            <a:spAutoFit/>
          </a:bodyPr>
          <a:lstStyle/>
          <a:p>
            <a:pPr marL="914400" marR="0" lvl="2" indent="0" algn="l" rtl="0">
              <a:lnSpc>
                <a:spcPct val="100000"/>
              </a:lnSpc>
              <a:spcBef>
                <a:spcPts val="0"/>
              </a:spcBef>
              <a:spcAft>
                <a:spcPts val="0"/>
              </a:spcAft>
              <a:buClr>
                <a:srgbClr val="000000"/>
              </a:buClr>
              <a:buSzPts val="1600"/>
              <a:buFont typeface="Arial"/>
              <a:buNone/>
            </a:pPr>
            <a:r>
              <a:rPr lang="es-ES" sz="1600" b="0" i="1" u="none" strike="noStrike" cap="none">
                <a:solidFill>
                  <a:schemeClr val="dk1"/>
                </a:solidFill>
                <a:latin typeface="Calibri"/>
                <a:ea typeface="Calibri"/>
                <a:cs typeface="Calibri"/>
                <a:sym typeface="Calibri"/>
              </a:rPr>
              <a:t>¿</a:t>
            </a:r>
            <a:r>
              <a:rPr lang="es-ES" sz="1800" b="0" i="1" u="none" strike="noStrike" cap="none">
                <a:solidFill>
                  <a:schemeClr val="dk1"/>
                </a:solidFill>
                <a:latin typeface="Calibri"/>
                <a:ea typeface="Calibri"/>
                <a:cs typeface="Calibri"/>
                <a:sym typeface="Calibri"/>
              </a:rPr>
              <a:t>Qué hacer?</a:t>
            </a:r>
            <a:endParaRPr sz="1600" b="0" i="1"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br>
              <a:rPr lang="es-ES" sz="1800" b="0" i="0" u="none" strike="noStrike" cap="none">
                <a:solidFill>
                  <a:schemeClr val="dk1"/>
                </a:solidFill>
                <a:latin typeface="Calibri"/>
                <a:ea typeface="Calibri"/>
                <a:cs typeface="Calibri"/>
                <a:sym typeface="Calibri"/>
              </a:rPr>
            </a:br>
            <a:r>
              <a:rPr lang="es-ES" sz="2400" b="1" i="0" u="none" strike="noStrike" cap="none">
                <a:solidFill>
                  <a:srgbClr val="C00000"/>
                </a:solidFill>
                <a:latin typeface="Calibri"/>
                <a:ea typeface="Calibri"/>
                <a:cs typeface="Calibri"/>
                <a:sym typeface="Calibri"/>
              </a:rPr>
              <a:t>Ingeniería de Software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92"/>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07" name="Google Shape;307;p92"/>
          <p:cNvSpPr txBox="1">
            <a:spLocks noGrp="1"/>
          </p:cNvSpPr>
          <p:nvPr>
            <p:ph type="body" idx="1"/>
          </p:nvPr>
        </p:nvSpPr>
        <p:spPr>
          <a:xfrm>
            <a:off x="1101709" y="1845733"/>
            <a:ext cx="10099001" cy="4388811"/>
          </a:xfrm>
          <a:prstGeom prst="rect">
            <a:avLst/>
          </a:prstGeom>
          <a:noFill/>
          <a:ln>
            <a:noFill/>
          </a:ln>
        </p:spPr>
        <p:txBody>
          <a:bodyPr spcFirstLastPara="1" wrap="square" lIns="0" tIns="45700" rIns="0" bIns="45700" anchor="t" anchorCtr="0">
            <a:normAutofit fontScale="92500" lnSpcReduction="20000"/>
          </a:bodyPr>
          <a:lstStyle/>
          <a:p>
            <a:pPr marL="114300" lvl="0" indent="0" algn="l" rtl="0">
              <a:lnSpc>
                <a:spcPct val="90000"/>
              </a:lnSpc>
              <a:spcBef>
                <a:spcPts val="1200"/>
              </a:spcBef>
              <a:spcAft>
                <a:spcPts val="0"/>
              </a:spcAft>
              <a:buSzPct val="64863"/>
              <a:buNone/>
            </a:pPr>
            <a:r>
              <a:rPr lang="es-ES" sz="3000"/>
              <a:t>Materia semestral correspondiente a 2do. año de:</a:t>
            </a:r>
            <a:endParaRPr sz="3000"/>
          </a:p>
          <a:p>
            <a:pPr marL="457200" lvl="0" indent="-342900" algn="l" rtl="0">
              <a:lnSpc>
                <a:spcPct val="90000"/>
              </a:lnSpc>
              <a:spcBef>
                <a:spcPts val="1200"/>
              </a:spcBef>
              <a:spcAft>
                <a:spcPts val="0"/>
              </a:spcAft>
              <a:buSzPct val="64863"/>
              <a:buNone/>
            </a:pPr>
            <a:r>
              <a:rPr lang="es-ES" sz="3000"/>
              <a:t> </a:t>
            </a:r>
            <a:endParaRPr sz="1500"/>
          </a:p>
          <a:p>
            <a:pPr marL="457200" lvl="0" indent="-342900" algn="l" rtl="0">
              <a:lnSpc>
                <a:spcPct val="90000"/>
              </a:lnSpc>
              <a:spcBef>
                <a:spcPts val="1200"/>
              </a:spcBef>
              <a:spcAft>
                <a:spcPts val="0"/>
              </a:spcAft>
              <a:buSzPct val="64863"/>
              <a:buNone/>
            </a:pPr>
            <a:r>
              <a:rPr lang="es-ES" sz="3000"/>
              <a:t>Lic. en Sistemas </a:t>
            </a:r>
            <a:endParaRPr sz="3000"/>
          </a:p>
          <a:p>
            <a:pPr marL="457200" lvl="0" indent="-342900" algn="l" rtl="0">
              <a:lnSpc>
                <a:spcPct val="90000"/>
              </a:lnSpc>
              <a:spcBef>
                <a:spcPts val="1200"/>
              </a:spcBef>
              <a:spcAft>
                <a:spcPts val="0"/>
              </a:spcAft>
              <a:buSzPct val="64863"/>
              <a:buNone/>
            </a:pPr>
            <a:r>
              <a:rPr lang="es-ES" sz="3000"/>
              <a:t>Lic. en Informática</a:t>
            </a:r>
            <a:endParaRPr/>
          </a:p>
          <a:p>
            <a:pPr marL="457200" lvl="0" indent="-342900" algn="l" rtl="0">
              <a:lnSpc>
                <a:spcPct val="90000"/>
              </a:lnSpc>
              <a:spcBef>
                <a:spcPts val="1200"/>
              </a:spcBef>
              <a:spcAft>
                <a:spcPts val="0"/>
              </a:spcAft>
              <a:buSzPct val="64863"/>
              <a:buNone/>
            </a:pPr>
            <a:r>
              <a:rPr lang="es-ES" sz="3000"/>
              <a:t>Analista Programador Universitario</a:t>
            </a:r>
            <a:endParaRPr/>
          </a:p>
          <a:p>
            <a:pPr marL="457200" lvl="0" indent="-342900" algn="l" rtl="0">
              <a:lnSpc>
                <a:spcPct val="90000"/>
              </a:lnSpc>
              <a:spcBef>
                <a:spcPts val="1200"/>
              </a:spcBef>
              <a:spcAft>
                <a:spcPts val="0"/>
              </a:spcAft>
              <a:buSzPct val="64863"/>
              <a:buNone/>
            </a:pPr>
            <a:r>
              <a:rPr lang="es-ES" sz="3000"/>
              <a:t>Analista en TIC</a:t>
            </a:r>
            <a:endParaRPr sz="3000"/>
          </a:p>
          <a:p>
            <a:pPr marL="457200" lvl="0" indent="-228600" algn="l" rtl="0">
              <a:lnSpc>
                <a:spcPct val="90000"/>
              </a:lnSpc>
              <a:spcBef>
                <a:spcPts val="1200"/>
              </a:spcBef>
              <a:spcAft>
                <a:spcPts val="0"/>
              </a:spcAft>
              <a:buSzPct val="64863"/>
              <a:buNone/>
            </a:pPr>
            <a:endParaRPr sz="3000"/>
          </a:p>
          <a:p>
            <a:pPr marL="457200" lvl="0" indent="-342900" algn="l" rtl="0">
              <a:lnSpc>
                <a:spcPct val="90000"/>
              </a:lnSpc>
              <a:spcBef>
                <a:spcPts val="1200"/>
              </a:spcBef>
              <a:spcAft>
                <a:spcPts val="0"/>
              </a:spcAft>
              <a:buSzPct val="64863"/>
              <a:buChar char=" "/>
            </a:pPr>
            <a:r>
              <a:rPr lang="es-ES" sz="3000"/>
              <a:t>Correlativa:</a:t>
            </a:r>
            <a:endParaRPr/>
          </a:p>
          <a:p>
            <a:pPr marL="914400" lvl="1" indent="-342900" algn="l" rtl="0">
              <a:lnSpc>
                <a:spcPct val="90000"/>
              </a:lnSpc>
              <a:spcBef>
                <a:spcPts val="200"/>
              </a:spcBef>
              <a:spcAft>
                <a:spcPts val="0"/>
              </a:spcAft>
              <a:buSzPct val="64863"/>
              <a:buChar char="◦"/>
            </a:pPr>
            <a:r>
              <a:rPr lang="es-ES" sz="3000"/>
              <a:t>Taller de Programación</a:t>
            </a:r>
            <a:endParaRPr/>
          </a:p>
          <a:p>
            <a:pPr marL="457200" lvl="0" indent="-228600" algn="l" rtl="0">
              <a:lnSpc>
                <a:spcPct val="90000"/>
              </a:lnSpc>
              <a:spcBef>
                <a:spcPts val="1200"/>
              </a:spcBef>
              <a:spcAft>
                <a:spcPts val="0"/>
              </a:spcAft>
              <a:buSzPct val="69498"/>
              <a:buNone/>
            </a:pPr>
            <a:endParaRPr sz="2800"/>
          </a:p>
        </p:txBody>
      </p:sp>
      <p:sp>
        <p:nvSpPr>
          <p:cNvPr id="308" name="Google Shape;308;p92"/>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2</a:t>
            </a:fld>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12"/>
          <p:cNvSpPr txBox="1">
            <a:spLocks noGrp="1"/>
          </p:cNvSpPr>
          <p:nvPr>
            <p:ph type="title"/>
          </p:nvPr>
        </p:nvSpPr>
        <p:spPr>
          <a:xfrm>
            <a:off x="1101700" y="286601"/>
            <a:ext cx="100989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¿Qué es la Ingeniería de software?</a:t>
            </a:r>
            <a:endParaRPr sz="4400" b="1"/>
          </a:p>
        </p:txBody>
      </p:sp>
      <p:sp>
        <p:nvSpPr>
          <p:cNvPr id="520" name="Google Shape;520;p12"/>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SzPts val="2400"/>
              <a:buChar char=" "/>
            </a:pPr>
            <a:r>
              <a:rPr lang="es-ES" sz="2400" i="1"/>
              <a:t>Disciplina de la ingeniería que comprende todos los aspectos de la producción de software desde las etapas iniciales de la especificación del sistema incluyendo la evolución de éste, luego que se comienza a ejecutar</a:t>
            </a:r>
            <a:r>
              <a:rPr lang="es-ES" sz="2400"/>
              <a:t>.</a:t>
            </a:r>
            <a:endParaRPr/>
          </a:p>
          <a:p>
            <a:pPr marL="91440" lvl="0" indent="-15237" algn="l" rtl="0">
              <a:lnSpc>
                <a:spcPct val="90000"/>
              </a:lnSpc>
              <a:spcBef>
                <a:spcPts val="1400"/>
              </a:spcBef>
              <a:spcAft>
                <a:spcPts val="0"/>
              </a:spcAft>
              <a:buSzPts val="1200"/>
              <a:buNone/>
            </a:pPr>
            <a:endParaRPr sz="1200"/>
          </a:p>
          <a:p>
            <a:pPr marL="566928" lvl="2" indent="-30479" algn="l" rtl="0">
              <a:lnSpc>
                <a:spcPct val="90000"/>
              </a:lnSpc>
              <a:spcBef>
                <a:spcPts val="400"/>
              </a:spcBef>
              <a:spcAft>
                <a:spcPts val="0"/>
              </a:spcAft>
              <a:buSzPts val="2400"/>
              <a:buNone/>
            </a:pPr>
            <a:endParaRPr sz="2400"/>
          </a:p>
        </p:txBody>
      </p:sp>
      <p:sp>
        <p:nvSpPr>
          <p:cNvPr id="521" name="Google Shape;521;p12"/>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20</a:t>
            </a:fld>
            <a:endParaRPr/>
          </a:p>
        </p:txBody>
      </p:sp>
      <p:sp>
        <p:nvSpPr>
          <p:cNvPr id="522" name="Google Shape;522;p12"/>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523" name="Google Shape;523;p12"/>
          <p:cNvSpPr/>
          <p:nvPr/>
        </p:nvSpPr>
        <p:spPr>
          <a:xfrm>
            <a:off x="6440058" y="1937978"/>
            <a:ext cx="4627114" cy="36004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57919" y="92161"/>
                </a:moveTo>
                <a:lnTo>
                  <a:pt x="51931" y="560600"/>
                </a:lnTo>
              </a:path>
            </a:pathLst>
          </a:custGeom>
          <a:noFill/>
          <a:ln w="34925"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12"/>
          <p:cNvSpPr/>
          <p:nvPr/>
        </p:nvSpPr>
        <p:spPr>
          <a:xfrm>
            <a:off x="509997" y="3857414"/>
            <a:ext cx="4104456" cy="1346448"/>
          </a:xfrm>
          <a:prstGeom prst="roundRect">
            <a:avLst>
              <a:gd name="adj" fmla="val 16667"/>
            </a:avLst>
          </a:prstGeom>
          <a:solidFill>
            <a:srgbClr val="9AADC3"/>
          </a:solidFill>
          <a:ln w="15875" cap="flat" cmpd="sng">
            <a:solidFill>
              <a:srgbClr val="3D5459"/>
            </a:solidFill>
            <a:prstDash val="solid"/>
            <a:round/>
            <a:headEnd type="none" w="sm" len="sm"/>
            <a:tailEnd type="none" w="sm" len="sm"/>
          </a:ln>
        </p:spPr>
        <p:txBody>
          <a:bodyPr spcFirstLastPara="1" wrap="square" lIns="0" tIns="0" rIns="0" bIns="0" anchor="ctr" anchorCtr="0">
            <a:noAutofit/>
          </a:bodyPr>
          <a:lstStyle/>
          <a:p>
            <a:pPr marL="714375" marR="0" lvl="2" indent="-627063" algn="l"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Hace que las cosas funcionen. </a:t>
            </a:r>
            <a:endParaRPr sz="1400" b="0" i="0" u="none" strike="noStrike" cap="none">
              <a:solidFill>
                <a:srgbClr val="000000"/>
              </a:solidFill>
              <a:latin typeface="Arial"/>
              <a:ea typeface="Arial"/>
              <a:cs typeface="Arial"/>
              <a:sym typeface="Arial"/>
            </a:endParaRPr>
          </a:p>
          <a:p>
            <a:pPr marL="714375" marR="0" lvl="2" indent="-627063" algn="l" rtl="0">
              <a:lnSpc>
                <a:spcPct val="100000"/>
              </a:lnSpc>
              <a:spcBef>
                <a:spcPts val="0"/>
              </a:spcBef>
              <a:spcAft>
                <a:spcPts val="0"/>
              </a:spcAft>
              <a:buClr>
                <a:srgbClr val="000000"/>
              </a:buClr>
              <a:buSzPts val="2400"/>
              <a:buFont typeface="Arial"/>
              <a:buNone/>
            </a:pPr>
            <a:r>
              <a:rPr lang="es-ES" sz="2400" b="1" i="0" u="none" strike="noStrike" cap="none">
                <a:solidFill>
                  <a:schemeClr val="dk1"/>
                </a:solidFill>
                <a:latin typeface="Calibri"/>
                <a:ea typeface="Calibri"/>
                <a:cs typeface="Calibri"/>
                <a:sym typeface="Calibri"/>
              </a:rPr>
              <a:t>Se aplican teorías, métodos y herramientas</a:t>
            </a:r>
            <a:r>
              <a:rPr lang="es-ES" sz="20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cxnSp>
        <p:nvCxnSpPr>
          <p:cNvPr id="525" name="Google Shape;525;p12"/>
          <p:cNvCxnSpPr/>
          <p:nvPr/>
        </p:nvCxnSpPr>
        <p:spPr>
          <a:xfrm flipH="1">
            <a:off x="2228850" y="2219702"/>
            <a:ext cx="333376" cy="1742698"/>
          </a:xfrm>
          <a:prstGeom prst="straightConnector1">
            <a:avLst/>
          </a:prstGeom>
          <a:noFill/>
          <a:ln w="19050" cap="flat" cmpd="sng">
            <a:solidFill>
              <a:schemeClr val="accent1"/>
            </a:solidFill>
            <a:prstDash val="solid"/>
            <a:round/>
            <a:headEnd type="none" w="sm" len="sm"/>
            <a:tailEnd type="stealth" w="med" len="med"/>
          </a:ln>
        </p:spPr>
      </p:cxnSp>
      <p:sp>
        <p:nvSpPr>
          <p:cNvPr id="526" name="Google Shape;526;p12"/>
          <p:cNvSpPr/>
          <p:nvPr/>
        </p:nvSpPr>
        <p:spPr>
          <a:xfrm>
            <a:off x="1147471" y="1859662"/>
            <a:ext cx="3240360" cy="360040"/>
          </a:xfrm>
          <a:prstGeom prst="rect">
            <a:avLst/>
          </a:prstGeom>
          <a:noFill/>
          <a:ln w="19050"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7" name="Google Shape;527;p12"/>
          <p:cNvSpPr/>
          <p:nvPr/>
        </p:nvSpPr>
        <p:spPr>
          <a:xfrm>
            <a:off x="5991724" y="3578721"/>
            <a:ext cx="5266019" cy="2088232"/>
          </a:xfrm>
          <a:prstGeom prst="roundRect">
            <a:avLst>
              <a:gd name="adj" fmla="val 16667"/>
            </a:avLst>
          </a:prstGeom>
          <a:solidFill>
            <a:srgbClr val="8B8B8B"/>
          </a:solidFill>
          <a:ln w="15875" cap="flat" cmpd="sng">
            <a:solidFill>
              <a:srgbClr val="3D5459"/>
            </a:solidFill>
            <a:prstDash val="solid"/>
            <a:round/>
            <a:headEnd type="none" w="sm" len="sm"/>
            <a:tailEnd type="none" w="sm" len="sm"/>
          </a:ln>
        </p:spPr>
        <p:txBody>
          <a:bodyPr spcFirstLastPara="1" wrap="square" lIns="0" tIns="0" rIns="36000" bIns="0" anchor="ctr" anchorCtr="0">
            <a:noAutofit/>
          </a:bodyPr>
          <a:lstStyle/>
          <a:p>
            <a:pPr marL="363538" marR="0" lvl="2"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Calibri"/>
                <a:ea typeface="Calibri"/>
                <a:cs typeface="Calibri"/>
                <a:sym typeface="Calibri"/>
              </a:rPr>
              <a:t>No sólo comprende los procesos técnicos del desarrollo de software, sino también se realizan actividades como la gestión de proyectos y el desarrollo de herramientas, métodos y teorías de apoyo a la producción de software</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13"/>
          <p:cNvSpPr txBox="1">
            <a:spLocks noGrp="1"/>
          </p:cNvSpPr>
          <p:nvPr>
            <p:ph type="title"/>
          </p:nvPr>
        </p:nvSpPr>
        <p:spPr>
          <a:xfrm>
            <a:off x="1101700" y="286601"/>
            <a:ext cx="10098900" cy="10563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¿Qué es la Ingeniería de software?</a:t>
            </a:r>
            <a:endParaRPr sz="4400" b="1"/>
          </a:p>
        </p:txBody>
      </p:sp>
      <p:sp>
        <p:nvSpPr>
          <p:cNvPr id="533" name="Google Shape;533;p13"/>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3200"/>
              <a:buChar char=" "/>
            </a:pPr>
            <a:r>
              <a:rPr lang="es-ES" sz="3200"/>
              <a:t>La IEEE define a la Ingeniería de Software como: </a:t>
            </a:r>
            <a:endParaRPr/>
          </a:p>
          <a:p>
            <a:pPr marL="91440" lvl="0" indent="0" algn="l" rtl="0">
              <a:lnSpc>
                <a:spcPct val="90000"/>
              </a:lnSpc>
              <a:spcBef>
                <a:spcPts val="1400"/>
              </a:spcBef>
              <a:spcAft>
                <a:spcPts val="0"/>
              </a:spcAft>
              <a:buSzPts val="3200"/>
              <a:buNone/>
            </a:pPr>
            <a:endParaRPr sz="3200"/>
          </a:p>
          <a:p>
            <a:pPr marL="694944" lvl="2" indent="-342900" algn="l" rtl="0">
              <a:lnSpc>
                <a:spcPct val="90000"/>
              </a:lnSpc>
              <a:spcBef>
                <a:spcPts val="400"/>
              </a:spcBef>
              <a:spcAft>
                <a:spcPts val="0"/>
              </a:spcAft>
              <a:buSzPts val="2800"/>
              <a:buFont typeface="Calibri"/>
              <a:buAutoNum type="arabicPeriod"/>
            </a:pPr>
            <a:r>
              <a:rPr lang="es-ES" sz="2800"/>
              <a:t>El uso de métodos sistemáticos, disciplinados y cuantificables para el desarrollo, operación y mantenimiento de software</a:t>
            </a:r>
            <a:endParaRPr/>
          </a:p>
          <a:p>
            <a:pPr marL="694944" lvl="2" indent="-342900" algn="l" rtl="0">
              <a:lnSpc>
                <a:spcPct val="90000"/>
              </a:lnSpc>
              <a:spcBef>
                <a:spcPts val="600"/>
              </a:spcBef>
              <a:spcAft>
                <a:spcPts val="0"/>
              </a:spcAft>
              <a:buSzPts val="2800"/>
              <a:buFont typeface="Calibri"/>
              <a:buAutoNum type="arabicPeriod"/>
            </a:pPr>
            <a:r>
              <a:rPr lang="es-ES" sz="2800"/>
              <a:t>El estudio de técnicas relacionadas con 1</a:t>
            </a:r>
            <a:endParaRPr/>
          </a:p>
          <a:p>
            <a:pPr marL="91440" lvl="0" indent="0" algn="l" rtl="0">
              <a:lnSpc>
                <a:spcPct val="90000"/>
              </a:lnSpc>
              <a:spcBef>
                <a:spcPts val="1600"/>
              </a:spcBef>
              <a:spcAft>
                <a:spcPts val="0"/>
              </a:spcAft>
              <a:buSzPts val="2800"/>
              <a:buNone/>
            </a:pPr>
            <a:endParaRPr sz="2800"/>
          </a:p>
        </p:txBody>
      </p:sp>
      <p:sp>
        <p:nvSpPr>
          <p:cNvPr id="534" name="Google Shape;534;p13"/>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21</a:t>
            </a:fld>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4"/>
          <p:cNvSpPr txBox="1">
            <a:spLocks noGrp="1"/>
          </p:cNvSpPr>
          <p:nvPr>
            <p:ph type="title"/>
          </p:nvPr>
        </p:nvSpPr>
        <p:spPr>
          <a:xfrm>
            <a:off x="1101700" y="286601"/>
            <a:ext cx="10098900" cy="968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¿Qué es la Ingeniería de software?</a:t>
            </a:r>
            <a:endParaRPr sz="4400" b="1"/>
          </a:p>
        </p:txBody>
      </p:sp>
      <p:sp>
        <p:nvSpPr>
          <p:cNvPr id="540" name="Google Shape;540;p14"/>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91440" lvl="0" indent="-91440" algn="l" rtl="0">
              <a:lnSpc>
                <a:spcPct val="90000"/>
              </a:lnSpc>
              <a:spcBef>
                <a:spcPts val="0"/>
              </a:spcBef>
              <a:spcAft>
                <a:spcPts val="0"/>
              </a:spcAft>
              <a:buSzPts val="2400"/>
              <a:buChar char=" "/>
            </a:pPr>
            <a:r>
              <a:rPr lang="es-ES" sz="2400"/>
              <a:t>Usa métodos sistemáticos cuantificables </a:t>
            </a: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91440" algn="l" rtl="0">
              <a:lnSpc>
                <a:spcPct val="90000"/>
              </a:lnSpc>
              <a:spcBef>
                <a:spcPts val="1400"/>
              </a:spcBef>
              <a:spcAft>
                <a:spcPts val="0"/>
              </a:spcAft>
              <a:buSzPts val="2400"/>
              <a:buChar char=" "/>
            </a:pPr>
            <a:r>
              <a:rPr lang="es-ES" sz="2400"/>
              <a:t>Dentro de tiempos y costos estimados</a:t>
            </a:r>
            <a:r>
              <a:rPr lang="es-ES"/>
              <a:t> </a:t>
            </a: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91440" algn="l" rtl="0">
              <a:lnSpc>
                <a:spcPct val="90000"/>
              </a:lnSpc>
              <a:spcBef>
                <a:spcPts val="1400"/>
              </a:spcBef>
              <a:spcAft>
                <a:spcPts val="0"/>
              </a:spcAft>
              <a:buSzPts val="2400"/>
              <a:buChar char=" "/>
            </a:pPr>
            <a:r>
              <a:rPr lang="es-ES" sz="2400"/>
              <a:t>Para el “Desarrollo, operación y mantenimiento” </a:t>
            </a:r>
            <a:endParaRPr/>
          </a:p>
          <a:p>
            <a:pPr marL="91440" lvl="0" indent="0" algn="l" rtl="0">
              <a:lnSpc>
                <a:spcPct val="90000"/>
              </a:lnSpc>
              <a:spcBef>
                <a:spcPts val="1400"/>
              </a:spcBef>
              <a:spcAft>
                <a:spcPts val="0"/>
              </a:spcAft>
              <a:buSzPts val="2000"/>
              <a:buNone/>
            </a:pPr>
            <a:endParaRPr/>
          </a:p>
        </p:txBody>
      </p:sp>
      <p:sp>
        <p:nvSpPr>
          <p:cNvPr id="541" name="Google Shape;541;p1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22</a:t>
            </a:fld>
            <a:endParaRPr/>
          </a:p>
        </p:txBody>
      </p:sp>
      <p:sp>
        <p:nvSpPr>
          <p:cNvPr id="542" name="Google Shape;542;p14"/>
          <p:cNvSpPr txBox="1">
            <a:spLocks noGrp="1"/>
          </p:cNvSpPr>
          <p:nvPr>
            <p:ph type="body" idx="4294967295"/>
          </p:nvPr>
        </p:nvSpPr>
        <p:spPr>
          <a:xfrm>
            <a:off x="6151150" y="2416466"/>
            <a:ext cx="4683125" cy="2016125"/>
          </a:xfrm>
          <a:prstGeom prst="rect">
            <a:avLst/>
          </a:prstGeom>
          <a:solidFill>
            <a:srgbClr val="597B1C"/>
          </a:solidFill>
          <a:ln>
            <a:noFill/>
          </a:ln>
        </p:spPr>
        <p:txBody>
          <a:bodyPr spcFirstLastPara="1" wrap="square" lIns="0" tIns="45700" rIns="0" bIns="45700" anchor="ctr" anchorCtr="0">
            <a:normAutofit/>
          </a:bodyPr>
          <a:lstStyle/>
          <a:p>
            <a:pPr marL="91440" lvl="0" indent="-91440" algn="l" rtl="0">
              <a:lnSpc>
                <a:spcPct val="90000"/>
              </a:lnSpc>
              <a:spcBef>
                <a:spcPts val="0"/>
              </a:spcBef>
              <a:spcAft>
                <a:spcPts val="0"/>
              </a:spcAft>
              <a:buSzPts val="2000"/>
              <a:buChar char=" "/>
            </a:pPr>
            <a:r>
              <a:rPr lang="es-ES" sz="2000" dirty="0">
                <a:solidFill>
                  <a:schemeClr val="dk1"/>
                </a:solidFill>
                <a:latin typeface="Calibri"/>
                <a:ea typeface="Calibri"/>
                <a:cs typeface="Calibri"/>
                <a:sym typeface="Calibri"/>
              </a:rPr>
              <a:t>Un Ingeniero de Software debe cumplir contratos en tiempo y costos como es normal en obras de Ingeniería. Ello presupone la capacidad de medir, estimar, planificar y administrar proyectos.</a:t>
            </a:r>
            <a:endParaRPr dirty="0"/>
          </a:p>
        </p:txBody>
      </p:sp>
      <p:sp>
        <p:nvSpPr>
          <p:cNvPr id="543" name="Google Shape;543;p14"/>
          <p:cNvSpPr/>
          <p:nvPr/>
        </p:nvSpPr>
        <p:spPr>
          <a:xfrm>
            <a:off x="6464268" y="909589"/>
            <a:ext cx="5256584" cy="1872208"/>
          </a:xfrm>
          <a:prstGeom prst="rect">
            <a:avLst/>
          </a:prstGeom>
          <a:solidFill>
            <a:srgbClr val="BFBFBF"/>
          </a:solidFill>
          <a:ln>
            <a:noFill/>
          </a:ln>
        </p:spPr>
        <p:txBody>
          <a:bodyPr spcFirstLastPara="1" wrap="square" lIns="91425" tIns="45700" rIns="91425" bIns="45700" anchor="ctr" anchorCtr="0">
            <a:noAutofit/>
          </a:bodyPr>
          <a:lstStyle/>
          <a:p>
            <a:pPr marL="0" marR="0" lvl="1" indent="0" algn="just"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Calibri"/>
                <a:ea typeface="Calibri"/>
                <a:cs typeface="Calibri"/>
                <a:sym typeface="Calibri"/>
              </a:rPr>
              <a:t>La cuantificación rigurosa de recursos, procesos y productos es una precondición para optimizar productividad y calidad. La “metrificación” y el control estadístico de procesos son claves en Ingeniería de Software.</a:t>
            </a:r>
            <a:endParaRPr sz="1400" b="0" i="0" u="none" strike="noStrike" cap="none">
              <a:solidFill>
                <a:srgbClr val="000000"/>
              </a:solidFill>
              <a:latin typeface="Arial"/>
              <a:ea typeface="Arial"/>
              <a:cs typeface="Arial"/>
              <a:sym typeface="Arial"/>
            </a:endParaRPr>
          </a:p>
        </p:txBody>
      </p:sp>
      <p:sp>
        <p:nvSpPr>
          <p:cNvPr id="544" name="Google Shape;544;p14"/>
          <p:cNvSpPr txBox="1"/>
          <p:nvPr/>
        </p:nvSpPr>
        <p:spPr>
          <a:xfrm>
            <a:off x="6320325" y="5058172"/>
            <a:ext cx="5400527" cy="1584176"/>
          </a:xfrm>
          <a:prstGeom prst="rect">
            <a:avLst/>
          </a:prstGeom>
          <a:solidFill>
            <a:srgbClr val="4C72AA"/>
          </a:solidFill>
          <a:ln>
            <a:noFill/>
          </a:ln>
        </p:spPr>
        <p:txBody>
          <a:bodyPr spcFirstLastPara="1" wrap="square" lIns="91425" tIns="45700" rIns="91425" bIns="45700" anchor="ctr" anchorCtr="0">
            <a:noAutofit/>
          </a:bodyPr>
          <a:lstStyle/>
          <a:p>
            <a:pPr marL="68580" marR="0" lvl="0" indent="-68580" algn="l" rtl="0">
              <a:lnSpc>
                <a:spcPct val="85000"/>
              </a:lnSpc>
              <a:spcBef>
                <a:spcPts val="0"/>
              </a:spcBef>
              <a:spcAft>
                <a:spcPts val="0"/>
              </a:spcAft>
              <a:buClr>
                <a:srgbClr val="C00000"/>
              </a:buClr>
              <a:buSzPts val="2000"/>
              <a:buFont typeface="Arial"/>
              <a:buChar char="»"/>
            </a:pPr>
            <a:r>
              <a:rPr lang="es-ES" sz="2000" b="0" i="0" u="none" strike="noStrike" cap="none">
                <a:solidFill>
                  <a:schemeClr val="dk1"/>
                </a:solidFill>
                <a:latin typeface="Calibri"/>
                <a:ea typeface="Calibri"/>
                <a:cs typeface="Calibri"/>
                <a:sym typeface="Calibri"/>
              </a:rPr>
              <a:t>La Ingeniería de Software se ocupa de todo el ciclo de vida</a:t>
            </a:r>
            <a:r>
              <a:rPr lang="es-ES" sz="2000" b="0" i="0" u="none" strike="noStrike" cap="none">
                <a:solidFill>
                  <a:schemeClr val="lt1"/>
                </a:solidFill>
                <a:latin typeface="Calibri"/>
                <a:ea typeface="Calibri"/>
                <a:cs typeface="Calibri"/>
                <a:sym typeface="Calibri"/>
              </a:rPr>
              <a:t> </a:t>
            </a:r>
            <a:r>
              <a:rPr lang="es-ES" sz="2000" b="0" i="0" u="none" strike="noStrike" cap="none">
                <a:solidFill>
                  <a:schemeClr val="dk1"/>
                </a:solidFill>
                <a:latin typeface="Calibri"/>
                <a:ea typeface="Calibri"/>
                <a:cs typeface="Calibri"/>
                <a:sym typeface="Calibri"/>
              </a:rPr>
              <a:t>de un producto, desde su etapa inicial de planificación y análisis de requerimientos hasta la estrategia para determinar cuándo y cómo debe ser retirado de servicio.</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43"/>
                                        </p:tgtEl>
                                        <p:attrNameLst>
                                          <p:attrName>style.visibility</p:attrName>
                                        </p:attrNameLst>
                                      </p:cBhvr>
                                      <p:to>
                                        <p:strVal val="visible"/>
                                      </p:to>
                                    </p:set>
                                    <p:animEffect transition="in" filter="fade">
                                      <p:cBhvr>
                                        <p:cTn id="19" dur="2000"/>
                                        <p:tgtEl>
                                          <p:spTgt spid="54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42">
                                            <p:bg/>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42">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44"/>
                                        </p:tgtEl>
                                        <p:attrNameLst>
                                          <p:attrName>style.visibility</p:attrName>
                                        </p:attrNameLst>
                                      </p:cBhvr>
                                      <p:to>
                                        <p:strVal val="visible"/>
                                      </p:to>
                                    </p:set>
                                    <p:animEffect transition="in" filter="fade">
                                      <p:cBhvr>
                                        <p:cTn id="30" dur="10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1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Participantes en el Desarrollo del Software</a:t>
            </a:r>
            <a:endParaRPr/>
          </a:p>
        </p:txBody>
      </p:sp>
      <p:sp>
        <p:nvSpPr>
          <p:cNvPr id="550" name="Google Shape;550;p1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23</a:t>
            </a:fld>
            <a:endParaRPr/>
          </a:p>
        </p:txBody>
      </p:sp>
      <p:pic>
        <p:nvPicPr>
          <p:cNvPr id="551" name="Google Shape;551;p15"/>
          <p:cNvPicPr preferRelativeResize="0"/>
          <p:nvPr/>
        </p:nvPicPr>
        <p:blipFill rotWithShape="1">
          <a:blip r:embed="rId3">
            <a:alphaModFix/>
          </a:blip>
          <a:srcRect/>
          <a:stretch/>
        </p:blipFill>
        <p:spPr>
          <a:xfrm>
            <a:off x="1260786" y="1821673"/>
            <a:ext cx="5140014" cy="4320709"/>
          </a:xfrm>
          <a:prstGeom prst="rect">
            <a:avLst/>
          </a:prstGeom>
          <a:noFill/>
          <a:ln>
            <a:noFill/>
          </a:ln>
        </p:spPr>
      </p:pic>
      <p:sp>
        <p:nvSpPr>
          <p:cNvPr id="552" name="Google Shape;552;p15"/>
          <p:cNvSpPr txBox="1"/>
          <p:nvPr/>
        </p:nvSpPr>
        <p:spPr>
          <a:xfrm>
            <a:off x="6120606" y="2551837"/>
            <a:ext cx="5137137" cy="175432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Noto Sans Symbols"/>
              <a:buChar char="❑"/>
            </a:pPr>
            <a:r>
              <a:rPr lang="es-ES" sz="1800" b="0" i="0" u="none" strike="noStrike" cap="none">
                <a:solidFill>
                  <a:srgbClr val="000000"/>
                </a:solidFill>
                <a:latin typeface="Calibri"/>
                <a:ea typeface="Calibri"/>
                <a:cs typeface="Calibri"/>
                <a:sym typeface="Calibri"/>
              </a:rPr>
              <a:t>Gerentes ejecutivos (dueños del producto)</a:t>
            </a:r>
            <a:endParaRPr sz="1400" b="0" i="0" u="none" strike="noStrike" cap="none">
              <a:solidFill>
                <a:srgbClr val="000000"/>
              </a:solidFill>
              <a:latin typeface="Arial"/>
              <a:ea typeface="Arial"/>
              <a:cs typeface="Arial"/>
              <a:sym typeface="Arial"/>
            </a:endParaRPr>
          </a:p>
          <a:p>
            <a:pPr marL="285750" marR="0" lvl="3" indent="-285750" algn="l" rtl="0">
              <a:lnSpc>
                <a:spcPct val="100000"/>
              </a:lnSpc>
              <a:spcBef>
                <a:spcPts val="0"/>
              </a:spcBef>
              <a:spcAft>
                <a:spcPts val="0"/>
              </a:spcAft>
              <a:buClr>
                <a:srgbClr val="000000"/>
              </a:buClr>
              <a:buSzPts val="1800"/>
              <a:buFont typeface="Noto Sans Symbols"/>
              <a:buChar char="❑"/>
            </a:pPr>
            <a:r>
              <a:rPr lang="es-ES" sz="1800" b="0" i="0" u="none" strike="noStrike" cap="none">
                <a:solidFill>
                  <a:srgbClr val="000000"/>
                </a:solidFill>
                <a:latin typeface="Calibri"/>
                <a:ea typeface="Calibri"/>
                <a:cs typeface="Calibri"/>
                <a:sym typeface="Calibri"/>
              </a:rPr>
              <a:t>Gerente de proyecto (líder de equipo</a:t>
            </a:r>
            <a:endParaRPr sz="1400" b="0" i="0" u="none" strike="noStrike" cap="none">
              <a:solidFill>
                <a:srgbClr val="000000"/>
              </a:solidFill>
              <a:latin typeface="Arial"/>
              <a:ea typeface="Arial"/>
              <a:cs typeface="Arial"/>
              <a:sym typeface="Arial"/>
            </a:endParaRPr>
          </a:p>
          <a:p>
            <a:pPr marL="285750" marR="0" lvl="3" indent="-285750" algn="l" rtl="0">
              <a:lnSpc>
                <a:spcPct val="100000"/>
              </a:lnSpc>
              <a:spcBef>
                <a:spcPts val="0"/>
              </a:spcBef>
              <a:spcAft>
                <a:spcPts val="0"/>
              </a:spcAft>
              <a:buClr>
                <a:srgbClr val="000000"/>
              </a:buClr>
              <a:buSzPts val="1800"/>
              <a:buFont typeface="Noto Sans Symbols"/>
              <a:buChar char="❑"/>
            </a:pPr>
            <a:r>
              <a:rPr lang="es-ES" sz="1800" b="0" i="0" u="none" strike="noStrike" cap="none">
                <a:solidFill>
                  <a:srgbClr val="000000"/>
                </a:solidFill>
                <a:latin typeface="Calibri"/>
                <a:ea typeface="Calibri"/>
                <a:cs typeface="Calibri"/>
                <a:sym typeface="Calibri"/>
              </a:rPr>
              <a:t>Profesionales especializados		</a:t>
            </a:r>
            <a:endParaRPr sz="1400" b="0" i="0" u="none" strike="noStrike" cap="none">
              <a:solidFill>
                <a:srgbClr val="000000"/>
              </a:solidFill>
              <a:latin typeface="Arial"/>
              <a:ea typeface="Arial"/>
              <a:cs typeface="Arial"/>
              <a:sym typeface="Arial"/>
            </a:endParaRPr>
          </a:p>
          <a:p>
            <a:pPr marL="285750" marR="0" lvl="3" indent="-285750" algn="l" rtl="0">
              <a:lnSpc>
                <a:spcPct val="100000"/>
              </a:lnSpc>
              <a:spcBef>
                <a:spcPts val="0"/>
              </a:spcBef>
              <a:spcAft>
                <a:spcPts val="0"/>
              </a:spcAft>
              <a:buClr>
                <a:srgbClr val="000000"/>
              </a:buClr>
              <a:buSzPts val="1800"/>
              <a:buFont typeface="Noto Sans Symbols"/>
              <a:buChar char="❑"/>
            </a:pPr>
            <a:r>
              <a:rPr lang="es-ES" sz="1800" b="0" i="0" u="none" strike="noStrike" cap="none">
                <a:solidFill>
                  <a:srgbClr val="000000"/>
                </a:solidFill>
                <a:latin typeface="Calibri"/>
                <a:ea typeface="Calibri"/>
                <a:cs typeface="Calibri"/>
                <a:sym typeface="Calibri"/>
              </a:rPr>
              <a:t>Clientes</a:t>
            </a:r>
            <a:endParaRPr sz="1400" b="0" i="0" u="none" strike="noStrike" cap="none">
              <a:solidFill>
                <a:srgbClr val="000000"/>
              </a:solidFill>
              <a:latin typeface="Arial"/>
              <a:ea typeface="Arial"/>
              <a:cs typeface="Arial"/>
              <a:sym typeface="Arial"/>
            </a:endParaRPr>
          </a:p>
          <a:p>
            <a:pPr marL="285750" marR="0" lvl="3" indent="-285750" algn="l" rtl="0">
              <a:lnSpc>
                <a:spcPct val="100000"/>
              </a:lnSpc>
              <a:spcBef>
                <a:spcPts val="0"/>
              </a:spcBef>
              <a:spcAft>
                <a:spcPts val="0"/>
              </a:spcAft>
              <a:buClr>
                <a:srgbClr val="000000"/>
              </a:buClr>
              <a:buSzPts val="1800"/>
              <a:buFont typeface="Noto Sans Symbols"/>
              <a:buChar char="❑"/>
            </a:pPr>
            <a:r>
              <a:rPr lang="es-ES" sz="1800" b="0" i="0" u="none" strike="noStrike" cap="none">
                <a:solidFill>
                  <a:srgbClr val="000000"/>
                </a:solidFill>
                <a:latin typeface="Calibri"/>
                <a:ea typeface="Calibri"/>
                <a:cs typeface="Calibri"/>
                <a:sym typeface="Calibri"/>
              </a:rPr>
              <a:t>Usuarios finales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Noto Sans Symbols"/>
              <a:buNone/>
            </a:pPr>
            <a:endParaRPr sz="1800" b="0" i="0" u="none" strike="noStrike" cap="none">
              <a:solidFill>
                <a:srgbClr val="000000"/>
              </a:solidFill>
              <a:latin typeface="Calibri"/>
              <a:ea typeface="Calibri"/>
              <a:cs typeface="Calibri"/>
              <a:sym typeface="Calibri"/>
            </a:endParaRPr>
          </a:p>
        </p:txBody>
      </p:sp>
      <p:sp>
        <p:nvSpPr>
          <p:cNvPr id="553" name="Google Shape;553;p15"/>
          <p:cNvSpPr/>
          <p:nvPr/>
        </p:nvSpPr>
        <p:spPr>
          <a:xfrm>
            <a:off x="10263023" y="2919481"/>
            <a:ext cx="132522" cy="509519"/>
          </a:xfrm>
          <a:prstGeom prst="rightBracket">
            <a:avLst>
              <a:gd name="adj" fmla="val 8333"/>
            </a:avLst>
          </a:prstGeom>
          <a:noFill/>
          <a:ln w="19050" cap="flat" cmpd="sng">
            <a:solidFill>
              <a:srgbClr val="8B11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554" name="Google Shape;554;p15"/>
          <p:cNvSpPr txBox="1"/>
          <p:nvPr/>
        </p:nvSpPr>
        <p:spPr>
          <a:xfrm>
            <a:off x="10599082" y="3035740"/>
            <a:ext cx="92845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000000"/>
                </a:solidFill>
                <a:latin typeface="Calibri"/>
                <a:ea typeface="Calibri"/>
                <a:cs typeface="Calibri"/>
                <a:sym typeface="Calibri"/>
              </a:rPr>
              <a:t>equipo</a:t>
            </a:r>
            <a:endParaRPr sz="2000" b="1" i="0" u="none" strike="noStrike" cap="none">
              <a:solidFill>
                <a:srgbClr val="000000"/>
              </a:solidFill>
              <a:latin typeface="Calibri"/>
              <a:ea typeface="Calibri"/>
              <a:cs typeface="Calibri"/>
              <a:sym typeface="Calibri"/>
            </a:endParaRPr>
          </a:p>
        </p:txBody>
      </p:sp>
      <p:sp>
        <p:nvSpPr>
          <p:cNvPr id="555" name="Google Shape;555;p15"/>
          <p:cNvSpPr txBox="1"/>
          <p:nvPr/>
        </p:nvSpPr>
        <p:spPr>
          <a:xfrm>
            <a:off x="5679537" y="6467538"/>
            <a:ext cx="164500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BFBFBF"/>
                </a:solidFill>
                <a:latin typeface="Calibri"/>
                <a:ea typeface="Calibri"/>
                <a:cs typeface="Calibri"/>
                <a:sym typeface="Calibri"/>
              </a:rPr>
              <a:t>Pressman .2021 Cap 24</a:t>
            </a:r>
            <a:endParaRPr sz="1200" b="0" i="0" u="none" strike="noStrike" cap="none">
              <a:solidFill>
                <a:srgbClr val="BFBFBF"/>
              </a:solidFill>
              <a:latin typeface="Calibri"/>
              <a:ea typeface="Calibri"/>
              <a:cs typeface="Calibri"/>
              <a:sym typeface="Calibri"/>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6"/>
          <p:cNvSpPr txBox="1">
            <a:spLocks noGrp="1"/>
          </p:cNvSpPr>
          <p:nvPr>
            <p:ph type="title"/>
          </p:nvPr>
        </p:nvSpPr>
        <p:spPr>
          <a:xfrm>
            <a:off x="648000" y="188650"/>
            <a:ext cx="8824200" cy="9933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Un poco de historia sobre la IS</a:t>
            </a:r>
            <a:endParaRPr sz="4400" b="1"/>
          </a:p>
        </p:txBody>
      </p:sp>
      <p:sp>
        <p:nvSpPr>
          <p:cNvPr id="561" name="Google Shape;561;p16"/>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24</a:t>
            </a:fld>
            <a:endParaRPr/>
          </a:p>
        </p:txBody>
      </p:sp>
      <p:sp>
        <p:nvSpPr>
          <p:cNvPr id="562" name="Google Shape;562;p16"/>
          <p:cNvSpPr txBox="1">
            <a:spLocks noGrp="1"/>
          </p:cNvSpPr>
          <p:nvPr>
            <p:ph type="body" idx="4294967295"/>
          </p:nvPr>
        </p:nvSpPr>
        <p:spPr>
          <a:xfrm>
            <a:off x="1009650" y="1830388"/>
            <a:ext cx="9832975" cy="4479925"/>
          </a:xfrm>
          <a:prstGeom prst="rect">
            <a:avLst/>
          </a:prstGeom>
          <a:noFill/>
          <a:ln>
            <a:noFill/>
          </a:ln>
        </p:spPr>
        <p:txBody>
          <a:bodyPr spcFirstLastPara="1" wrap="square" lIns="0" tIns="45700" rIns="0" bIns="45700" anchor="t" anchorCtr="0">
            <a:noAutofit/>
          </a:bodyPr>
          <a:lstStyle/>
          <a:p>
            <a:pPr marL="384048" lvl="1" indent="-55879" algn="l" rtl="0">
              <a:lnSpc>
                <a:spcPct val="90000"/>
              </a:lnSpc>
              <a:spcBef>
                <a:spcPts val="0"/>
              </a:spcBef>
              <a:spcAft>
                <a:spcPts val="0"/>
              </a:spcAft>
              <a:buSzPts val="2000"/>
              <a:buNone/>
            </a:pPr>
            <a:endParaRPr sz="2000" dirty="0"/>
          </a:p>
          <a:p>
            <a:pPr marL="91440" lvl="0" indent="-91440" algn="just" rtl="0">
              <a:lnSpc>
                <a:spcPct val="90000"/>
              </a:lnSpc>
              <a:spcBef>
                <a:spcPts val="1600"/>
              </a:spcBef>
              <a:spcAft>
                <a:spcPts val="0"/>
              </a:spcAft>
              <a:buSzPts val="2000"/>
              <a:buChar char=" "/>
            </a:pPr>
            <a:r>
              <a:rPr lang="es-ES" sz="2000" dirty="0"/>
              <a:t>La Organización del Tratado del Atlántico Norte (OTAN) organizó un par de conferencias que tuvieron carácter fundacional para la </a:t>
            </a:r>
            <a:r>
              <a:rPr lang="es-ES" sz="2000" b="1" i="1" dirty="0"/>
              <a:t>Ingeniería de Software </a:t>
            </a:r>
            <a:r>
              <a:rPr lang="es-ES" sz="2000" dirty="0"/>
              <a:t>(</a:t>
            </a:r>
            <a:r>
              <a:rPr lang="es-ES" sz="2000" dirty="0" err="1"/>
              <a:t>Garmish</a:t>
            </a:r>
            <a:r>
              <a:rPr lang="es-ES" sz="2000" dirty="0"/>
              <a:t> 1968 y Roma 1969).</a:t>
            </a:r>
            <a:endParaRPr dirty="0"/>
          </a:p>
          <a:p>
            <a:pPr marL="91440" lvl="0" indent="0" algn="l" rtl="0">
              <a:lnSpc>
                <a:spcPct val="90000"/>
              </a:lnSpc>
              <a:spcBef>
                <a:spcPts val="1400"/>
              </a:spcBef>
              <a:spcAft>
                <a:spcPts val="0"/>
              </a:spcAft>
              <a:buSzPts val="2000"/>
              <a:buNone/>
            </a:pPr>
            <a:endParaRPr sz="2000" dirty="0"/>
          </a:p>
          <a:p>
            <a:pPr marL="749808" lvl="3" indent="-182880" algn="l" rtl="0">
              <a:lnSpc>
                <a:spcPct val="90000"/>
              </a:lnSpc>
              <a:spcBef>
                <a:spcPts val="400"/>
              </a:spcBef>
              <a:spcAft>
                <a:spcPts val="0"/>
              </a:spcAft>
              <a:buSzPts val="1800"/>
              <a:buChar char="◦"/>
            </a:pPr>
            <a:r>
              <a:rPr lang="es-ES" sz="1800" b="1" dirty="0"/>
              <a:t>       Propósito : </a:t>
            </a:r>
            <a:endParaRPr dirty="0"/>
          </a:p>
          <a:p>
            <a:pPr marL="749808" lvl="3" indent="-68580" algn="l" rtl="0">
              <a:lnSpc>
                <a:spcPct val="90000"/>
              </a:lnSpc>
              <a:spcBef>
                <a:spcPts val="600"/>
              </a:spcBef>
              <a:spcAft>
                <a:spcPts val="0"/>
              </a:spcAft>
              <a:buSzPts val="1800"/>
              <a:buNone/>
            </a:pPr>
            <a:endParaRPr sz="1800" b="1" dirty="0"/>
          </a:p>
          <a:p>
            <a:pPr marL="1699999" lvl="8" indent="-228594" algn="l" rtl="0">
              <a:lnSpc>
                <a:spcPct val="90000"/>
              </a:lnSpc>
              <a:spcBef>
                <a:spcPts val="600"/>
              </a:spcBef>
              <a:spcAft>
                <a:spcPts val="0"/>
              </a:spcAft>
              <a:buSzPts val="1800"/>
              <a:buFont typeface="Noto Sans Symbols"/>
              <a:buChar char="❑"/>
            </a:pPr>
            <a:r>
              <a:rPr lang="es-ES" sz="1800" dirty="0"/>
              <a:t>identificar la raíz de los problemas de la industria del </a:t>
            </a:r>
            <a:r>
              <a:rPr lang="es-ES" sz="1800" dirty="0" err="1"/>
              <a:t>softwate</a:t>
            </a:r>
            <a:endParaRPr sz="1800" dirty="0"/>
          </a:p>
          <a:p>
            <a:pPr marL="1699999" lvl="8" indent="-228594" algn="l" rtl="0">
              <a:lnSpc>
                <a:spcPct val="90000"/>
              </a:lnSpc>
              <a:spcBef>
                <a:spcPts val="600"/>
              </a:spcBef>
              <a:spcAft>
                <a:spcPts val="0"/>
              </a:spcAft>
              <a:buSzPts val="1800"/>
              <a:buFont typeface="Noto Sans Symbols"/>
              <a:buChar char="❑"/>
            </a:pPr>
            <a:r>
              <a:rPr lang="es-ES" sz="1800" dirty="0"/>
              <a:t>Sentar </a:t>
            </a:r>
            <a:r>
              <a:rPr lang="es-ES" sz="2000" dirty="0"/>
              <a:t>las bases de procesos sistemáticos, repetibles y confiables. </a:t>
            </a:r>
            <a:endParaRPr dirty="0"/>
          </a:p>
          <a:p>
            <a:pPr marL="1699999" lvl="8" indent="-101594" algn="l" rtl="0">
              <a:lnSpc>
                <a:spcPct val="90000"/>
              </a:lnSpc>
              <a:spcBef>
                <a:spcPts val="600"/>
              </a:spcBef>
              <a:spcAft>
                <a:spcPts val="0"/>
              </a:spcAft>
              <a:buSzPts val="2000"/>
              <a:buFont typeface="Noto Sans Symbols"/>
              <a:buNone/>
            </a:pPr>
            <a:endParaRPr sz="2000" dirty="0"/>
          </a:p>
          <a:p>
            <a:pPr marL="1178550" lvl="8" indent="0" algn="l" rtl="0">
              <a:lnSpc>
                <a:spcPct val="90000"/>
              </a:lnSpc>
              <a:spcBef>
                <a:spcPts val="600"/>
              </a:spcBef>
              <a:spcAft>
                <a:spcPts val="0"/>
              </a:spcAft>
              <a:buSzPts val="2000"/>
              <a:buNone/>
            </a:pPr>
            <a:r>
              <a:rPr lang="es-ES" sz="2000" dirty="0">
                <a:solidFill>
                  <a:schemeClr val="dk1"/>
                </a:solidFill>
              </a:rPr>
              <a:t>Se comenzó a utilizar la expresión </a:t>
            </a:r>
            <a:r>
              <a:rPr lang="es-ES" sz="2800" b="1" dirty="0">
                <a:solidFill>
                  <a:srgbClr val="FFFFFF"/>
                </a:solidFill>
              </a:rPr>
              <a:t>“Ingeniería de Software”.</a:t>
            </a:r>
            <a:endParaRPr dirty="0"/>
          </a:p>
          <a:p>
            <a:pPr marL="91440" lvl="0" indent="0" algn="l" rtl="0">
              <a:lnSpc>
                <a:spcPct val="90000"/>
              </a:lnSpc>
              <a:spcBef>
                <a:spcPts val="1600"/>
              </a:spcBef>
              <a:spcAft>
                <a:spcPts val="0"/>
              </a:spcAft>
              <a:buSzPts val="2000"/>
              <a:buNone/>
            </a:pPr>
            <a:endParaRPr sz="2000" dirty="0"/>
          </a:p>
        </p:txBody>
      </p:sp>
      <p:cxnSp>
        <p:nvCxnSpPr>
          <p:cNvPr id="563" name="Google Shape;563;p16"/>
          <p:cNvCxnSpPr/>
          <p:nvPr/>
        </p:nvCxnSpPr>
        <p:spPr>
          <a:xfrm flipH="1">
            <a:off x="3331800" y="2914653"/>
            <a:ext cx="1728300" cy="432000"/>
          </a:xfrm>
          <a:prstGeom prst="straightConnector1">
            <a:avLst/>
          </a:prstGeom>
          <a:noFill/>
          <a:ln w="28575" cap="flat" cmpd="sng">
            <a:solidFill>
              <a:schemeClr val="accent1"/>
            </a:solidFill>
            <a:prstDash val="solid"/>
            <a:round/>
            <a:headEnd type="none" w="sm" len="sm"/>
            <a:tailEnd type="stealth"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7"/>
          <p:cNvSpPr txBox="1">
            <a:spLocks noGrp="1"/>
          </p:cNvSpPr>
          <p:nvPr>
            <p:ph type="title"/>
          </p:nvPr>
        </p:nvSpPr>
        <p:spPr>
          <a:xfrm>
            <a:off x="625908" y="26106"/>
            <a:ext cx="10816259"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Un poco de historia sobre la IS</a:t>
            </a:r>
            <a:endParaRPr sz="4400" b="1"/>
          </a:p>
        </p:txBody>
      </p:sp>
      <p:sp>
        <p:nvSpPr>
          <p:cNvPr id="569" name="Google Shape;569;p1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25</a:t>
            </a:fld>
            <a:endParaRPr/>
          </a:p>
        </p:txBody>
      </p:sp>
      <p:sp>
        <p:nvSpPr>
          <p:cNvPr id="570" name="Google Shape;570;p17"/>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457200" lvl="0" indent="-228600" algn="l" rtl="0">
              <a:lnSpc>
                <a:spcPct val="85000"/>
              </a:lnSpc>
              <a:spcBef>
                <a:spcPts val="975"/>
              </a:spcBef>
              <a:spcAft>
                <a:spcPts val="0"/>
              </a:spcAft>
              <a:buClr>
                <a:srgbClr val="C00000"/>
              </a:buClr>
              <a:buSzPts val="1800"/>
              <a:buFont typeface="Arial"/>
              <a:buNone/>
            </a:pPr>
            <a:endParaRPr/>
          </a:p>
        </p:txBody>
      </p:sp>
      <p:sp>
        <p:nvSpPr>
          <p:cNvPr id="571" name="Google Shape;571;p17"/>
          <p:cNvSpPr/>
          <p:nvPr/>
        </p:nvSpPr>
        <p:spPr>
          <a:xfrm>
            <a:off x="318468" y="1681039"/>
            <a:ext cx="7990032" cy="1912777"/>
          </a:xfrm>
          <a:prstGeom prst="roundRect">
            <a:avLst>
              <a:gd name="adj" fmla="val 16667"/>
            </a:avLst>
          </a:prstGeom>
          <a:solidFill>
            <a:srgbClr val="576063"/>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538163" marR="0" lvl="7" indent="-174622" algn="l" rtl="0">
              <a:lnSpc>
                <a:spcPct val="100000"/>
              </a:lnSpc>
              <a:spcBef>
                <a:spcPts val="0"/>
              </a:spcBef>
              <a:spcAft>
                <a:spcPts val="0"/>
              </a:spcAft>
              <a:buClr>
                <a:srgbClr val="000000"/>
              </a:buClr>
              <a:buSzPts val="1550"/>
              <a:buFont typeface="Arial"/>
              <a:buNone/>
            </a:pPr>
            <a:r>
              <a:rPr lang="es-ES" sz="1550" b="1" i="0" u="none" strike="noStrike" cap="none">
                <a:solidFill>
                  <a:schemeClr val="lt1"/>
                </a:solidFill>
                <a:latin typeface="Calibri"/>
                <a:ea typeface="Calibri"/>
                <a:cs typeface="Calibri"/>
                <a:sym typeface="Calibri"/>
              </a:rPr>
              <a:t>De los años 60  a los 80: maduración</a:t>
            </a:r>
            <a:endParaRPr sz="1400" b="1" i="0" u="none" strike="noStrike" cap="none">
              <a:solidFill>
                <a:srgbClr val="000000"/>
              </a:solidFill>
              <a:latin typeface="Arial"/>
              <a:ea typeface="Arial"/>
              <a:cs typeface="Arial"/>
              <a:sym typeface="Arial"/>
            </a:endParaRPr>
          </a:p>
          <a:p>
            <a:pPr marL="627063" marR="0" lvl="8" indent="-88900" algn="just" rtl="0">
              <a:lnSpc>
                <a:spcPct val="100000"/>
              </a:lnSpc>
              <a:spcBef>
                <a:spcPts val="0"/>
              </a:spcBef>
              <a:spcAft>
                <a:spcPts val="0"/>
              </a:spcAft>
              <a:buClr>
                <a:srgbClr val="000000"/>
              </a:buClr>
              <a:buSzPts val="1550"/>
              <a:buFont typeface="Arial"/>
              <a:buNone/>
            </a:pPr>
            <a:r>
              <a:rPr lang="es-ES" sz="1550" b="0" i="0" u="none" strike="noStrike" cap="none">
                <a:solidFill>
                  <a:schemeClr val="lt1"/>
                </a:solidFill>
                <a:latin typeface="Calibri"/>
                <a:ea typeface="Calibri"/>
                <a:cs typeface="Calibri"/>
                <a:sym typeface="Calibri"/>
              </a:rPr>
              <a:t>Programación modular, con ideas de acoplamiento y cohesión. Y surge un enfoque más formal, la Programación estructurada.</a:t>
            </a:r>
            <a:endParaRPr sz="1400" b="0" i="0" u="none" strike="noStrike" cap="none">
              <a:solidFill>
                <a:srgbClr val="000000"/>
              </a:solidFill>
              <a:latin typeface="Arial"/>
              <a:ea typeface="Arial"/>
              <a:cs typeface="Arial"/>
              <a:sym typeface="Arial"/>
            </a:endParaRPr>
          </a:p>
          <a:p>
            <a:pPr marL="627063" marR="0" lvl="8" indent="-88900" algn="just" rtl="0">
              <a:lnSpc>
                <a:spcPct val="100000"/>
              </a:lnSpc>
              <a:spcBef>
                <a:spcPts val="0"/>
              </a:spcBef>
              <a:spcAft>
                <a:spcPts val="0"/>
              </a:spcAft>
              <a:buClr>
                <a:srgbClr val="000000"/>
              </a:buClr>
              <a:buSzPts val="1550"/>
              <a:buFont typeface="Arial"/>
              <a:buNone/>
            </a:pPr>
            <a:r>
              <a:rPr lang="es-ES" sz="1550" b="0" i="0" u="none" strike="noStrike" cap="none">
                <a:solidFill>
                  <a:schemeClr val="lt1"/>
                </a:solidFill>
                <a:latin typeface="Calibri"/>
                <a:ea typeface="Calibri"/>
                <a:cs typeface="Calibri"/>
                <a:sym typeface="Calibri"/>
              </a:rPr>
              <a:t>Surge el desarrollo en cascada y hay ideas incipientes de prototipacion.</a:t>
            </a:r>
            <a:endParaRPr sz="1400" b="0" i="0" u="none" strike="noStrike" cap="none">
              <a:solidFill>
                <a:srgbClr val="000000"/>
              </a:solidFill>
              <a:latin typeface="Arial"/>
              <a:ea typeface="Arial"/>
              <a:cs typeface="Arial"/>
              <a:sym typeface="Arial"/>
            </a:endParaRPr>
          </a:p>
        </p:txBody>
      </p:sp>
      <p:sp>
        <p:nvSpPr>
          <p:cNvPr id="572" name="Google Shape;572;p17"/>
          <p:cNvSpPr/>
          <p:nvPr/>
        </p:nvSpPr>
        <p:spPr>
          <a:xfrm>
            <a:off x="321870" y="2161205"/>
            <a:ext cx="8743671" cy="2438046"/>
          </a:xfrm>
          <a:prstGeom prst="roundRect">
            <a:avLst>
              <a:gd name="adj" fmla="val 16667"/>
            </a:avLst>
          </a:prstGeom>
          <a:solidFill>
            <a:srgbClr val="BEA387"/>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Los años 80 a 90: edad de oro</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Surgen los primeros problemas e calidad con el surgimiento de la globalización del software y sistemas distribuidos.</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Con las ideas de programación orientada a objetos, surgen nuevos lenguajes, y la metodología estructurada pasa a competir con el desarrollo orientado a objetos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Surge la ingeniería basada en componentes</a:t>
            </a:r>
            <a:endParaRPr sz="1400" b="0" i="0" u="none" strike="noStrike" cap="none">
              <a:solidFill>
                <a:srgbClr val="000000"/>
              </a:solidFill>
              <a:latin typeface="Arial"/>
              <a:ea typeface="Arial"/>
              <a:cs typeface="Arial"/>
              <a:sym typeface="Arial"/>
            </a:endParaRPr>
          </a:p>
        </p:txBody>
      </p:sp>
      <p:sp>
        <p:nvSpPr>
          <p:cNvPr id="573" name="Google Shape;573;p17"/>
          <p:cNvSpPr/>
          <p:nvPr/>
        </p:nvSpPr>
        <p:spPr>
          <a:xfrm>
            <a:off x="456267" y="3205869"/>
            <a:ext cx="7852233" cy="2771003"/>
          </a:xfrm>
          <a:prstGeom prst="roundRect">
            <a:avLst>
              <a:gd name="adj" fmla="val 16667"/>
            </a:avLst>
          </a:prstGeom>
          <a:solidFill>
            <a:srgbClr val="85B92A"/>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Los años 90 y el milenio: era de la disrupción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El cambio surge con Internet.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La integración continua con desarrollo incremental e iterativo se convierte en norma.</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Los patrones influyen en la generación del desarrollo de software.</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Surgen las bases de código abierto.</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Los dispositivos móviles aparecen en escena y el mundo cambia nuevamente</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Calibri"/>
                <a:ea typeface="Calibri"/>
                <a:cs typeface="Calibri"/>
                <a:sym typeface="Calibri"/>
              </a:rPr>
              <a:t>Surgen las Metodologías ágiles </a:t>
            </a:r>
            <a:endParaRPr sz="1400" b="0" i="0" u="none" strike="noStrike" cap="none">
              <a:solidFill>
                <a:srgbClr val="000000"/>
              </a:solidFill>
              <a:latin typeface="Arial"/>
              <a:ea typeface="Arial"/>
              <a:cs typeface="Arial"/>
              <a:sym typeface="Arial"/>
            </a:endParaRPr>
          </a:p>
        </p:txBody>
      </p:sp>
      <p:sp>
        <p:nvSpPr>
          <p:cNvPr id="574" name="Google Shape;574;p17"/>
          <p:cNvSpPr/>
          <p:nvPr/>
        </p:nvSpPr>
        <p:spPr>
          <a:xfrm>
            <a:off x="456267" y="3684361"/>
            <a:ext cx="8191499" cy="2533968"/>
          </a:xfrm>
          <a:prstGeom prst="roundRect">
            <a:avLst>
              <a:gd name="adj" fmla="val 16667"/>
            </a:avLst>
          </a:prstGeom>
          <a:solidFill>
            <a:srgbClr val="9AADC3"/>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457200" marR="0" lvl="1" indent="0" algn="just" rtl="0">
              <a:lnSpc>
                <a:spcPct val="100000"/>
              </a:lnSpc>
              <a:spcBef>
                <a:spcPts val="0"/>
              </a:spcBef>
              <a:spcAft>
                <a:spcPts val="0"/>
              </a:spcAft>
              <a:buClr>
                <a:srgbClr val="000000"/>
              </a:buClr>
              <a:buSzPts val="1600"/>
              <a:buFont typeface="Arial"/>
              <a:buNone/>
            </a:pPr>
            <a:r>
              <a:rPr lang="es-ES" sz="2000" b="0" i="0" u="none" strike="noStrike" cap="none">
                <a:solidFill>
                  <a:schemeClr val="lt1"/>
                </a:solidFill>
                <a:latin typeface="Calibri"/>
                <a:ea typeface="Calibri"/>
                <a:cs typeface="Calibri"/>
                <a:sym typeface="Calibri"/>
              </a:rPr>
              <a:t>La actualidad: Big Data y IA</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1600"/>
              <a:buFont typeface="Arial"/>
              <a:buNone/>
            </a:pPr>
            <a:r>
              <a:rPr lang="es-ES" sz="2000" b="0" i="0" u="none" strike="noStrike" cap="none">
                <a:solidFill>
                  <a:schemeClr val="lt1"/>
                </a:solidFill>
                <a:latin typeface="Calibri"/>
                <a:ea typeface="Calibri"/>
                <a:cs typeface="Calibri"/>
                <a:sym typeface="Calibri"/>
              </a:rPr>
              <a:t>Los cimientos de la IA hace décadas que existe, lo que ha dado el cambio es el crecimiento de la cantidad de datos, lo que han hecho viables los enfoques estadísticos  y las redes neuronales</a:t>
            </a:r>
            <a:r>
              <a:rPr lang="es-ES" sz="1600" b="0" i="0" u="none" strike="noStrike" cap="none">
                <a:solidFill>
                  <a:schemeClr val="lt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575" name="Google Shape;575;p17"/>
          <p:cNvPicPr preferRelativeResize="0"/>
          <p:nvPr/>
        </p:nvPicPr>
        <p:blipFill rotWithShape="1">
          <a:blip r:embed="rId3">
            <a:alphaModFix/>
          </a:blip>
          <a:srcRect t="2620"/>
          <a:stretch/>
        </p:blipFill>
        <p:spPr>
          <a:xfrm>
            <a:off x="7813796" y="1096073"/>
            <a:ext cx="4114067" cy="2417461"/>
          </a:xfrm>
          <a:prstGeom prst="rect">
            <a:avLst/>
          </a:prstGeom>
          <a:noFill/>
          <a:ln>
            <a:noFill/>
          </a:ln>
        </p:spPr>
      </p:pic>
      <p:pic>
        <p:nvPicPr>
          <p:cNvPr id="576" name="Google Shape;576;p17"/>
          <p:cNvPicPr preferRelativeResize="0"/>
          <p:nvPr/>
        </p:nvPicPr>
        <p:blipFill rotWithShape="1">
          <a:blip r:embed="rId4">
            <a:alphaModFix/>
          </a:blip>
          <a:srcRect/>
          <a:stretch/>
        </p:blipFill>
        <p:spPr>
          <a:xfrm>
            <a:off x="8685851" y="2023667"/>
            <a:ext cx="3223281" cy="2417461"/>
          </a:xfrm>
          <a:prstGeom prst="rect">
            <a:avLst/>
          </a:prstGeom>
          <a:noFill/>
          <a:ln>
            <a:noFill/>
          </a:ln>
        </p:spPr>
      </p:pic>
      <p:pic>
        <p:nvPicPr>
          <p:cNvPr id="577" name="Google Shape;577;p17"/>
          <p:cNvPicPr preferRelativeResize="0"/>
          <p:nvPr/>
        </p:nvPicPr>
        <p:blipFill rotWithShape="1">
          <a:blip r:embed="rId5">
            <a:alphaModFix/>
          </a:blip>
          <a:srcRect/>
          <a:stretch/>
        </p:blipFill>
        <p:spPr>
          <a:xfrm>
            <a:off x="8442897" y="3225972"/>
            <a:ext cx="3558802" cy="2316063"/>
          </a:xfrm>
          <a:prstGeom prst="rect">
            <a:avLst/>
          </a:prstGeom>
          <a:noFill/>
          <a:ln>
            <a:noFill/>
          </a:ln>
        </p:spPr>
      </p:pic>
      <p:pic>
        <p:nvPicPr>
          <p:cNvPr id="578" name="Google Shape;578;p17"/>
          <p:cNvPicPr preferRelativeResize="0"/>
          <p:nvPr/>
        </p:nvPicPr>
        <p:blipFill rotWithShape="1">
          <a:blip r:embed="rId6">
            <a:alphaModFix/>
          </a:blip>
          <a:srcRect l="9285" t="9664" r="10825" b="4909"/>
          <a:stretch/>
        </p:blipFill>
        <p:spPr>
          <a:xfrm>
            <a:off x="7718569" y="3487942"/>
            <a:ext cx="4443706" cy="2488930"/>
          </a:xfrm>
          <a:prstGeom prst="rect">
            <a:avLst/>
          </a:prstGeom>
          <a:noFill/>
          <a:ln>
            <a:noFill/>
          </a:ln>
        </p:spPr>
      </p:pic>
      <p:sp>
        <p:nvSpPr>
          <p:cNvPr id="579" name="Google Shape;579;p17"/>
          <p:cNvSpPr txBox="1"/>
          <p:nvPr/>
        </p:nvSpPr>
        <p:spPr>
          <a:xfrm>
            <a:off x="5647753" y="6468147"/>
            <a:ext cx="6702225"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s-ES" sz="900" b="0" i="0" u="none" strike="noStrike" cap="none">
                <a:solidFill>
                  <a:srgbClr val="A5A5A5"/>
                </a:solidFill>
                <a:latin typeface="Calibri"/>
                <a:ea typeface="Calibri"/>
                <a:cs typeface="Calibri"/>
                <a:sym typeface="Calibri"/>
              </a:rPr>
              <a:t>The History of Software Engineering. Grady Booch</a:t>
            </a:r>
            <a:endParaRPr sz="900" b="0" i="0" u="none" strike="noStrike" cap="none">
              <a:solidFill>
                <a:srgbClr val="A5A5A5"/>
              </a:solidFill>
              <a:latin typeface="Calibri"/>
              <a:ea typeface="Calibri"/>
              <a:cs typeface="Calibri"/>
              <a:sym typeface="Calibri"/>
            </a:endParaRPr>
          </a:p>
        </p:txBody>
      </p:sp>
      <p:sp>
        <p:nvSpPr>
          <p:cNvPr id="580" name="Google Shape;580;p17"/>
          <p:cNvSpPr/>
          <p:nvPr/>
        </p:nvSpPr>
        <p:spPr>
          <a:xfrm>
            <a:off x="1923559" y="1254196"/>
            <a:ext cx="7852232" cy="4319266"/>
          </a:xfrm>
          <a:prstGeom prst="roundRect">
            <a:avLst>
              <a:gd name="adj" fmla="val 16667"/>
            </a:avLst>
          </a:prstGeom>
          <a:solidFill>
            <a:schemeClr val="accent2"/>
          </a:solidFill>
          <a:ln w="15875" cap="flat" cmpd="sng">
            <a:solidFill>
              <a:srgbClr val="3D5459"/>
            </a:solidFill>
            <a:prstDash val="solid"/>
            <a:round/>
            <a:headEnd type="none" w="sm" len="sm"/>
            <a:tailEnd type="none" w="sm" len="sm"/>
          </a:ln>
        </p:spPr>
        <p:txBody>
          <a:bodyPr spcFirstLastPara="1" wrap="square" lIns="91425" tIns="45700" rIns="91425" bIns="45700" anchor="ctr" anchorCtr="0">
            <a:noAutofit/>
          </a:bodyPr>
          <a:lstStyle/>
          <a:p>
            <a:pPr marL="457200" marR="0" lvl="1" indent="0" algn="just" rtl="0">
              <a:lnSpc>
                <a:spcPct val="100000"/>
              </a:lnSpc>
              <a:spcBef>
                <a:spcPts val="0"/>
              </a:spcBef>
              <a:spcAft>
                <a:spcPts val="0"/>
              </a:spcAft>
              <a:buClr>
                <a:srgbClr val="000000"/>
              </a:buClr>
              <a:buSzPts val="1600"/>
              <a:buFont typeface="Arial"/>
              <a:buNone/>
            </a:pPr>
            <a:r>
              <a:rPr lang="es-ES" sz="2000" b="0" i="0" u="none" strike="noStrike" cap="none">
                <a:solidFill>
                  <a:schemeClr val="lt1"/>
                </a:solidFill>
                <a:latin typeface="Calibri"/>
                <a:ea typeface="Calibri"/>
                <a:cs typeface="Calibri"/>
                <a:sym typeface="Calibri"/>
              </a:rPr>
              <a:t>Las preguntas que debemos responder:</a:t>
            </a:r>
            <a:endParaRPr sz="1400" b="0" i="0" u="none" strike="noStrike" cap="none">
              <a:solidFill>
                <a:srgbClr val="000000"/>
              </a:solidFill>
              <a:latin typeface="Arial"/>
              <a:ea typeface="Arial"/>
              <a:cs typeface="Arial"/>
              <a:sym typeface="Arial"/>
            </a:endParaRPr>
          </a:p>
          <a:p>
            <a:pPr marL="742950" marR="0" lvl="3" indent="-285750" algn="just" rtl="0">
              <a:lnSpc>
                <a:spcPct val="100000"/>
              </a:lnSpc>
              <a:spcBef>
                <a:spcPts val="0"/>
              </a:spcBef>
              <a:spcAft>
                <a:spcPts val="0"/>
              </a:spcAft>
              <a:buClr>
                <a:srgbClr val="000000"/>
              </a:buClr>
              <a:buSzPts val="1600"/>
              <a:buFont typeface="Arial"/>
              <a:buChar char="•"/>
            </a:pPr>
            <a:r>
              <a:rPr lang="es-ES" sz="2000" b="0" i="0" u="none" strike="noStrike" cap="none">
                <a:solidFill>
                  <a:schemeClr val="lt1"/>
                </a:solidFill>
                <a:latin typeface="Calibri"/>
                <a:ea typeface="Calibri"/>
                <a:cs typeface="Calibri"/>
                <a:sym typeface="Calibri"/>
              </a:rPr>
              <a:t>¿Cómo puede afectar IA al proceso de Ingeniería de software? </a:t>
            </a:r>
            <a:endParaRPr sz="1400" b="0" i="0" u="none" strike="noStrike" cap="none">
              <a:solidFill>
                <a:srgbClr val="000000"/>
              </a:solidFill>
              <a:latin typeface="Arial"/>
              <a:ea typeface="Arial"/>
              <a:cs typeface="Arial"/>
              <a:sym typeface="Arial"/>
            </a:endParaRPr>
          </a:p>
          <a:p>
            <a:pPr marL="742950" marR="0" lvl="3" indent="-285750" algn="just" rtl="0">
              <a:lnSpc>
                <a:spcPct val="100000"/>
              </a:lnSpc>
              <a:spcBef>
                <a:spcPts val="0"/>
              </a:spcBef>
              <a:spcAft>
                <a:spcPts val="0"/>
              </a:spcAft>
              <a:buClr>
                <a:srgbClr val="000000"/>
              </a:buClr>
              <a:buSzPts val="1600"/>
              <a:buFont typeface="Arial"/>
              <a:buChar char="•"/>
            </a:pPr>
            <a:r>
              <a:rPr lang="es-ES" sz="2000" b="0" i="0" u="none" strike="noStrike" cap="none">
                <a:solidFill>
                  <a:schemeClr val="lt1"/>
                </a:solidFill>
                <a:latin typeface="Calibri"/>
                <a:ea typeface="Calibri"/>
                <a:cs typeface="Calibri"/>
                <a:sym typeface="Calibri"/>
              </a:rPr>
              <a:t>¿Cuál es el mejor ciclo de vida para sistemas cuyos componentes no programamos? </a:t>
            </a:r>
            <a:endParaRPr sz="1400" b="0" i="0" u="none" strike="noStrike" cap="none">
              <a:solidFill>
                <a:srgbClr val="000000"/>
              </a:solidFill>
              <a:latin typeface="Arial"/>
              <a:ea typeface="Arial"/>
              <a:cs typeface="Arial"/>
              <a:sym typeface="Arial"/>
            </a:endParaRPr>
          </a:p>
          <a:p>
            <a:pPr marL="742950" marR="0" lvl="3" indent="-285750" algn="just" rtl="0">
              <a:lnSpc>
                <a:spcPct val="100000"/>
              </a:lnSpc>
              <a:spcBef>
                <a:spcPts val="0"/>
              </a:spcBef>
              <a:spcAft>
                <a:spcPts val="0"/>
              </a:spcAft>
              <a:buClr>
                <a:srgbClr val="000000"/>
              </a:buClr>
              <a:buSzPts val="1600"/>
              <a:buFont typeface="Arial"/>
              <a:buChar char="•"/>
            </a:pPr>
            <a:r>
              <a:rPr lang="es-ES" sz="2000" b="0" i="0" u="none" strike="noStrike" cap="none">
                <a:solidFill>
                  <a:schemeClr val="lt1"/>
                </a:solidFill>
                <a:latin typeface="Calibri"/>
                <a:ea typeface="Calibri"/>
                <a:cs typeface="Calibri"/>
                <a:sym typeface="Calibri"/>
              </a:rPr>
              <a:t>¿Podemos explicar y o confiar en sistemas realizados por componentes  que no hemos programado?</a:t>
            </a:r>
            <a:endParaRPr sz="2000" b="0"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6000"/>
              <a:buFont typeface="Arial"/>
              <a:buNone/>
            </a:pPr>
            <a:endParaRPr sz="6000" b="0" i="0" u="none" strike="noStrike" cap="none">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75"/>
                                        </p:tgtEl>
                                        <p:attrNameLst>
                                          <p:attrName>style.visibility</p:attrName>
                                        </p:attrNameLst>
                                      </p:cBhvr>
                                      <p:to>
                                        <p:strVal val="visible"/>
                                      </p:to>
                                    </p:set>
                                  </p:childTnLst>
                                </p:cTn>
                              </p:par>
                            </p:childTnLst>
                          </p:cTn>
                        </p:par>
                        <p:par>
                          <p:cTn id="12" fill="hold">
                            <p:stCondLst>
                              <p:cond delay="0"/>
                            </p:stCondLst>
                            <p:childTnLst>
                              <p:par>
                                <p:cTn id="13" presetID="1" presetClass="exit" presetSubtype="0" fill="hold" nodeType="afterEffect">
                                  <p:stCondLst>
                                    <p:cond delay="2900"/>
                                  </p:stCondLst>
                                  <p:childTnLst>
                                    <p:set>
                                      <p:cBhvr>
                                        <p:cTn id="14" dur="1" fill="hold">
                                          <p:stCondLst>
                                            <p:cond delay="0"/>
                                          </p:stCondLst>
                                        </p:cTn>
                                        <p:tgtEl>
                                          <p:spTgt spid="5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
                                        </p:tgtEl>
                                        <p:attrNameLst>
                                          <p:attrName>style.visibility</p:attrName>
                                        </p:attrNameLst>
                                      </p:cBhvr>
                                      <p:to>
                                        <p:strVal val="visible"/>
                                      </p:to>
                                    </p:set>
                                  </p:childTnLst>
                                </p:cTn>
                              </p:par>
                              <p:par>
                                <p:cTn id="19" presetID="10" presetClass="exit" presetSubtype="0" fill="hold" nodeType="withEffect">
                                  <p:stCondLst>
                                    <p:cond delay="3000"/>
                                  </p:stCondLst>
                                  <p:childTnLst>
                                    <p:animEffect transition="out" filter="fade">
                                      <p:cBhvr>
                                        <p:cTn id="20" dur="500"/>
                                        <p:tgtEl>
                                          <p:spTgt spid="569"/>
                                        </p:tgtEl>
                                      </p:cBhvr>
                                    </p:animEffect>
                                    <p:set>
                                      <p:cBhvr>
                                        <p:cTn id="21" dur="1" fill="hold">
                                          <p:stCondLst>
                                            <p:cond delay="500"/>
                                          </p:stCondLst>
                                        </p:cTn>
                                        <p:tgtEl>
                                          <p:spTgt spid="56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72"/>
                                        </p:tgtEl>
                                        <p:attrNameLst>
                                          <p:attrName>style.visibility</p:attrName>
                                        </p:attrNameLst>
                                      </p:cBhvr>
                                      <p:to>
                                        <p:strVal val="visible"/>
                                      </p:to>
                                    </p:set>
                                    <p:animEffect transition="in" filter="fade">
                                      <p:cBhvr>
                                        <p:cTn id="26" dur="500"/>
                                        <p:tgtEl>
                                          <p:spTgt spid="57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6"/>
                                        </p:tgtEl>
                                        <p:attrNameLst>
                                          <p:attrName>style.visibility</p:attrName>
                                        </p:attrNameLst>
                                      </p:cBhvr>
                                      <p:to>
                                        <p:strVal val="visible"/>
                                      </p:to>
                                    </p:set>
                                  </p:childTnLst>
                                </p:cTn>
                              </p:par>
                              <p:par>
                                <p:cTn id="31" presetID="10" presetClass="exit" presetSubtype="0" fill="hold" nodeType="withEffect">
                                  <p:stCondLst>
                                    <p:cond delay="3000"/>
                                  </p:stCondLst>
                                  <p:childTnLst>
                                    <p:animEffect transition="out" filter="fade">
                                      <p:cBhvr>
                                        <p:cTn id="32" dur="500"/>
                                        <p:tgtEl>
                                          <p:spTgt spid="576"/>
                                        </p:tgtEl>
                                      </p:cBhvr>
                                    </p:animEffect>
                                    <p:set>
                                      <p:cBhvr>
                                        <p:cTn id="33" dur="1" fill="hold">
                                          <p:stCondLst>
                                            <p:cond delay="500"/>
                                          </p:stCondLst>
                                        </p:cTn>
                                        <p:tgtEl>
                                          <p:spTgt spid="57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73"/>
                                        </p:tgtEl>
                                        <p:attrNameLst>
                                          <p:attrName>style.visibility</p:attrName>
                                        </p:attrNameLst>
                                      </p:cBhvr>
                                      <p:to>
                                        <p:strVal val="visible"/>
                                      </p:to>
                                    </p:set>
                                    <p:anim calcmode="lin" valueType="num">
                                      <p:cBhvr additive="base">
                                        <p:cTn id="38" dur="500"/>
                                        <p:tgtEl>
                                          <p:spTgt spid="57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7"/>
                                        </p:tgtEl>
                                        <p:attrNameLst>
                                          <p:attrName>style.visibility</p:attrName>
                                        </p:attrNameLst>
                                      </p:cBhvr>
                                      <p:to>
                                        <p:strVal val="visible"/>
                                      </p:to>
                                    </p:set>
                                  </p:childTnLst>
                                </p:cTn>
                              </p:par>
                              <p:par>
                                <p:cTn id="43" presetID="10" presetClass="exit" presetSubtype="0" fill="hold" nodeType="withEffect">
                                  <p:stCondLst>
                                    <p:cond delay="3000"/>
                                  </p:stCondLst>
                                  <p:childTnLst>
                                    <p:animEffect transition="out" filter="fade">
                                      <p:cBhvr>
                                        <p:cTn id="44" dur="500"/>
                                        <p:tgtEl>
                                          <p:spTgt spid="577"/>
                                        </p:tgtEl>
                                      </p:cBhvr>
                                    </p:animEffect>
                                    <p:set>
                                      <p:cBhvr>
                                        <p:cTn id="45" dur="1" fill="hold">
                                          <p:stCondLst>
                                            <p:cond delay="500"/>
                                          </p:stCondLst>
                                        </p:cTn>
                                        <p:tgtEl>
                                          <p:spTgt spid="57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74"/>
                                        </p:tgtEl>
                                        <p:attrNameLst>
                                          <p:attrName>style.visibility</p:attrName>
                                        </p:attrNameLst>
                                      </p:cBhvr>
                                      <p:to>
                                        <p:strVal val="visible"/>
                                      </p:to>
                                    </p:set>
                                    <p:anim calcmode="lin" valueType="num">
                                      <p:cBhvr additive="base">
                                        <p:cTn id="50" dur="500"/>
                                        <p:tgtEl>
                                          <p:spTgt spid="57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8"/>
                                        </p:tgtEl>
                                        <p:attrNameLst>
                                          <p:attrName>style.visibility</p:attrName>
                                        </p:attrNameLst>
                                      </p:cBhvr>
                                      <p:to>
                                        <p:strVal val="visible"/>
                                      </p:to>
                                    </p:set>
                                  </p:childTnLst>
                                </p:cTn>
                              </p:par>
                              <p:par>
                                <p:cTn id="55" presetID="10" presetClass="exit" presetSubtype="0" fill="hold" nodeType="withEffect">
                                  <p:stCondLst>
                                    <p:cond delay="3000"/>
                                  </p:stCondLst>
                                  <p:childTnLst>
                                    <p:animEffect transition="out" filter="fade">
                                      <p:cBhvr>
                                        <p:cTn id="56" dur="500"/>
                                        <p:tgtEl>
                                          <p:spTgt spid="578"/>
                                        </p:tgtEl>
                                      </p:cBhvr>
                                    </p:animEffect>
                                    <p:set>
                                      <p:cBhvr>
                                        <p:cTn id="57" dur="1" fill="hold">
                                          <p:stCondLst>
                                            <p:cond delay="500"/>
                                          </p:stCondLst>
                                        </p:cTn>
                                        <p:tgtEl>
                                          <p:spTgt spid="57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80"/>
                                        </p:tgtEl>
                                        <p:attrNameLst>
                                          <p:attrName>style.visibility</p:attrName>
                                        </p:attrNameLst>
                                      </p:cBhvr>
                                      <p:to>
                                        <p:strVal val="visible"/>
                                      </p:to>
                                    </p:set>
                                    <p:anim calcmode="lin" valueType="num">
                                      <p:cBhvr additive="base">
                                        <p:cTn id="62" dur="500"/>
                                        <p:tgtEl>
                                          <p:spTgt spid="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26</a:t>
            </a:fld>
            <a:endParaRPr/>
          </a:p>
        </p:txBody>
      </p:sp>
      <p:sp>
        <p:nvSpPr>
          <p:cNvPr id="586" name="Google Shape;586;p18"/>
          <p:cNvSpPr txBox="1">
            <a:spLocks noGrp="1"/>
          </p:cNvSpPr>
          <p:nvPr>
            <p:ph type="body" idx="1"/>
          </p:nvPr>
        </p:nvSpPr>
        <p:spPr>
          <a:xfrm>
            <a:off x="625908" y="1902580"/>
            <a:ext cx="9832618" cy="4478753"/>
          </a:xfrm>
          <a:prstGeom prst="rect">
            <a:avLst/>
          </a:prstGeom>
          <a:noFill/>
          <a:ln>
            <a:noFill/>
          </a:ln>
        </p:spPr>
        <p:txBody>
          <a:bodyPr spcFirstLastPara="1" wrap="square" lIns="0" tIns="45700" rIns="0" bIns="45700" anchor="t" anchorCtr="0">
            <a:normAutofit/>
          </a:bodyPr>
          <a:lstStyle/>
          <a:p>
            <a:pPr marL="0" lvl="0" indent="0" algn="just" rtl="0">
              <a:lnSpc>
                <a:spcPct val="90000"/>
              </a:lnSpc>
              <a:spcBef>
                <a:spcPts val="0"/>
              </a:spcBef>
              <a:spcAft>
                <a:spcPts val="0"/>
              </a:spcAft>
              <a:buSzPts val="2800"/>
              <a:buNone/>
            </a:pPr>
            <a:r>
              <a:rPr lang="es-ES" dirty="0"/>
              <a:t>El Ingeniero debe </a:t>
            </a:r>
            <a:r>
              <a:rPr lang="es-ES" dirty="0">
                <a:latin typeface="Calibri"/>
                <a:ea typeface="Calibri"/>
                <a:cs typeface="Calibri"/>
                <a:sym typeface="Calibri"/>
              </a:rPr>
              <a:t>dominar los aspectos técnicos, aprender habilidades requeridas para entender el problema, diseñar solución desarrollarla, </a:t>
            </a:r>
            <a:r>
              <a:rPr lang="es-ES" dirty="0" err="1">
                <a:latin typeface="Calibri"/>
                <a:ea typeface="Calibri"/>
                <a:cs typeface="Calibri"/>
                <a:sym typeface="Calibri"/>
              </a:rPr>
              <a:t>etc</a:t>
            </a:r>
            <a:endParaRPr lang="es-ES" dirty="0">
              <a:latin typeface="Calibri"/>
              <a:ea typeface="Calibri"/>
              <a:cs typeface="Calibri"/>
              <a:sym typeface="Calibri"/>
            </a:endParaRPr>
          </a:p>
          <a:p>
            <a:pPr marL="0" lvl="0" indent="0" algn="just" rtl="0">
              <a:lnSpc>
                <a:spcPct val="90000"/>
              </a:lnSpc>
              <a:spcBef>
                <a:spcPts val="0"/>
              </a:spcBef>
              <a:spcAft>
                <a:spcPts val="0"/>
              </a:spcAft>
              <a:buSzPts val="2800"/>
              <a:buNone/>
            </a:pPr>
            <a:endParaRPr dirty="0">
              <a:latin typeface="Calibri"/>
              <a:ea typeface="Calibri"/>
              <a:cs typeface="Calibri"/>
              <a:sym typeface="Calibri"/>
            </a:endParaRPr>
          </a:p>
          <a:p>
            <a:pPr marL="0" lvl="0" indent="0" algn="just" rtl="0">
              <a:lnSpc>
                <a:spcPct val="85000"/>
              </a:lnSpc>
              <a:spcBef>
                <a:spcPts val="0"/>
              </a:spcBef>
              <a:spcAft>
                <a:spcPts val="0"/>
              </a:spcAft>
              <a:buSzPts val="1980"/>
              <a:buNone/>
            </a:pPr>
            <a:r>
              <a:rPr lang="es-ES" dirty="0">
                <a:latin typeface="Calibri"/>
                <a:ea typeface="Calibri"/>
                <a:cs typeface="Calibri"/>
                <a:sym typeface="Calibri"/>
              </a:rPr>
              <a:t>Pero además, los aspectos humanos son lo que lo harán un ingeniero efectivo.</a:t>
            </a:r>
          </a:p>
          <a:p>
            <a:pPr marL="0" lvl="0" indent="0" algn="just" rtl="0">
              <a:lnSpc>
                <a:spcPct val="85000"/>
              </a:lnSpc>
              <a:spcBef>
                <a:spcPts val="0"/>
              </a:spcBef>
              <a:spcAft>
                <a:spcPts val="0"/>
              </a:spcAft>
              <a:buSzPts val="1980"/>
              <a:buNone/>
            </a:pPr>
            <a:endParaRPr dirty="0"/>
          </a:p>
          <a:p>
            <a:pPr marL="0" lvl="0" indent="0" algn="just" rtl="0">
              <a:lnSpc>
                <a:spcPct val="85000"/>
              </a:lnSpc>
              <a:spcBef>
                <a:spcPts val="0"/>
              </a:spcBef>
              <a:spcAft>
                <a:spcPts val="0"/>
              </a:spcAft>
              <a:buSzPts val="1980"/>
              <a:buNone/>
            </a:pPr>
            <a:r>
              <a:rPr lang="es-ES" dirty="0">
                <a:latin typeface="Calibri"/>
                <a:ea typeface="Calibri"/>
                <a:cs typeface="Calibri"/>
                <a:sym typeface="Calibri"/>
              </a:rPr>
              <a:t>Tener un sentido de </a:t>
            </a:r>
            <a:r>
              <a:rPr lang="es-ES" i="1" dirty="0">
                <a:latin typeface="Calibri"/>
                <a:ea typeface="Calibri"/>
                <a:cs typeface="Calibri"/>
                <a:sym typeface="Calibri"/>
              </a:rPr>
              <a:t>responsabilidad individual</a:t>
            </a:r>
            <a:r>
              <a:rPr lang="es-ES" dirty="0">
                <a:latin typeface="Calibri"/>
                <a:ea typeface="Calibri"/>
                <a:cs typeface="Calibri"/>
                <a:sym typeface="Calibri"/>
              </a:rPr>
              <a:t>, </a:t>
            </a:r>
            <a:r>
              <a:rPr lang="es-ES" i="1" dirty="0">
                <a:latin typeface="Calibri"/>
                <a:ea typeface="Calibri"/>
                <a:cs typeface="Calibri"/>
                <a:sym typeface="Calibri"/>
              </a:rPr>
              <a:t>aguda conciencia </a:t>
            </a:r>
            <a:r>
              <a:rPr lang="es-ES" dirty="0">
                <a:latin typeface="Calibri"/>
                <a:ea typeface="Calibri"/>
                <a:cs typeface="Calibri"/>
                <a:sym typeface="Calibri"/>
              </a:rPr>
              <a:t>de las necesitades del equipo, </a:t>
            </a:r>
            <a:r>
              <a:rPr lang="es-ES" i="1" dirty="0">
                <a:latin typeface="Calibri"/>
                <a:ea typeface="Calibri"/>
                <a:cs typeface="Calibri"/>
                <a:sym typeface="Calibri"/>
              </a:rPr>
              <a:t>atención al detalle </a:t>
            </a:r>
            <a:r>
              <a:rPr lang="es-ES" dirty="0">
                <a:latin typeface="Calibri"/>
                <a:ea typeface="Calibri"/>
                <a:cs typeface="Calibri"/>
                <a:sym typeface="Calibri"/>
              </a:rPr>
              <a:t>entre otros.</a:t>
            </a:r>
            <a:endParaRPr dirty="0"/>
          </a:p>
        </p:txBody>
      </p:sp>
      <p:sp>
        <p:nvSpPr>
          <p:cNvPr id="587" name="Google Shape;587;p18"/>
          <p:cNvSpPr txBox="1"/>
          <p:nvPr/>
        </p:nvSpPr>
        <p:spPr>
          <a:xfrm>
            <a:off x="576010" y="404675"/>
            <a:ext cx="10472100" cy="12732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chemeClr val="accent1"/>
              </a:buClr>
              <a:buSzPts val="4400"/>
              <a:buFont typeface="Calibri"/>
              <a:buNone/>
            </a:pPr>
            <a:r>
              <a:rPr lang="es-ES" sz="4400" b="1" i="0" u="none" strike="noStrike" cap="none">
                <a:solidFill>
                  <a:schemeClr val="accent1"/>
                </a:solidFill>
                <a:latin typeface="Calibri"/>
                <a:ea typeface="Calibri"/>
                <a:cs typeface="Calibri"/>
                <a:sym typeface="Calibri"/>
              </a:rPr>
              <a:t>Características de un Ingeniero/a de software</a:t>
            </a:r>
            <a:endParaRPr sz="4400" b="1" i="0" u="none" strike="noStrike" cap="none">
              <a:solidFill>
                <a:schemeClr val="accent1"/>
              </a:solidFill>
              <a:latin typeface="Calibri"/>
              <a:ea typeface="Calibri"/>
              <a:cs typeface="Calibri"/>
              <a:sym typeface="Calibri"/>
            </a:endParaRPr>
          </a:p>
        </p:txBody>
      </p:sp>
      <p:pic>
        <p:nvPicPr>
          <p:cNvPr id="588" name="Google Shape;588;p18"/>
          <p:cNvPicPr preferRelativeResize="0"/>
          <p:nvPr/>
        </p:nvPicPr>
        <p:blipFill rotWithShape="1">
          <a:blip r:embed="rId3">
            <a:alphaModFix/>
          </a:blip>
          <a:srcRect l="3931" r="3585"/>
          <a:stretch/>
        </p:blipFill>
        <p:spPr>
          <a:xfrm>
            <a:off x="4867688" y="3853950"/>
            <a:ext cx="4240697" cy="2443955"/>
          </a:xfrm>
          <a:prstGeom prst="rect">
            <a:avLst/>
          </a:prstGeom>
          <a:noFill/>
          <a:ln>
            <a:noFill/>
          </a:ln>
        </p:spPr>
      </p:pic>
      <p:sp>
        <p:nvSpPr>
          <p:cNvPr id="589" name="Google Shape;589;p18"/>
          <p:cNvSpPr txBox="1"/>
          <p:nvPr/>
        </p:nvSpPr>
        <p:spPr>
          <a:xfrm>
            <a:off x="5679537" y="6467538"/>
            <a:ext cx="1566454"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rgbClr val="BFBFBF"/>
                </a:solidFill>
                <a:latin typeface="Calibri"/>
                <a:ea typeface="Calibri"/>
                <a:cs typeface="Calibri"/>
                <a:sym typeface="Calibri"/>
              </a:rPr>
              <a:t>Pressman .2021 Cap 1</a:t>
            </a:r>
            <a:endParaRPr sz="1200" b="0" i="0" u="none" strike="noStrike" cap="none">
              <a:solidFill>
                <a:srgbClr val="BFBFB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6">
                                            <p:txEl>
                                              <p:pRg st="0" end="0"/>
                                            </p:txEl>
                                          </p:spTgt>
                                        </p:tgtEl>
                                        <p:attrNameLst>
                                          <p:attrName>style.visibility</p:attrName>
                                        </p:attrNameLst>
                                      </p:cBhvr>
                                      <p:to>
                                        <p:strVal val="visible"/>
                                      </p:to>
                                    </p:set>
                                    <p:animEffect transition="in" filter="fade">
                                      <p:cBhvr>
                                        <p:cTn id="7" dur="2000"/>
                                        <p:tgtEl>
                                          <p:spTgt spid="5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6">
                                            <p:txEl>
                                              <p:pRg st="2" end="2"/>
                                            </p:txEl>
                                          </p:spTgt>
                                        </p:tgtEl>
                                        <p:attrNameLst>
                                          <p:attrName>style.visibility</p:attrName>
                                        </p:attrNameLst>
                                      </p:cBhvr>
                                      <p:to>
                                        <p:strVal val="visible"/>
                                      </p:to>
                                    </p:set>
                                    <p:animEffect transition="in" filter="fade">
                                      <p:cBhvr>
                                        <p:cTn id="12" dur="2000"/>
                                        <p:tgtEl>
                                          <p:spTgt spid="58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6">
                                            <p:txEl>
                                              <p:pRg st="4" end="4"/>
                                            </p:txEl>
                                          </p:spTgt>
                                        </p:tgtEl>
                                        <p:attrNameLst>
                                          <p:attrName>style.visibility</p:attrName>
                                        </p:attrNameLst>
                                      </p:cBhvr>
                                      <p:to>
                                        <p:strVal val="visible"/>
                                      </p:to>
                                    </p:set>
                                    <p:animEffect transition="in" filter="fade">
                                      <p:cBhvr>
                                        <p:cTn id="17" dur="2000"/>
                                        <p:tgtEl>
                                          <p:spTgt spid="5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9"/>
          <p:cNvSpPr txBox="1">
            <a:spLocks noGrp="1"/>
          </p:cNvSpPr>
          <p:nvPr>
            <p:ph type="title"/>
          </p:nvPr>
        </p:nvSpPr>
        <p:spPr>
          <a:xfrm>
            <a:off x="1101700" y="286601"/>
            <a:ext cx="10098900" cy="10743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s-ES" sz="4400" b="1"/>
              <a:t>Responsabilidad profesional y ética</a:t>
            </a:r>
            <a:endParaRPr sz="4400" b="1"/>
          </a:p>
        </p:txBody>
      </p:sp>
      <p:sp>
        <p:nvSpPr>
          <p:cNvPr id="595" name="Google Shape;595;p19"/>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Autofit/>
          </a:bodyPr>
          <a:lstStyle/>
          <a:p>
            <a:pPr marL="0" lvl="0" indent="0" algn="just" rtl="0">
              <a:lnSpc>
                <a:spcPct val="90000"/>
              </a:lnSpc>
              <a:spcBef>
                <a:spcPts val="0"/>
              </a:spcBef>
              <a:spcAft>
                <a:spcPts val="0"/>
              </a:spcAft>
              <a:buSzPts val="3200"/>
              <a:buNone/>
            </a:pPr>
            <a:r>
              <a:rPr lang="es-ES" sz="3200"/>
              <a:t>La Ingeniería de Software se desarrolla en un marco económico, social y legal.</a:t>
            </a:r>
            <a:endParaRPr/>
          </a:p>
          <a:p>
            <a:pPr marL="384048" lvl="1" indent="-182880" algn="l" rtl="0">
              <a:lnSpc>
                <a:spcPct val="90000"/>
              </a:lnSpc>
              <a:spcBef>
                <a:spcPts val="400"/>
              </a:spcBef>
              <a:spcAft>
                <a:spcPts val="0"/>
              </a:spcAft>
              <a:buSzPts val="2400"/>
              <a:buChar char="◦"/>
            </a:pPr>
            <a:r>
              <a:rPr lang="es-ES" sz="2400"/>
              <a:t>Los IS deben aceptar responsabilidades más amplias que las responsabilidades técnicas</a:t>
            </a:r>
            <a:endParaRPr/>
          </a:p>
          <a:p>
            <a:pPr marL="384048" lvl="1" indent="-106679" algn="l" rtl="0">
              <a:lnSpc>
                <a:spcPct val="90000"/>
              </a:lnSpc>
              <a:spcBef>
                <a:spcPts val="600"/>
              </a:spcBef>
              <a:spcAft>
                <a:spcPts val="0"/>
              </a:spcAft>
              <a:buSzPts val="1200"/>
              <a:buNone/>
            </a:pPr>
            <a:endParaRPr sz="1200"/>
          </a:p>
          <a:p>
            <a:pPr marL="91440" lvl="0" indent="-91440" algn="just" rtl="0">
              <a:lnSpc>
                <a:spcPct val="90000"/>
              </a:lnSpc>
              <a:spcBef>
                <a:spcPts val="1600"/>
              </a:spcBef>
              <a:spcAft>
                <a:spcPts val="0"/>
              </a:spcAft>
              <a:buSzPts val="3200"/>
              <a:buChar char=" "/>
            </a:pPr>
            <a:r>
              <a:rPr lang="es-ES" sz="3200"/>
              <a:t>No debe utilizar su capacidad y habilidades de forma deshonesta, o de forma que deshonre la profesión. </a:t>
            </a:r>
            <a:endParaRPr/>
          </a:p>
          <a:p>
            <a:pPr marL="0" lvl="0" indent="0" algn="l" rtl="0">
              <a:lnSpc>
                <a:spcPct val="90000"/>
              </a:lnSpc>
              <a:spcBef>
                <a:spcPts val="1400"/>
              </a:spcBef>
              <a:spcAft>
                <a:spcPts val="0"/>
              </a:spcAft>
              <a:buSzPts val="1400"/>
              <a:buNone/>
            </a:pPr>
            <a:endParaRPr sz="1400"/>
          </a:p>
        </p:txBody>
      </p:sp>
      <p:sp>
        <p:nvSpPr>
          <p:cNvPr id="596" name="Google Shape;596;p19"/>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27</a:t>
            </a:fld>
            <a:endParaRPr/>
          </a:p>
        </p:txBody>
      </p:sp>
      <p:sp>
        <p:nvSpPr>
          <p:cNvPr id="597" name="Google Shape;597;p19"/>
          <p:cNvSpPr txBox="1">
            <a:spLocks noGrp="1"/>
          </p:cNvSpPr>
          <p:nvPr>
            <p:ph type="body" idx="4294967295"/>
          </p:nvPr>
        </p:nvSpPr>
        <p:spPr>
          <a:xfrm>
            <a:off x="8437877" y="5562706"/>
            <a:ext cx="2171700" cy="306388"/>
          </a:xfrm>
          <a:prstGeom prst="rect">
            <a:avLst/>
          </a:prstGeom>
          <a:noFill/>
          <a:ln>
            <a:noFill/>
          </a:ln>
        </p:spPr>
        <p:txBody>
          <a:bodyPr spcFirstLastPara="1" wrap="square" lIns="0" tIns="45700" rIns="0" bIns="45700" anchor="t" anchorCtr="0">
            <a:normAutofit fontScale="77500" lnSpcReduction="20000"/>
          </a:bodyPr>
          <a:lstStyle/>
          <a:p>
            <a:pPr marL="91440" lvl="0" indent="-98425" algn="l" rtl="0">
              <a:lnSpc>
                <a:spcPct val="90000"/>
              </a:lnSpc>
              <a:spcBef>
                <a:spcPts val="0"/>
              </a:spcBef>
              <a:spcAft>
                <a:spcPts val="0"/>
              </a:spcAft>
              <a:buSzPct val="100000"/>
              <a:buChar char=" "/>
            </a:pPr>
            <a:r>
              <a:rPr lang="es-ES" dirty="0">
                <a:solidFill>
                  <a:srgbClr val="C00000"/>
                </a:solidFill>
              </a:rPr>
              <a:t>Sommerville – Capítulo 1</a:t>
            </a:r>
            <a:endParaRPr dirty="0">
              <a:solidFill>
                <a:srgbClr val="C00000"/>
              </a:solidFill>
            </a:endParaRPr>
          </a:p>
          <a:p>
            <a:pPr marL="91440" lvl="0" indent="0" algn="l" rtl="0">
              <a:lnSpc>
                <a:spcPct val="90000"/>
              </a:lnSpc>
              <a:spcBef>
                <a:spcPts val="1400"/>
              </a:spcBef>
              <a:spcAft>
                <a:spcPts val="0"/>
              </a:spcAft>
              <a:buSzPct val="100000"/>
              <a:buNone/>
            </a:pPr>
            <a:endParaRPr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xEl>
                                              <p:pRg st="0" end="0"/>
                                            </p:txEl>
                                          </p:spTgt>
                                        </p:tgtEl>
                                        <p:attrNameLst>
                                          <p:attrName>style.visibility</p:attrName>
                                        </p:attrNameLst>
                                      </p:cBhvr>
                                      <p:to>
                                        <p:strVal val="visible"/>
                                      </p:to>
                                    </p:set>
                                    <p:animEffect transition="in" filter="fade">
                                      <p:cBhvr>
                                        <p:cTn id="7" dur="2000"/>
                                        <p:tgtEl>
                                          <p:spTgt spid="59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5">
                                            <p:txEl>
                                              <p:pRg st="1" end="1"/>
                                            </p:txEl>
                                          </p:spTgt>
                                        </p:tgtEl>
                                        <p:attrNameLst>
                                          <p:attrName>style.visibility</p:attrName>
                                        </p:attrNameLst>
                                      </p:cBhvr>
                                      <p:to>
                                        <p:strVal val="visible"/>
                                      </p:to>
                                    </p:set>
                                    <p:animEffect transition="in" filter="fade">
                                      <p:cBhvr>
                                        <p:cTn id="10" dur="2000"/>
                                        <p:tgtEl>
                                          <p:spTgt spid="5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5">
                                            <p:txEl>
                                              <p:pRg st="3" end="3"/>
                                            </p:txEl>
                                          </p:spTgt>
                                        </p:tgtEl>
                                        <p:attrNameLst>
                                          <p:attrName>style.visibility</p:attrName>
                                        </p:attrNameLst>
                                      </p:cBhvr>
                                      <p:to>
                                        <p:strVal val="visible"/>
                                      </p:to>
                                    </p:set>
                                    <p:animEffect transition="in" filter="fade">
                                      <p:cBhvr>
                                        <p:cTn id="15" dur="2000"/>
                                        <p:tgtEl>
                                          <p:spTgt spid="595">
                                            <p:txEl>
                                              <p:pRg st="3" end="3"/>
                                            </p:txEl>
                                          </p:spTgt>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9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0"/>
          <p:cNvSpPr txBox="1">
            <a:spLocks noGrp="1"/>
          </p:cNvSpPr>
          <p:nvPr>
            <p:ph type="title"/>
          </p:nvPr>
        </p:nvSpPr>
        <p:spPr>
          <a:xfrm>
            <a:off x="625900" y="643374"/>
            <a:ext cx="10816200" cy="842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s-ES" sz="4400" b="1"/>
              <a:t>Responsabilidad profesional y ética</a:t>
            </a:r>
            <a:endParaRPr sz="4400" b="1"/>
          </a:p>
        </p:txBody>
      </p:sp>
      <p:sp>
        <p:nvSpPr>
          <p:cNvPr id="604" name="Google Shape;604;p20"/>
          <p:cNvSpPr txBox="1">
            <a:spLocks noGrp="1"/>
          </p:cNvSpPr>
          <p:nvPr>
            <p:ph type="sldNum" idx="12"/>
          </p:nvPr>
        </p:nvSpPr>
        <p:spPr>
          <a:xfrm>
            <a:off x="9286734" y="2852613"/>
            <a:ext cx="2937891" cy="1048573"/>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28</a:t>
            </a:fld>
            <a:endParaRPr/>
          </a:p>
        </p:txBody>
      </p:sp>
      <p:sp>
        <p:nvSpPr>
          <p:cNvPr id="605" name="Google Shape;605;p20"/>
          <p:cNvSpPr txBox="1">
            <a:spLocks noGrp="1"/>
          </p:cNvSpPr>
          <p:nvPr>
            <p:ph type="body" idx="1"/>
          </p:nvPr>
        </p:nvSpPr>
        <p:spPr>
          <a:xfrm>
            <a:off x="5976011" y="6509537"/>
            <a:ext cx="2171244" cy="305415"/>
          </a:xfrm>
          <a:prstGeom prst="rect">
            <a:avLst/>
          </a:prstGeom>
          <a:noFill/>
          <a:ln>
            <a:noFill/>
          </a:ln>
        </p:spPr>
        <p:txBody>
          <a:bodyPr spcFirstLastPara="1" wrap="square" lIns="0" tIns="45700" rIns="0" bIns="45700" anchor="t" anchorCtr="0">
            <a:noAutofit/>
          </a:bodyPr>
          <a:lstStyle/>
          <a:p>
            <a:pPr marL="91440" lvl="0" indent="-91440" algn="l" rtl="0">
              <a:lnSpc>
                <a:spcPct val="90000"/>
              </a:lnSpc>
              <a:spcBef>
                <a:spcPts val="0"/>
              </a:spcBef>
              <a:spcAft>
                <a:spcPts val="0"/>
              </a:spcAft>
              <a:buSzPts val="800"/>
              <a:buNone/>
            </a:pPr>
            <a:r>
              <a:rPr lang="es-ES"/>
              <a:t>Sommerville – Capítulo 1</a:t>
            </a:r>
            <a:endParaRPr/>
          </a:p>
          <a:p>
            <a:pPr marL="91440" lvl="0" indent="-91440" algn="l" rtl="0">
              <a:lnSpc>
                <a:spcPct val="90000"/>
              </a:lnSpc>
              <a:spcBef>
                <a:spcPts val="0"/>
              </a:spcBef>
              <a:spcAft>
                <a:spcPts val="0"/>
              </a:spcAft>
              <a:buSzPts val="825"/>
              <a:buNone/>
            </a:pPr>
            <a:endParaRPr/>
          </a:p>
        </p:txBody>
      </p:sp>
      <p:sp>
        <p:nvSpPr>
          <p:cNvPr id="606" name="Google Shape;606;p20"/>
          <p:cNvSpPr txBox="1">
            <a:spLocks noGrp="1"/>
          </p:cNvSpPr>
          <p:nvPr>
            <p:ph type="body" idx="2"/>
          </p:nvPr>
        </p:nvSpPr>
        <p:spPr>
          <a:xfrm>
            <a:off x="797358" y="1758429"/>
            <a:ext cx="9832618" cy="4478753"/>
          </a:xfrm>
          <a:prstGeom prst="rect">
            <a:avLst/>
          </a:prstGeom>
          <a:noFill/>
          <a:ln>
            <a:noFill/>
          </a:ln>
        </p:spPr>
        <p:txBody>
          <a:bodyPr spcFirstLastPara="1" wrap="square" lIns="0" tIns="45700" rIns="0" bIns="45700" anchor="t" anchorCtr="0">
            <a:noAutofit/>
          </a:bodyPr>
          <a:lstStyle/>
          <a:p>
            <a:pPr marL="68580" lvl="0" indent="-68580" algn="just" rtl="0">
              <a:lnSpc>
                <a:spcPct val="90000"/>
              </a:lnSpc>
              <a:spcBef>
                <a:spcPts val="0"/>
              </a:spcBef>
              <a:spcAft>
                <a:spcPts val="0"/>
              </a:spcAft>
              <a:buSzPts val="2400"/>
              <a:buChar char="»"/>
            </a:pPr>
            <a:r>
              <a:rPr lang="es-ES" sz="2400"/>
              <a:t>Confidencialidad</a:t>
            </a:r>
            <a:endParaRPr/>
          </a:p>
          <a:p>
            <a:pPr marL="384048" lvl="1" indent="-182880" algn="l" rtl="0">
              <a:lnSpc>
                <a:spcPct val="90000"/>
              </a:lnSpc>
              <a:spcBef>
                <a:spcPts val="400"/>
              </a:spcBef>
              <a:spcAft>
                <a:spcPts val="0"/>
              </a:spcAft>
              <a:buSzPts val="2000"/>
              <a:buChar char="◦"/>
            </a:pPr>
            <a:r>
              <a:rPr lang="es-ES" sz="2000"/>
              <a:t>Respetar la confidencialidad de sus empleados y clientes</a:t>
            </a:r>
            <a:endParaRPr/>
          </a:p>
          <a:p>
            <a:pPr marL="68580" lvl="0" indent="-68580" algn="l" rtl="0">
              <a:lnSpc>
                <a:spcPct val="90000"/>
              </a:lnSpc>
              <a:spcBef>
                <a:spcPts val="1600"/>
              </a:spcBef>
              <a:spcAft>
                <a:spcPts val="0"/>
              </a:spcAft>
              <a:buClr>
                <a:srgbClr val="C00000"/>
              </a:buClr>
              <a:buSzPts val="2400"/>
              <a:buFont typeface="Arial"/>
              <a:buChar char="»"/>
            </a:pPr>
            <a:r>
              <a:rPr lang="es-ES" sz="2400"/>
              <a:t>Competencia</a:t>
            </a:r>
            <a:endParaRPr/>
          </a:p>
          <a:p>
            <a:pPr marL="384048" lvl="1" indent="-182880" algn="l" rtl="0">
              <a:lnSpc>
                <a:spcPct val="90000"/>
              </a:lnSpc>
              <a:spcBef>
                <a:spcPts val="400"/>
              </a:spcBef>
              <a:spcAft>
                <a:spcPts val="0"/>
              </a:spcAft>
              <a:buSzPts val="2000"/>
              <a:buChar char="◦"/>
            </a:pPr>
            <a:r>
              <a:rPr lang="es-ES" sz="2000"/>
              <a:t>No falsificar el nivel de competencia y aceptar responsabilidades fuera de su capacidad</a:t>
            </a:r>
            <a:endParaRPr/>
          </a:p>
          <a:p>
            <a:pPr marL="68580" lvl="0" indent="-68580" algn="l" rtl="0">
              <a:lnSpc>
                <a:spcPct val="90000"/>
              </a:lnSpc>
              <a:spcBef>
                <a:spcPts val="1600"/>
              </a:spcBef>
              <a:spcAft>
                <a:spcPts val="0"/>
              </a:spcAft>
              <a:buClr>
                <a:srgbClr val="C00000"/>
              </a:buClr>
              <a:buSzPts val="2400"/>
              <a:buFont typeface="Arial"/>
              <a:buChar char="»"/>
            </a:pPr>
            <a:r>
              <a:rPr lang="es-ES" sz="2400"/>
              <a:t>Derechos de la propiedad intelectual</a:t>
            </a:r>
            <a:endParaRPr/>
          </a:p>
          <a:p>
            <a:pPr marL="384048" lvl="1" indent="-182880" algn="l" rtl="0">
              <a:lnSpc>
                <a:spcPct val="90000"/>
              </a:lnSpc>
              <a:spcBef>
                <a:spcPts val="400"/>
              </a:spcBef>
              <a:spcAft>
                <a:spcPts val="0"/>
              </a:spcAft>
              <a:buSzPts val="2000"/>
              <a:buChar char="◦"/>
            </a:pPr>
            <a:r>
              <a:rPr lang="es-ES" sz="2000"/>
              <a:t>Conocer la leyes vigentes sobre las patentes y copyright</a:t>
            </a:r>
            <a:endParaRPr/>
          </a:p>
          <a:p>
            <a:pPr marL="68580" lvl="0" indent="-68580" algn="l" rtl="0">
              <a:lnSpc>
                <a:spcPct val="90000"/>
              </a:lnSpc>
              <a:spcBef>
                <a:spcPts val="1600"/>
              </a:spcBef>
              <a:spcAft>
                <a:spcPts val="0"/>
              </a:spcAft>
              <a:buClr>
                <a:srgbClr val="C00000"/>
              </a:buClr>
              <a:buSzPts val="2400"/>
              <a:buFont typeface="Arial"/>
              <a:buChar char="»"/>
            </a:pPr>
            <a:r>
              <a:rPr lang="es-ES" sz="2400"/>
              <a:t>Uso inapropiado de las computadoras</a:t>
            </a:r>
            <a:endParaRPr/>
          </a:p>
          <a:p>
            <a:pPr marL="384048" lvl="1" indent="-182880" algn="l" rtl="0">
              <a:lnSpc>
                <a:spcPct val="90000"/>
              </a:lnSpc>
              <a:spcBef>
                <a:spcPts val="400"/>
              </a:spcBef>
              <a:spcAft>
                <a:spcPts val="0"/>
              </a:spcAft>
              <a:buSzPts val="2000"/>
              <a:buChar char="◦"/>
            </a:pPr>
            <a:r>
              <a:rPr lang="es-ES" sz="2000"/>
              <a:t>No debe utilizar sus habilidades técnicas para utilizar de forma inapropiada otras computadoras</a:t>
            </a:r>
            <a:endParaRPr/>
          </a:p>
          <a:p>
            <a:pPr marL="0" lvl="0" indent="0" algn="l" rtl="0">
              <a:lnSpc>
                <a:spcPct val="90000"/>
              </a:lnSpc>
              <a:spcBef>
                <a:spcPts val="1600"/>
              </a:spcBef>
              <a:spcAft>
                <a:spcPts val="0"/>
              </a:spcAft>
              <a:buClr>
                <a:srgbClr val="C00000"/>
              </a:buClr>
              <a:buSzPts val="2400"/>
              <a:buNone/>
            </a:pPr>
            <a:r>
              <a:rPr lang="es-ES" sz="2400" b="1" i="1"/>
              <a:t>Existen diferentes organizaciones como ACM o IEEE que sugieren diferentes códigos de ética a respetar</a:t>
            </a:r>
            <a:endParaRPr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6">
                                            <p:txEl>
                                              <p:pRg st="0" end="0"/>
                                            </p:txEl>
                                          </p:spTgt>
                                        </p:tgtEl>
                                        <p:attrNameLst>
                                          <p:attrName>style.visibility</p:attrName>
                                        </p:attrNameLst>
                                      </p:cBhvr>
                                      <p:to>
                                        <p:strVal val="visible"/>
                                      </p:to>
                                    </p:set>
                                    <p:animEffect transition="in" filter="fade">
                                      <p:cBhvr>
                                        <p:cTn id="7" dur="2000"/>
                                        <p:tgtEl>
                                          <p:spTgt spid="60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06">
                                            <p:txEl>
                                              <p:pRg st="1" end="1"/>
                                            </p:txEl>
                                          </p:spTgt>
                                        </p:tgtEl>
                                        <p:attrNameLst>
                                          <p:attrName>style.visibility</p:attrName>
                                        </p:attrNameLst>
                                      </p:cBhvr>
                                      <p:to>
                                        <p:strVal val="visible"/>
                                      </p:to>
                                    </p:set>
                                    <p:animEffect transition="in" filter="fade">
                                      <p:cBhvr>
                                        <p:cTn id="10" dur="2000"/>
                                        <p:tgtEl>
                                          <p:spTgt spid="60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6">
                                            <p:txEl>
                                              <p:pRg st="2" end="2"/>
                                            </p:txEl>
                                          </p:spTgt>
                                        </p:tgtEl>
                                        <p:attrNameLst>
                                          <p:attrName>style.visibility</p:attrName>
                                        </p:attrNameLst>
                                      </p:cBhvr>
                                      <p:to>
                                        <p:strVal val="visible"/>
                                      </p:to>
                                    </p:set>
                                    <p:animEffect transition="in" filter="fade">
                                      <p:cBhvr>
                                        <p:cTn id="15" dur="2000"/>
                                        <p:tgtEl>
                                          <p:spTgt spid="60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06">
                                            <p:txEl>
                                              <p:pRg st="3" end="3"/>
                                            </p:txEl>
                                          </p:spTgt>
                                        </p:tgtEl>
                                        <p:attrNameLst>
                                          <p:attrName>style.visibility</p:attrName>
                                        </p:attrNameLst>
                                      </p:cBhvr>
                                      <p:to>
                                        <p:strVal val="visible"/>
                                      </p:to>
                                    </p:set>
                                    <p:animEffect transition="in" filter="fade">
                                      <p:cBhvr>
                                        <p:cTn id="18" dur="2000"/>
                                        <p:tgtEl>
                                          <p:spTgt spid="60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06">
                                            <p:txEl>
                                              <p:pRg st="4" end="4"/>
                                            </p:txEl>
                                          </p:spTgt>
                                        </p:tgtEl>
                                        <p:attrNameLst>
                                          <p:attrName>style.visibility</p:attrName>
                                        </p:attrNameLst>
                                      </p:cBhvr>
                                      <p:to>
                                        <p:strVal val="visible"/>
                                      </p:to>
                                    </p:set>
                                    <p:animEffect transition="in" filter="fade">
                                      <p:cBhvr>
                                        <p:cTn id="23" dur="2000"/>
                                        <p:tgtEl>
                                          <p:spTgt spid="60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06">
                                            <p:txEl>
                                              <p:pRg st="5" end="5"/>
                                            </p:txEl>
                                          </p:spTgt>
                                        </p:tgtEl>
                                        <p:attrNameLst>
                                          <p:attrName>style.visibility</p:attrName>
                                        </p:attrNameLst>
                                      </p:cBhvr>
                                      <p:to>
                                        <p:strVal val="visible"/>
                                      </p:to>
                                    </p:set>
                                    <p:animEffect transition="in" filter="fade">
                                      <p:cBhvr>
                                        <p:cTn id="26" dur="2000"/>
                                        <p:tgtEl>
                                          <p:spTgt spid="60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6">
                                            <p:txEl>
                                              <p:pRg st="6" end="6"/>
                                            </p:txEl>
                                          </p:spTgt>
                                        </p:tgtEl>
                                        <p:attrNameLst>
                                          <p:attrName>style.visibility</p:attrName>
                                        </p:attrNameLst>
                                      </p:cBhvr>
                                      <p:to>
                                        <p:strVal val="visible"/>
                                      </p:to>
                                    </p:set>
                                    <p:animEffect transition="in" filter="fade">
                                      <p:cBhvr>
                                        <p:cTn id="31" dur="2000"/>
                                        <p:tgtEl>
                                          <p:spTgt spid="60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06">
                                            <p:txEl>
                                              <p:pRg st="7" end="7"/>
                                            </p:txEl>
                                          </p:spTgt>
                                        </p:tgtEl>
                                        <p:attrNameLst>
                                          <p:attrName>style.visibility</p:attrName>
                                        </p:attrNameLst>
                                      </p:cBhvr>
                                      <p:to>
                                        <p:strVal val="visible"/>
                                      </p:to>
                                    </p:set>
                                    <p:animEffect transition="in" filter="fade">
                                      <p:cBhvr>
                                        <p:cTn id="34" dur="2000"/>
                                        <p:tgtEl>
                                          <p:spTgt spid="60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06">
                                            <p:txEl>
                                              <p:pRg st="8" end="8"/>
                                            </p:txEl>
                                          </p:spTgt>
                                        </p:tgtEl>
                                        <p:attrNameLst>
                                          <p:attrName>style.visibility</p:attrName>
                                        </p:attrNameLst>
                                      </p:cBhvr>
                                      <p:to>
                                        <p:strVal val="visible"/>
                                      </p:to>
                                    </p:set>
                                    <p:animEffect transition="in" filter="fade">
                                      <p:cBhvr>
                                        <p:cTn id="39" dur="2000"/>
                                        <p:tgtEl>
                                          <p:spTgt spid="60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21"/>
          <p:cNvSpPr txBox="1">
            <a:spLocks noGrp="1"/>
          </p:cNvSpPr>
          <p:nvPr>
            <p:ph type="ctrTitle"/>
          </p:nvPr>
        </p:nvSpPr>
        <p:spPr>
          <a:xfrm>
            <a:off x="1101709" y="758952"/>
            <a:ext cx="10098900" cy="3566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6000"/>
              <a:buFont typeface="Calibri"/>
              <a:buNone/>
            </a:pPr>
            <a:r>
              <a:rPr lang="es-ES" sz="6000" b="1"/>
              <a:t>Técnicas de comunicación</a:t>
            </a:r>
            <a:endParaRPr/>
          </a:p>
        </p:txBody>
      </p:sp>
      <p:sp>
        <p:nvSpPr>
          <p:cNvPr id="612" name="Google Shape;612;p21"/>
          <p:cNvSpPr txBox="1">
            <a:spLocks noGrp="1"/>
          </p:cNvSpPr>
          <p:nvPr>
            <p:ph type="subTitle" idx="1"/>
          </p:nvPr>
        </p:nvSpPr>
        <p:spPr>
          <a:xfrm>
            <a:off x="1104491" y="4455621"/>
            <a:ext cx="10098900" cy="1143000"/>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2000"/>
              <a:buNone/>
            </a:pPr>
            <a:endParaRPr/>
          </a:p>
        </p:txBody>
      </p:sp>
      <p:sp>
        <p:nvSpPr>
          <p:cNvPr id="613" name="Google Shape;613;p21"/>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29</a:t>
            </a:fld>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97"/>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14" name="Google Shape;314;p97"/>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s-ES" b="1"/>
              <a:t>Turno 1</a:t>
            </a:r>
            <a:r>
              <a:rPr lang="es-ES"/>
              <a:t> </a:t>
            </a:r>
            <a:endParaRPr sz="1400"/>
          </a:p>
          <a:p>
            <a:pPr marL="1371600" lvl="2" indent="-342900" algn="l" rtl="0">
              <a:lnSpc>
                <a:spcPct val="90000"/>
              </a:lnSpc>
              <a:spcBef>
                <a:spcPts val="400"/>
              </a:spcBef>
              <a:spcAft>
                <a:spcPts val="0"/>
              </a:spcAft>
              <a:buSzPts val="1800"/>
              <a:buChar char="◦"/>
            </a:pPr>
            <a:r>
              <a:rPr lang="es-ES" sz="1600"/>
              <a:t>TEORÍA: LUNES 11hs (Aula 5) –  Marcos Boracchia</a:t>
            </a:r>
            <a:endParaRPr sz="1200"/>
          </a:p>
          <a:p>
            <a:pPr marL="457200" lvl="0" indent="-342900" algn="l" rtl="0">
              <a:lnSpc>
                <a:spcPct val="90000"/>
              </a:lnSpc>
              <a:spcBef>
                <a:spcPts val="1200"/>
              </a:spcBef>
              <a:spcAft>
                <a:spcPts val="0"/>
              </a:spcAft>
              <a:buSzPts val="1800"/>
              <a:buChar char=" "/>
            </a:pPr>
            <a:r>
              <a:rPr lang="es-ES" b="1"/>
              <a:t>Turno 2</a:t>
            </a:r>
            <a:r>
              <a:rPr lang="es-ES"/>
              <a:t> </a:t>
            </a:r>
            <a:endParaRPr sz="1400"/>
          </a:p>
          <a:p>
            <a:pPr marL="1371600" lvl="2" indent="-342900" algn="l" rtl="0">
              <a:lnSpc>
                <a:spcPct val="90000"/>
              </a:lnSpc>
              <a:spcBef>
                <a:spcPts val="400"/>
              </a:spcBef>
              <a:spcAft>
                <a:spcPts val="0"/>
              </a:spcAft>
              <a:buSzPts val="1800"/>
              <a:buChar char="◦"/>
            </a:pPr>
            <a:r>
              <a:rPr lang="es-ES" sz="1600"/>
              <a:t>TEORIA: MIERCOLES 14hs (aula 11) –  Alejandro González</a:t>
            </a:r>
            <a:endParaRPr sz="1200"/>
          </a:p>
          <a:p>
            <a:pPr marL="457200" lvl="0" indent="-342900" algn="l" rtl="0">
              <a:lnSpc>
                <a:spcPct val="90000"/>
              </a:lnSpc>
              <a:spcBef>
                <a:spcPts val="1200"/>
              </a:spcBef>
              <a:spcAft>
                <a:spcPts val="0"/>
              </a:spcAft>
              <a:buSzPts val="1800"/>
              <a:buChar char=" "/>
            </a:pPr>
            <a:r>
              <a:rPr lang="es-ES" b="1"/>
              <a:t>Turno 3</a:t>
            </a:r>
            <a:r>
              <a:rPr lang="es-ES"/>
              <a:t> </a:t>
            </a:r>
            <a:endParaRPr sz="1400"/>
          </a:p>
          <a:p>
            <a:pPr marL="1371600" lvl="2" indent="-342900" algn="l" rtl="0">
              <a:lnSpc>
                <a:spcPct val="90000"/>
              </a:lnSpc>
              <a:spcBef>
                <a:spcPts val="400"/>
              </a:spcBef>
              <a:spcAft>
                <a:spcPts val="0"/>
              </a:spcAft>
              <a:buSzPts val="1800"/>
              <a:buChar char="◦"/>
            </a:pPr>
            <a:r>
              <a:rPr lang="es-ES" sz="1600"/>
              <a:t>TEORÍA: JUEVES 17hs (aula 10B) –  Rocío Muñoz</a:t>
            </a:r>
            <a:endParaRPr sz="1200"/>
          </a:p>
          <a:p>
            <a:pPr marL="914400" lvl="1" indent="-228600" algn="l" rtl="0">
              <a:lnSpc>
                <a:spcPct val="90000"/>
              </a:lnSpc>
              <a:spcBef>
                <a:spcPts val="200"/>
              </a:spcBef>
              <a:spcAft>
                <a:spcPts val="0"/>
              </a:spcAft>
              <a:buSzPts val="1800"/>
              <a:buNone/>
            </a:pPr>
            <a:endParaRPr sz="2000"/>
          </a:p>
          <a:p>
            <a:pPr marL="914400" lvl="1" indent="-228600" algn="l" rtl="0">
              <a:lnSpc>
                <a:spcPct val="90000"/>
              </a:lnSpc>
              <a:spcBef>
                <a:spcPts val="200"/>
              </a:spcBef>
              <a:spcAft>
                <a:spcPts val="0"/>
              </a:spcAft>
              <a:buSzPts val="1800"/>
              <a:buNone/>
            </a:pPr>
            <a:r>
              <a:rPr lang="es-ES" sz="1600"/>
              <a:t>Tema horarios práctica consultar con JTPs: Virginia Ainchil, Emanuel Nucilli, Ana Vicenzi</a:t>
            </a:r>
            <a:endParaRPr sz="1600"/>
          </a:p>
        </p:txBody>
      </p:sp>
      <p:sp>
        <p:nvSpPr>
          <p:cNvPr id="315" name="Google Shape;315;p97"/>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3</a:t>
            </a:fld>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2"/>
          <p:cNvSpPr txBox="1">
            <a:spLocks noGrp="1"/>
          </p:cNvSpPr>
          <p:nvPr>
            <p:ph type="body" idx="1"/>
          </p:nvPr>
        </p:nvSpPr>
        <p:spPr>
          <a:xfrm>
            <a:off x="1080046" y="2060848"/>
            <a:ext cx="9832618" cy="4019874"/>
          </a:xfrm>
          <a:prstGeom prst="rect">
            <a:avLst/>
          </a:prstGeom>
          <a:noFill/>
          <a:ln>
            <a:noFill/>
          </a:ln>
        </p:spPr>
        <p:txBody>
          <a:bodyPr spcFirstLastPara="1" wrap="square" lIns="0" tIns="45700" rIns="0" bIns="45700" anchor="t" anchorCtr="0">
            <a:normAutofit/>
          </a:bodyPr>
          <a:lstStyle/>
          <a:p>
            <a:pPr marL="68580" lvl="0" indent="-68580" algn="l" rtl="0">
              <a:lnSpc>
                <a:spcPct val="90000"/>
              </a:lnSpc>
              <a:spcBef>
                <a:spcPts val="0"/>
              </a:spcBef>
              <a:spcAft>
                <a:spcPts val="0"/>
              </a:spcAft>
              <a:buClr>
                <a:srgbClr val="C00000"/>
              </a:buClr>
              <a:buSzPts val="2000"/>
              <a:buFont typeface="Arial"/>
              <a:buChar char="»"/>
            </a:pPr>
            <a:r>
              <a:rPr lang="es-ES" sz="2000"/>
              <a:t>Al iniciar un proyecto…</a:t>
            </a:r>
            <a:endParaRPr/>
          </a:p>
          <a:p>
            <a:pPr marL="384048" lvl="1" indent="-182880" algn="l" rtl="0">
              <a:lnSpc>
                <a:spcPct val="90000"/>
              </a:lnSpc>
              <a:spcBef>
                <a:spcPts val="400"/>
              </a:spcBef>
              <a:spcAft>
                <a:spcPts val="0"/>
              </a:spcAft>
              <a:buSzPts val="2000"/>
              <a:buChar char="◦"/>
            </a:pPr>
            <a:r>
              <a:rPr lang="es-ES" sz="2000"/>
              <a:t> ¿Cuál es la primera actividad?</a:t>
            </a:r>
            <a:endParaRPr/>
          </a:p>
          <a:p>
            <a:pPr marL="68580" lvl="0" indent="0" algn="l" rtl="0">
              <a:lnSpc>
                <a:spcPct val="90000"/>
              </a:lnSpc>
              <a:spcBef>
                <a:spcPts val="1600"/>
              </a:spcBef>
              <a:spcAft>
                <a:spcPts val="0"/>
              </a:spcAft>
              <a:buClr>
                <a:srgbClr val="C00000"/>
              </a:buClr>
              <a:buSzPts val="2000"/>
              <a:buFont typeface="Arial"/>
              <a:buNone/>
            </a:pPr>
            <a:endParaRPr sz="2000"/>
          </a:p>
        </p:txBody>
      </p:sp>
      <p:sp>
        <p:nvSpPr>
          <p:cNvPr id="619" name="Google Shape;619;p22"/>
          <p:cNvSpPr txBox="1">
            <a:spLocks noGrp="1"/>
          </p:cNvSpPr>
          <p:nvPr>
            <p:ph type="title"/>
          </p:nvPr>
        </p:nvSpPr>
        <p:spPr>
          <a:xfrm>
            <a:off x="647998" y="116632"/>
            <a:ext cx="10816259"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Introducción </a:t>
            </a:r>
            <a:endParaRPr sz="4400" b="1"/>
          </a:p>
        </p:txBody>
      </p:sp>
      <p:sp>
        <p:nvSpPr>
          <p:cNvPr id="620" name="Google Shape;620;p2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30</a:t>
            </a:fld>
            <a:endParaRPr/>
          </a:p>
        </p:txBody>
      </p:sp>
      <p:sp>
        <p:nvSpPr>
          <p:cNvPr id="621" name="Google Shape;621;p22"/>
          <p:cNvSpPr/>
          <p:nvPr/>
        </p:nvSpPr>
        <p:spPr>
          <a:xfrm>
            <a:off x="2592214" y="2996952"/>
            <a:ext cx="679607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s-ES" sz="3600" b="0" i="0" u="none" strike="noStrike" cap="none">
                <a:solidFill>
                  <a:schemeClr val="dk1"/>
                </a:solidFill>
                <a:latin typeface="Calibri"/>
                <a:ea typeface="Calibri"/>
                <a:cs typeface="Calibri"/>
                <a:sym typeface="Calibri"/>
              </a:rPr>
              <a:t>Saber</a:t>
            </a:r>
            <a:r>
              <a:rPr lang="es-ES" sz="3200" b="0" i="0" u="none" strike="noStrike" cap="none">
                <a:solidFill>
                  <a:schemeClr val="dk1"/>
                </a:solidFill>
                <a:latin typeface="Calibri"/>
                <a:ea typeface="Calibri"/>
                <a:cs typeface="Calibri"/>
                <a:sym typeface="Calibri"/>
              </a:rPr>
              <a:t> </a:t>
            </a:r>
            <a:r>
              <a:rPr lang="es-ES" sz="3600" b="0" i="0" u="none" strike="noStrike" cap="none">
                <a:solidFill>
                  <a:schemeClr val="dk1"/>
                </a:solidFill>
                <a:latin typeface="Calibri"/>
                <a:ea typeface="Calibri"/>
                <a:cs typeface="Calibri"/>
                <a:sym typeface="Calibri"/>
              </a:rPr>
              <a:t>lo que el usuario </a:t>
            </a:r>
            <a:r>
              <a:rPr lang="es-ES" sz="3600" b="0" i="0" u="sng" strike="noStrike" cap="none">
                <a:solidFill>
                  <a:schemeClr val="dk1"/>
                </a:solidFill>
                <a:latin typeface="Calibri"/>
                <a:ea typeface="Calibri"/>
                <a:cs typeface="Calibri"/>
                <a:sym typeface="Calibri"/>
              </a:rPr>
              <a:t>quiere</a:t>
            </a:r>
            <a:r>
              <a:rPr lang="es-ES" sz="3600" b="0" i="0" u="none" strike="noStrike" cap="none">
                <a:solidFill>
                  <a:schemeClr val="dk1"/>
                </a:solidFill>
                <a:latin typeface="Calibri"/>
                <a:ea typeface="Calibri"/>
                <a:cs typeface="Calibri"/>
                <a:sym typeface="Calibri"/>
              </a:rPr>
              <a:t>, </a:t>
            </a:r>
            <a:r>
              <a:rPr lang="es-ES" sz="3600" b="0" i="0" u="sng" strike="noStrike" cap="none">
                <a:solidFill>
                  <a:schemeClr val="dk1"/>
                </a:solidFill>
                <a:latin typeface="Calibri"/>
                <a:ea typeface="Calibri"/>
                <a:cs typeface="Calibri"/>
                <a:sym typeface="Calibri"/>
              </a:rPr>
              <a:t>cómo lo quiere</a:t>
            </a:r>
            <a:r>
              <a:rPr lang="es-ES" sz="3600" b="0" i="0" u="none" strike="noStrike" cap="none">
                <a:solidFill>
                  <a:schemeClr val="dk1"/>
                </a:solidFill>
                <a:latin typeface="Calibri"/>
                <a:ea typeface="Calibri"/>
                <a:cs typeface="Calibri"/>
                <a:sym typeface="Calibri"/>
              </a:rPr>
              <a:t>, </a:t>
            </a:r>
            <a:r>
              <a:rPr lang="es-ES" sz="3600" b="0" i="0" u="sng" strike="noStrike" cap="none">
                <a:solidFill>
                  <a:schemeClr val="dk1"/>
                </a:solidFill>
                <a:latin typeface="Calibri"/>
                <a:ea typeface="Calibri"/>
                <a:cs typeface="Calibri"/>
                <a:sym typeface="Calibri"/>
              </a:rPr>
              <a:t>cuándo</a:t>
            </a:r>
            <a:r>
              <a:rPr lang="es-ES" sz="3600" b="0" i="0" u="none" strike="noStrike" cap="none">
                <a:solidFill>
                  <a:schemeClr val="dk1"/>
                </a:solidFill>
                <a:latin typeface="Calibri"/>
                <a:ea typeface="Calibri"/>
                <a:cs typeface="Calibri"/>
                <a:sym typeface="Calibri"/>
              </a:rPr>
              <a:t> y </a:t>
            </a:r>
            <a:r>
              <a:rPr lang="es-ES" sz="3600" b="0" i="0" u="sng" strike="noStrike" cap="none">
                <a:solidFill>
                  <a:schemeClr val="dk1"/>
                </a:solidFill>
                <a:latin typeface="Calibri"/>
                <a:ea typeface="Calibri"/>
                <a:cs typeface="Calibri"/>
                <a:sym typeface="Calibri"/>
              </a:rPr>
              <a:t>porqué.</a:t>
            </a:r>
            <a:endParaRPr sz="1400" b="0" i="0" u="none" strike="noStrike" cap="none">
              <a:solidFill>
                <a:srgbClr val="000000"/>
              </a:solidFill>
              <a:latin typeface="Arial"/>
              <a:ea typeface="Arial"/>
              <a:cs typeface="Arial"/>
              <a:sym typeface="Arial"/>
            </a:endParaRPr>
          </a:p>
        </p:txBody>
      </p:sp>
      <p:pic>
        <p:nvPicPr>
          <p:cNvPr id="622" name="Google Shape;622;p22"/>
          <p:cNvPicPr preferRelativeResize="0"/>
          <p:nvPr/>
        </p:nvPicPr>
        <p:blipFill rotWithShape="1">
          <a:blip r:embed="rId3">
            <a:alphaModFix/>
          </a:blip>
          <a:srcRect/>
          <a:stretch/>
        </p:blipFill>
        <p:spPr>
          <a:xfrm>
            <a:off x="8289566" y="260651"/>
            <a:ext cx="3292117" cy="2412171"/>
          </a:xfrm>
          <a:prstGeom prst="rect">
            <a:avLst/>
          </a:prstGeom>
          <a:noFill/>
          <a:ln>
            <a:noFill/>
          </a:ln>
          <a:effectLst>
            <a:outerShdw blurRad="292100" dist="139700" dir="2700000" algn="tl" rotWithShape="0">
              <a:srgbClr val="333333">
                <a:alpha val="62745"/>
              </a:srgbClr>
            </a:outerShdw>
          </a:effectLst>
        </p:spPr>
      </p:pic>
      <p:sp>
        <p:nvSpPr>
          <p:cNvPr id="623" name="Google Shape;623;p22"/>
          <p:cNvSpPr txBox="1"/>
          <p:nvPr/>
        </p:nvSpPr>
        <p:spPr>
          <a:xfrm>
            <a:off x="1782688" y="4869164"/>
            <a:ext cx="6685753"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s-ES" sz="4400" b="0" i="0" u="none" strike="noStrike" cap="none">
                <a:solidFill>
                  <a:schemeClr val="dk1"/>
                </a:solidFill>
                <a:latin typeface="Calibri"/>
                <a:ea typeface="Calibri"/>
                <a:cs typeface="Calibri"/>
                <a:sym typeface="Calibri"/>
              </a:rPr>
              <a:t>Tenemos que Comunicarnos</a:t>
            </a:r>
            <a:endParaRPr sz="4400" b="0" i="0" u="none" strike="noStrike" cap="none">
              <a:solidFill>
                <a:schemeClr val="dk1"/>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Effect transition="in" filter="fade">
                                      <p:cBhvr>
                                        <p:cTn id="7" dur="2000"/>
                                        <p:tgtEl>
                                          <p:spTgt spid="6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3">
                                            <p:txEl>
                                              <p:pRg st="0" end="0"/>
                                            </p:txEl>
                                          </p:spTgt>
                                        </p:tgtEl>
                                        <p:attrNameLst>
                                          <p:attrName>style.visibility</p:attrName>
                                        </p:attrNameLst>
                                      </p:cBhvr>
                                      <p:to>
                                        <p:strVal val="visible"/>
                                      </p:to>
                                    </p:set>
                                    <p:animEffect transition="in" filter="fade">
                                      <p:cBhvr>
                                        <p:cTn id="12" dur="2000"/>
                                        <p:tgtEl>
                                          <p:spTgt spid="6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23"/>
          <p:cNvSpPr txBox="1">
            <a:spLocks noGrp="1"/>
          </p:cNvSpPr>
          <p:nvPr>
            <p:ph type="title"/>
          </p:nvPr>
        </p:nvSpPr>
        <p:spPr>
          <a:xfrm>
            <a:off x="1101709" y="286604"/>
            <a:ext cx="10098900" cy="14508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400"/>
              <a:buFont typeface="Calibri"/>
              <a:buNone/>
            </a:pPr>
            <a:r>
              <a:rPr lang="es-ES" sz="4400" b="1"/>
              <a:t>El problema de la comunicación</a:t>
            </a:r>
            <a:endParaRPr sz="4400" b="1"/>
          </a:p>
        </p:txBody>
      </p:sp>
      <p:sp>
        <p:nvSpPr>
          <p:cNvPr id="629" name="Google Shape;629;p23"/>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31</a:t>
            </a:fld>
            <a:endParaRPr/>
          </a:p>
        </p:txBody>
      </p:sp>
      <p:pic>
        <p:nvPicPr>
          <p:cNvPr id="630" name="Google Shape;630;p23" descr="cid:1.1494796789@web51607.mail.re2.yahoo.com"/>
          <p:cNvPicPr preferRelativeResize="0"/>
          <p:nvPr/>
        </p:nvPicPr>
        <p:blipFill rotWithShape="1">
          <a:blip r:embed="rId3">
            <a:alphaModFix/>
          </a:blip>
          <a:srcRect/>
          <a:stretch/>
        </p:blipFill>
        <p:spPr>
          <a:xfrm>
            <a:off x="1101710" y="457200"/>
            <a:ext cx="9466486" cy="5514975"/>
          </a:xfrm>
          <a:prstGeom prst="rect">
            <a:avLst/>
          </a:prstGeom>
          <a:noFill/>
          <a:ln>
            <a:noFill/>
          </a:ln>
          <a:effectLst>
            <a:outerShdw blurRad="292100" dist="139700" dir="2700000" algn="tl" rotWithShape="0">
              <a:srgbClr val="333333">
                <a:alpha val="62745"/>
              </a:srgbClr>
            </a:outerShdw>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24"/>
          <p:cNvSpPr txBox="1">
            <a:spLocks noGrp="1"/>
          </p:cNvSpPr>
          <p:nvPr>
            <p:ph type="title"/>
          </p:nvPr>
        </p:nvSpPr>
        <p:spPr>
          <a:xfrm>
            <a:off x="1101709" y="286604"/>
            <a:ext cx="10098900" cy="14508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¿Qué vemos?</a:t>
            </a:r>
            <a:endParaRPr sz="4400" b="1"/>
          </a:p>
        </p:txBody>
      </p:sp>
      <p:sp>
        <p:nvSpPr>
          <p:cNvPr id="636" name="Google Shape;636;p2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32</a:t>
            </a:fld>
            <a:endParaRPr/>
          </a:p>
        </p:txBody>
      </p:sp>
      <p:pic>
        <p:nvPicPr>
          <p:cNvPr id="637" name="Google Shape;637;p24" descr="Resultado de imagen para imagenes con doble sentido"/>
          <p:cNvPicPr preferRelativeResize="0"/>
          <p:nvPr/>
        </p:nvPicPr>
        <p:blipFill rotWithShape="1">
          <a:blip r:embed="rId3">
            <a:alphaModFix/>
          </a:blip>
          <a:srcRect/>
          <a:stretch/>
        </p:blipFill>
        <p:spPr>
          <a:xfrm>
            <a:off x="3259039" y="1846747"/>
            <a:ext cx="5723134" cy="4275095"/>
          </a:xfrm>
          <a:prstGeom prst="rect">
            <a:avLst/>
          </a:prstGeom>
          <a:noFill/>
          <a:ln>
            <a:noFill/>
          </a:ln>
        </p:spPr>
      </p:pic>
      <p:pic>
        <p:nvPicPr>
          <p:cNvPr id="638" name="Google Shape;638;p24" descr="http://img130.imageshack.us/img130/8964/balconyillusion1.jpg"/>
          <p:cNvPicPr preferRelativeResize="0"/>
          <p:nvPr/>
        </p:nvPicPr>
        <p:blipFill rotWithShape="1">
          <a:blip r:embed="rId4">
            <a:alphaModFix/>
          </a:blip>
          <a:srcRect/>
          <a:stretch/>
        </p:blipFill>
        <p:spPr>
          <a:xfrm>
            <a:off x="4316216" y="1365912"/>
            <a:ext cx="5723133" cy="3895724"/>
          </a:xfrm>
          <a:prstGeom prst="rect">
            <a:avLst/>
          </a:prstGeom>
          <a:noFill/>
          <a:ln>
            <a:noFill/>
          </a:ln>
          <a:effectLst>
            <a:outerShdw blurRad="292100" dist="139700" dir="2700000" algn="tl" rotWithShape="0">
              <a:srgbClr val="333333">
                <a:alpha val="62745"/>
              </a:srgbClr>
            </a:outerShdw>
          </a:effectLst>
        </p:spPr>
      </p:pic>
      <p:pic>
        <p:nvPicPr>
          <p:cNvPr id="639" name="Google Shape;639;p24"/>
          <p:cNvPicPr preferRelativeResize="0"/>
          <p:nvPr/>
        </p:nvPicPr>
        <p:blipFill rotWithShape="1">
          <a:blip r:embed="rId5">
            <a:alphaModFix/>
          </a:blip>
          <a:srcRect/>
          <a:stretch/>
        </p:blipFill>
        <p:spPr>
          <a:xfrm>
            <a:off x="2039937" y="1682493"/>
            <a:ext cx="6313487" cy="451151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38"/>
                                        </p:tgtEl>
                                        <p:attrNameLst>
                                          <p:attrName>style.visibility</p:attrName>
                                        </p:attrNameLst>
                                      </p:cBhvr>
                                      <p:to>
                                        <p:strVal val="visible"/>
                                      </p:to>
                                    </p:set>
                                    <p:anim calcmode="lin" valueType="num">
                                      <p:cBhvr additive="base">
                                        <p:cTn id="11" dur="500"/>
                                        <p:tgtEl>
                                          <p:spTgt spid="638"/>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5"/>
          <p:cNvSpPr txBox="1">
            <a:spLocks noGrp="1"/>
          </p:cNvSpPr>
          <p:nvPr>
            <p:ph type="title"/>
          </p:nvPr>
        </p:nvSpPr>
        <p:spPr>
          <a:xfrm>
            <a:off x="1101709" y="286604"/>
            <a:ext cx="10098900" cy="1218346"/>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La comunicación</a:t>
            </a:r>
            <a:endParaRPr sz="4400" b="1"/>
          </a:p>
        </p:txBody>
      </p:sp>
      <p:sp>
        <p:nvSpPr>
          <p:cNvPr id="645" name="Google Shape;645;p25"/>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33</a:t>
            </a:fld>
            <a:endParaRPr/>
          </a:p>
        </p:txBody>
      </p:sp>
      <p:sp>
        <p:nvSpPr>
          <p:cNvPr id="646" name="Google Shape;646;p25"/>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a:bodyPr>
          <a:lstStyle/>
          <a:p>
            <a:pPr marL="68580" lvl="0" indent="-68580" algn="l" rtl="0">
              <a:lnSpc>
                <a:spcPct val="90000"/>
              </a:lnSpc>
              <a:spcBef>
                <a:spcPts val="0"/>
              </a:spcBef>
              <a:spcAft>
                <a:spcPts val="0"/>
              </a:spcAft>
              <a:buClr>
                <a:srgbClr val="C00000"/>
              </a:buClr>
              <a:buSzPts val="2800"/>
              <a:buFont typeface="Arial"/>
              <a:buChar char="»"/>
            </a:pPr>
            <a:r>
              <a:rPr lang="es-ES" sz="2800" dirty="0"/>
              <a:t>La comunicación es la base para la obtención de las necesidades del cliente. </a:t>
            </a:r>
            <a:endParaRPr sz="2800" dirty="0"/>
          </a:p>
          <a:p>
            <a:pPr marL="68580" lvl="0" indent="-68580" algn="l" rtl="0">
              <a:lnSpc>
                <a:spcPct val="90000"/>
              </a:lnSpc>
              <a:spcBef>
                <a:spcPts val="1400"/>
              </a:spcBef>
              <a:spcAft>
                <a:spcPts val="0"/>
              </a:spcAft>
              <a:buClr>
                <a:srgbClr val="C00000"/>
              </a:buClr>
              <a:buSzPts val="2800"/>
              <a:buFont typeface="Arial"/>
              <a:buChar char="»"/>
            </a:pPr>
            <a:r>
              <a:rPr lang="es-ES" sz="2800" dirty="0"/>
              <a:t>Es la principal fuente de error</a:t>
            </a:r>
            <a:endParaRPr dirty="0"/>
          </a:p>
          <a:p>
            <a:pPr marL="68580" lvl="0" indent="0" algn="l" rtl="0">
              <a:lnSpc>
                <a:spcPct val="90000"/>
              </a:lnSpc>
              <a:spcBef>
                <a:spcPts val="1400"/>
              </a:spcBef>
              <a:spcAft>
                <a:spcPts val="0"/>
              </a:spcAft>
              <a:buClr>
                <a:srgbClr val="C00000"/>
              </a:buClr>
              <a:buSzPts val="2800"/>
              <a:buFont typeface="Arial"/>
              <a:buNone/>
            </a:pPr>
            <a:endParaRPr sz="2800" dirty="0"/>
          </a:p>
          <a:p>
            <a:pPr marL="68580" lvl="0" indent="-68580" algn="l" rtl="0">
              <a:lnSpc>
                <a:spcPct val="90000"/>
              </a:lnSpc>
              <a:spcBef>
                <a:spcPts val="1400"/>
              </a:spcBef>
              <a:spcAft>
                <a:spcPts val="0"/>
              </a:spcAft>
              <a:buClr>
                <a:srgbClr val="C00000"/>
              </a:buClr>
              <a:buSzPts val="2800"/>
              <a:buFont typeface="Arial"/>
              <a:buChar char="»"/>
            </a:pPr>
            <a:r>
              <a:rPr lang="es-ES" sz="2800" dirty="0"/>
              <a:t>Al hablar de necesidades, en términos más técnicos,  estamos hablando de </a:t>
            </a:r>
            <a:endParaRPr dirty="0"/>
          </a:p>
          <a:p>
            <a:pPr marL="495808" lvl="3" indent="0" algn="l" rtl="0">
              <a:lnSpc>
                <a:spcPct val="90000"/>
              </a:lnSpc>
              <a:spcBef>
                <a:spcPts val="400"/>
              </a:spcBef>
              <a:spcAft>
                <a:spcPts val="0"/>
              </a:spcAft>
              <a:buSzPts val="4000"/>
              <a:buNone/>
            </a:pPr>
            <a:r>
              <a:rPr lang="es-ES" sz="4000" b="1" i="1" dirty="0"/>
              <a:t>		Requerimientos.</a:t>
            </a:r>
            <a:endParaRPr sz="3200" b="1" i="1" dirty="0"/>
          </a:p>
        </p:txBody>
      </p:sp>
      <p:sp>
        <p:nvSpPr>
          <p:cNvPr id="647" name="Google Shape;647;p25"/>
          <p:cNvSpPr txBox="1"/>
          <p:nvPr/>
        </p:nvSpPr>
        <p:spPr>
          <a:xfrm>
            <a:off x="4972994"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26"/>
          <p:cNvSpPr txBox="1">
            <a:spLocks noGrp="1"/>
          </p:cNvSpPr>
          <p:nvPr>
            <p:ph type="title"/>
          </p:nvPr>
        </p:nvSpPr>
        <p:spPr>
          <a:xfrm>
            <a:off x="1101700" y="286601"/>
            <a:ext cx="10098900" cy="1181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Requerimientos</a:t>
            </a:r>
            <a:endParaRPr sz="4400" b="1"/>
          </a:p>
        </p:txBody>
      </p:sp>
      <p:sp>
        <p:nvSpPr>
          <p:cNvPr id="653" name="Google Shape;653;p26"/>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34</a:t>
            </a:fld>
            <a:endParaRPr/>
          </a:p>
        </p:txBody>
      </p:sp>
      <p:sp>
        <p:nvSpPr>
          <p:cNvPr id="654" name="Google Shape;654;p26"/>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lnSpcReduction="10000"/>
          </a:bodyPr>
          <a:lstStyle/>
          <a:p>
            <a:pPr marL="68580" lvl="0" indent="-152400" algn="l" rtl="0">
              <a:lnSpc>
                <a:spcPct val="90000"/>
              </a:lnSpc>
              <a:spcBef>
                <a:spcPts val="0"/>
              </a:spcBef>
              <a:spcAft>
                <a:spcPts val="0"/>
              </a:spcAft>
              <a:buClr>
                <a:srgbClr val="C00000"/>
              </a:buClr>
              <a:buSzPts val="2400"/>
              <a:buFont typeface="Arial"/>
              <a:buChar char="»"/>
            </a:pPr>
            <a:r>
              <a:rPr lang="es-ES" sz="2400" dirty="0"/>
              <a:t>Un </a:t>
            </a:r>
            <a:r>
              <a:rPr lang="es-ES" sz="2800" b="1" i="1" dirty="0"/>
              <a:t>R</a:t>
            </a:r>
            <a:r>
              <a:rPr lang="es-ES" sz="2400" b="1" i="1" dirty="0"/>
              <a:t>equerimiento </a:t>
            </a:r>
            <a:r>
              <a:rPr lang="es-ES" sz="2400" dirty="0"/>
              <a:t>(o requisito) es una característica del sistema o una descripción de algo que el sistema es capaz de hacer con el objeto de satisfacer el propósito del sistema.</a:t>
            </a:r>
            <a:endParaRPr dirty="0"/>
          </a:p>
          <a:p>
            <a:pPr marL="68580" lvl="0" indent="0" algn="l" rtl="0">
              <a:lnSpc>
                <a:spcPct val="90000"/>
              </a:lnSpc>
              <a:spcBef>
                <a:spcPts val="1400"/>
              </a:spcBef>
              <a:spcAft>
                <a:spcPts val="0"/>
              </a:spcAft>
              <a:buClr>
                <a:srgbClr val="C00000"/>
              </a:buClr>
              <a:buSzPts val="2400"/>
              <a:buFont typeface="Arial"/>
              <a:buNone/>
            </a:pPr>
            <a:endParaRPr sz="2400" dirty="0"/>
          </a:p>
          <a:p>
            <a:pPr marL="68580" lvl="0" indent="-152400" algn="l" rtl="0">
              <a:lnSpc>
                <a:spcPct val="90000"/>
              </a:lnSpc>
              <a:spcBef>
                <a:spcPts val="1200"/>
              </a:spcBef>
              <a:spcAft>
                <a:spcPts val="0"/>
              </a:spcAft>
              <a:buClr>
                <a:srgbClr val="C00000"/>
              </a:buClr>
              <a:buSzPts val="2400"/>
              <a:buFont typeface="Arial"/>
              <a:buChar char="»"/>
            </a:pPr>
            <a:r>
              <a:rPr lang="es-ES" sz="2400" dirty="0"/>
              <a:t>Definición IEEE-Std-610 </a:t>
            </a:r>
            <a:endParaRPr dirty="0"/>
          </a:p>
          <a:p>
            <a:pPr marL="566928" lvl="2" indent="-172878" algn="l" rtl="0">
              <a:lnSpc>
                <a:spcPct val="90000"/>
              </a:lnSpc>
              <a:spcBef>
                <a:spcPts val="1000"/>
              </a:spcBef>
              <a:spcAft>
                <a:spcPts val="0"/>
              </a:spcAft>
              <a:buSzPts val="2100"/>
              <a:buFont typeface="Noto Sans Symbols"/>
              <a:buChar char="❑"/>
            </a:pPr>
            <a:r>
              <a:rPr lang="es-ES" sz="2100" i="1" dirty="0"/>
              <a:t>Condición o capacidad que necesita el usuario para resolver un problema o alcanzar un objetivo</a:t>
            </a:r>
            <a:r>
              <a:rPr lang="es-ES" sz="2100" dirty="0"/>
              <a:t>.</a:t>
            </a:r>
            <a:endParaRPr dirty="0"/>
          </a:p>
          <a:p>
            <a:pPr marL="566928" lvl="2" indent="-172878" algn="l" rtl="0">
              <a:lnSpc>
                <a:spcPct val="90000"/>
              </a:lnSpc>
              <a:spcBef>
                <a:spcPts val="600"/>
              </a:spcBef>
              <a:spcAft>
                <a:spcPts val="0"/>
              </a:spcAft>
              <a:buSzPts val="2100"/>
              <a:buFont typeface="Noto Sans Symbols"/>
              <a:buChar char="❑"/>
            </a:pPr>
            <a:r>
              <a:rPr lang="es-ES" sz="2100" i="1" dirty="0"/>
              <a:t>Condición o capacidad que debe satisfacer o poseer un sistema o una componente de un sistema para satisfacer un contrato, un estándar, una especificación u otro documento formalmente impuesto</a:t>
            </a:r>
            <a:r>
              <a:rPr lang="es-ES" sz="2100" dirty="0"/>
              <a:t>.</a:t>
            </a:r>
            <a:endParaRPr dirty="0"/>
          </a:p>
          <a:p>
            <a:pPr marL="566928" lvl="2" indent="-172878" algn="l" rtl="0">
              <a:lnSpc>
                <a:spcPct val="90000"/>
              </a:lnSpc>
              <a:spcBef>
                <a:spcPts val="600"/>
              </a:spcBef>
              <a:spcAft>
                <a:spcPts val="0"/>
              </a:spcAft>
              <a:buSzPts val="2100"/>
              <a:buFont typeface="Noto Sans Symbols"/>
              <a:buChar char="❑"/>
            </a:pPr>
            <a:r>
              <a:rPr lang="es-ES" sz="2100" dirty="0"/>
              <a:t>Representación documentada de una condición o capacidad como en 1 o 2.</a:t>
            </a:r>
            <a:endParaRPr dirty="0"/>
          </a:p>
          <a:p>
            <a:pPr marL="68580" lvl="0" indent="-68580" algn="l" rtl="0">
              <a:lnSpc>
                <a:spcPct val="90000"/>
              </a:lnSpc>
              <a:spcBef>
                <a:spcPts val="1600"/>
              </a:spcBef>
              <a:spcAft>
                <a:spcPts val="0"/>
              </a:spcAft>
              <a:buSzPts val="1050"/>
              <a:buNone/>
            </a:pPr>
            <a:endParaRPr sz="1050" dirty="0"/>
          </a:p>
          <a:p>
            <a:pPr marL="68580" lvl="0" indent="-5080" algn="l" rtl="0">
              <a:lnSpc>
                <a:spcPct val="90000"/>
              </a:lnSpc>
              <a:spcBef>
                <a:spcPts val="1400"/>
              </a:spcBef>
              <a:spcAft>
                <a:spcPts val="0"/>
              </a:spcAft>
              <a:buClr>
                <a:srgbClr val="C00000"/>
              </a:buClr>
              <a:buSzPts val="1000"/>
              <a:buFont typeface="Arial"/>
              <a:buNone/>
            </a:pPr>
            <a:endParaRPr sz="1000" dirty="0"/>
          </a:p>
          <a:p>
            <a:pPr marL="68580" lvl="0" indent="-5080" algn="l" rtl="0">
              <a:lnSpc>
                <a:spcPct val="90000"/>
              </a:lnSpc>
              <a:spcBef>
                <a:spcPts val="1400"/>
              </a:spcBef>
              <a:spcAft>
                <a:spcPts val="0"/>
              </a:spcAft>
              <a:buClr>
                <a:srgbClr val="C00000"/>
              </a:buClr>
              <a:buSzPts val="1000"/>
              <a:buFont typeface="Arial"/>
              <a:buNone/>
            </a:pPr>
            <a:endParaRPr sz="1000" dirty="0"/>
          </a:p>
        </p:txBody>
      </p:sp>
      <p:sp>
        <p:nvSpPr>
          <p:cNvPr id="655" name="Google Shape;655;p26"/>
          <p:cNvSpPr txBox="1"/>
          <p:nvPr/>
        </p:nvSpPr>
        <p:spPr>
          <a:xfrm>
            <a:off x="4972994"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660" name="Google Shape;660;p27"/>
          <p:cNvPicPr preferRelativeResize="0"/>
          <p:nvPr/>
        </p:nvPicPr>
        <p:blipFill rotWithShape="1">
          <a:blip r:embed="rId3">
            <a:alphaModFix/>
          </a:blip>
          <a:srcRect l="7645" r="12323" b="13459"/>
          <a:stretch/>
        </p:blipFill>
        <p:spPr>
          <a:xfrm>
            <a:off x="6562948" y="2000264"/>
            <a:ext cx="5277802" cy="3714240"/>
          </a:xfrm>
          <a:prstGeom prst="rect">
            <a:avLst/>
          </a:prstGeom>
          <a:noFill/>
          <a:ln>
            <a:noFill/>
          </a:ln>
        </p:spPr>
      </p:pic>
      <p:sp>
        <p:nvSpPr>
          <p:cNvPr id="661" name="Google Shape;661;p27"/>
          <p:cNvSpPr txBox="1">
            <a:spLocks noGrp="1"/>
          </p:cNvSpPr>
          <p:nvPr>
            <p:ph type="title"/>
          </p:nvPr>
        </p:nvSpPr>
        <p:spPr>
          <a:xfrm>
            <a:off x="1101709" y="286604"/>
            <a:ext cx="10098900" cy="1208821"/>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Fuentes de Requerimientos</a:t>
            </a:r>
            <a:endParaRPr sz="4000" b="1"/>
          </a:p>
        </p:txBody>
      </p:sp>
      <p:sp>
        <p:nvSpPr>
          <p:cNvPr id="662" name="Google Shape;662;p27"/>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35</a:t>
            </a:fld>
            <a:endParaRPr/>
          </a:p>
        </p:txBody>
      </p:sp>
      <p:sp>
        <p:nvSpPr>
          <p:cNvPr id="663" name="Google Shape;663;p27"/>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a:bodyPr>
          <a:lstStyle/>
          <a:p>
            <a:pPr marL="384048" lvl="1" indent="-182880" algn="l" rtl="0">
              <a:lnSpc>
                <a:spcPct val="90000"/>
              </a:lnSpc>
              <a:spcBef>
                <a:spcPts val="0"/>
              </a:spcBef>
              <a:spcAft>
                <a:spcPts val="0"/>
              </a:spcAft>
              <a:buSzPts val="2800"/>
              <a:buChar char="◦"/>
            </a:pPr>
            <a:r>
              <a:rPr lang="es-ES" sz="2800"/>
              <a:t>Documentación</a:t>
            </a:r>
            <a:endParaRPr/>
          </a:p>
          <a:p>
            <a:pPr marL="384048" lvl="1" indent="-182880" algn="l" rtl="0">
              <a:lnSpc>
                <a:spcPct val="90000"/>
              </a:lnSpc>
              <a:spcBef>
                <a:spcPts val="600"/>
              </a:spcBef>
              <a:spcAft>
                <a:spcPts val="0"/>
              </a:spcAft>
              <a:buSzPts val="2800"/>
              <a:buChar char="◦"/>
            </a:pPr>
            <a:r>
              <a:rPr lang="es-ES" sz="2800"/>
              <a:t>Stakeholders</a:t>
            </a:r>
            <a:endParaRPr sz="2800"/>
          </a:p>
          <a:p>
            <a:pPr marL="384048" lvl="1" indent="-182880" algn="l" rtl="0">
              <a:lnSpc>
                <a:spcPct val="90000"/>
              </a:lnSpc>
              <a:spcBef>
                <a:spcPts val="600"/>
              </a:spcBef>
              <a:spcAft>
                <a:spcPts val="0"/>
              </a:spcAft>
              <a:buSzPts val="2800"/>
              <a:buChar char="◦"/>
            </a:pPr>
            <a:r>
              <a:rPr lang="es-ES" sz="2800"/>
              <a:t>Especificaciones de sistemas similares</a:t>
            </a:r>
            <a:endParaRPr/>
          </a:p>
          <a:p>
            <a:pPr marL="68580" lvl="0" indent="0" algn="l" rtl="0">
              <a:lnSpc>
                <a:spcPct val="90000"/>
              </a:lnSpc>
              <a:spcBef>
                <a:spcPts val="1600"/>
              </a:spcBef>
              <a:spcAft>
                <a:spcPts val="0"/>
              </a:spcAft>
              <a:buClr>
                <a:srgbClr val="C00000"/>
              </a:buClr>
              <a:buSzPts val="2000"/>
              <a:buFont typeface="Arial"/>
              <a:buNone/>
            </a:pPr>
            <a:endParaRPr/>
          </a:p>
          <a:p>
            <a:pPr marL="68580" lvl="0" indent="0" algn="l" rtl="0">
              <a:lnSpc>
                <a:spcPct val="90000"/>
              </a:lnSpc>
              <a:spcBef>
                <a:spcPts val="1400"/>
              </a:spcBef>
              <a:spcAft>
                <a:spcPts val="0"/>
              </a:spcAft>
              <a:buClr>
                <a:srgbClr val="C00000"/>
              </a:buClr>
              <a:buSzPts val="1600"/>
              <a:buFont typeface="Arial"/>
              <a:buNone/>
            </a:pPr>
            <a:endParaRPr sz="1600"/>
          </a:p>
          <a:p>
            <a:pPr marL="68580" lvl="0" indent="0" algn="l" rtl="0">
              <a:lnSpc>
                <a:spcPct val="90000"/>
              </a:lnSpc>
              <a:spcBef>
                <a:spcPts val="1400"/>
              </a:spcBef>
              <a:spcAft>
                <a:spcPts val="0"/>
              </a:spcAft>
              <a:buClr>
                <a:srgbClr val="C00000"/>
              </a:buClr>
              <a:buSzPts val="1600"/>
              <a:buFont typeface="Arial"/>
              <a:buNone/>
            </a:pPr>
            <a:endParaRPr sz="1600"/>
          </a:p>
        </p:txBody>
      </p:sp>
      <p:sp>
        <p:nvSpPr>
          <p:cNvPr id="664" name="Google Shape;664;p27"/>
          <p:cNvSpPr txBox="1"/>
          <p:nvPr/>
        </p:nvSpPr>
        <p:spPr>
          <a:xfrm>
            <a:off x="4972994"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28"/>
          <p:cNvSpPr txBox="1">
            <a:spLocks noGrp="1"/>
          </p:cNvSpPr>
          <p:nvPr>
            <p:ph type="title"/>
          </p:nvPr>
        </p:nvSpPr>
        <p:spPr>
          <a:xfrm>
            <a:off x="1101700" y="286601"/>
            <a:ext cx="10098900" cy="1163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Stakeholder</a:t>
            </a:r>
            <a:endParaRPr sz="4400" b="1"/>
          </a:p>
        </p:txBody>
      </p:sp>
      <p:sp>
        <p:nvSpPr>
          <p:cNvPr id="670" name="Google Shape;670;p28"/>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36</a:t>
            </a:fld>
            <a:endParaRPr/>
          </a:p>
        </p:txBody>
      </p:sp>
      <p:sp>
        <p:nvSpPr>
          <p:cNvPr id="671" name="Google Shape;671;p28"/>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lnSpcReduction="10000"/>
          </a:bodyPr>
          <a:lstStyle/>
          <a:p>
            <a:pPr marL="68580" lvl="0" indent="-68580" algn="just" rtl="0">
              <a:lnSpc>
                <a:spcPct val="90000"/>
              </a:lnSpc>
              <a:spcBef>
                <a:spcPts val="0"/>
              </a:spcBef>
              <a:spcAft>
                <a:spcPts val="0"/>
              </a:spcAft>
              <a:buSzPts val="2800"/>
              <a:buChar char=" "/>
            </a:pPr>
            <a:r>
              <a:rPr lang="es-ES" sz="2800"/>
              <a:t>El término </a:t>
            </a:r>
            <a:r>
              <a:rPr lang="es-ES" sz="2800" b="1"/>
              <a:t>stakeholder </a:t>
            </a:r>
            <a:r>
              <a:rPr lang="es-ES" sz="2800"/>
              <a:t>se utiliza para referirse a cualquier persona o grupo que se verá afectado por el sistema, directa o indirectamente.</a:t>
            </a:r>
            <a:endParaRPr/>
          </a:p>
          <a:p>
            <a:pPr marL="68580" lvl="0" indent="0" algn="just" rtl="0">
              <a:lnSpc>
                <a:spcPct val="90000"/>
              </a:lnSpc>
              <a:spcBef>
                <a:spcPts val="1400"/>
              </a:spcBef>
              <a:spcAft>
                <a:spcPts val="0"/>
              </a:spcAft>
              <a:buSzPts val="2800"/>
              <a:buNone/>
            </a:pPr>
            <a:endParaRPr sz="2800"/>
          </a:p>
          <a:p>
            <a:pPr marL="68580" lvl="0" indent="-68580" algn="l" rtl="0">
              <a:lnSpc>
                <a:spcPct val="90000"/>
              </a:lnSpc>
              <a:spcBef>
                <a:spcPts val="1400"/>
              </a:spcBef>
              <a:spcAft>
                <a:spcPts val="0"/>
              </a:spcAft>
              <a:buClr>
                <a:srgbClr val="C00000"/>
              </a:buClr>
              <a:buSzPts val="2800"/>
              <a:buFont typeface="Arial"/>
              <a:buChar char=" "/>
            </a:pPr>
            <a:r>
              <a:rPr lang="es-ES" sz="2800"/>
              <a:t>Entre los stakeholders se encuentran:</a:t>
            </a:r>
            <a:endParaRPr/>
          </a:p>
          <a:p>
            <a:pPr marL="384048" lvl="1" indent="-182880" algn="l" rtl="0">
              <a:lnSpc>
                <a:spcPct val="90000"/>
              </a:lnSpc>
              <a:spcBef>
                <a:spcPts val="400"/>
              </a:spcBef>
              <a:spcAft>
                <a:spcPts val="0"/>
              </a:spcAft>
              <a:buSzPts val="2400"/>
              <a:buChar char="◦"/>
            </a:pPr>
            <a:r>
              <a:rPr lang="es-ES" sz="2400"/>
              <a:t>Usuarios finales</a:t>
            </a:r>
            <a:endParaRPr/>
          </a:p>
          <a:p>
            <a:pPr marL="384048" lvl="1" indent="-182880" algn="l" rtl="0">
              <a:lnSpc>
                <a:spcPct val="90000"/>
              </a:lnSpc>
              <a:spcBef>
                <a:spcPts val="600"/>
              </a:spcBef>
              <a:spcAft>
                <a:spcPts val="0"/>
              </a:spcAft>
              <a:buSzPts val="2400"/>
              <a:buChar char="◦"/>
            </a:pPr>
            <a:r>
              <a:rPr lang="es-ES" sz="2400"/>
              <a:t>Ingenieros</a:t>
            </a:r>
            <a:endParaRPr/>
          </a:p>
          <a:p>
            <a:pPr marL="384048" lvl="1" indent="-182880" algn="l" rtl="0">
              <a:lnSpc>
                <a:spcPct val="90000"/>
              </a:lnSpc>
              <a:spcBef>
                <a:spcPts val="600"/>
              </a:spcBef>
              <a:spcAft>
                <a:spcPts val="0"/>
              </a:spcAft>
              <a:buSzPts val="2400"/>
              <a:buChar char="◦"/>
            </a:pPr>
            <a:r>
              <a:rPr lang="es-ES" sz="2400"/>
              <a:t>Gerentes</a:t>
            </a:r>
            <a:endParaRPr/>
          </a:p>
          <a:p>
            <a:pPr marL="384048" lvl="1" indent="-182880" algn="l" rtl="0">
              <a:lnSpc>
                <a:spcPct val="90000"/>
              </a:lnSpc>
              <a:spcBef>
                <a:spcPts val="600"/>
              </a:spcBef>
              <a:spcAft>
                <a:spcPts val="0"/>
              </a:spcAft>
              <a:buSzPts val="2400"/>
              <a:buChar char="◦"/>
            </a:pPr>
            <a:r>
              <a:rPr lang="es-ES" sz="2400"/>
              <a:t>Expertos del dominio</a:t>
            </a:r>
            <a:endParaRPr/>
          </a:p>
          <a:p>
            <a:pPr marL="384048" lvl="1" indent="-30479" algn="l" rtl="0">
              <a:lnSpc>
                <a:spcPct val="90000"/>
              </a:lnSpc>
              <a:spcBef>
                <a:spcPts val="600"/>
              </a:spcBef>
              <a:spcAft>
                <a:spcPts val="0"/>
              </a:spcAft>
              <a:buSzPts val="2400"/>
              <a:buNone/>
            </a:pPr>
            <a:endParaRPr sz="2400"/>
          </a:p>
          <a:p>
            <a:pPr marL="384048" lvl="1" indent="-182880" algn="l" rtl="0">
              <a:lnSpc>
                <a:spcPct val="90000"/>
              </a:lnSpc>
              <a:spcBef>
                <a:spcPts val="600"/>
              </a:spcBef>
              <a:spcAft>
                <a:spcPts val="0"/>
              </a:spcAft>
              <a:buSzPts val="2400"/>
              <a:buChar char="◦"/>
            </a:pPr>
            <a:r>
              <a:rPr lang="es-ES" sz="2400"/>
              <a:t>Diferentes visiones..</a:t>
            </a:r>
            <a:endParaRPr sz="2400"/>
          </a:p>
        </p:txBody>
      </p:sp>
      <p:pic>
        <p:nvPicPr>
          <p:cNvPr id="672" name="Google Shape;672;p28" descr="Stakeholder engagement secrets from Apple, Levi's and Wrigley | Greenbiz"/>
          <p:cNvPicPr preferRelativeResize="0"/>
          <p:nvPr/>
        </p:nvPicPr>
        <p:blipFill rotWithShape="1">
          <a:blip r:embed="rId3">
            <a:alphaModFix/>
          </a:blip>
          <a:srcRect l="7183" t="405" r="9260" b="-403"/>
          <a:stretch/>
        </p:blipFill>
        <p:spPr>
          <a:xfrm>
            <a:off x="7038698" y="2636912"/>
            <a:ext cx="4254112" cy="3096344"/>
          </a:xfrm>
          <a:prstGeom prst="rect">
            <a:avLst/>
          </a:prstGeom>
          <a:noFill/>
          <a:ln>
            <a:noFill/>
          </a:ln>
        </p:spPr>
      </p:pic>
      <p:sp>
        <p:nvSpPr>
          <p:cNvPr id="673" name="Google Shape;673;p28"/>
          <p:cNvSpPr txBox="1"/>
          <p:nvPr/>
        </p:nvSpPr>
        <p:spPr>
          <a:xfrm>
            <a:off x="4972994"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29"/>
          <p:cNvSpPr txBox="1">
            <a:spLocks noGrp="1"/>
          </p:cNvSpPr>
          <p:nvPr>
            <p:ph type="title"/>
          </p:nvPr>
        </p:nvSpPr>
        <p:spPr>
          <a:xfrm>
            <a:off x="1101700" y="286601"/>
            <a:ext cx="10098900" cy="119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Puntos de Vista</a:t>
            </a:r>
            <a:endParaRPr sz="4400" b="1"/>
          </a:p>
        </p:txBody>
      </p:sp>
      <p:sp>
        <p:nvSpPr>
          <p:cNvPr id="682" name="Google Shape;682;p29"/>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37</a:t>
            </a:fld>
            <a:endParaRPr/>
          </a:p>
        </p:txBody>
      </p:sp>
      <p:sp>
        <p:nvSpPr>
          <p:cNvPr id="683" name="Google Shape;683;p29"/>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a:bodyPr>
          <a:lstStyle/>
          <a:p>
            <a:pPr marL="68580" lvl="0" indent="-68580" algn="l" rtl="0">
              <a:lnSpc>
                <a:spcPct val="90000"/>
              </a:lnSpc>
              <a:spcBef>
                <a:spcPts val="0"/>
              </a:spcBef>
              <a:spcAft>
                <a:spcPts val="0"/>
              </a:spcAft>
              <a:buClr>
                <a:srgbClr val="C00000"/>
              </a:buClr>
              <a:buSzPts val="2800"/>
              <a:buFont typeface="Arial"/>
              <a:buChar char="»"/>
            </a:pPr>
            <a:r>
              <a:rPr lang="es-ES" sz="2800" dirty="0">
                <a:solidFill>
                  <a:schemeClr val="tx1"/>
                </a:solidFill>
              </a:rPr>
              <a:t>Existen tres tipos genéricos de puntos de vista:</a:t>
            </a:r>
            <a:endParaRPr dirty="0">
              <a:solidFill>
                <a:schemeClr val="tx1"/>
              </a:solidFill>
            </a:endParaRPr>
          </a:p>
          <a:p>
            <a:pPr marL="384048" lvl="1" indent="-182880" algn="just" rtl="0">
              <a:lnSpc>
                <a:spcPct val="90000"/>
              </a:lnSpc>
              <a:spcBef>
                <a:spcPts val="400"/>
              </a:spcBef>
              <a:spcAft>
                <a:spcPts val="0"/>
              </a:spcAft>
              <a:buSzPts val="2400"/>
              <a:buChar char="◦"/>
            </a:pPr>
            <a:r>
              <a:rPr lang="es-ES" sz="2400" dirty="0">
                <a:solidFill>
                  <a:schemeClr val="tx1"/>
                </a:solidFill>
              </a:rPr>
              <a:t>Punto de vista de los </a:t>
            </a:r>
            <a:r>
              <a:rPr lang="es-ES" sz="2400" b="1" i="1" dirty="0" err="1">
                <a:solidFill>
                  <a:schemeClr val="tx1"/>
                </a:solidFill>
              </a:rPr>
              <a:t>interactuadores</a:t>
            </a:r>
            <a:r>
              <a:rPr lang="es-ES" sz="2400" dirty="0">
                <a:solidFill>
                  <a:schemeClr val="tx1"/>
                </a:solidFill>
              </a:rPr>
              <a:t>: representan a las personas u otros sistemas que interactúan directamente con el sistema. Pueden influir en los requerimientos del sistema de algún modo.</a:t>
            </a:r>
            <a:endParaRPr dirty="0">
              <a:solidFill>
                <a:schemeClr val="tx1"/>
              </a:solidFill>
            </a:endParaRPr>
          </a:p>
          <a:p>
            <a:pPr marL="384048" lvl="1" indent="-182880" algn="just" rtl="0">
              <a:lnSpc>
                <a:spcPct val="90000"/>
              </a:lnSpc>
              <a:spcBef>
                <a:spcPts val="600"/>
              </a:spcBef>
              <a:spcAft>
                <a:spcPts val="0"/>
              </a:spcAft>
              <a:buSzPts val="2400"/>
              <a:buChar char="◦"/>
            </a:pPr>
            <a:r>
              <a:rPr lang="es-ES" sz="2400" dirty="0">
                <a:solidFill>
                  <a:schemeClr val="tx1"/>
                </a:solidFill>
              </a:rPr>
              <a:t>Punto de vista</a:t>
            </a:r>
            <a:r>
              <a:rPr lang="es-ES" sz="2400" b="1" i="1" dirty="0">
                <a:solidFill>
                  <a:schemeClr val="tx1"/>
                </a:solidFill>
              </a:rPr>
              <a:t> indirecto</a:t>
            </a:r>
            <a:r>
              <a:rPr lang="es-ES" sz="2400" dirty="0">
                <a:solidFill>
                  <a:schemeClr val="tx1"/>
                </a:solidFill>
              </a:rPr>
              <a:t>: representan a los </a:t>
            </a:r>
            <a:r>
              <a:rPr lang="es-ES" sz="2400" dirty="0" err="1">
                <a:solidFill>
                  <a:schemeClr val="tx1"/>
                </a:solidFill>
              </a:rPr>
              <a:t>stakeholders</a:t>
            </a:r>
            <a:r>
              <a:rPr lang="es-ES" sz="2400" dirty="0">
                <a:solidFill>
                  <a:schemeClr val="tx1"/>
                </a:solidFill>
              </a:rPr>
              <a:t> que no utilizan el sistema ellos mismos pero que influyen en los requerimientos de algún modo.</a:t>
            </a:r>
            <a:endParaRPr dirty="0">
              <a:solidFill>
                <a:schemeClr val="tx1"/>
              </a:solidFill>
            </a:endParaRPr>
          </a:p>
          <a:p>
            <a:pPr marL="384048" lvl="1" indent="-182880" algn="just" rtl="0">
              <a:lnSpc>
                <a:spcPct val="90000"/>
              </a:lnSpc>
              <a:spcBef>
                <a:spcPts val="600"/>
              </a:spcBef>
              <a:spcAft>
                <a:spcPts val="0"/>
              </a:spcAft>
              <a:buSzPts val="2400"/>
              <a:buChar char="◦"/>
            </a:pPr>
            <a:r>
              <a:rPr lang="es-ES" sz="2400" dirty="0">
                <a:solidFill>
                  <a:schemeClr val="tx1"/>
                </a:solidFill>
              </a:rPr>
              <a:t>Punto de vista del </a:t>
            </a:r>
            <a:r>
              <a:rPr lang="es-ES" sz="2400" b="1" i="1" dirty="0">
                <a:solidFill>
                  <a:schemeClr val="tx1"/>
                </a:solidFill>
              </a:rPr>
              <a:t>dominio</a:t>
            </a:r>
            <a:r>
              <a:rPr lang="es-ES" sz="2400" dirty="0">
                <a:solidFill>
                  <a:schemeClr val="tx1"/>
                </a:solidFill>
              </a:rPr>
              <a:t>: representan las características y restricciones del dominio que influyen en los requerimientos del sistema.</a:t>
            </a:r>
            <a:endParaRPr dirty="0">
              <a:solidFill>
                <a:schemeClr val="tx1"/>
              </a:solidFill>
            </a:endParaRPr>
          </a:p>
          <a:p>
            <a:pPr marL="68580" lvl="0" indent="0" algn="l" rtl="0">
              <a:lnSpc>
                <a:spcPct val="90000"/>
              </a:lnSpc>
              <a:spcBef>
                <a:spcPts val="1600"/>
              </a:spcBef>
              <a:spcAft>
                <a:spcPts val="0"/>
              </a:spcAft>
              <a:buClr>
                <a:srgbClr val="C00000"/>
              </a:buClr>
              <a:buSzPts val="1600"/>
              <a:buFont typeface="Arial"/>
              <a:buNone/>
            </a:pPr>
            <a:endParaRPr sz="1600" dirty="0"/>
          </a:p>
        </p:txBody>
      </p:sp>
      <p:sp>
        <p:nvSpPr>
          <p:cNvPr id="684" name="Google Shape;684;p29"/>
          <p:cNvSpPr txBox="1"/>
          <p:nvPr/>
        </p:nvSpPr>
        <p:spPr>
          <a:xfrm>
            <a:off x="4972994"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685" name="Google Shape;685;p29" descr="punto de vista | Toma de Decisiones. Miguel Angel Ariño"/>
          <p:cNvPicPr preferRelativeResize="0"/>
          <p:nvPr/>
        </p:nvPicPr>
        <p:blipFill rotWithShape="1">
          <a:blip r:embed="rId3">
            <a:alphaModFix/>
          </a:blip>
          <a:srcRect l="5991" t="5620" r="5118" b="5698"/>
          <a:stretch/>
        </p:blipFill>
        <p:spPr>
          <a:xfrm>
            <a:off x="9104403" y="252645"/>
            <a:ext cx="2540000" cy="2187787"/>
          </a:xfrm>
          <a:prstGeom prst="rect">
            <a:avLst/>
          </a:prstGeom>
          <a:noFill/>
          <a:ln>
            <a:noFill/>
          </a:ln>
        </p:spPr>
      </p:pic>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0"/>
          <p:cNvSpPr txBox="1">
            <a:spLocks noGrp="1"/>
          </p:cNvSpPr>
          <p:nvPr>
            <p:ph type="title"/>
          </p:nvPr>
        </p:nvSpPr>
        <p:spPr>
          <a:xfrm>
            <a:off x="1101700" y="286600"/>
            <a:ext cx="10098900" cy="1271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400"/>
              <a:buFont typeface="Calibri"/>
              <a:buNone/>
            </a:pPr>
            <a:r>
              <a:rPr lang="es-ES" sz="4400" b="1"/>
              <a:t>Puntos de vista</a:t>
            </a:r>
            <a:endParaRPr/>
          </a:p>
        </p:txBody>
      </p:sp>
      <p:sp>
        <p:nvSpPr>
          <p:cNvPr id="691" name="Google Shape;691;p30"/>
          <p:cNvSpPr txBox="1">
            <a:spLocks noGrp="1"/>
          </p:cNvSpPr>
          <p:nvPr>
            <p:ph type="sldNum" idx="12"/>
          </p:nvPr>
        </p:nvSpPr>
        <p:spPr>
          <a:xfrm>
            <a:off x="9940422" y="6459786"/>
            <a:ext cx="1317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s-ES"/>
              <a:t>38</a:t>
            </a:fld>
            <a:endParaRPr/>
          </a:p>
        </p:txBody>
      </p:sp>
      <p:sp>
        <p:nvSpPr>
          <p:cNvPr id="692" name="Google Shape;692;p30"/>
          <p:cNvSpPr txBox="1">
            <a:spLocks noGrp="1"/>
          </p:cNvSpPr>
          <p:nvPr>
            <p:ph type="body" idx="1"/>
          </p:nvPr>
        </p:nvSpPr>
        <p:spPr>
          <a:xfrm>
            <a:off x="1101709" y="1845734"/>
            <a:ext cx="10098900" cy="4023300"/>
          </a:xfrm>
          <a:prstGeom prst="rect">
            <a:avLst/>
          </a:prstGeom>
          <a:noFill/>
          <a:ln>
            <a:noFill/>
          </a:ln>
        </p:spPr>
        <p:txBody>
          <a:bodyPr spcFirstLastPara="1" wrap="square" lIns="0" tIns="45700" rIns="0" bIns="45700" anchor="t" anchorCtr="0">
            <a:normAutofit lnSpcReduction="10000"/>
          </a:bodyPr>
          <a:lstStyle/>
          <a:p>
            <a:pPr marL="68580" lvl="0" indent="-68580" algn="l" rtl="0">
              <a:lnSpc>
                <a:spcPct val="90000"/>
              </a:lnSpc>
              <a:spcBef>
                <a:spcPts val="0"/>
              </a:spcBef>
              <a:spcAft>
                <a:spcPts val="0"/>
              </a:spcAft>
              <a:buClr>
                <a:srgbClr val="C00000"/>
              </a:buClr>
              <a:buSzPts val="2400"/>
              <a:buFont typeface="Arial"/>
              <a:buChar char="»"/>
            </a:pPr>
            <a:r>
              <a:rPr lang="es-ES" sz="2400"/>
              <a:t>Su identificación puede ser difícil. </a:t>
            </a:r>
            <a:endParaRPr/>
          </a:p>
          <a:p>
            <a:pPr marL="68580" lvl="0" indent="-68580" algn="l" rtl="0">
              <a:lnSpc>
                <a:spcPct val="90000"/>
              </a:lnSpc>
              <a:spcBef>
                <a:spcPts val="1400"/>
              </a:spcBef>
              <a:spcAft>
                <a:spcPts val="0"/>
              </a:spcAft>
              <a:buClr>
                <a:srgbClr val="C00000"/>
              </a:buClr>
              <a:buSzPts val="2400"/>
              <a:buFont typeface="Arial"/>
              <a:buChar char="»"/>
            </a:pPr>
            <a:r>
              <a:rPr lang="es-ES" sz="2400"/>
              <a:t>Los más específicos son:</a:t>
            </a:r>
            <a:endParaRPr/>
          </a:p>
          <a:p>
            <a:pPr marL="384048" lvl="1" indent="-182880" algn="l" rtl="0">
              <a:lnSpc>
                <a:spcPct val="90000"/>
              </a:lnSpc>
              <a:spcBef>
                <a:spcPts val="400"/>
              </a:spcBef>
              <a:spcAft>
                <a:spcPts val="0"/>
              </a:spcAft>
              <a:buSzPts val="2400"/>
              <a:buChar char="◦"/>
            </a:pPr>
            <a:r>
              <a:rPr lang="es-ES" sz="2400"/>
              <a:t>Los proveedores de servicios al sistema, los receptores de servicios del sistema.</a:t>
            </a:r>
            <a:endParaRPr/>
          </a:p>
          <a:p>
            <a:pPr marL="384048" lvl="1" indent="-182880" algn="l" rtl="0">
              <a:lnSpc>
                <a:spcPct val="90000"/>
              </a:lnSpc>
              <a:spcBef>
                <a:spcPts val="600"/>
              </a:spcBef>
              <a:spcAft>
                <a:spcPts val="0"/>
              </a:spcAft>
              <a:buSzPts val="2400"/>
              <a:buChar char="◦"/>
            </a:pPr>
            <a:r>
              <a:rPr lang="es-ES" sz="2400"/>
              <a:t>Los sistemas que deben interactuar.</a:t>
            </a:r>
            <a:endParaRPr/>
          </a:p>
          <a:p>
            <a:pPr marL="384048" lvl="1" indent="-182880" algn="l" rtl="0">
              <a:lnSpc>
                <a:spcPct val="90000"/>
              </a:lnSpc>
              <a:spcBef>
                <a:spcPts val="600"/>
              </a:spcBef>
              <a:spcAft>
                <a:spcPts val="0"/>
              </a:spcAft>
              <a:buSzPts val="2400"/>
              <a:buChar char="◦"/>
            </a:pPr>
            <a:r>
              <a:rPr lang="es-ES" sz="2400"/>
              <a:t>Las regulaciones y estándares a aplicar.</a:t>
            </a:r>
            <a:endParaRPr/>
          </a:p>
          <a:p>
            <a:pPr marL="384048" lvl="1" indent="-182880" algn="l" rtl="0">
              <a:lnSpc>
                <a:spcPct val="90000"/>
              </a:lnSpc>
              <a:spcBef>
                <a:spcPts val="600"/>
              </a:spcBef>
              <a:spcAft>
                <a:spcPts val="0"/>
              </a:spcAft>
              <a:buSzPts val="2400"/>
              <a:buChar char="◦"/>
            </a:pPr>
            <a:r>
              <a:rPr lang="es-ES" sz="2400"/>
              <a:t>Las fuentes de requerimientos.</a:t>
            </a:r>
            <a:endParaRPr/>
          </a:p>
          <a:p>
            <a:pPr marL="384048" lvl="1" indent="-182880" algn="l" rtl="0">
              <a:lnSpc>
                <a:spcPct val="90000"/>
              </a:lnSpc>
              <a:spcBef>
                <a:spcPts val="600"/>
              </a:spcBef>
              <a:spcAft>
                <a:spcPts val="0"/>
              </a:spcAft>
              <a:buSzPts val="2400"/>
              <a:buChar char="◦"/>
            </a:pPr>
            <a:r>
              <a:rPr lang="es-ES" sz="2400"/>
              <a:t>Los puntos de vista de las personas que lo van a desarrollar, administrar y mantener.</a:t>
            </a:r>
            <a:endParaRPr/>
          </a:p>
          <a:p>
            <a:pPr marL="384048" lvl="1" indent="-182880" algn="l" rtl="0">
              <a:lnSpc>
                <a:spcPct val="90000"/>
              </a:lnSpc>
              <a:spcBef>
                <a:spcPts val="600"/>
              </a:spcBef>
              <a:spcAft>
                <a:spcPts val="0"/>
              </a:spcAft>
              <a:buSzPts val="2400"/>
              <a:buChar char="◦"/>
            </a:pPr>
            <a:r>
              <a:rPr lang="es-ES" sz="2400"/>
              <a:t>Puntos de vista del marketing y otros que generan requerimientos sobre las características del sistema.</a:t>
            </a:r>
            <a:endParaRPr/>
          </a:p>
        </p:txBody>
      </p:sp>
      <p:pic>
        <p:nvPicPr>
          <p:cNvPr id="693" name="Google Shape;693;p30" descr="MI COLE AL DÍA on Twitter: &quot;Escuchar otro punto de vista... Y comprenderlo.  #eduhora180… &quot;"/>
          <p:cNvPicPr preferRelativeResize="0"/>
          <p:nvPr/>
        </p:nvPicPr>
        <p:blipFill rotWithShape="1">
          <a:blip r:embed="rId3">
            <a:alphaModFix/>
          </a:blip>
          <a:srcRect/>
          <a:stretch/>
        </p:blipFill>
        <p:spPr>
          <a:xfrm>
            <a:off x="7344742" y="116632"/>
            <a:ext cx="4032448" cy="2607650"/>
          </a:xfrm>
          <a:prstGeom prst="rect">
            <a:avLst/>
          </a:prstGeom>
          <a:noFill/>
          <a:ln>
            <a:noFill/>
          </a:ln>
        </p:spPr>
      </p:pic>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99"/>
          <p:cNvSpPr txBox="1">
            <a:spLocks noGrp="1"/>
          </p:cNvSpPr>
          <p:nvPr>
            <p:ph type="title"/>
          </p:nvPr>
        </p:nvSpPr>
        <p:spPr>
          <a:xfrm>
            <a:off x="1101709" y="758952"/>
            <a:ext cx="10099001" cy="356616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C00000"/>
              </a:buClr>
              <a:buSzPts val="5400"/>
              <a:buFont typeface="Calibri"/>
              <a:buNone/>
            </a:pPr>
            <a:r>
              <a:rPr lang="es-ES"/>
              <a:t>Elicitación de Requerimientos</a:t>
            </a:r>
            <a:endParaRPr/>
          </a:p>
        </p:txBody>
      </p:sp>
      <p:sp>
        <p:nvSpPr>
          <p:cNvPr id="699" name="Google Shape;699;p99"/>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39</a:t>
            </a:fld>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98"/>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21" name="Google Shape;321;p98"/>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0" lvl="0" indent="0" algn="l" rtl="0">
              <a:lnSpc>
                <a:spcPct val="90000"/>
              </a:lnSpc>
              <a:spcBef>
                <a:spcPts val="1200"/>
              </a:spcBef>
              <a:spcAft>
                <a:spcPts val="0"/>
              </a:spcAft>
              <a:buSzPts val="1800"/>
              <a:buNone/>
            </a:pPr>
            <a:r>
              <a:rPr lang="es-ES" dirty="0"/>
              <a:t>Moodle de la asignatura:</a:t>
            </a:r>
            <a:endParaRPr dirty="0"/>
          </a:p>
          <a:p>
            <a:pPr marL="0" lvl="0" indent="0" algn="l" rtl="0">
              <a:lnSpc>
                <a:spcPct val="90000"/>
              </a:lnSpc>
              <a:spcBef>
                <a:spcPts val="1200"/>
              </a:spcBef>
              <a:spcAft>
                <a:spcPts val="0"/>
              </a:spcAft>
              <a:buSzPts val="1800"/>
              <a:buNone/>
            </a:pPr>
            <a:r>
              <a:rPr lang="es-ES" u="sng" dirty="0">
                <a:solidFill>
                  <a:schemeClr val="hlink"/>
                </a:solidFill>
                <a:hlinkClick r:id="rId3"/>
              </a:rPr>
              <a:t>https://asignaturas.info.unlp.edu.ar/</a:t>
            </a:r>
            <a:endParaRPr u="sng" dirty="0">
              <a:solidFill>
                <a:schemeClr val="hlink"/>
              </a:solidFill>
            </a:endParaRPr>
          </a:p>
          <a:p>
            <a:pPr marL="0" lvl="0" indent="0" algn="l" rtl="0">
              <a:lnSpc>
                <a:spcPct val="90000"/>
              </a:lnSpc>
              <a:spcBef>
                <a:spcPts val="1200"/>
              </a:spcBef>
              <a:spcAft>
                <a:spcPts val="0"/>
              </a:spcAft>
              <a:buSzPts val="1800"/>
              <a:buNone/>
            </a:pPr>
            <a:r>
              <a:rPr lang="es-ES" dirty="0"/>
              <a:t>Blog de la asignatura:</a:t>
            </a:r>
            <a:endParaRPr dirty="0"/>
          </a:p>
          <a:p>
            <a:pPr marL="0" lvl="0" indent="0" algn="l" rtl="0">
              <a:lnSpc>
                <a:spcPct val="90000"/>
              </a:lnSpc>
              <a:spcBef>
                <a:spcPts val="1200"/>
              </a:spcBef>
              <a:spcAft>
                <a:spcPts val="0"/>
              </a:spcAft>
              <a:buSzPts val="1800"/>
              <a:buNone/>
            </a:pPr>
            <a:r>
              <a:rPr lang="es-ES" u="sng" dirty="0">
                <a:solidFill>
                  <a:schemeClr val="hlink"/>
                </a:solidFill>
              </a:rPr>
              <a:t>https://blogs.ead.unlp.edu.ar/ingenieriasoft1/</a:t>
            </a:r>
            <a:endParaRPr dirty="0"/>
          </a:p>
          <a:p>
            <a:pPr marL="0" lvl="0" indent="0" algn="l" rtl="0">
              <a:lnSpc>
                <a:spcPct val="90000"/>
              </a:lnSpc>
              <a:spcBef>
                <a:spcPts val="1200"/>
              </a:spcBef>
              <a:spcAft>
                <a:spcPts val="0"/>
              </a:spcAft>
              <a:buSzPts val="1800"/>
              <a:buNone/>
            </a:pPr>
            <a:r>
              <a:rPr lang="es-ES" b="1" dirty="0"/>
              <a:t>Prácticas</a:t>
            </a:r>
            <a:endParaRPr b="1" dirty="0"/>
          </a:p>
          <a:p>
            <a:pPr marL="0" lvl="0" indent="0" algn="l" rtl="0">
              <a:lnSpc>
                <a:spcPct val="90000"/>
              </a:lnSpc>
              <a:spcBef>
                <a:spcPts val="1200"/>
              </a:spcBef>
              <a:spcAft>
                <a:spcPts val="0"/>
              </a:spcAft>
              <a:buSzPts val="1800"/>
              <a:buNone/>
            </a:pPr>
            <a:r>
              <a:rPr lang="es-ES" dirty="0"/>
              <a:t>Martes 12 a 15 </a:t>
            </a:r>
            <a:r>
              <a:rPr lang="es-ES" dirty="0" err="1"/>
              <a:t>hs</a:t>
            </a:r>
            <a:r>
              <a:rPr lang="es-ES" dirty="0"/>
              <a:t>.</a:t>
            </a:r>
            <a:endParaRPr dirty="0"/>
          </a:p>
          <a:p>
            <a:pPr marL="0" lvl="0" indent="0" algn="l" rtl="0">
              <a:lnSpc>
                <a:spcPct val="90000"/>
              </a:lnSpc>
              <a:spcBef>
                <a:spcPts val="1200"/>
              </a:spcBef>
              <a:spcAft>
                <a:spcPts val="0"/>
              </a:spcAft>
              <a:buSzPts val="1800"/>
              <a:buNone/>
            </a:pPr>
            <a:r>
              <a:rPr lang="es-ES" dirty="0"/>
              <a:t>Miércoles 8 a 11 </a:t>
            </a:r>
            <a:r>
              <a:rPr lang="es-ES" dirty="0" err="1"/>
              <a:t>hs</a:t>
            </a:r>
            <a:r>
              <a:rPr lang="es-ES" dirty="0"/>
              <a:t>.</a:t>
            </a:r>
            <a:endParaRPr dirty="0"/>
          </a:p>
          <a:p>
            <a:pPr marL="0" lvl="0" indent="0" algn="l" rtl="0">
              <a:lnSpc>
                <a:spcPct val="90000"/>
              </a:lnSpc>
              <a:spcBef>
                <a:spcPts val="1200"/>
              </a:spcBef>
              <a:spcAft>
                <a:spcPts val="0"/>
              </a:spcAft>
              <a:buSzPts val="1800"/>
              <a:buNone/>
            </a:pPr>
            <a:r>
              <a:rPr lang="es-ES" dirty="0"/>
              <a:t>Viernes 14:30 a 17:30 </a:t>
            </a:r>
            <a:r>
              <a:rPr lang="es-ES" dirty="0" err="1"/>
              <a:t>hs</a:t>
            </a:r>
            <a:r>
              <a:rPr lang="es-ES" dirty="0"/>
              <a:t>.</a:t>
            </a:r>
            <a:endParaRPr dirty="0"/>
          </a:p>
        </p:txBody>
      </p:sp>
      <p:sp>
        <p:nvSpPr>
          <p:cNvPr id="322" name="Google Shape;322;p98"/>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102"/>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Requerimientos</a:t>
            </a:r>
            <a:endParaRPr sz="4000" b="1"/>
          </a:p>
        </p:txBody>
      </p:sp>
      <p:sp>
        <p:nvSpPr>
          <p:cNvPr id="705" name="Google Shape;705;p10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40</a:t>
            </a:fld>
            <a:endParaRPr/>
          </a:p>
        </p:txBody>
      </p:sp>
      <p:sp>
        <p:nvSpPr>
          <p:cNvPr id="706" name="Google Shape;706;p102"/>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Clr>
                <a:srgbClr val="C00000"/>
              </a:buClr>
              <a:buSzPts val="2400"/>
              <a:buFont typeface="Arial"/>
              <a:buChar char="»"/>
            </a:pPr>
            <a:r>
              <a:rPr lang="es-ES" sz="2400" dirty="0"/>
              <a:t>Un Requerimiento (o requisito) es una característica del sistema o una descripción de algo que el sistema es capaz de hacer con el objeto de satisfacer el propósito del sistema.</a:t>
            </a:r>
          </a:p>
          <a:p>
            <a:pPr marL="68580" lvl="0" indent="-152400" algn="l" rtl="0">
              <a:lnSpc>
                <a:spcPct val="85000"/>
              </a:lnSpc>
              <a:spcBef>
                <a:spcPts val="0"/>
              </a:spcBef>
              <a:spcAft>
                <a:spcPts val="0"/>
              </a:spcAft>
              <a:buClr>
                <a:srgbClr val="C00000"/>
              </a:buClr>
              <a:buSzPts val="2400"/>
              <a:buFont typeface="Arial"/>
              <a:buChar char="»"/>
            </a:pPr>
            <a:endParaRPr dirty="0"/>
          </a:p>
          <a:p>
            <a:pPr marL="68580" lvl="0" indent="-152400" algn="l" rtl="0">
              <a:lnSpc>
                <a:spcPct val="85000"/>
              </a:lnSpc>
              <a:spcBef>
                <a:spcPts val="975"/>
              </a:spcBef>
              <a:spcAft>
                <a:spcPts val="0"/>
              </a:spcAft>
              <a:buClr>
                <a:srgbClr val="C00000"/>
              </a:buClr>
              <a:buSzPts val="2400"/>
              <a:buFont typeface="Arial"/>
              <a:buChar char="»"/>
            </a:pPr>
            <a:r>
              <a:rPr lang="es-ES" sz="2400" dirty="0"/>
              <a:t>Definición IEEE-Std-610 </a:t>
            </a:r>
            <a:endParaRPr dirty="0"/>
          </a:p>
          <a:p>
            <a:pPr marL="411480" lvl="2" indent="-411480" algn="l" rtl="0">
              <a:lnSpc>
                <a:spcPct val="85000"/>
              </a:lnSpc>
              <a:spcBef>
                <a:spcPts val="450"/>
              </a:spcBef>
              <a:spcAft>
                <a:spcPts val="0"/>
              </a:spcAft>
              <a:buClr>
                <a:srgbClr val="262626"/>
              </a:buClr>
              <a:buSzPts val="2100"/>
              <a:buFont typeface="Noto Sans Symbols"/>
              <a:buChar char="❑"/>
            </a:pPr>
            <a:r>
              <a:rPr lang="es-ES" sz="2100" i="1" dirty="0"/>
              <a:t>Condición o capacidad que necesita el usuario para resolver un problema o alcanzar un objetivo</a:t>
            </a:r>
            <a:r>
              <a:rPr lang="es-ES" sz="2100" dirty="0"/>
              <a:t>.</a:t>
            </a:r>
            <a:endParaRPr dirty="0"/>
          </a:p>
          <a:p>
            <a:pPr marL="411480" lvl="2" indent="-411480" algn="l" rtl="0">
              <a:lnSpc>
                <a:spcPct val="85000"/>
              </a:lnSpc>
              <a:spcBef>
                <a:spcPts val="450"/>
              </a:spcBef>
              <a:spcAft>
                <a:spcPts val="0"/>
              </a:spcAft>
              <a:buClr>
                <a:srgbClr val="262626"/>
              </a:buClr>
              <a:buSzPts val="2100"/>
              <a:buFont typeface="Noto Sans Symbols"/>
              <a:buChar char="❑"/>
            </a:pPr>
            <a:r>
              <a:rPr lang="es-ES" sz="2100" i="1" dirty="0"/>
              <a:t>Condición o capacidad que debe satisfacer o poseer un sistema o una componente de un sistema para satisfacer un contrato, un estándar, una especificación u otro documento formalmente impuesto</a:t>
            </a:r>
            <a:r>
              <a:rPr lang="es-ES" sz="2100" dirty="0"/>
              <a:t>.</a:t>
            </a:r>
            <a:endParaRPr dirty="0"/>
          </a:p>
          <a:p>
            <a:pPr marL="411480" lvl="2" indent="-411480" algn="l" rtl="0">
              <a:lnSpc>
                <a:spcPct val="85000"/>
              </a:lnSpc>
              <a:spcBef>
                <a:spcPts val="450"/>
              </a:spcBef>
              <a:spcAft>
                <a:spcPts val="0"/>
              </a:spcAft>
              <a:buClr>
                <a:srgbClr val="262626"/>
              </a:buClr>
              <a:buSzPts val="2100"/>
              <a:buFont typeface="Noto Sans Symbols"/>
              <a:buChar char="❑"/>
            </a:pPr>
            <a:r>
              <a:rPr lang="es-ES" sz="2100" dirty="0"/>
              <a:t>Representación documentada de una condición o capacidad como en 1 o 2.</a:t>
            </a:r>
            <a:endParaRPr dirty="0"/>
          </a:p>
          <a:p>
            <a:pPr marL="68580" lvl="0" indent="-68580" algn="l" rtl="0">
              <a:lnSpc>
                <a:spcPct val="85000"/>
              </a:lnSpc>
              <a:spcBef>
                <a:spcPts val="975"/>
              </a:spcBef>
              <a:spcAft>
                <a:spcPts val="0"/>
              </a:spcAft>
              <a:buSzPts val="1050"/>
              <a:buNone/>
            </a:pPr>
            <a:endParaRPr sz="1050" dirty="0"/>
          </a:p>
          <a:p>
            <a:pPr marL="68580" lvl="0" indent="-5080" algn="l" rtl="0">
              <a:lnSpc>
                <a:spcPct val="85000"/>
              </a:lnSpc>
              <a:spcBef>
                <a:spcPts val="975"/>
              </a:spcBef>
              <a:spcAft>
                <a:spcPts val="0"/>
              </a:spcAft>
              <a:buClr>
                <a:srgbClr val="C00000"/>
              </a:buClr>
              <a:buSzPts val="1000"/>
              <a:buFont typeface="Arial"/>
              <a:buNone/>
            </a:pPr>
            <a:endParaRPr sz="1000" dirty="0"/>
          </a:p>
          <a:p>
            <a:pPr marL="68580" lvl="0" indent="-5080" algn="l" rtl="0">
              <a:lnSpc>
                <a:spcPct val="85000"/>
              </a:lnSpc>
              <a:spcBef>
                <a:spcPts val="975"/>
              </a:spcBef>
              <a:spcAft>
                <a:spcPts val="0"/>
              </a:spcAft>
              <a:buClr>
                <a:srgbClr val="C00000"/>
              </a:buClr>
              <a:buSzPts val="1000"/>
              <a:buFont typeface="Arial"/>
              <a:buNone/>
            </a:pPr>
            <a:endParaRPr sz="1000" dirty="0"/>
          </a:p>
        </p:txBody>
      </p:sp>
      <p:sp>
        <p:nvSpPr>
          <p:cNvPr id="707" name="Google Shape;707;p102"/>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103"/>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Elicitación de Requerimientos</a:t>
            </a:r>
            <a:endParaRPr sz="4000" b="1"/>
          </a:p>
        </p:txBody>
      </p:sp>
      <p:sp>
        <p:nvSpPr>
          <p:cNvPr id="713" name="Google Shape;713;p103"/>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41</a:t>
            </a:fld>
            <a:endParaRPr/>
          </a:p>
        </p:txBody>
      </p:sp>
      <p:sp>
        <p:nvSpPr>
          <p:cNvPr id="714" name="Google Shape;714;p103"/>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290513" lvl="0" indent="-290513" algn="l" rtl="0">
              <a:lnSpc>
                <a:spcPct val="85000"/>
              </a:lnSpc>
              <a:spcBef>
                <a:spcPts val="0"/>
              </a:spcBef>
              <a:spcAft>
                <a:spcPts val="0"/>
              </a:spcAft>
              <a:buClr>
                <a:srgbClr val="C00000"/>
              </a:buClr>
              <a:buSzPts val="2800"/>
              <a:buFont typeface="Arial"/>
              <a:buChar char="»"/>
            </a:pPr>
            <a:r>
              <a:rPr lang="es-ES" sz="2800" dirty="0"/>
              <a:t>Es el proceso de adquirir (“</a:t>
            </a:r>
            <a:r>
              <a:rPr lang="es-ES" sz="2800" dirty="0" err="1"/>
              <a:t>eliciting</a:t>
            </a:r>
            <a:r>
              <a:rPr lang="es-ES" sz="2800" dirty="0"/>
              <a:t>”) [sonsacar] todo el conocimiento relevante necesario para producir un modelo de los requerimientos de un dominio de problema.</a:t>
            </a:r>
            <a:endParaRPr dirty="0"/>
          </a:p>
          <a:p>
            <a:pPr marL="68580" lvl="0" indent="-177800" algn="l" rtl="0">
              <a:lnSpc>
                <a:spcPct val="85000"/>
              </a:lnSpc>
              <a:spcBef>
                <a:spcPts val="975"/>
              </a:spcBef>
              <a:spcAft>
                <a:spcPts val="0"/>
              </a:spcAft>
              <a:buClr>
                <a:srgbClr val="C00000"/>
              </a:buClr>
              <a:buSzPts val="2800"/>
              <a:buFont typeface="Arial"/>
              <a:buChar char="»"/>
            </a:pPr>
            <a:r>
              <a:rPr lang="es-ES" sz="2800" dirty="0"/>
              <a:t>Objetivos:</a:t>
            </a:r>
            <a:endParaRPr dirty="0"/>
          </a:p>
          <a:p>
            <a:pPr marL="460629" lvl="1" indent="-457200">
              <a:lnSpc>
                <a:spcPct val="85000"/>
              </a:lnSpc>
              <a:spcBef>
                <a:spcPts val="450"/>
              </a:spcBef>
              <a:buClr>
                <a:srgbClr val="262626"/>
              </a:buClr>
              <a:buSzPts val="2800"/>
            </a:pPr>
            <a:r>
              <a:rPr lang="es-ES" sz="2800" dirty="0"/>
              <a:t>Conocer el dominio del problema para poder comunicarse con clientes y usuarios y entender sus necesidades.</a:t>
            </a:r>
            <a:endParaRPr dirty="0"/>
          </a:p>
          <a:p>
            <a:pPr marL="460629" lvl="1" indent="-457200">
              <a:lnSpc>
                <a:spcPct val="85000"/>
              </a:lnSpc>
              <a:spcBef>
                <a:spcPts val="450"/>
              </a:spcBef>
              <a:buClr>
                <a:srgbClr val="262626"/>
              </a:buClr>
              <a:buSzPts val="2800"/>
            </a:pPr>
            <a:r>
              <a:rPr lang="es-ES" sz="2800" dirty="0"/>
              <a:t>Conocer el sistema actual (manual o informatizado).</a:t>
            </a:r>
            <a:endParaRPr dirty="0"/>
          </a:p>
          <a:p>
            <a:pPr marL="460629" lvl="1" indent="-457200">
              <a:lnSpc>
                <a:spcPct val="85000"/>
              </a:lnSpc>
              <a:spcBef>
                <a:spcPts val="450"/>
              </a:spcBef>
              <a:buClr>
                <a:srgbClr val="262626"/>
              </a:buClr>
              <a:buSzPts val="2800"/>
            </a:pPr>
            <a:r>
              <a:rPr lang="es-ES" sz="2800" dirty="0"/>
              <a:t>Identificar las necesidades, tanto explícitas como implícitas, de clientes y usuarios y sus expectativas sobre el sistema a desarrollar.</a:t>
            </a:r>
            <a:endParaRPr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104"/>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Elicitación de Requerimientos</a:t>
            </a:r>
            <a:endParaRPr sz="4000" b="1"/>
          </a:p>
        </p:txBody>
      </p:sp>
      <p:sp>
        <p:nvSpPr>
          <p:cNvPr id="721" name="Google Shape;721;p104"/>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77800" algn="l" rtl="0">
              <a:lnSpc>
                <a:spcPct val="85000"/>
              </a:lnSpc>
              <a:spcBef>
                <a:spcPts val="0"/>
              </a:spcBef>
              <a:spcAft>
                <a:spcPts val="0"/>
              </a:spcAft>
              <a:buClr>
                <a:srgbClr val="C00000"/>
              </a:buClr>
              <a:buSzPts val="2800"/>
              <a:buFont typeface="Arial"/>
              <a:buChar char="»"/>
            </a:pPr>
            <a:r>
              <a:rPr lang="es-ES" sz="2800"/>
              <a:t>La elicitación de requisitos es una actividad principalmente de carácter social, mucho más que tecnológico.</a:t>
            </a:r>
            <a:endParaRPr/>
          </a:p>
          <a:p>
            <a:pPr marL="68580" lvl="0" indent="-177800" algn="l" rtl="0">
              <a:lnSpc>
                <a:spcPct val="85000"/>
              </a:lnSpc>
              <a:spcBef>
                <a:spcPts val="975"/>
              </a:spcBef>
              <a:spcAft>
                <a:spcPts val="0"/>
              </a:spcAft>
              <a:buClr>
                <a:srgbClr val="C00000"/>
              </a:buClr>
              <a:buSzPts val="2800"/>
              <a:buFont typeface="Arial"/>
              <a:buChar char="»"/>
            </a:pPr>
            <a:r>
              <a:rPr lang="es-ES" sz="2800"/>
              <a:t>Los problemas que se plantean son por tanto de naturaleza psicológica y social, más que técnicos.</a:t>
            </a:r>
            <a:endParaRPr/>
          </a:p>
          <a:p>
            <a:pPr marL="68580" lvl="0" indent="0" algn="l" rtl="0">
              <a:lnSpc>
                <a:spcPct val="85000"/>
              </a:lnSpc>
              <a:spcBef>
                <a:spcPts val="975"/>
              </a:spcBef>
              <a:spcAft>
                <a:spcPts val="0"/>
              </a:spcAft>
              <a:buClr>
                <a:srgbClr val="C00000"/>
              </a:buClr>
              <a:buSzPts val="2800"/>
              <a:buFont typeface="Arial"/>
              <a:buNone/>
            </a:pPr>
            <a:endParaRPr sz="2800"/>
          </a:p>
          <a:p>
            <a:pPr marL="68580" lvl="0" indent="-177800" algn="l" rtl="0">
              <a:lnSpc>
                <a:spcPct val="85000"/>
              </a:lnSpc>
              <a:spcBef>
                <a:spcPts val="975"/>
              </a:spcBef>
              <a:spcAft>
                <a:spcPts val="0"/>
              </a:spcAft>
              <a:buClr>
                <a:srgbClr val="C00000"/>
              </a:buClr>
              <a:buSzPts val="2800"/>
              <a:buFont typeface="Arial"/>
              <a:buChar char="»"/>
            </a:pPr>
            <a:r>
              <a:rPr lang="es-ES" sz="2800"/>
              <a:t>Nota: Requerimientos = Requisitos.</a:t>
            </a:r>
            <a:endParaRPr sz="2800"/>
          </a:p>
        </p:txBody>
      </p:sp>
      <p:pic>
        <p:nvPicPr>
          <p:cNvPr id="722" name="Google Shape;722;p104" descr="http://www.wheresthedrama.com/ego.jpg"/>
          <p:cNvPicPr preferRelativeResize="0"/>
          <p:nvPr/>
        </p:nvPicPr>
        <p:blipFill rotWithShape="1">
          <a:blip r:embed="rId3">
            <a:alphaModFix/>
          </a:blip>
          <a:srcRect/>
          <a:stretch/>
        </p:blipFill>
        <p:spPr>
          <a:xfrm>
            <a:off x="7129027" y="4236385"/>
            <a:ext cx="2534314" cy="1809751"/>
          </a:xfrm>
          <a:prstGeom prst="rect">
            <a:avLst/>
          </a:prstGeom>
          <a:noFill/>
          <a:ln>
            <a:noFill/>
          </a:ln>
          <a:effectLst>
            <a:outerShdw blurRad="292100" dist="139700" dir="2700000" algn="tl" rotWithShape="0">
              <a:srgbClr val="333333">
                <a:alpha val="62352"/>
              </a:srgbClr>
            </a:outerShdw>
          </a:effectLst>
        </p:spPr>
      </p:pic>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10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Elicitación de Requerimientos</a:t>
            </a:r>
            <a:endParaRPr sz="4000" b="1"/>
          </a:p>
        </p:txBody>
      </p:sp>
      <p:sp>
        <p:nvSpPr>
          <p:cNvPr id="728" name="Google Shape;728;p10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43</a:t>
            </a:fld>
            <a:endParaRPr/>
          </a:p>
        </p:txBody>
      </p:sp>
      <p:sp>
        <p:nvSpPr>
          <p:cNvPr id="729" name="Google Shape;729;p105"/>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77800" algn="l" rtl="0">
              <a:lnSpc>
                <a:spcPct val="85000"/>
              </a:lnSpc>
              <a:spcBef>
                <a:spcPts val="0"/>
              </a:spcBef>
              <a:spcAft>
                <a:spcPts val="0"/>
              </a:spcAft>
              <a:buClr>
                <a:srgbClr val="C00000"/>
              </a:buClr>
              <a:buSzPts val="2800"/>
              <a:buFont typeface="Arial"/>
              <a:buChar char="»"/>
            </a:pPr>
            <a:r>
              <a:rPr lang="es-ES" sz="2800" dirty="0"/>
              <a:t>Problemas de comunicación</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Dificultad para expresar claramente las necesidades.</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No ser conscientes de sus propias necesidades.</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No entender cómo la tecnología puede ayudar.</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Miedo a parecer incompetentes por ignorancia tecnológica.</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No tomar decisiones por no poder prever las  consecuencias, no entender las alternativas o no tener una visión global.</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Cultura y vocabulario diferentes.</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Intereses distintos en el sistema a desarrollar.</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Medios de comunicación inadecuados (diagramas que no entienden los clientes y usuarios).</a:t>
            </a:r>
            <a:endParaRPr dirty="0"/>
          </a:p>
          <a:p>
            <a:pPr marL="346329" lvl="1" algn="l" rtl="0">
              <a:lnSpc>
                <a:spcPct val="85000"/>
              </a:lnSpc>
              <a:spcBef>
                <a:spcPts val="450"/>
              </a:spcBef>
              <a:spcAft>
                <a:spcPts val="0"/>
              </a:spcAft>
              <a:buClr>
                <a:srgbClr val="262626"/>
              </a:buClr>
              <a:buSzPts val="2000"/>
              <a:buFont typeface="Arial" panose="020B0604020202020204" pitchFamily="34" charset="0"/>
              <a:buChar char="•"/>
            </a:pPr>
            <a:r>
              <a:rPr lang="es-ES" sz="2000" dirty="0"/>
              <a:t>Conflictos personales o políticos</a:t>
            </a:r>
            <a:r>
              <a:rPr lang="es-ES" sz="2800" dirty="0"/>
              <a:t>.</a:t>
            </a:r>
            <a:endParaRPr sz="2800" dirty="0"/>
          </a:p>
          <a:p>
            <a:pPr marL="260604" lvl="1" indent="-104775" algn="l" rtl="0">
              <a:lnSpc>
                <a:spcPct val="85000"/>
              </a:lnSpc>
              <a:spcBef>
                <a:spcPts val="450"/>
              </a:spcBef>
              <a:spcAft>
                <a:spcPts val="0"/>
              </a:spcAft>
              <a:buClr>
                <a:srgbClr val="262626"/>
              </a:buClr>
              <a:buSzPts val="2400"/>
              <a:buNone/>
            </a:pPr>
            <a:endParaRPr sz="2400" dirty="0"/>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10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Elicitación de Requerimientos</a:t>
            </a:r>
            <a:endParaRPr sz="4000" b="1"/>
          </a:p>
        </p:txBody>
      </p:sp>
      <p:sp>
        <p:nvSpPr>
          <p:cNvPr id="735" name="Google Shape;735;p10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44</a:t>
            </a:fld>
            <a:endParaRPr/>
          </a:p>
        </p:txBody>
      </p:sp>
      <p:sp>
        <p:nvSpPr>
          <p:cNvPr id="736" name="Google Shape;736;p106"/>
          <p:cNvSpPr txBox="1">
            <a:spLocks noGrp="1"/>
          </p:cNvSpPr>
          <p:nvPr>
            <p:ph type="body" idx="1"/>
          </p:nvPr>
        </p:nvSpPr>
        <p:spPr>
          <a:xfrm>
            <a:off x="625911" y="1772816"/>
            <a:ext cx="9832618" cy="4478753"/>
          </a:xfrm>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dirty="0"/>
              <a:t>Limitaciones cognitivas (del desarrollador)</a:t>
            </a:r>
            <a:endParaRPr dirty="0"/>
          </a:p>
          <a:p>
            <a:pPr marL="289179" lvl="1" indent="-285750">
              <a:lnSpc>
                <a:spcPct val="85000"/>
              </a:lnSpc>
              <a:spcBef>
                <a:spcPts val="450"/>
              </a:spcBef>
              <a:buClr>
                <a:srgbClr val="262626"/>
              </a:buClr>
              <a:buFont typeface="Arial" panose="020B0604020202020204" pitchFamily="34" charset="0"/>
              <a:buChar char="•"/>
            </a:pPr>
            <a:r>
              <a:rPr lang="es-ES" dirty="0"/>
              <a:t>No conocer el dominio del problema.</a:t>
            </a:r>
            <a:endParaRPr dirty="0"/>
          </a:p>
          <a:p>
            <a:pPr marL="289179" lvl="1" indent="-285750">
              <a:lnSpc>
                <a:spcPct val="85000"/>
              </a:lnSpc>
              <a:spcBef>
                <a:spcPts val="450"/>
              </a:spcBef>
              <a:buClr>
                <a:srgbClr val="262626"/>
              </a:buClr>
              <a:buFont typeface="Arial" panose="020B0604020202020204" pitchFamily="34" charset="0"/>
              <a:buChar char="•"/>
            </a:pPr>
            <a:r>
              <a:rPr lang="es-ES" dirty="0"/>
              <a:t>Hacer suposiciones sobre el dominio del problema.</a:t>
            </a:r>
            <a:endParaRPr dirty="0"/>
          </a:p>
          <a:p>
            <a:pPr marL="289179" lvl="1" indent="-285750">
              <a:lnSpc>
                <a:spcPct val="85000"/>
              </a:lnSpc>
              <a:spcBef>
                <a:spcPts val="450"/>
              </a:spcBef>
              <a:buClr>
                <a:srgbClr val="262626"/>
              </a:buClr>
              <a:buFont typeface="Arial" panose="020B0604020202020204" pitchFamily="34" charset="0"/>
              <a:buChar char="•"/>
            </a:pPr>
            <a:r>
              <a:rPr lang="es-ES" dirty="0"/>
              <a:t>Hacer suposiciones sobre aspectos tecnológicos.</a:t>
            </a:r>
            <a:endParaRPr dirty="0"/>
          </a:p>
          <a:p>
            <a:pPr marL="289179" lvl="1" indent="-285750">
              <a:lnSpc>
                <a:spcPct val="85000"/>
              </a:lnSpc>
              <a:spcBef>
                <a:spcPts val="450"/>
              </a:spcBef>
              <a:buClr>
                <a:srgbClr val="262626"/>
              </a:buClr>
              <a:buFont typeface="Arial" panose="020B0604020202020204" pitchFamily="34" charset="0"/>
              <a:buChar char="•"/>
            </a:pPr>
            <a:r>
              <a:rPr lang="es-ES" dirty="0"/>
              <a:t>Hacer simplificaciones excesivas.</a:t>
            </a:r>
            <a:endParaRPr dirty="0"/>
          </a:p>
          <a:p>
            <a:pPr marL="68580" lvl="0" indent="-114300" algn="l" rtl="0">
              <a:lnSpc>
                <a:spcPct val="85000"/>
              </a:lnSpc>
              <a:spcBef>
                <a:spcPts val="975"/>
              </a:spcBef>
              <a:spcAft>
                <a:spcPts val="0"/>
              </a:spcAft>
              <a:buClr>
                <a:srgbClr val="C00000"/>
              </a:buClr>
              <a:buSzPts val="1800"/>
              <a:buFont typeface="Arial"/>
              <a:buChar char="»"/>
            </a:pPr>
            <a:r>
              <a:rPr lang="es-ES" dirty="0"/>
              <a:t>Conducta humana</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Conflictos y ambigüedades en los roles de los participantes.</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Pasividad de clientes, usuarios o ingenieros de requisitos.</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Temor a que el nuevo sistema lo deje sin trabajo.</a:t>
            </a:r>
            <a:endParaRPr dirty="0"/>
          </a:p>
          <a:p>
            <a:pPr marL="68580" lvl="0" indent="-114300" algn="l" rtl="0">
              <a:lnSpc>
                <a:spcPct val="85000"/>
              </a:lnSpc>
              <a:spcBef>
                <a:spcPts val="975"/>
              </a:spcBef>
              <a:spcAft>
                <a:spcPts val="0"/>
              </a:spcAft>
              <a:buClr>
                <a:srgbClr val="C00000"/>
              </a:buClr>
              <a:buSzPts val="1800"/>
              <a:buFont typeface="Arial"/>
              <a:buChar char="»"/>
            </a:pPr>
            <a:r>
              <a:rPr lang="es-ES" dirty="0"/>
              <a:t>Técnicos </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Complejidad del dominio del problema.</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Complejidad de los requisitos.</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Múltiples fuentes de requisitos.</a:t>
            </a:r>
            <a:endParaRPr dirty="0"/>
          </a:p>
          <a:p>
            <a:pPr marL="289179" lvl="1" indent="-285750" algn="l" rtl="0">
              <a:lnSpc>
                <a:spcPct val="85000"/>
              </a:lnSpc>
              <a:spcBef>
                <a:spcPts val="450"/>
              </a:spcBef>
              <a:spcAft>
                <a:spcPts val="0"/>
              </a:spcAft>
              <a:buClr>
                <a:srgbClr val="262626"/>
              </a:buClr>
              <a:buSzPts val="1800"/>
              <a:buFont typeface="Arial" panose="020B0604020202020204" pitchFamily="34" charset="0"/>
              <a:buChar char="•"/>
            </a:pPr>
            <a:r>
              <a:rPr lang="es-ES" dirty="0"/>
              <a:t>Fuentes de información poco claras.</a:t>
            </a:r>
            <a:endParaRPr dirty="0"/>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07"/>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Técnicas de elicitación </a:t>
            </a:r>
            <a:endParaRPr sz="4000" b="1"/>
          </a:p>
        </p:txBody>
      </p:sp>
      <p:sp>
        <p:nvSpPr>
          <p:cNvPr id="742" name="Google Shape;742;p10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45</a:t>
            </a:fld>
            <a:endParaRPr/>
          </a:p>
        </p:txBody>
      </p:sp>
      <p:sp>
        <p:nvSpPr>
          <p:cNvPr id="743" name="Google Shape;743;p107"/>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514350" lvl="0" indent="-514350" algn="l" rtl="0">
              <a:lnSpc>
                <a:spcPct val="75000"/>
              </a:lnSpc>
              <a:spcBef>
                <a:spcPts val="0"/>
              </a:spcBef>
              <a:spcAft>
                <a:spcPts val="0"/>
              </a:spcAft>
              <a:buSzPts val="2220"/>
              <a:buNone/>
            </a:pPr>
            <a:r>
              <a:rPr lang="es-ES" sz="2220" dirty="0"/>
              <a:t>Recopilación de información: </a:t>
            </a:r>
            <a:endParaRPr dirty="0"/>
          </a:p>
          <a:p>
            <a:pPr marL="514350" lvl="0" indent="-514350" algn="l" rtl="0">
              <a:lnSpc>
                <a:spcPct val="75000"/>
              </a:lnSpc>
              <a:spcBef>
                <a:spcPts val="975"/>
              </a:spcBef>
              <a:spcAft>
                <a:spcPts val="0"/>
              </a:spcAft>
              <a:buSzPts val="2405"/>
              <a:buNone/>
            </a:pPr>
            <a:r>
              <a:rPr lang="es-ES" sz="2405" b="1" i="1" dirty="0"/>
              <a:t>Métodos discretos</a:t>
            </a:r>
            <a:endParaRPr dirty="0"/>
          </a:p>
          <a:p>
            <a:pPr marL="514350" lvl="0" indent="-514350" algn="l" rtl="0">
              <a:lnSpc>
                <a:spcPct val="75000"/>
              </a:lnSpc>
              <a:spcBef>
                <a:spcPts val="975"/>
              </a:spcBef>
              <a:spcAft>
                <a:spcPts val="0"/>
              </a:spcAft>
              <a:buSzPts val="1017"/>
              <a:buNone/>
            </a:pPr>
            <a:endParaRPr sz="1017"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Muestreo de la documentación, los formularios y los datos existentes.</a:t>
            </a:r>
            <a:endParaRPr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Investigación y visitas al lugar.</a:t>
            </a:r>
            <a:endParaRPr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Observación del ambiente de trabajo.</a:t>
            </a:r>
            <a:endParaRPr dirty="0"/>
          </a:p>
          <a:p>
            <a:pPr marL="514350" lvl="0" indent="-514350" algn="l" rtl="0">
              <a:lnSpc>
                <a:spcPct val="75000"/>
              </a:lnSpc>
              <a:spcBef>
                <a:spcPts val="975"/>
              </a:spcBef>
              <a:spcAft>
                <a:spcPts val="0"/>
              </a:spcAft>
              <a:buSzPts val="2220"/>
              <a:buNone/>
            </a:pPr>
            <a:endParaRPr sz="2220" dirty="0"/>
          </a:p>
          <a:p>
            <a:pPr marL="514350" lvl="0" indent="-514350" algn="l" rtl="0">
              <a:lnSpc>
                <a:spcPct val="75000"/>
              </a:lnSpc>
              <a:spcBef>
                <a:spcPts val="975"/>
              </a:spcBef>
              <a:spcAft>
                <a:spcPts val="0"/>
              </a:spcAft>
              <a:buSzPts val="2405"/>
              <a:buNone/>
            </a:pPr>
            <a:r>
              <a:rPr lang="es-ES" sz="2405" b="1" i="1" dirty="0"/>
              <a:t>Métodos interactivos</a:t>
            </a:r>
            <a:endParaRPr sz="2405" b="1" i="1" dirty="0"/>
          </a:p>
          <a:p>
            <a:pPr marL="706374" lvl="1" indent="-514350" algn="l" rtl="0">
              <a:lnSpc>
                <a:spcPct val="75000"/>
              </a:lnSpc>
              <a:spcBef>
                <a:spcPts val="450"/>
              </a:spcBef>
              <a:spcAft>
                <a:spcPts val="0"/>
              </a:spcAft>
              <a:buClr>
                <a:srgbClr val="262626"/>
              </a:buClr>
              <a:buSzPts val="1110"/>
              <a:buNone/>
            </a:pPr>
            <a:endParaRPr sz="1110"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Cuestionarios.</a:t>
            </a:r>
            <a:endParaRPr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Entrevistas.</a:t>
            </a:r>
            <a:endParaRPr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Planeación conjunta de Requerimientos (JRP o JAD).</a:t>
            </a:r>
            <a:endParaRPr dirty="0"/>
          </a:p>
          <a:p>
            <a:pPr marL="706374" lvl="1" indent="-514350" algn="l" rtl="0">
              <a:lnSpc>
                <a:spcPct val="75000"/>
              </a:lnSpc>
              <a:spcBef>
                <a:spcPts val="450"/>
              </a:spcBef>
              <a:spcAft>
                <a:spcPts val="0"/>
              </a:spcAft>
              <a:buClr>
                <a:srgbClr val="262626"/>
              </a:buClr>
              <a:buSzPts val="2220"/>
              <a:buFont typeface="Calibri"/>
              <a:buAutoNum type="arabicPeriod"/>
            </a:pPr>
            <a:r>
              <a:rPr lang="es-ES" sz="2220" dirty="0"/>
              <a:t>Lluvia de Ideas - </a:t>
            </a:r>
            <a:r>
              <a:rPr lang="es-ES" sz="2220" dirty="0" err="1"/>
              <a:t>Brainstorming</a:t>
            </a:r>
            <a:r>
              <a:rPr lang="es-ES" sz="2220" dirty="0"/>
              <a:t> .</a:t>
            </a:r>
            <a:endParaRPr sz="2220" dirty="0"/>
          </a:p>
        </p:txBody>
      </p:sp>
      <p:sp>
        <p:nvSpPr>
          <p:cNvPr id="744" name="Google Shape;744;p107"/>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g3764bf369be_0_0"/>
          <p:cNvSpPr txBox="1">
            <a:spLocks noGrp="1"/>
          </p:cNvSpPr>
          <p:nvPr>
            <p:ph type="title"/>
          </p:nvPr>
        </p:nvSpPr>
        <p:spPr>
          <a:xfrm>
            <a:off x="625911" y="643372"/>
            <a:ext cx="11130900" cy="11295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4000"/>
              <a:buFont typeface="Calibri"/>
              <a:buNone/>
            </a:pPr>
            <a:r>
              <a:rPr lang="es-ES" sz="4000" b="1"/>
              <a:t>Métodos interactivos</a:t>
            </a:r>
            <a:endParaRPr sz="4000" b="1"/>
          </a:p>
        </p:txBody>
      </p:sp>
      <p:sp>
        <p:nvSpPr>
          <p:cNvPr id="750" name="Google Shape;750;g3764bf369be_0_0"/>
          <p:cNvSpPr txBox="1">
            <a:spLocks noGrp="1"/>
          </p:cNvSpPr>
          <p:nvPr>
            <p:ph type="sldNum" idx="12"/>
          </p:nvPr>
        </p:nvSpPr>
        <p:spPr>
          <a:xfrm>
            <a:off x="9286734" y="2852615"/>
            <a:ext cx="2937900" cy="1048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46</a:t>
            </a:fld>
            <a:endParaRPr/>
          </a:p>
        </p:txBody>
      </p:sp>
      <p:sp>
        <p:nvSpPr>
          <p:cNvPr id="751" name="Google Shape;751;g3764bf369be_0_0"/>
          <p:cNvSpPr txBox="1">
            <a:spLocks noGrp="1"/>
          </p:cNvSpPr>
          <p:nvPr>
            <p:ph type="body" idx="1"/>
          </p:nvPr>
        </p:nvSpPr>
        <p:spPr>
          <a:xfrm>
            <a:off x="625908" y="1902580"/>
            <a:ext cx="9832500" cy="4478700"/>
          </a:xfrm>
          <a:prstGeom prst="rect">
            <a:avLst/>
          </a:prstGeom>
          <a:noFill/>
          <a:ln>
            <a:noFill/>
          </a:ln>
        </p:spPr>
        <p:txBody>
          <a:bodyPr spcFirstLastPara="1" wrap="square" lIns="91425" tIns="45700" rIns="91425" bIns="45700" anchor="t" anchorCtr="0">
            <a:normAutofit/>
          </a:bodyPr>
          <a:lstStyle/>
          <a:p>
            <a:pPr marL="68580" lvl="0" indent="-68580" algn="just" rtl="0">
              <a:lnSpc>
                <a:spcPct val="85000"/>
              </a:lnSpc>
              <a:spcBef>
                <a:spcPts val="0"/>
              </a:spcBef>
              <a:spcAft>
                <a:spcPts val="0"/>
              </a:spcAft>
              <a:buSzPts val="2400"/>
              <a:buNone/>
            </a:pPr>
            <a:r>
              <a:rPr lang="es-ES" sz="2400"/>
              <a:t>Hay métodos interactivos que pueden usarse para obtener los requerimientos de los miembros de la organización Aunque son distintos en su implementación, estos métodos tienen muchas cosas en común. La base es hablar con las personas en la organización y escuchar para comprender.</a:t>
            </a:r>
            <a:endParaRPr/>
          </a:p>
          <a:p>
            <a:pPr marL="68580" lvl="0" indent="-68580" algn="l" rtl="0">
              <a:lnSpc>
                <a:spcPct val="85000"/>
              </a:lnSpc>
              <a:spcBef>
                <a:spcPts val="975"/>
              </a:spcBef>
              <a:spcAft>
                <a:spcPts val="0"/>
              </a:spcAft>
              <a:buSzPts val="2400"/>
              <a:buNone/>
            </a:pPr>
            <a:r>
              <a:rPr lang="es-ES" sz="2400"/>
              <a:t>Cada uno cuenta con su propio proceso establecido</a:t>
            </a:r>
            <a:endParaRPr/>
          </a:p>
          <a:p>
            <a:pPr marL="706374" lvl="1" indent="-361947" algn="l" rtl="0">
              <a:lnSpc>
                <a:spcPct val="85000"/>
              </a:lnSpc>
              <a:spcBef>
                <a:spcPts val="450"/>
              </a:spcBef>
              <a:spcAft>
                <a:spcPts val="0"/>
              </a:spcAft>
              <a:buClr>
                <a:srgbClr val="262626"/>
              </a:buClr>
              <a:buSzPts val="2400"/>
              <a:buFont typeface="Noto Sans Symbols"/>
              <a:buNone/>
            </a:pPr>
            <a:endParaRPr sz="2400"/>
          </a:p>
          <a:p>
            <a:pPr marL="706374" lvl="1" indent="-514350" algn="l" rtl="0">
              <a:lnSpc>
                <a:spcPct val="85000"/>
              </a:lnSpc>
              <a:spcBef>
                <a:spcPts val="450"/>
              </a:spcBef>
              <a:spcAft>
                <a:spcPts val="0"/>
              </a:spcAft>
              <a:buClr>
                <a:srgbClr val="262626"/>
              </a:buClr>
              <a:buSzPts val="2400"/>
              <a:buFont typeface="Noto Sans Symbols"/>
              <a:buChar char="⮚"/>
            </a:pPr>
            <a:r>
              <a:rPr lang="es-ES" sz="2400"/>
              <a:t>Cuestionarios.</a:t>
            </a:r>
            <a:endParaRPr/>
          </a:p>
          <a:p>
            <a:pPr marL="706374" lvl="1" indent="-514350" algn="l" rtl="0">
              <a:lnSpc>
                <a:spcPct val="85000"/>
              </a:lnSpc>
              <a:spcBef>
                <a:spcPts val="450"/>
              </a:spcBef>
              <a:spcAft>
                <a:spcPts val="0"/>
              </a:spcAft>
              <a:buClr>
                <a:srgbClr val="262626"/>
              </a:buClr>
              <a:buSzPts val="2400"/>
              <a:buFont typeface="Noto Sans Symbols"/>
              <a:buChar char="⮚"/>
            </a:pPr>
            <a:r>
              <a:rPr lang="es-ES" sz="2400"/>
              <a:t>Entrevistas.</a:t>
            </a:r>
            <a:endParaRPr/>
          </a:p>
          <a:p>
            <a:pPr marL="706374" lvl="1" indent="-514350" algn="l" rtl="0">
              <a:lnSpc>
                <a:spcPct val="85000"/>
              </a:lnSpc>
              <a:spcBef>
                <a:spcPts val="450"/>
              </a:spcBef>
              <a:spcAft>
                <a:spcPts val="0"/>
              </a:spcAft>
              <a:buClr>
                <a:srgbClr val="262626"/>
              </a:buClr>
              <a:buSzPts val="2400"/>
              <a:buFont typeface="Noto Sans Symbols"/>
              <a:buChar char="⮚"/>
            </a:pPr>
            <a:r>
              <a:rPr lang="es-ES" sz="2400"/>
              <a:t>Planeación conjunta de Requerimientos (JRP o JAD).</a:t>
            </a:r>
            <a:endParaRPr/>
          </a:p>
          <a:p>
            <a:pPr marL="706374" lvl="1" indent="-514350" algn="l" rtl="0">
              <a:lnSpc>
                <a:spcPct val="85000"/>
              </a:lnSpc>
              <a:spcBef>
                <a:spcPts val="450"/>
              </a:spcBef>
              <a:spcAft>
                <a:spcPts val="0"/>
              </a:spcAft>
              <a:buClr>
                <a:srgbClr val="262626"/>
              </a:buClr>
              <a:buSzPts val="2400"/>
              <a:buFont typeface="Noto Sans Symbols"/>
              <a:buChar char="⮚"/>
            </a:pPr>
            <a:r>
              <a:rPr lang="es-ES" sz="2400"/>
              <a:t>Lluvia de Ideas - Brainstorming.</a:t>
            </a:r>
            <a:endParaRPr sz="2400"/>
          </a:p>
        </p:txBody>
      </p:sp>
      <p:sp>
        <p:nvSpPr>
          <p:cNvPr id="752" name="Google Shape;752;g3764bf369be_0_0"/>
          <p:cNvSpPr txBox="1"/>
          <p:nvPr/>
        </p:nvSpPr>
        <p:spPr>
          <a:xfrm>
            <a:off x="4951846" y="18288"/>
            <a:ext cx="4131300" cy="329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753" name="Google Shape;753;g3764bf369be_0_0" descr="Resultado de imagen para recopilacion de datos metodos interactivos"/>
          <p:cNvSpPr/>
          <p:nvPr/>
        </p:nvSpPr>
        <p:spPr>
          <a:xfrm>
            <a:off x="156203" y="-121921"/>
            <a:ext cx="3060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754" name="Google Shape;754;g3764bf369be_0_0" descr="Imagen relacionada"/>
          <p:cNvPicPr preferRelativeResize="0"/>
          <p:nvPr/>
        </p:nvPicPr>
        <p:blipFill rotWithShape="1">
          <a:blip r:embed="rId3">
            <a:alphaModFix/>
          </a:blip>
          <a:srcRect/>
          <a:stretch/>
        </p:blipFill>
        <p:spPr>
          <a:xfrm>
            <a:off x="8361865" y="2636912"/>
            <a:ext cx="3395024" cy="3619500"/>
          </a:xfrm>
          <a:prstGeom prst="rect">
            <a:avLst/>
          </a:prstGeom>
          <a:noFill/>
          <a:ln>
            <a:noFill/>
          </a:ln>
        </p:spPr>
      </p:pic>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11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760" name="Google Shape;760;p11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47</a:t>
            </a:fld>
            <a:endParaRPr/>
          </a:p>
        </p:txBody>
      </p:sp>
      <p:sp>
        <p:nvSpPr>
          <p:cNvPr id="761" name="Google Shape;761;p115"/>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28600" algn="l" rtl="0">
              <a:lnSpc>
                <a:spcPct val="85000"/>
              </a:lnSpc>
              <a:spcBef>
                <a:spcPts val="0"/>
              </a:spcBef>
              <a:spcAft>
                <a:spcPts val="0"/>
              </a:spcAft>
              <a:buClr>
                <a:srgbClr val="C00000"/>
              </a:buClr>
              <a:buSzPts val="3600"/>
              <a:buFont typeface="Arial"/>
              <a:buChar char="»"/>
            </a:pPr>
            <a:r>
              <a:rPr lang="es-ES" sz="2400" dirty="0"/>
              <a:t>Documento que permite al analista recabar información y opiniones de los encuestados.</a:t>
            </a:r>
          </a:p>
          <a:p>
            <a:pPr marL="68580" lvl="0" indent="-228600" algn="l" rtl="0">
              <a:lnSpc>
                <a:spcPct val="85000"/>
              </a:lnSpc>
              <a:spcBef>
                <a:spcPts val="0"/>
              </a:spcBef>
              <a:spcAft>
                <a:spcPts val="0"/>
              </a:spcAft>
              <a:buClr>
                <a:srgbClr val="C00000"/>
              </a:buClr>
              <a:buSzPts val="3600"/>
              <a:buFont typeface="Arial"/>
              <a:buChar char="»"/>
            </a:pPr>
            <a:endParaRPr lang="es-ES" sz="2400" dirty="0"/>
          </a:p>
          <a:p>
            <a:pPr marL="68580" lvl="0" indent="-228600" algn="l" rtl="0">
              <a:lnSpc>
                <a:spcPct val="85000"/>
              </a:lnSpc>
              <a:spcBef>
                <a:spcPts val="0"/>
              </a:spcBef>
              <a:spcAft>
                <a:spcPts val="0"/>
              </a:spcAft>
              <a:buClr>
                <a:srgbClr val="C00000"/>
              </a:buClr>
              <a:buSzPts val="3600"/>
              <a:buFont typeface="Arial"/>
              <a:buChar char="»"/>
            </a:pPr>
            <a:r>
              <a:rPr lang="es-ES" sz="2400" dirty="0"/>
              <a:t>Sirve para:</a:t>
            </a:r>
            <a:endParaRPr sz="2400" dirty="0"/>
          </a:p>
          <a:p>
            <a:pPr marL="346329" lvl="1" algn="l" rtl="0">
              <a:lnSpc>
                <a:spcPct val="85000"/>
              </a:lnSpc>
              <a:spcBef>
                <a:spcPts val="450"/>
              </a:spcBef>
              <a:spcAft>
                <a:spcPts val="0"/>
              </a:spcAft>
              <a:buClr>
                <a:srgbClr val="262626"/>
              </a:buClr>
              <a:buSzPts val="3200"/>
              <a:buFont typeface="Arial" panose="020B0604020202020204" pitchFamily="34" charset="0"/>
              <a:buChar char="•"/>
            </a:pPr>
            <a:r>
              <a:rPr lang="es-ES" sz="2400" dirty="0"/>
              <a:t>Recolectar hechos de un gran número de personas.</a:t>
            </a:r>
            <a:endParaRPr sz="2400" dirty="0"/>
          </a:p>
          <a:p>
            <a:pPr marL="346329" lvl="1" algn="l" rtl="0">
              <a:lnSpc>
                <a:spcPct val="85000"/>
              </a:lnSpc>
              <a:spcBef>
                <a:spcPts val="450"/>
              </a:spcBef>
              <a:spcAft>
                <a:spcPts val="0"/>
              </a:spcAft>
              <a:buClr>
                <a:srgbClr val="262626"/>
              </a:buClr>
              <a:buSzPts val="3200"/>
              <a:buFont typeface="Arial" panose="020B0604020202020204" pitchFamily="34" charset="0"/>
              <a:buChar char="•"/>
            </a:pPr>
            <a:r>
              <a:rPr lang="es-ES" sz="2400" dirty="0"/>
              <a:t>Detectar un sentimiento generalizado.</a:t>
            </a:r>
            <a:endParaRPr sz="2400" dirty="0"/>
          </a:p>
          <a:p>
            <a:pPr marL="346329" lvl="1" algn="l" rtl="0">
              <a:lnSpc>
                <a:spcPct val="85000"/>
              </a:lnSpc>
              <a:spcBef>
                <a:spcPts val="450"/>
              </a:spcBef>
              <a:spcAft>
                <a:spcPts val="0"/>
              </a:spcAft>
              <a:buClr>
                <a:srgbClr val="262626"/>
              </a:buClr>
              <a:buSzPts val="3200"/>
              <a:buFont typeface="Arial" panose="020B0604020202020204" pitchFamily="34" charset="0"/>
              <a:buChar char="•"/>
            </a:pPr>
            <a:r>
              <a:rPr lang="es-ES" sz="2400" dirty="0"/>
              <a:t>Detectar problemas entre usuarios.</a:t>
            </a:r>
            <a:endParaRPr sz="2400" dirty="0"/>
          </a:p>
          <a:p>
            <a:pPr marL="346329" lvl="1" algn="l" rtl="0">
              <a:lnSpc>
                <a:spcPct val="85000"/>
              </a:lnSpc>
              <a:spcBef>
                <a:spcPts val="450"/>
              </a:spcBef>
              <a:spcAft>
                <a:spcPts val="0"/>
              </a:spcAft>
              <a:buClr>
                <a:srgbClr val="262626"/>
              </a:buClr>
              <a:buSzPts val="3200"/>
              <a:buFont typeface="Arial" panose="020B0604020202020204" pitchFamily="34" charset="0"/>
              <a:buChar char="•"/>
            </a:pPr>
            <a:r>
              <a:rPr lang="es-ES" sz="2400" dirty="0"/>
              <a:t>Cuantificar respuestas.</a:t>
            </a:r>
            <a:endParaRPr sz="2400" dirty="0"/>
          </a:p>
          <a:p>
            <a:pPr marL="68580" lvl="0" indent="0" algn="l" rtl="0">
              <a:lnSpc>
                <a:spcPct val="85000"/>
              </a:lnSpc>
              <a:spcBef>
                <a:spcPts val="975"/>
              </a:spcBef>
              <a:spcAft>
                <a:spcPts val="0"/>
              </a:spcAft>
              <a:buClr>
                <a:srgbClr val="C00000"/>
              </a:buClr>
              <a:buSzPts val="1600"/>
              <a:buFont typeface="Arial"/>
              <a:buNone/>
            </a:pPr>
            <a:endParaRPr sz="2400" dirty="0"/>
          </a:p>
        </p:txBody>
      </p:sp>
      <p:sp>
        <p:nvSpPr>
          <p:cNvPr id="762" name="Google Shape;762;p115"/>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763" name="Google Shape;763;p115" descr="http://www.angel24.net/upload/g_14imagen_img12_10_23.jpg"/>
          <p:cNvPicPr preferRelativeResize="0"/>
          <p:nvPr/>
        </p:nvPicPr>
        <p:blipFill rotWithShape="1">
          <a:blip r:embed="rId3">
            <a:alphaModFix/>
          </a:blip>
          <a:srcRect b="23220"/>
          <a:stretch/>
        </p:blipFill>
        <p:spPr>
          <a:xfrm>
            <a:off x="7132788" y="4216660"/>
            <a:ext cx="3578274" cy="2053742"/>
          </a:xfrm>
          <a:prstGeom prst="rect">
            <a:avLst/>
          </a:prstGeom>
          <a:noFill/>
          <a:ln>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1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769" name="Google Shape;769;p11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48</a:t>
            </a:fld>
            <a:endParaRPr/>
          </a:p>
        </p:txBody>
      </p:sp>
      <p:pic>
        <p:nvPicPr>
          <p:cNvPr id="770" name="Google Shape;770;p116"/>
          <p:cNvPicPr preferRelativeResize="0"/>
          <p:nvPr/>
        </p:nvPicPr>
        <p:blipFill rotWithShape="1">
          <a:blip r:embed="rId3">
            <a:alphaModFix/>
          </a:blip>
          <a:srcRect l="1706"/>
          <a:stretch/>
        </p:blipFill>
        <p:spPr>
          <a:xfrm>
            <a:off x="3961172" y="119885"/>
            <a:ext cx="4627114" cy="6434812"/>
          </a:xfrm>
          <a:prstGeom prst="rect">
            <a:avLst/>
          </a:prstGeom>
          <a:noFill/>
          <a:ln>
            <a:noFill/>
          </a:ln>
        </p:spPr>
      </p:pic>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117"/>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776" name="Google Shape;776;p11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49</a:t>
            </a:fld>
            <a:endParaRPr/>
          </a:p>
        </p:txBody>
      </p:sp>
      <p:sp>
        <p:nvSpPr>
          <p:cNvPr id="777" name="Google Shape;777;p117"/>
          <p:cNvSpPr txBox="1">
            <a:spLocks noGrp="1"/>
          </p:cNvSpPr>
          <p:nvPr>
            <p:ph type="body" idx="1"/>
          </p:nvPr>
        </p:nvSpPr>
        <p:spPr>
          <a:xfrm>
            <a:off x="625909" y="1661811"/>
            <a:ext cx="9832618" cy="4478753"/>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Clr>
                <a:srgbClr val="C00000"/>
              </a:buClr>
              <a:buSzPts val="2400"/>
              <a:buFont typeface="Arial"/>
              <a:buChar char="»"/>
            </a:pPr>
            <a:r>
              <a:rPr lang="es-ES" sz="2400" dirty="0"/>
              <a:t>Ventajas</a:t>
            </a:r>
            <a:endParaRPr dirty="0"/>
          </a:p>
          <a:p>
            <a:pPr marL="260604" lvl="1" indent="-257175" algn="l" rtl="0">
              <a:lnSpc>
                <a:spcPct val="85000"/>
              </a:lnSpc>
              <a:spcBef>
                <a:spcPts val="450"/>
              </a:spcBef>
              <a:spcAft>
                <a:spcPts val="0"/>
              </a:spcAft>
              <a:buClr>
                <a:srgbClr val="262626"/>
              </a:buClr>
              <a:buSzPts val="2400"/>
              <a:buChar char=" "/>
            </a:pPr>
            <a:r>
              <a:rPr lang="es-ES" sz="2400" dirty="0"/>
              <a:t>Respuesta rápida</a:t>
            </a:r>
            <a:endParaRPr dirty="0"/>
          </a:p>
          <a:p>
            <a:pPr marL="260604" lvl="1" indent="-257175" algn="l" rtl="0">
              <a:lnSpc>
                <a:spcPct val="85000"/>
              </a:lnSpc>
              <a:spcBef>
                <a:spcPts val="450"/>
              </a:spcBef>
              <a:spcAft>
                <a:spcPts val="0"/>
              </a:spcAft>
              <a:buClr>
                <a:srgbClr val="262626"/>
              </a:buClr>
              <a:buSzPts val="2400"/>
              <a:buChar char=" "/>
            </a:pPr>
            <a:r>
              <a:rPr lang="es-ES" sz="2400" dirty="0"/>
              <a:t>Económicos</a:t>
            </a:r>
            <a:endParaRPr dirty="0"/>
          </a:p>
          <a:p>
            <a:pPr marL="260604" lvl="1" indent="-257175" algn="l" rtl="0">
              <a:lnSpc>
                <a:spcPct val="85000"/>
              </a:lnSpc>
              <a:spcBef>
                <a:spcPts val="450"/>
              </a:spcBef>
              <a:spcAft>
                <a:spcPts val="0"/>
              </a:spcAft>
              <a:buClr>
                <a:srgbClr val="262626"/>
              </a:buClr>
              <a:buSzPts val="2400"/>
              <a:buChar char=" "/>
            </a:pPr>
            <a:r>
              <a:rPr lang="es-ES" sz="2400" dirty="0"/>
              <a:t>Anónimos</a:t>
            </a:r>
            <a:endParaRPr dirty="0"/>
          </a:p>
          <a:p>
            <a:pPr marL="260604" lvl="1" indent="-257175" algn="l" rtl="0">
              <a:lnSpc>
                <a:spcPct val="85000"/>
              </a:lnSpc>
              <a:spcBef>
                <a:spcPts val="450"/>
              </a:spcBef>
              <a:spcAft>
                <a:spcPts val="0"/>
              </a:spcAft>
              <a:buClr>
                <a:srgbClr val="262626"/>
              </a:buClr>
              <a:buSzPts val="2400"/>
              <a:buChar char=" "/>
            </a:pPr>
            <a:r>
              <a:rPr lang="es-ES" sz="2400" dirty="0"/>
              <a:t>Estructurados de fácil análisis</a:t>
            </a:r>
            <a:endParaRPr sz="2400" dirty="0"/>
          </a:p>
        </p:txBody>
      </p:sp>
      <p:sp>
        <p:nvSpPr>
          <p:cNvPr id="778" name="Google Shape;778;p117"/>
          <p:cNvSpPr txBox="1">
            <a:spLocks noGrp="1"/>
          </p:cNvSpPr>
          <p:nvPr>
            <p:ph type="body" idx="4294967295"/>
          </p:nvPr>
        </p:nvSpPr>
        <p:spPr>
          <a:xfrm>
            <a:off x="625909" y="3619614"/>
            <a:ext cx="7908491" cy="2520950"/>
          </a:xfrm>
          <a:prstGeom prst="rect">
            <a:avLst/>
          </a:prstGeom>
          <a:noFill/>
          <a:ln>
            <a:noFill/>
          </a:ln>
        </p:spPr>
        <p:txBody>
          <a:bodyPr spcFirstLastPara="1" wrap="square" lIns="91425" tIns="45700" rIns="91425" bIns="45700" anchor="t" anchorCtr="0">
            <a:noAutofit/>
          </a:bodyPr>
          <a:lstStyle/>
          <a:p>
            <a:pPr marL="68580" lvl="0" indent="-152400" algn="l" rtl="0">
              <a:lnSpc>
                <a:spcPct val="85000"/>
              </a:lnSpc>
              <a:spcBef>
                <a:spcPts val="0"/>
              </a:spcBef>
              <a:spcAft>
                <a:spcPts val="0"/>
              </a:spcAft>
              <a:buSzPts val="2400"/>
              <a:buChar char="»"/>
            </a:pPr>
            <a:r>
              <a:rPr lang="es-ES" sz="2400" dirty="0"/>
              <a:t>Desventajas</a:t>
            </a:r>
            <a:endParaRPr dirty="0"/>
          </a:p>
          <a:p>
            <a:pPr marL="260604" lvl="1" indent="-257175" algn="l" rtl="0">
              <a:lnSpc>
                <a:spcPct val="85000"/>
              </a:lnSpc>
              <a:spcBef>
                <a:spcPts val="450"/>
              </a:spcBef>
              <a:spcAft>
                <a:spcPts val="0"/>
              </a:spcAft>
              <a:buClr>
                <a:srgbClr val="262626"/>
              </a:buClr>
              <a:buSzPts val="2400"/>
              <a:buChar char=" "/>
            </a:pPr>
            <a:r>
              <a:rPr lang="es-ES" sz="2400" dirty="0"/>
              <a:t>Número bajo de respuestas</a:t>
            </a:r>
            <a:endParaRPr dirty="0"/>
          </a:p>
          <a:p>
            <a:pPr marL="260604" lvl="1" indent="-257175" algn="l" rtl="0">
              <a:lnSpc>
                <a:spcPct val="85000"/>
              </a:lnSpc>
              <a:spcBef>
                <a:spcPts val="450"/>
              </a:spcBef>
              <a:spcAft>
                <a:spcPts val="0"/>
              </a:spcAft>
              <a:buClr>
                <a:srgbClr val="262626"/>
              </a:buClr>
              <a:buSzPts val="2400"/>
              <a:buChar char=" "/>
            </a:pPr>
            <a:r>
              <a:rPr lang="es-ES" sz="2400" dirty="0"/>
              <a:t>No responde a todas las preguntas</a:t>
            </a:r>
            <a:endParaRPr dirty="0"/>
          </a:p>
          <a:p>
            <a:pPr marL="260604" lvl="1" indent="-257175" algn="l" rtl="0">
              <a:lnSpc>
                <a:spcPct val="85000"/>
              </a:lnSpc>
              <a:spcBef>
                <a:spcPts val="450"/>
              </a:spcBef>
              <a:spcAft>
                <a:spcPts val="0"/>
              </a:spcAft>
              <a:buClr>
                <a:srgbClr val="262626"/>
              </a:buClr>
              <a:buSzPts val="2400"/>
              <a:buChar char=" "/>
            </a:pPr>
            <a:r>
              <a:rPr lang="es-ES" sz="2400" dirty="0"/>
              <a:t>Preguntas rígidas</a:t>
            </a:r>
            <a:endParaRPr dirty="0"/>
          </a:p>
          <a:p>
            <a:pPr marL="260604" lvl="1" indent="-257175" algn="l" rtl="0">
              <a:lnSpc>
                <a:spcPct val="85000"/>
              </a:lnSpc>
              <a:spcBef>
                <a:spcPts val="450"/>
              </a:spcBef>
              <a:spcAft>
                <a:spcPts val="0"/>
              </a:spcAft>
              <a:buClr>
                <a:srgbClr val="262626"/>
              </a:buClr>
              <a:buSzPts val="2400"/>
              <a:buChar char=" "/>
            </a:pPr>
            <a:r>
              <a:rPr lang="es-ES" sz="2400" dirty="0"/>
              <a:t>No se puede realizar el análisis corporal</a:t>
            </a:r>
            <a:endParaRPr dirty="0"/>
          </a:p>
          <a:p>
            <a:pPr marL="260604" lvl="1" indent="-257175" algn="l" rtl="0">
              <a:lnSpc>
                <a:spcPct val="85000"/>
              </a:lnSpc>
              <a:spcBef>
                <a:spcPts val="450"/>
              </a:spcBef>
              <a:spcAft>
                <a:spcPts val="0"/>
              </a:spcAft>
              <a:buClr>
                <a:srgbClr val="262626"/>
              </a:buClr>
              <a:buSzPts val="2400"/>
              <a:buChar char=" "/>
            </a:pPr>
            <a:r>
              <a:rPr lang="es-ES" sz="2400" dirty="0"/>
              <a:t>No se pueden aclarar respuestas incompletas</a:t>
            </a:r>
            <a:endParaRPr dirty="0"/>
          </a:p>
          <a:p>
            <a:pPr marL="260604" lvl="1" indent="-257175" algn="l" rtl="0">
              <a:lnSpc>
                <a:spcPct val="85000"/>
              </a:lnSpc>
              <a:spcBef>
                <a:spcPts val="450"/>
              </a:spcBef>
              <a:spcAft>
                <a:spcPts val="0"/>
              </a:spcAft>
              <a:buClr>
                <a:srgbClr val="262626"/>
              </a:buClr>
              <a:buSzPts val="2400"/>
              <a:buChar char=" "/>
            </a:pPr>
            <a:r>
              <a:rPr lang="es-ES" sz="2400" dirty="0"/>
              <a:t>Difíciles de preparar</a:t>
            </a:r>
            <a:endParaRPr dirty="0"/>
          </a:p>
        </p:txBody>
      </p:sp>
      <p:sp>
        <p:nvSpPr>
          <p:cNvPr id="779" name="Google Shape;779;p117"/>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95"/>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28" name="Google Shape;328;p95"/>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s-ES"/>
              <a:t>Aprobación de cursada:</a:t>
            </a:r>
            <a:endParaRPr/>
          </a:p>
          <a:p>
            <a:pPr marL="914400" lvl="1" indent="-342900" algn="l" rtl="0">
              <a:lnSpc>
                <a:spcPct val="90000"/>
              </a:lnSpc>
              <a:spcBef>
                <a:spcPts val="200"/>
              </a:spcBef>
              <a:spcAft>
                <a:spcPts val="0"/>
              </a:spcAft>
              <a:buSzPts val="1800"/>
              <a:buChar char="◦"/>
            </a:pPr>
            <a:r>
              <a:rPr lang="es-ES" sz="2000"/>
              <a:t>Exámenes Parciales</a:t>
            </a:r>
            <a:endParaRPr sz="2000"/>
          </a:p>
          <a:p>
            <a:pPr marL="457200" lvl="0" indent="-228600" algn="l" rtl="0">
              <a:lnSpc>
                <a:spcPct val="90000"/>
              </a:lnSpc>
              <a:spcBef>
                <a:spcPts val="1200"/>
              </a:spcBef>
              <a:spcAft>
                <a:spcPts val="0"/>
              </a:spcAft>
              <a:buSzPts val="1800"/>
              <a:buNone/>
            </a:pPr>
            <a:endParaRPr/>
          </a:p>
        </p:txBody>
      </p:sp>
      <p:sp>
        <p:nvSpPr>
          <p:cNvPr id="329" name="Google Shape;329;p95"/>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5</a:t>
            </a:fld>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18"/>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785" name="Google Shape;785;p11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50</a:t>
            </a:fld>
            <a:endParaRPr/>
          </a:p>
        </p:txBody>
      </p:sp>
      <p:sp>
        <p:nvSpPr>
          <p:cNvPr id="786" name="Google Shape;786;p118"/>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03200" algn="l" rtl="0">
              <a:lnSpc>
                <a:spcPct val="85000"/>
              </a:lnSpc>
              <a:spcBef>
                <a:spcPts val="0"/>
              </a:spcBef>
              <a:spcAft>
                <a:spcPts val="0"/>
              </a:spcAft>
              <a:buClr>
                <a:srgbClr val="C00000"/>
              </a:buClr>
              <a:buSzPts val="3200"/>
              <a:buFont typeface="Arial"/>
              <a:buChar char="»"/>
            </a:pPr>
            <a:r>
              <a:rPr lang="es-ES" sz="3200"/>
              <a:t>Tipos de Preguntas</a:t>
            </a:r>
            <a:endParaRPr/>
          </a:p>
          <a:p>
            <a:pPr marL="3429" lvl="1" indent="0" algn="l" rtl="0">
              <a:lnSpc>
                <a:spcPct val="85000"/>
              </a:lnSpc>
              <a:spcBef>
                <a:spcPts val="450"/>
              </a:spcBef>
              <a:spcAft>
                <a:spcPts val="0"/>
              </a:spcAft>
              <a:buClr>
                <a:srgbClr val="262626"/>
              </a:buClr>
              <a:buSzPts val="2800"/>
              <a:buNone/>
            </a:pPr>
            <a:r>
              <a:rPr lang="es-ES" sz="2800"/>
              <a:t> Abiertas</a:t>
            </a:r>
            <a:endParaRPr/>
          </a:p>
          <a:p>
            <a:pPr marL="384048" lvl="2" indent="0" algn="l" rtl="0">
              <a:lnSpc>
                <a:spcPct val="85000"/>
              </a:lnSpc>
              <a:spcBef>
                <a:spcPts val="450"/>
              </a:spcBef>
              <a:spcAft>
                <a:spcPts val="0"/>
              </a:spcAft>
              <a:buClr>
                <a:srgbClr val="262626"/>
              </a:buClr>
              <a:buSzPts val="2400"/>
              <a:buNone/>
            </a:pPr>
            <a:r>
              <a:rPr lang="es-ES" sz="2400"/>
              <a:t>Son las que dejan abiertas todas las posibles opciones de respuesta. </a:t>
            </a:r>
            <a:endParaRPr/>
          </a:p>
          <a:p>
            <a:pPr marL="384048" lvl="2" indent="0" algn="l" rtl="0">
              <a:lnSpc>
                <a:spcPct val="85000"/>
              </a:lnSpc>
              <a:spcBef>
                <a:spcPts val="450"/>
              </a:spcBef>
              <a:spcAft>
                <a:spcPts val="0"/>
              </a:spcAft>
              <a:buClr>
                <a:srgbClr val="262626"/>
              </a:buClr>
              <a:buSzPts val="2400"/>
              <a:buNone/>
            </a:pPr>
            <a:r>
              <a:rPr lang="es-ES" sz="2400"/>
              <a:t>«</a:t>
            </a:r>
            <a:r>
              <a:rPr lang="es-ES" sz="2000" i="0"/>
              <a:t>Describa los problemas que experimenta en la actualidad con los informes de las salidas</a:t>
            </a:r>
            <a:r>
              <a:rPr lang="es-ES" sz="2400"/>
              <a:t>»,</a:t>
            </a:r>
            <a:br>
              <a:rPr lang="es-ES" sz="2400"/>
            </a:br>
            <a:r>
              <a:rPr lang="es-ES" sz="2400"/>
              <a:t>«</a:t>
            </a:r>
            <a:r>
              <a:rPr lang="es-ES" sz="2000" i="0"/>
              <a:t>En su opinión, ¿qué tan útiles son los manuales de usuario para la aplicación de contabilidad del sistema actual?»</a:t>
            </a:r>
            <a:endParaRPr sz="2400" i="0"/>
          </a:p>
          <a:p>
            <a:pPr marL="3429" lvl="1" indent="0" algn="l" rtl="0">
              <a:lnSpc>
                <a:spcPct val="85000"/>
              </a:lnSpc>
              <a:spcBef>
                <a:spcPts val="450"/>
              </a:spcBef>
              <a:spcAft>
                <a:spcPts val="0"/>
              </a:spcAft>
              <a:buClr>
                <a:srgbClr val="262626"/>
              </a:buClr>
              <a:buSzPts val="2800"/>
              <a:buNone/>
            </a:pPr>
            <a:r>
              <a:rPr lang="es-ES" sz="2800"/>
              <a:t> Cerradas</a:t>
            </a:r>
            <a:endParaRPr/>
          </a:p>
          <a:p>
            <a:pPr marL="3429" lvl="1" indent="0" algn="l" rtl="0">
              <a:lnSpc>
                <a:spcPct val="85000"/>
              </a:lnSpc>
              <a:spcBef>
                <a:spcPts val="450"/>
              </a:spcBef>
              <a:spcAft>
                <a:spcPts val="0"/>
              </a:spcAft>
              <a:buClr>
                <a:srgbClr val="262626"/>
              </a:buClr>
              <a:buSzPts val="2400"/>
              <a:buNone/>
            </a:pPr>
            <a:r>
              <a:rPr lang="es-ES" sz="2400" i="1"/>
              <a:t>     Limitan o cierran las opciones de respuestas disponibles</a:t>
            </a:r>
            <a:endParaRPr sz="2400"/>
          </a:p>
          <a:p>
            <a:pPr marL="566928" lvl="3" indent="0" algn="l" rtl="0">
              <a:lnSpc>
                <a:spcPct val="85000"/>
              </a:lnSpc>
              <a:spcBef>
                <a:spcPts val="450"/>
              </a:spcBef>
              <a:spcAft>
                <a:spcPts val="0"/>
              </a:spcAft>
              <a:buClr>
                <a:srgbClr val="262626"/>
              </a:buClr>
              <a:buSzPts val="2000"/>
              <a:buNone/>
            </a:pPr>
            <a:r>
              <a:rPr lang="es-ES" sz="2000"/>
              <a:t>«¿Es útil el reporte que utiliza actualmente?»   SI   NO</a:t>
            </a:r>
            <a:endParaRPr/>
          </a:p>
          <a:p>
            <a:pPr marL="260604" lvl="1" indent="-142875" algn="l" rtl="0">
              <a:lnSpc>
                <a:spcPct val="85000"/>
              </a:lnSpc>
              <a:spcBef>
                <a:spcPts val="450"/>
              </a:spcBef>
              <a:spcAft>
                <a:spcPts val="0"/>
              </a:spcAft>
              <a:buClr>
                <a:srgbClr val="262626"/>
              </a:buClr>
              <a:buSzPts val="1800"/>
              <a:buNone/>
            </a:pPr>
            <a:endParaRPr/>
          </a:p>
        </p:txBody>
      </p:sp>
      <p:sp>
        <p:nvSpPr>
          <p:cNvPr id="787" name="Google Shape;787;p118"/>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19"/>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793" name="Google Shape;793;p119"/>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51</a:t>
            </a:fld>
            <a:endParaRPr/>
          </a:p>
        </p:txBody>
      </p:sp>
      <p:grpSp>
        <p:nvGrpSpPr>
          <p:cNvPr id="794" name="Google Shape;794;p119"/>
          <p:cNvGrpSpPr/>
          <p:nvPr/>
        </p:nvGrpSpPr>
        <p:grpSpPr>
          <a:xfrm>
            <a:off x="2288779" y="1792288"/>
            <a:ext cx="7727092" cy="3416300"/>
            <a:chOff x="755576" y="1792288"/>
            <a:chExt cx="7696027" cy="3416300"/>
          </a:xfrm>
        </p:grpSpPr>
        <p:sp>
          <p:nvSpPr>
            <p:cNvPr id="795" name="Google Shape;795;p119"/>
            <p:cNvSpPr/>
            <p:nvPr/>
          </p:nvSpPr>
          <p:spPr>
            <a:xfrm>
              <a:off x="2928864" y="2795588"/>
              <a:ext cx="2946400" cy="4318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6" name="Google Shape;796;p119"/>
            <p:cNvSpPr/>
            <p:nvPr/>
          </p:nvSpPr>
          <p:spPr>
            <a:xfrm>
              <a:off x="2965376" y="2824163"/>
              <a:ext cx="2933700" cy="3635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Arial"/>
                  <a:ea typeface="Arial"/>
                  <a:cs typeface="Arial"/>
                  <a:sym typeface="Arial"/>
                </a:rPr>
                <a:t>Velocidad de conclusión</a:t>
              </a:r>
              <a:endParaRPr sz="1400" b="0" i="0" u="none" strike="noStrike" cap="none">
                <a:solidFill>
                  <a:srgbClr val="000000"/>
                </a:solidFill>
                <a:latin typeface="Arial"/>
                <a:ea typeface="Arial"/>
                <a:cs typeface="Arial"/>
                <a:sym typeface="Arial"/>
              </a:endParaRPr>
            </a:p>
          </p:txBody>
        </p:sp>
        <p:sp>
          <p:nvSpPr>
            <p:cNvPr id="797" name="Google Shape;797;p119"/>
            <p:cNvSpPr/>
            <p:nvPr/>
          </p:nvSpPr>
          <p:spPr>
            <a:xfrm>
              <a:off x="2928864" y="3328988"/>
              <a:ext cx="2946400" cy="4318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8" name="Google Shape;798;p119"/>
            <p:cNvSpPr/>
            <p:nvPr/>
          </p:nvSpPr>
          <p:spPr>
            <a:xfrm>
              <a:off x="2965376" y="3357563"/>
              <a:ext cx="2933700" cy="3635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Arial"/>
                  <a:ea typeface="Arial"/>
                  <a:cs typeface="Arial"/>
                  <a:sym typeface="Arial"/>
                </a:rPr>
                <a:t>Naturaleza exploratoria</a:t>
              </a:r>
              <a:endParaRPr sz="1400" b="0" i="0" u="none" strike="noStrike" cap="none">
                <a:solidFill>
                  <a:srgbClr val="000000"/>
                </a:solidFill>
                <a:latin typeface="Arial"/>
                <a:ea typeface="Arial"/>
                <a:cs typeface="Arial"/>
                <a:sym typeface="Arial"/>
              </a:endParaRPr>
            </a:p>
          </p:txBody>
        </p:sp>
        <p:sp>
          <p:nvSpPr>
            <p:cNvPr id="799" name="Google Shape;799;p119"/>
            <p:cNvSpPr/>
            <p:nvPr/>
          </p:nvSpPr>
          <p:spPr>
            <a:xfrm>
              <a:off x="2928864" y="3709988"/>
              <a:ext cx="2946400" cy="4318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0" name="Google Shape;800;p119"/>
            <p:cNvSpPr/>
            <p:nvPr/>
          </p:nvSpPr>
          <p:spPr>
            <a:xfrm>
              <a:off x="2928864" y="4243388"/>
              <a:ext cx="2946400" cy="4318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1" name="Google Shape;801;p119"/>
            <p:cNvSpPr/>
            <p:nvPr/>
          </p:nvSpPr>
          <p:spPr>
            <a:xfrm>
              <a:off x="2965376" y="4271963"/>
              <a:ext cx="2933700" cy="3635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Arial"/>
                  <a:ea typeface="Arial"/>
                  <a:cs typeface="Arial"/>
                  <a:sym typeface="Arial"/>
                </a:rPr>
                <a:t>Facilidad de preparación</a:t>
              </a:r>
              <a:endParaRPr sz="1400" b="0" i="0" u="none" strike="noStrike" cap="none">
                <a:solidFill>
                  <a:srgbClr val="000000"/>
                </a:solidFill>
                <a:latin typeface="Arial"/>
                <a:ea typeface="Arial"/>
                <a:cs typeface="Arial"/>
                <a:sym typeface="Arial"/>
              </a:endParaRPr>
            </a:p>
          </p:txBody>
        </p:sp>
        <p:sp>
          <p:nvSpPr>
            <p:cNvPr id="802" name="Google Shape;802;p119"/>
            <p:cNvSpPr/>
            <p:nvPr/>
          </p:nvSpPr>
          <p:spPr>
            <a:xfrm>
              <a:off x="2928864" y="4776788"/>
              <a:ext cx="2946400" cy="4318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3" name="Google Shape;803;p119"/>
            <p:cNvSpPr/>
            <p:nvPr/>
          </p:nvSpPr>
          <p:spPr>
            <a:xfrm>
              <a:off x="2965376" y="4805363"/>
              <a:ext cx="2933700" cy="3635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Arial"/>
                  <a:ea typeface="Arial"/>
                  <a:cs typeface="Arial"/>
                  <a:sym typeface="Arial"/>
                </a:rPr>
                <a:t>Facilidad de Análisis</a:t>
              </a:r>
              <a:endParaRPr sz="1400" b="0" i="0" u="none" strike="noStrike" cap="none">
                <a:solidFill>
                  <a:srgbClr val="000000"/>
                </a:solidFill>
                <a:latin typeface="Arial"/>
                <a:ea typeface="Arial"/>
                <a:cs typeface="Arial"/>
                <a:sym typeface="Arial"/>
              </a:endParaRPr>
            </a:p>
          </p:txBody>
        </p:sp>
        <p:cxnSp>
          <p:nvCxnSpPr>
            <p:cNvPr id="804" name="Google Shape;804;p119"/>
            <p:cNvCxnSpPr/>
            <p:nvPr/>
          </p:nvCxnSpPr>
          <p:spPr>
            <a:xfrm rot="10800000">
              <a:off x="1758876" y="3011488"/>
              <a:ext cx="1176338" cy="0"/>
            </a:xfrm>
            <a:prstGeom prst="straightConnector1">
              <a:avLst/>
            </a:prstGeom>
            <a:noFill/>
            <a:ln w="12700" cap="flat" cmpd="sng">
              <a:solidFill>
                <a:schemeClr val="dk1"/>
              </a:solidFill>
              <a:prstDash val="solid"/>
              <a:round/>
              <a:headEnd type="none" w="sm" len="sm"/>
              <a:tailEnd type="triangle" w="med" len="med"/>
            </a:ln>
          </p:spPr>
        </p:cxnSp>
        <p:cxnSp>
          <p:nvCxnSpPr>
            <p:cNvPr id="805" name="Google Shape;805;p119"/>
            <p:cNvCxnSpPr/>
            <p:nvPr/>
          </p:nvCxnSpPr>
          <p:spPr>
            <a:xfrm rot="10800000">
              <a:off x="1758876" y="3544888"/>
              <a:ext cx="1176338" cy="0"/>
            </a:xfrm>
            <a:prstGeom prst="straightConnector1">
              <a:avLst/>
            </a:prstGeom>
            <a:noFill/>
            <a:ln w="12700" cap="flat" cmpd="sng">
              <a:solidFill>
                <a:schemeClr val="dk1"/>
              </a:solidFill>
              <a:prstDash val="solid"/>
              <a:round/>
              <a:headEnd type="none" w="sm" len="sm"/>
              <a:tailEnd type="triangle" w="med" len="med"/>
            </a:ln>
          </p:spPr>
        </p:cxnSp>
        <p:cxnSp>
          <p:nvCxnSpPr>
            <p:cNvPr id="806" name="Google Shape;806;p119"/>
            <p:cNvCxnSpPr/>
            <p:nvPr/>
          </p:nvCxnSpPr>
          <p:spPr>
            <a:xfrm rot="10800000">
              <a:off x="1758876" y="3925888"/>
              <a:ext cx="1176338" cy="0"/>
            </a:xfrm>
            <a:prstGeom prst="straightConnector1">
              <a:avLst/>
            </a:prstGeom>
            <a:noFill/>
            <a:ln w="12700" cap="flat" cmpd="sng">
              <a:solidFill>
                <a:schemeClr val="dk1"/>
              </a:solidFill>
              <a:prstDash val="solid"/>
              <a:round/>
              <a:headEnd type="none" w="sm" len="sm"/>
              <a:tailEnd type="triangle" w="med" len="med"/>
            </a:ln>
          </p:spPr>
        </p:cxnSp>
        <p:cxnSp>
          <p:nvCxnSpPr>
            <p:cNvPr id="807" name="Google Shape;807;p119"/>
            <p:cNvCxnSpPr/>
            <p:nvPr/>
          </p:nvCxnSpPr>
          <p:spPr>
            <a:xfrm rot="10800000">
              <a:off x="1758876" y="4459288"/>
              <a:ext cx="1176338" cy="0"/>
            </a:xfrm>
            <a:prstGeom prst="straightConnector1">
              <a:avLst/>
            </a:prstGeom>
            <a:noFill/>
            <a:ln w="12700" cap="flat" cmpd="sng">
              <a:solidFill>
                <a:schemeClr val="dk1"/>
              </a:solidFill>
              <a:prstDash val="solid"/>
              <a:round/>
              <a:headEnd type="none" w="sm" len="sm"/>
              <a:tailEnd type="triangle" w="med" len="med"/>
            </a:ln>
          </p:spPr>
        </p:cxnSp>
        <p:cxnSp>
          <p:nvCxnSpPr>
            <p:cNvPr id="808" name="Google Shape;808;p119"/>
            <p:cNvCxnSpPr/>
            <p:nvPr/>
          </p:nvCxnSpPr>
          <p:spPr>
            <a:xfrm rot="10800000">
              <a:off x="1758876" y="4992688"/>
              <a:ext cx="1176338" cy="0"/>
            </a:xfrm>
            <a:prstGeom prst="straightConnector1">
              <a:avLst/>
            </a:prstGeom>
            <a:noFill/>
            <a:ln w="12700" cap="flat" cmpd="sng">
              <a:solidFill>
                <a:schemeClr val="dk1"/>
              </a:solidFill>
              <a:prstDash val="solid"/>
              <a:round/>
              <a:headEnd type="none" w="sm" len="sm"/>
              <a:tailEnd type="triangle" w="med" len="med"/>
            </a:ln>
          </p:spPr>
        </p:cxnSp>
        <p:cxnSp>
          <p:nvCxnSpPr>
            <p:cNvPr id="809" name="Google Shape;809;p119"/>
            <p:cNvCxnSpPr/>
            <p:nvPr/>
          </p:nvCxnSpPr>
          <p:spPr>
            <a:xfrm rot="10800000">
              <a:off x="5873676" y="3011488"/>
              <a:ext cx="1176338" cy="0"/>
            </a:xfrm>
            <a:prstGeom prst="straightConnector1">
              <a:avLst/>
            </a:prstGeom>
            <a:noFill/>
            <a:ln w="12700" cap="flat" cmpd="sng">
              <a:solidFill>
                <a:schemeClr val="dk1"/>
              </a:solidFill>
              <a:prstDash val="solid"/>
              <a:round/>
              <a:headEnd type="triangle" w="med" len="med"/>
              <a:tailEnd type="none" w="sm" len="sm"/>
            </a:ln>
          </p:spPr>
        </p:cxnSp>
        <p:cxnSp>
          <p:nvCxnSpPr>
            <p:cNvPr id="810" name="Google Shape;810;p119"/>
            <p:cNvCxnSpPr/>
            <p:nvPr/>
          </p:nvCxnSpPr>
          <p:spPr>
            <a:xfrm rot="10800000">
              <a:off x="5873676" y="3544888"/>
              <a:ext cx="1176338" cy="0"/>
            </a:xfrm>
            <a:prstGeom prst="straightConnector1">
              <a:avLst/>
            </a:prstGeom>
            <a:noFill/>
            <a:ln w="12700" cap="flat" cmpd="sng">
              <a:solidFill>
                <a:schemeClr val="dk1"/>
              </a:solidFill>
              <a:prstDash val="solid"/>
              <a:round/>
              <a:headEnd type="triangle" w="med" len="med"/>
              <a:tailEnd type="none" w="sm" len="sm"/>
            </a:ln>
          </p:spPr>
        </p:cxnSp>
        <p:cxnSp>
          <p:nvCxnSpPr>
            <p:cNvPr id="811" name="Google Shape;811;p119"/>
            <p:cNvCxnSpPr/>
            <p:nvPr/>
          </p:nvCxnSpPr>
          <p:spPr>
            <a:xfrm rot="10800000">
              <a:off x="5873676" y="3925888"/>
              <a:ext cx="1176338" cy="0"/>
            </a:xfrm>
            <a:prstGeom prst="straightConnector1">
              <a:avLst/>
            </a:prstGeom>
            <a:noFill/>
            <a:ln w="12700" cap="flat" cmpd="sng">
              <a:solidFill>
                <a:schemeClr val="dk1"/>
              </a:solidFill>
              <a:prstDash val="solid"/>
              <a:round/>
              <a:headEnd type="triangle" w="med" len="med"/>
              <a:tailEnd type="none" w="sm" len="sm"/>
            </a:ln>
          </p:spPr>
        </p:cxnSp>
        <p:cxnSp>
          <p:nvCxnSpPr>
            <p:cNvPr id="812" name="Google Shape;812;p119"/>
            <p:cNvCxnSpPr/>
            <p:nvPr/>
          </p:nvCxnSpPr>
          <p:spPr>
            <a:xfrm rot="10800000">
              <a:off x="5873676" y="4459288"/>
              <a:ext cx="1176338" cy="0"/>
            </a:xfrm>
            <a:prstGeom prst="straightConnector1">
              <a:avLst/>
            </a:prstGeom>
            <a:noFill/>
            <a:ln w="12700" cap="flat" cmpd="sng">
              <a:solidFill>
                <a:schemeClr val="dk1"/>
              </a:solidFill>
              <a:prstDash val="solid"/>
              <a:round/>
              <a:headEnd type="triangle" w="med" len="med"/>
              <a:tailEnd type="none" w="sm" len="sm"/>
            </a:ln>
          </p:spPr>
        </p:cxnSp>
        <p:cxnSp>
          <p:nvCxnSpPr>
            <p:cNvPr id="813" name="Google Shape;813;p119"/>
            <p:cNvCxnSpPr/>
            <p:nvPr/>
          </p:nvCxnSpPr>
          <p:spPr>
            <a:xfrm rot="10800000">
              <a:off x="5873676" y="4992688"/>
              <a:ext cx="1176338" cy="0"/>
            </a:xfrm>
            <a:prstGeom prst="straightConnector1">
              <a:avLst/>
            </a:prstGeom>
            <a:noFill/>
            <a:ln w="12700" cap="flat" cmpd="sng">
              <a:solidFill>
                <a:schemeClr val="dk1"/>
              </a:solidFill>
              <a:prstDash val="solid"/>
              <a:round/>
              <a:headEnd type="triangle" w="med" len="med"/>
              <a:tailEnd type="none" w="sm" len="sm"/>
            </a:ln>
          </p:spPr>
        </p:cxnSp>
        <p:sp>
          <p:nvSpPr>
            <p:cNvPr id="814" name="Google Shape;814;p119"/>
            <p:cNvSpPr/>
            <p:nvPr/>
          </p:nvSpPr>
          <p:spPr>
            <a:xfrm>
              <a:off x="755576" y="2290763"/>
              <a:ext cx="1208665"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Arial"/>
                  <a:ea typeface="Arial"/>
                  <a:cs typeface="Arial"/>
                  <a:sym typeface="Arial"/>
                </a:rPr>
                <a:t>Abiertas</a:t>
              </a:r>
              <a:endParaRPr sz="1400" b="0" i="0" u="none" strike="noStrike" cap="none">
                <a:solidFill>
                  <a:srgbClr val="000000"/>
                </a:solidFill>
                <a:latin typeface="Arial"/>
                <a:ea typeface="Arial"/>
                <a:cs typeface="Arial"/>
                <a:sym typeface="Arial"/>
              </a:endParaRPr>
            </a:p>
          </p:txBody>
        </p:sp>
        <p:sp>
          <p:nvSpPr>
            <p:cNvPr id="815" name="Google Shape;815;p119"/>
            <p:cNvSpPr/>
            <p:nvPr/>
          </p:nvSpPr>
          <p:spPr>
            <a:xfrm>
              <a:off x="984176" y="2824163"/>
              <a:ext cx="823945"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Lenta</a:t>
              </a:r>
              <a:endParaRPr sz="1400" b="0" i="0" u="none" strike="noStrike" cap="none">
                <a:solidFill>
                  <a:srgbClr val="000000"/>
                </a:solidFill>
                <a:latin typeface="Arial"/>
                <a:ea typeface="Arial"/>
                <a:cs typeface="Arial"/>
                <a:sym typeface="Arial"/>
              </a:endParaRPr>
            </a:p>
          </p:txBody>
        </p:sp>
        <p:sp>
          <p:nvSpPr>
            <p:cNvPr id="816" name="Google Shape;816;p119"/>
            <p:cNvSpPr/>
            <p:nvPr/>
          </p:nvSpPr>
          <p:spPr>
            <a:xfrm>
              <a:off x="7156376" y="2290763"/>
              <a:ext cx="1295227"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Arial"/>
                  <a:ea typeface="Arial"/>
                  <a:cs typeface="Arial"/>
                  <a:sym typeface="Arial"/>
                </a:rPr>
                <a:t>Cerradas</a:t>
              </a:r>
              <a:endParaRPr sz="1400" b="0" i="0" u="none" strike="noStrike" cap="none">
                <a:solidFill>
                  <a:srgbClr val="000000"/>
                </a:solidFill>
                <a:latin typeface="Arial"/>
                <a:ea typeface="Arial"/>
                <a:cs typeface="Arial"/>
                <a:sym typeface="Arial"/>
              </a:endParaRPr>
            </a:p>
          </p:txBody>
        </p:sp>
        <p:sp>
          <p:nvSpPr>
            <p:cNvPr id="817" name="Google Shape;817;p119"/>
            <p:cNvSpPr/>
            <p:nvPr/>
          </p:nvSpPr>
          <p:spPr>
            <a:xfrm>
              <a:off x="3113014" y="1792288"/>
              <a:ext cx="2538412" cy="6985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ES" sz="2000" b="1" i="0" u="none" strike="noStrike" cap="none">
                  <a:solidFill>
                    <a:schemeClr val="dk1"/>
                  </a:solidFill>
                  <a:latin typeface="Arial"/>
                  <a:ea typeface="Arial"/>
                  <a:cs typeface="Arial"/>
                  <a:sym typeface="Arial"/>
                </a:rPr>
                <a:t>Tipos de Preguntas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Arial"/>
                <a:ea typeface="Arial"/>
                <a:cs typeface="Arial"/>
                <a:sym typeface="Arial"/>
              </a:endParaRPr>
            </a:p>
          </p:txBody>
        </p:sp>
        <p:sp>
          <p:nvSpPr>
            <p:cNvPr id="818" name="Google Shape;818;p119"/>
            <p:cNvSpPr/>
            <p:nvPr/>
          </p:nvSpPr>
          <p:spPr>
            <a:xfrm>
              <a:off x="984176" y="3357563"/>
              <a:ext cx="625172"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Alta</a:t>
              </a:r>
              <a:endParaRPr sz="1400" b="0" i="0" u="none" strike="noStrike" cap="none">
                <a:solidFill>
                  <a:srgbClr val="000000"/>
                </a:solidFill>
                <a:latin typeface="Arial"/>
                <a:ea typeface="Arial"/>
                <a:cs typeface="Arial"/>
                <a:sym typeface="Arial"/>
              </a:endParaRPr>
            </a:p>
          </p:txBody>
        </p:sp>
        <p:sp>
          <p:nvSpPr>
            <p:cNvPr id="819" name="Google Shape;819;p119"/>
            <p:cNvSpPr/>
            <p:nvPr/>
          </p:nvSpPr>
          <p:spPr>
            <a:xfrm>
              <a:off x="984176" y="3738563"/>
              <a:ext cx="625172"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Alta</a:t>
              </a:r>
              <a:endParaRPr sz="1400" b="0" i="0" u="none" strike="noStrike" cap="none">
                <a:solidFill>
                  <a:srgbClr val="000000"/>
                </a:solidFill>
                <a:latin typeface="Arial"/>
                <a:ea typeface="Arial"/>
                <a:cs typeface="Arial"/>
                <a:sym typeface="Arial"/>
              </a:endParaRPr>
            </a:p>
          </p:txBody>
        </p:sp>
        <p:sp>
          <p:nvSpPr>
            <p:cNvPr id="820" name="Google Shape;820;p119"/>
            <p:cNvSpPr/>
            <p:nvPr/>
          </p:nvSpPr>
          <p:spPr>
            <a:xfrm>
              <a:off x="984176" y="4271963"/>
              <a:ext cx="726162"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Fácil</a:t>
              </a:r>
              <a:endParaRPr sz="1400" b="0" i="0" u="none" strike="noStrike" cap="none">
                <a:solidFill>
                  <a:srgbClr val="000000"/>
                </a:solidFill>
                <a:latin typeface="Arial"/>
                <a:ea typeface="Arial"/>
                <a:cs typeface="Arial"/>
                <a:sym typeface="Arial"/>
              </a:endParaRPr>
            </a:p>
          </p:txBody>
        </p:sp>
        <p:sp>
          <p:nvSpPr>
            <p:cNvPr id="821" name="Google Shape;821;p119"/>
            <p:cNvSpPr/>
            <p:nvPr/>
          </p:nvSpPr>
          <p:spPr>
            <a:xfrm>
              <a:off x="984176" y="4729163"/>
              <a:ext cx="811120"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Difícil</a:t>
              </a:r>
              <a:endParaRPr sz="1400" b="0" i="0" u="none" strike="noStrike" cap="none">
                <a:solidFill>
                  <a:srgbClr val="000000"/>
                </a:solidFill>
                <a:latin typeface="Arial"/>
                <a:ea typeface="Arial"/>
                <a:cs typeface="Arial"/>
                <a:sym typeface="Arial"/>
              </a:endParaRPr>
            </a:p>
          </p:txBody>
        </p:sp>
        <p:sp>
          <p:nvSpPr>
            <p:cNvPr id="822" name="Google Shape;822;p119"/>
            <p:cNvSpPr/>
            <p:nvPr/>
          </p:nvSpPr>
          <p:spPr>
            <a:xfrm>
              <a:off x="7156376" y="2824163"/>
              <a:ext cx="997069"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Rápida</a:t>
              </a:r>
              <a:endParaRPr sz="1400" b="0" i="0" u="none" strike="noStrike" cap="none">
                <a:solidFill>
                  <a:srgbClr val="000000"/>
                </a:solidFill>
                <a:latin typeface="Arial"/>
                <a:ea typeface="Arial"/>
                <a:cs typeface="Arial"/>
                <a:sym typeface="Arial"/>
              </a:endParaRPr>
            </a:p>
          </p:txBody>
        </p:sp>
        <p:sp>
          <p:nvSpPr>
            <p:cNvPr id="823" name="Google Shape;823;p119"/>
            <p:cNvSpPr/>
            <p:nvPr/>
          </p:nvSpPr>
          <p:spPr>
            <a:xfrm>
              <a:off x="7156376" y="3357563"/>
              <a:ext cx="767840"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Poca</a:t>
              </a:r>
              <a:endParaRPr sz="1400" b="0" i="0" u="none" strike="noStrike" cap="none">
                <a:solidFill>
                  <a:srgbClr val="000000"/>
                </a:solidFill>
                <a:latin typeface="Arial"/>
                <a:ea typeface="Arial"/>
                <a:cs typeface="Arial"/>
                <a:sym typeface="Arial"/>
              </a:endParaRPr>
            </a:p>
          </p:txBody>
        </p:sp>
        <p:sp>
          <p:nvSpPr>
            <p:cNvPr id="824" name="Google Shape;824;p119"/>
            <p:cNvSpPr/>
            <p:nvPr/>
          </p:nvSpPr>
          <p:spPr>
            <a:xfrm>
              <a:off x="7156376" y="3738563"/>
              <a:ext cx="767840"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Poca</a:t>
              </a:r>
              <a:endParaRPr sz="1400" b="0" i="0" u="none" strike="noStrike" cap="none">
                <a:solidFill>
                  <a:srgbClr val="000000"/>
                </a:solidFill>
                <a:latin typeface="Arial"/>
                <a:ea typeface="Arial"/>
                <a:cs typeface="Arial"/>
                <a:sym typeface="Arial"/>
              </a:endParaRPr>
            </a:p>
          </p:txBody>
        </p:sp>
        <p:sp>
          <p:nvSpPr>
            <p:cNvPr id="825" name="Google Shape;825;p119"/>
            <p:cNvSpPr/>
            <p:nvPr/>
          </p:nvSpPr>
          <p:spPr>
            <a:xfrm>
              <a:off x="7156376" y="4271963"/>
              <a:ext cx="811120"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Difícil</a:t>
              </a:r>
              <a:endParaRPr sz="1400" b="0" i="0" u="none" strike="noStrike" cap="none">
                <a:solidFill>
                  <a:srgbClr val="000000"/>
                </a:solidFill>
                <a:latin typeface="Arial"/>
                <a:ea typeface="Arial"/>
                <a:cs typeface="Arial"/>
                <a:sym typeface="Arial"/>
              </a:endParaRPr>
            </a:p>
          </p:txBody>
        </p:sp>
        <p:sp>
          <p:nvSpPr>
            <p:cNvPr id="826" name="Google Shape;826;p119"/>
            <p:cNvSpPr/>
            <p:nvPr/>
          </p:nvSpPr>
          <p:spPr>
            <a:xfrm>
              <a:off x="7156376" y="4729163"/>
              <a:ext cx="726162" cy="39754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ES" sz="2000" b="0" i="0" u="none" strike="noStrike" cap="none">
                  <a:solidFill>
                    <a:schemeClr val="dk1"/>
                  </a:solidFill>
                  <a:latin typeface="Arial"/>
                  <a:ea typeface="Arial"/>
                  <a:cs typeface="Arial"/>
                  <a:sym typeface="Arial"/>
                </a:rPr>
                <a:t>Fácil</a:t>
              </a:r>
              <a:endParaRPr sz="1400" b="0" i="0" u="none" strike="noStrike" cap="none">
                <a:solidFill>
                  <a:srgbClr val="000000"/>
                </a:solidFill>
                <a:latin typeface="Arial"/>
                <a:ea typeface="Arial"/>
                <a:cs typeface="Arial"/>
                <a:sym typeface="Arial"/>
              </a:endParaRPr>
            </a:p>
          </p:txBody>
        </p:sp>
        <p:sp>
          <p:nvSpPr>
            <p:cNvPr id="827" name="Google Shape;827;p119"/>
            <p:cNvSpPr/>
            <p:nvPr/>
          </p:nvSpPr>
          <p:spPr>
            <a:xfrm>
              <a:off x="2965376" y="3814763"/>
              <a:ext cx="2933700" cy="3635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Arial"/>
                  <a:ea typeface="Arial"/>
                  <a:cs typeface="Arial"/>
                  <a:sym typeface="Arial"/>
                </a:rPr>
                <a:t>Amplitud y profundidad</a:t>
              </a:r>
              <a:endParaRPr sz="1400" b="0" i="0" u="none" strike="noStrike" cap="none">
                <a:solidFill>
                  <a:srgbClr val="000000"/>
                </a:solidFill>
                <a:latin typeface="Arial"/>
                <a:ea typeface="Arial"/>
                <a:cs typeface="Arial"/>
                <a:sym typeface="Arial"/>
              </a:endParaRPr>
            </a:p>
          </p:txBody>
        </p:sp>
      </p:grpSp>
      <p:sp>
        <p:nvSpPr>
          <p:cNvPr id="828" name="Google Shape;828;p119"/>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120"/>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834" name="Google Shape;834;p120"/>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52</a:t>
            </a:fld>
            <a:endParaRPr/>
          </a:p>
        </p:txBody>
      </p:sp>
      <p:sp>
        <p:nvSpPr>
          <p:cNvPr id="835" name="Google Shape;835;p120"/>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Autofit/>
          </a:bodyPr>
          <a:lstStyle/>
          <a:p>
            <a:pPr marL="68580" lvl="0" indent="-203200" algn="l" rtl="0">
              <a:lnSpc>
                <a:spcPct val="85000"/>
              </a:lnSpc>
              <a:spcBef>
                <a:spcPts val="0"/>
              </a:spcBef>
              <a:spcAft>
                <a:spcPts val="0"/>
              </a:spcAft>
              <a:buClr>
                <a:srgbClr val="C00000"/>
              </a:buClr>
              <a:buSzPts val="3200"/>
              <a:buFont typeface="Arial"/>
              <a:buChar char="»"/>
            </a:pPr>
            <a:r>
              <a:rPr lang="es-ES" sz="3200"/>
              <a:t>Tipo de información obtenida</a:t>
            </a:r>
            <a:endParaRPr/>
          </a:p>
          <a:p>
            <a:pPr marL="260604" lvl="1" indent="-257175" algn="l" rtl="0">
              <a:lnSpc>
                <a:spcPct val="85000"/>
              </a:lnSpc>
              <a:spcBef>
                <a:spcPts val="450"/>
              </a:spcBef>
              <a:spcAft>
                <a:spcPts val="0"/>
              </a:spcAft>
              <a:buClr>
                <a:srgbClr val="262626"/>
              </a:buClr>
              <a:buSzPts val="2800"/>
              <a:buChar char=" "/>
            </a:pPr>
            <a:r>
              <a:rPr lang="es-ES" sz="2800"/>
              <a:t>Actitud</a:t>
            </a:r>
            <a:endParaRPr/>
          </a:p>
          <a:p>
            <a:pPr marL="411480" lvl="2" indent="-411480" algn="l" rtl="0">
              <a:lnSpc>
                <a:spcPct val="85000"/>
              </a:lnSpc>
              <a:spcBef>
                <a:spcPts val="450"/>
              </a:spcBef>
              <a:spcAft>
                <a:spcPts val="0"/>
              </a:spcAft>
              <a:buClr>
                <a:srgbClr val="262626"/>
              </a:buClr>
              <a:buSzPts val="2400"/>
              <a:buChar char=" "/>
            </a:pPr>
            <a:r>
              <a:rPr lang="es-ES" sz="2400"/>
              <a:t>Lo que las personas dicen que quieren	</a:t>
            </a:r>
            <a:endParaRPr/>
          </a:p>
          <a:p>
            <a:pPr marL="260604" lvl="1" indent="-257175" algn="l" rtl="0">
              <a:lnSpc>
                <a:spcPct val="85000"/>
              </a:lnSpc>
              <a:spcBef>
                <a:spcPts val="450"/>
              </a:spcBef>
              <a:spcAft>
                <a:spcPts val="0"/>
              </a:spcAft>
              <a:buClr>
                <a:srgbClr val="262626"/>
              </a:buClr>
              <a:buSzPts val="2800"/>
              <a:buChar char=" "/>
            </a:pPr>
            <a:r>
              <a:rPr lang="es-ES" sz="2800"/>
              <a:t>Creencias</a:t>
            </a:r>
            <a:endParaRPr/>
          </a:p>
          <a:p>
            <a:pPr marL="411480" lvl="2" indent="-411480" algn="l" rtl="0">
              <a:lnSpc>
                <a:spcPct val="85000"/>
              </a:lnSpc>
              <a:spcBef>
                <a:spcPts val="450"/>
              </a:spcBef>
              <a:spcAft>
                <a:spcPts val="0"/>
              </a:spcAft>
              <a:buClr>
                <a:srgbClr val="262626"/>
              </a:buClr>
              <a:buSzPts val="2400"/>
              <a:buChar char=" "/>
            </a:pPr>
            <a:r>
              <a:rPr lang="es-ES" sz="2400"/>
              <a:t>Lo que las personas creen que es verdad</a:t>
            </a:r>
            <a:endParaRPr/>
          </a:p>
          <a:p>
            <a:pPr marL="260604" lvl="1" indent="-257175" algn="l" rtl="0">
              <a:lnSpc>
                <a:spcPct val="85000"/>
              </a:lnSpc>
              <a:spcBef>
                <a:spcPts val="450"/>
              </a:spcBef>
              <a:spcAft>
                <a:spcPts val="0"/>
              </a:spcAft>
              <a:buClr>
                <a:srgbClr val="262626"/>
              </a:buClr>
              <a:buSzPts val="2800"/>
              <a:buChar char=" "/>
            </a:pPr>
            <a:r>
              <a:rPr lang="es-ES" sz="2800"/>
              <a:t>Comportamiento</a:t>
            </a:r>
            <a:endParaRPr/>
          </a:p>
          <a:p>
            <a:pPr marL="411480" lvl="2" indent="-411480" algn="l" rtl="0">
              <a:lnSpc>
                <a:spcPct val="85000"/>
              </a:lnSpc>
              <a:spcBef>
                <a:spcPts val="450"/>
              </a:spcBef>
              <a:spcAft>
                <a:spcPts val="0"/>
              </a:spcAft>
              <a:buClr>
                <a:srgbClr val="262626"/>
              </a:buClr>
              <a:buSzPts val="2400"/>
              <a:buChar char=" "/>
            </a:pPr>
            <a:r>
              <a:rPr lang="es-ES" sz="2400"/>
              <a:t>Lo que realmente hacen</a:t>
            </a:r>
            <a:endParaRPr/>
          </a:p>
          <a:p>
            <a:pPr marL="260604" lvl="1" indent="-257175" algn="l" rtl="0">
              <a:lnSpc>
                <a:spcPct val="85000"/>
              </a:lnSpc>
              <a:spcBef>
                <a:spcPts val="450"/>
              </a:spcBef>
              <a:spcAft>
                <a:spcPts val="0"/>
              </a:spcAft>
              <a:buClr>
                <a:srgbClr val="262626"/>
              </a:buClr>
              <a:buSzPts val="2800"/>
              <a:buChar char=" "/>
            </a:pPr>
            <a:r>
              <a:rPr lang="es-ES" sz="2800"/>
              <a:t>Características</a:t>
            </a:r>
            <a:endParaRPr/>
          </a:p>
          <a:p>
            <a:pPr marL="411480" lvl="2" indent="-411480" algn="l" rtl="0">
              <a:lnSpc>
                <a:spcPct val="85000"/>
              </a:lnSpc>
              <a:spcBef>
                <a:spcPts val="450"/>
              </a:spcBef>
              <a:spcAft>
                <a:spcPts val="0"/>
              </a:spcAft>
              <a:buClr>
                <a:srgbClr val="262626"/>
              </a:buClr>
              <a:buSzPts val="2400"/>
              <a:buChar char=" "/>
            </a:pPr>
            <a:r>
              <a:rPr lang="es-ES" sz="2400"/>
              <a:t>De las personas o cosas</a:t>
            </a:r>
            <a:endParaRPr/>
          </a:p>
        </p:txBody>
      </p:sp>
      <p:sp>
        <p:nvSpPr>
          <p:cNvPr id="836" name="Google Shape;836;p120"/>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21"/>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Cuestionarios</a:t>
            </a:r>
            <a:endParaRPr sz="4000" b="1"/>
          </a:p>
        </p:txBody>
      </p:sp>
      <p:sp>
        <p:nvSpPr>
          <p:cNvPr id="842" name="Google Shape;842;p121"/>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53</a:t>
            </a:fld>
            <a:endParaRPr/>
          </a:p>
        </p:txBody>
      </p:sp>
      <p:sp>
        <p:nvSpPr>
          <p:cNvPr id="843" name="Google Shape;843;p121"/>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03200" algn="l" rtl="0">
              <a:lnSpc>
                <a:spcPct val="85000"/>
              </a:lnSpc>
              <a:spcBef>
                <a:spcPts val="0"/>
              </a:spcBef>
              <a:spcAft>
                <a:spcPts val="0"/>
              </a:spcAft>
              <a:buClr>
                <a:srgbClr val="C00000"/>
              </a:buClr>
              <a:buSzPts val="3200"/>
              <a:buFont typeface="Arial"/>
              <a:buChar char="»"/>
            </a:pPr>
            <a:r>
              <a:rPr lang="es-ES" sz="3200" dirty="0"/>
              <a:t>Cuándo usar Cuestionarios</a:t>
            </a:r>
            <a:endParaRPr dirty="0"/>
          </a:p>
          <a:p>
            <a:pPr marL="260604" lvl="1" indent="-257175" algn="l" rtl="0">
              <a:lnSpc>
                <a:spcPct val="85000"/>
              </a:lnSpc>
              <a:spcBef>
                <a:spcPts val="450"/>
              </a:spcBef>
              <a:spcAft>
                <a:spcPts val="0"/>
              </a:spcAft>
              <a:buClr>
                <a:srgbClr val="262626"/>
              </a:buClr>
              <a:buSzPts val="2800"/>
              <a:buChar char=" "/>
            </a:pPr>
            <a:r>
              <a:rPr lang="es-ES" sz="2800" dirty="0"/>
              <a:t>Las personas están dispersas geográficamente</a:t>
            </a:r>
            <a:endParaRPr dirty="0"/>
          </a:p>
          <a:p>
            <a:pPr marL="411480" lvl="2" indent="-411480" algn="l" rtl="0">
              <a:lnSpc>
                <a:spcPct val="85000"/>
              </a:lnSpc>
              <a:spcBef>
                <a:spcPts val="450"/>
              </a:spcBef>
              <a:spcAft>
                <a:spcPts val="0"/>
              </a:spcAft>
              <a:buClr>
                <a:srgbClr val="262626"/>
              </a:buClr>
              <a:buSzPts val="2400"/>
              <a:buChar char=" "/>
            </a:pPr>
            <a:r>
              <a:rPr lang="es-ES" sz="2400" dirty="0"/>
              <a:t>Diferentes oficinas o ciudades</a:t>
            </a:r>
            <a:endParaRPr dirty="0"/>
          </a:p>
          <a:p>
            <a:pPr marL="260604" lvl="1" indent="-257175" algn="l" rtl="0">
              <a:lnSpc>
                <a:spcPct val="85000"/>
              </a:lnSpc>
              <a:spcBef>
                <a:spcPts val="450"/>
              </a:spcBef>
              <a:spcAft>
                <a:spcPts val="0"/>
              </a:spcAft>
              <a:buClr>
                <a:srgbClr val="262626"/>
              </a:buClr>
              <a:buSzPts val="2800"/>
              <a:buChar char=" "/>
            </a:pPr>
            <a:r>
              <a:rPr lang="es-ES" sz="2800" dirty="0"/>
              <a:t>Muchas  personas involucradas </a:t>
            </a:r>
            <a:endParaRPr dirty="0"/>
          </a:p>
          <a:p>
            <a:pPr marL="411480" lvl="2" indent="-411480" algn="l" rtl="0">
              <a:lnSpc>
                <a:spcPct val="85000"/>
              </a:lnSpc>
              <a:spcBef>
                <a:spcPts val="450"/>
              </a:spcBef>
              <a:spcAft>
                <a:spcPts val="0"/>
              </a:spcAft>
              <a:buClr>
                <a:srgbClr val="262626"/>
              </a:buClr>
              <a:buSzPts val="2400"/>
              <a:buChar char=" "/>
            </a:pPr>
            <a:r>
              <a:rPr lang="es-ES" sz="2400" dirty="0"/>
              <a:t>Clientes o usuarios</a:t>
            </a:r>
            <a:endParaRPr dirty="0"/>
          </a:p>
          <a:p>
            <a:pPr marL="260604" lvl="1" indent="-257175" algn="l" rtl="0">
              <a:lnSpc>
                <a:spcPct val="85000"/>
              </a:lnSpc>
              <a:spcBef>
                <a:spcPts val="450"/>
              </a:spcBef>
              <a:spcAft>
                <a:spcPts val="0"/>
              </a:spcAft>
              <a:buClr>
                <a:srgbClr val="262626"/>
              </a:buClr>
              <a:buSzPts val="2800"/>
              <a:buChar char=" "/>
            </a:pPr>
            <a:r>
              <a:rPr lang="es-ES" sz="2800" dirty="0"/>
              <a:t>Queremos obtener opiniones generales </a:t>
            </a:r>
            <a:endParaRPr dirty="0"/>
          </a:p>
          <a:p>
            <a:pPr marL="260604" lvl="1" indent="-257175" algn="l" rtl="0">
              <a:lnSpc>
                <a:spcPct val="85000"/>
              </a:lnSpc>
              <a:spcBef>
                <a:spcPts val="450"/>
              </a:spcBef>
              <a:spcAft>
                <a:spcPts val="0"/>
              </a:spcAft>
              <a:buClr>
                <a:srgbClr val="262626"/>
              </a:buClr>
              <a:buSzPts val="2800"/>
              <a:buChar char=" "/>
            </a:pPr>
            <a:r>
              <a:rPr lang="es-ES" sz="2800" dirty="0"/>
              <a:t>Queremos identificar problemas generales</a:t>
            </a:r>
            <a:endParaRPr sz="1600" dirty="0"/>
          </a:p>
          <a:p>
            <a:pPr marL="68580" lvl="0" indent="0" algn="l" rtl="0">
              <a:lnSpc>
                <a:spcPct val="85000"/>
              </a:lnSpc>
              <a:spcBef>
                <a:spcPts val="975"/>
              </a:spcBef>
              <a:spcAft>
                <a:spcPts val="0"/>
              </a:spcAft>
              <a:buClr>
                <a:srgbClr val="C00000"/>
              </a:buClr>
              <a:buSzPts val="1600"/>
              <a:buFont typeface="Arial"/>
              <a:buNone/>
            </a:pPr>
            <a:endParaRPr sz="1600" dirty="0"/>
          </a:p>
        </p:txBody>
      </p:sp>
      <p:sp>
        <p:nvSpPr>
          <p:cNvPr id="844" name="Google Shape;844;p121"/>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pic>
        <p:nvPicPr>
          <p:cNvPr id="849" name="Google Shape;849;p122" descr="http://www.latitudperiodico.com.ar/imagenes/dibujito_entrevistas.jpg"/>
          <p:cNvPicPr preferRelativeResize="0"/>
          <p:nvPr/>
        </p:nvPicPr>
        <p:blipFill rotWithShape="1">
          <a:blip r:embed="rId3">
            <a:alphaModFix/>
          </a:blip>
          <a:srcRect/>
          <a:stretch/>
        </p:blipFill>
        <p:spPr>
          <a:xfrm>
            <a:off x="8391496" y="3992264"/>
            <a:ext cx="2828954" cy="2133839"/>
          </a:xfrm>
          <a:prstGeom prst="rect">
            <a:avLst/>
          </a:prstGeom>
          <a:noFill/>
          <a:ln>
            <a:noFill/>
          </a:ln>
          <a:effectLst>
            <a:outerShdw blurRad="292100" dist="139700" dir="2700000" algn="tl" rotWithShape="0">
              <a:srgbClr val="333333">
                <a:alpha val="62352"/>
              </a:srgbClr>
            </a:outerShdw>
          </a:effectLst>
        </p:spPr>
      </p:pic>
      <p:sp>
        <p:nvSpPr>
          <p:cNvPr id="850" name="Google Shape;850;p122"/>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851" name="Google Shape;851;p12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54</a:t>
            </a:fld>
            <a:endParaRPr/>
          </a:p>
        </p:txBody>
      </p:sp>
      <p:sp>
        <p:nvSpPr>
          <p:cNvPr id="852" name="Google Shape;852;p122"/>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77800" algn="l" rtl="0">
              <a:lnSpc>
                <a:spcPct val="85000"/>
              </a:lnSpc>
              <a:spcBef>
                <a:spcPts val="0"/>
              </a:spcBef>
              <a:spcAft>
                <a:spcPts val="0"/>
              </a:spcAft>
              <a:buClr>
                <a:srgbClr val="C00000"/>
              </a:buClr>
              <a:buSzPts val="2800"/>
              <a:buFont typeface="Arial"/>
              <a:buChar char="»"/>
            </a:pPr>
            <a:r>
              <a:rPr lang="es-ES" sz="2800"/>
              <a:t>Técnica de exploración mediante la cual el analista de sistemas recolecta información de las personas a través de la interacción cara a cara.</a:t>
            </a:r>
            <a:endParaRPr/>
          </a:p>
          <a:p>
            <a:pPr marL="68580" lvl="0" indent="-177800" algn="l" rtl="0">
              <a:lnSpc>
                <a:spcPct val="85000"/>
              </a:lnSpc>
              <a:spcBef>
                <a:spcPts val="975"/>
              </a:spcBef>
              <a:spcAft>
                <a:spcPts val="0"/>
              </a:spcAft>
              <a:buClr>
                <a:srgbClr val="C00000"/>
              </a:buClr>
              <a:buSzPts val="2800"/>
              <a:buFont typeface="Arial"/>
              <a:buChar char="»"/>
            </a:pPr>
            <a:r>
              <a:rPr lang="es-ES" sz="2800"/>
              <a:t>Es una conversación con un propósito específico, que se basa en un formato de preguntas y respuestas en general.</a:t>
            </a:r>
            <a:endParaRPr/>
          </a:p>
          <a:p>
            <a:pPr marL="68580" lvl="0" indent="-177800" algn="l" rtl="0">
              <a:lnSpc>
                <a:spcPct val="85000"/>
              </a:lnSpc>
              <a:spcBef>
                <a:spcPts val="975"/>
              </a:spcBef>
              <a:spcAft>
                <a:spcPts val="0"/>
              </a:spcAft>
              <a:buClr>
                <a:srgbClr val="C00000"/>
              </a:buClr>
              <a:buSzPts val="2800"/>
              <a:buFont typeface="Arial"/>
              <a:buChar char="»"/>
            </a:pPr>
            <a:r>
              <a:rPr lang="es-ES" sz="2800"/>
              <a:t>Conocer opiniones y sentimientos del entrevistado.</a:t>
            </a:r>
            <a:endParaRPr sz="2800"/>
          </a:p>
        </p:txBody>
      </p:sp>
      <p:sp>
        <p:nvSpPr>
          <p:cNvPr id="853" name="Google Shape;853;p122"/>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23"/>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55</a:t>
            </a:fld>
            <a:endParaRPr/>
          </a:p>
        </p:txBody>
      </p:sp>
      <p:sp>
        <p:nvSpPr>
          <p:cNvPr id="859" name="Google Shape;859;p123"/>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27000" algn="l" rtl="0">
              <a:lnSpc>
                <a:spcPct val="85000"/>
              </a:lnSpc>
              <a:spcBef>
                <a:spcPts val="0"/>
              </a:spcBef>
              <a:spcAft>
                <a:spcPts val="0"/>
              </a:spcAft>
              <a:buClr>
                <a:srgbClr val="C00000"/>
              </a:buClr>
              <a:buSzPts val="2000"/>
              <a:buFont typeface="Arial"/>
              <a:buChar char="»"/>
            </a:pPr>
            <a:r>
              <a:rPr lang="es-ES" sz="2000"/>
              <a:t>Tipo de información obtenida</a:t>
            </a:r>
            <a:endParaRPr/>
          </a:p>
        </p:txBody>
      </p:sp>
      <p:graphicFrame>
        <p:nvGraphicFramePr>
          <p:cNvPr id="860" name="Google Shape;860;p123"/>
          <p:cNvGraphicFramePr/>
          <p:nvPr/>
        </p:nvGraphicFramePr>
        <p:xfrm>
          <a:off x="5661561" y="2952750"/>
          <a:ext cx="4434939" cy="3190877"/>
        </p:xfrm>
        <a:graphic>
          <a:graphicData uri="http://schemas.openxmlformats.org/presentationml/2006/ole">
            <mc:AlternateContent xmlns:mc="http://schemas.openxmlformats.org/markup-compatibility/2006">
              <mc:Choice xmlns:v="urn:schemas-microsoft-com:vml" Requires="v">
                <p:oleObj r:id="rId3" imgW="4434939" imgH="3190877" progId="">
                  <p:embed/>
                </p:oleObj>
              </mc:Choice>
              <mc:Fallback>
                <p:oleObj r:id="rId3" imgW="4434939" imgH="3190877" progId="">
                  <p:embed/>
                  <p:pic>
                    <p:nvPicPr>
                      <p:cNvPr id="860" name="Google Shape;860;p123"/>
                      <p:cNvPicPr preferRelativeResize="0"/>
                      <p:nvPr/>
                    </p:nvPicPr>
                    <p:blipFill rotWithShape="1">
                      <a:blip r:embed="rId4">
                        <a:alphaModFix/>
                      </a:blip>
                      <a:srcRect/>
                      <a:stretch/>
                    </p:blipFill>
                    <p:spPr>
                      <a:xfrm>
                        <a:off x="5661561" y="2952750"/>
                        <a:ext cx="4434939" cy="3190877"/>
                      </a:xfrm>
                      <a:prstGeom prst="rect">
                        <a:avLst/>
                      </a:prstGeom>
                      <a:noFill/>
                      <a:ln>
                        <a:noFill/>
                      </a:ln>
                    </p:spPr>
                  </p:pic>
                </p:oleObj>
              </mc:Fallback>
            </mc:AlternateContent>
          </a:graphicData>
        </a:graphic>
      </p:graphicFrame>
      <p:sp>
        <p:nvSpPr>
          <p:cNvPr id="861" name="Google Shape;861;p123"/>
          <p:cNvSpPr/>
          <p:nvPr/>
        </p:nvSpPr>
        <p:spPr>
          <a:xfrm>
            <a:off x="5924213" y="3577021"/>
            <a:ext cx="1217537"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Calibri"/>
                <a:ea typeface="Calibri"/>
                <a:cs typeface="Calibri"/>
                <a:sym typeface="Calibri"/>
              </a:rPr>
              <a:t>OPINIONES</a:t>
            </a:r>
            <a:endParaRPr sz="1400" b="0" i="0" u="none" strike="noStrike" cap="none">
              <a:solidFill>
                <a:srgbClr val="000000"/>
              </a:solidFill>
              <a:latin typeface="Arial"/>
              <a:ea typeface="Arial"/>
              <a:cs typeface="Arial"/>
              <a:sym typeface="Arial"/>
            </a:endParaRPr>
          </a:p>
        </p:txBody>
      </p:sp>
      <p:sp>
        <p:nvSpPr>
          <p:cNvPr id="862" name="Google Shape;862;p123"/>
          <p:cNvSpPr/>
          <p:nvPr/>
        </p:nvSpPr>
        <p:spPr>
          <a:xfrm>
            <a:off x="7595694" y="4919436"/>
            <a:ext cx="1633755"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Calibri"/>
                <a:ea typeface="Calibri"/>
                <a:cs typeface="Calibri"/>
                <a:sym typeface="Calibri"/>
              </a:rPr>
              <a:t>SENTIMIENTOS</a:t>
            </a:r>
            <a:endParaRPr sz="1400" b="0" i="0" u="none" strike="noStrike" cap="none">
              <a:solidFill>
                <a:srgbClr val="000000"/>
              </a:solidFill>
              <a:latin typeface="Arial"/>
              <a:ea typeface="Arial"/>
              <a:cs typeface="Arial"/>
              <a:sym typeface="Arial"/>
            </a:endParaRPr>
          </a:p>
        </p:txBody>
      </p:sp>
      <p:sp>
        <p:nvSpPr>
          <p:cNvPr id="863" name="Google Shape;863;p123"/>
          <p:cNvSpPr/>
          <p:nvPr/>
        </p:nvSpPr>
        <p:spPr>
          <a:xfrm>
            <a:off x="7650341" y="3663848"/>
            <a:ext cx="1454061" cy="3052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Calibri"/>
                <a:ea typeface="Calibri"/>
                <a:cs typeface="Calibri"/>
                <a:sym typeface="Calibri"/>
              </a:rPr>
              <a:t>OBJETIVOS</a:t>
            </a:r>
            <a:endParaRPr sz="1400" b="0" i="0" u="none" strike="noStrike" cap="none">
              <a:solidFill>
                <a:srgbClr val="000000"/>
              </a:solidFill>
              <a:latin typeface="Arial"/>
              <a:ea typeface="Arial"/>
              <a:cs typeface="Arial"/>
              <a:sym typeface="Arial"/>
            </a:endParaRPr>
          </a:p>
        </p:txBody>
      </p:sp>
      <p:sp>
        <p:nvSpPr>
          <p:cNvPr id="864" name="Google Shape;864;p123"/>
          <p:cNvSpPr/>
          <p:nvPr/>
        </p:nvSpPr>
        <p:spPr>
          <a:xfrm>
            <a:off x="5738070" y="4811715"/>
            <a:ext cx="1617817" cy="52065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Calibri"/>
                <a:ea typeface="Calibri"/>
                <a:cs typeface="Calibri"/>
                <a:sym typeface="Calibri"/>
              </a:rPr>
              <a:t>PROCEDIM. INFORMALES</a:t>
            </a:r>
            <a:endParaRPr sz="1400" b="0" i="0" u="none" strike="noStrike" cap="none">
              <a:solidFill>
                <a:srgbClr val="000000"/>
              </a:solidFill>
              <a:latin typeface="Arial"/>
              <a:ea typeface="Arial"/>
              <a:cs typeface="Arial"/>
              <a:sym typeface="Arial"/>
            </a:endParaRPr>
          </a:p>
        </p:txBody>
      </p:sp>
      <p:sp>
        <p:nvSpPr>
          <p:cNvPr id="865" name="Google Shape;865;p123"/>
          <p:cNvSpPr/>
          <p:nvPr/>
        </p:nvSpPr>
        <p:spPr>
          <a:xfrm>
            <a:off x="3011764" y="2492896"/>
            <a:ext cx="2385856" cy="2952328"/>
          </a:xfrm>
          <a:prstGeom prst="curvedRightArrow">
            <a:avLst>
              <a:gd name="adj1" fmla="val 24776"/>
              <a:gd name="adj2" fmla="val 65185"/>
              <a:gd name="adj3" fmla="val 33333"/>
            </a:avLst>
          </a:prstGeom>
          <a:solidFill>
            <a:schemeClr val="accen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6" name="Google Shape;866;p123"/>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867" name="Google Shape;867;p123"/>
          <p:cNvSpPr txBox="1">
            <a:spLocks noGrp="1"/>
          </p:cNvSpPr>
          <p:nvPr>
            <p:ph type="title"/>
          </p:nvPr>
        </p:nvSpPr>
        <p:spPr>
          <a:xfrm>
            <a:off x="647998" y="116632"/>
            <a:ext cx="10816259" cy="112944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000"/>
              <a:buFont typeface="Calibri"/>
              <a:buNone/>
            </a:pPr>
            <a:endParaRPr/>
          </a:p>
        </p:txBody>
      </p:sp>
      <p:sp>
        <p:nvSpPr>
          <p:cNvPr id="868" name="Google Shape;868;p123"/>
          <p:cNvSpPr txBox="1"/>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3000"/>
              <a:buFont typeface="Calibri"/>
              <a:buNone/>
            </a:pPr>
            <a:r>
              <a:rPr lang="es-ES" sz="4000" b="1" i="0" u="none" strike="noStrike" cap="none">
                <a:solidFill>
                  <a:srgbClr val="3F3F3F"/>
                </a:solidFill>
                <a:latin typeface="Calibri"/>
                <a:ea typeface="Calibri"/>
                <a:cs typeface="Calibri"/>
                <a:sym typeface="Calibri"/>
              </a:rPr>
              <a:t>Entrevistas</a:t>
            </a:r>
            <a:endParaRPr sz="4000" b="1" i="0" u="none" strike="noStrike" cap="none">
              <a:solidFill>
                <a:srgbClr val="3F3F3F"/>
              </a:solidFill>
              <a:latin typeface="Calibri"/>
              <a:ea typeface="Calibri"/>
              <a:cs typeface="Calibri"/>
              <a:sym typeface="Calibri"/>
            </a:endParaRP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124"/>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56</a:t>
            </a:fld>
            <a:endParaRPr/>
          </a:p>
        </p:txBody>
      </p:sp>
      <p:sp>
        <p:nvSpPr>
          <p:cNvPr id="874" name="Google Shape;874;p124"/>
          <p:cNvSpPr txBox="1">
            <a:spLocks noGrp="1"/>
          </p:cNvSpPr>
          <p:nvPr>
            <p:ph type="body" idx="1"/>
          </p:nvPr>
        </p:nvSpPr>
        <p:spPr>
          <a:xfrm>
            <a:off x="625908" y="1902580"/>
            <a:ext cx="10918392" cy="4478753"/>
          </a:xfrm>
          <a:prstGeom prst="rect">
            <a:avLst/>
          </a:prstGeom>
          <a:noFill/>
          <a:ln>
            <a:noFill/>
          </a:ln>
        </p:spPr>
        <p:txBody>
          <a:bodyPr spcFirstLastPara="1" wrap="square" lIns="91425" tIns="45700" rIns="91425" bIns="45700" anchor="t" anchorCtr="0">
            <a:normAutofit/>
          </a:bodyPr>
          <a:lstStyle/>
          <a:p>
            <a:pPr marL="68580" lvl="0" indent="-190500" algn="l" rtl="0">
              <a:lnSpc>
                <a:spcPct val="75000"/>
              </a:lnSpc>
              <a:spcBef>
                <a:spcPts val="0"/>
              </a:spcBef>
              <a:spcAft>
                <a:spcPts val="0"/>
              </a:spcAft>
              <a:buClr>
                <a:srgbClr val="C00000"/>
              </a:buClr>
              <a:buSzPts val="3000"/>
              <a:buFont typeface="Arial"/>
              <a:buChar char="»"/>
            </a:pPr>
            <a:r>
              <a:rPr lang="es-ES" sz="3000" dirty="0"/>
              <a:t>Ventajas</a:t>
            </a:r>
            <a:endParaRPr dirty="0"/>
          </a:p>
          <a:p>
            <a:pPr marL="260604" lvl="1" indent="-257175" algn="l" rtl="0">
              <a:lnSpc>
                <a:spcPct val="75000"/>
              </a:lnSpc>
              <a:spcBef>
                <a:spcPts val="450"/>
              </a:spcBef>
              <a:spcAft>
                <a:spcPts val="0"/>
              </a:spcAft>
              <a:buClr>
                <a:srgbClr val="262626"/>
              </a:buClr>
              <a:buSzPts val="2600"/>
              <a:buChar char=" "/>
            </a:pPr>
            <a:r>
              <a:rPr lang="es-ES" sz="2600" dirty="0"/>
              <a:t>El entrevistado se siente incluido en el proyecto</a:t>
            </a:r>
            <a:endParaRPr dirty="0"/>
          </a:p>
          <a:p>
            <a:pPr marL="260604" lvl="1" indent="-257175" algn="l" rtl="0">
              <a:lnSpc>
                <a:spcPct val="75000"/>
              </a:lnSpc>
              <a:spcBef>
                <a:spcPts val="450"/>
              </a:spcBef>
              <a:spcAft>
                <a:spcPts val="0"/>
              </a:spcAft>
              <a:buClr>
                <a:srgbClr val="262626"/>
              </a:buClr>
              <a:buSzPts val="2600"/>
              <a:buChar char=" "/>
            </a:pPr>
            <a:r>
              <a:rPr lang="es-ES" sz="2600" dirty="0"/>
              <a:t>Es posible obtener una retroalimentación del encuestado</a:t>
            </a:r>
            <a:endParaRPr dirty="0"/>
          </a:p>
          <a:p>
            <a:pPr marL="260604" lvl="1" indent="-257175" algn="l" rtl="0">
              <a:lnSpc>
                <a:spcPct val="75000"/>
              </a:lnSpc>
              <a:spcBef>
                <a:spcPts val="450"/>
              </a:spcBef>
              <a:spcAft>
                <a:spcPts val="0"/>
              </a:spcAft>
              <a:buClr>
                <a:srgbClr val="262626"/>
              </a:buClr>
              <a:buSzPts val="2600"/>
              <a:buChar char=" "/>
            </a:pPr>
            <a:r>
              <a:rPr lang="es-ES" sz="2600" dirty="0"/>
              <a:t>Es posible adaptar las preguntas de acuerdo al entrevistado</a:t>
            </a:r>
            <a:endParaRPr dirty="0"/>
          </a:p>
          <a:p>
            <a:pPr marL="260604" lvl="1" indent="-257175" algn="l" rtl="0">
              <a:lnSpc>
                <a:spcPct val="75000"/>
              </a:lnSpc>
              <a:spcBef>
                <a:spcPts val="450"/>
              </a:spcBef>
              <a:spcAft>
                <a:spcPts val="0"/>
              </a:spcAft>
              <a:buClr>
                <a:srgbClr val="262626"/>
              </a:buClr>
              <a:buSzPts val="2600"/>
              <a:buChar char=" "/>
            </a:pPr>
            <a:r>
              <a:rPr lang="es-ES" sz="2600" dirty="0"/>
              <a:t>Información no verbal observando las acciones y expresiones del entrevistado</a:t>
            </a:r>
            <a:endParaRPr dirty="0"/>
          </a:p>
          <a:p>
            <a:pPr marL="68580" lvl="0" indent="-190500" algn="l" rtl="0">
              <a:lnSpc>
                <a:spcPct val="75000"/>
              </a:lnSpc>
              <a:spcBef>
                <a:spcPts val="975"/>
              </a:spcBef>
              <a:spcAft>
                <a:spcPts val="0"/>
              </a:spcAft>
              <a:buClr>
                <a:srgbClr val="C00000"/>
              </a:buClr>
              <a:buSzPts val="3000"/>
              <a:buFont typeface="Arial"/>
              <a:buChar char="»"/>
            </a:pPr>
            <a:r>
              <a:rPr lang="es-ES" sz="3000" dirty="0"/>
              <a:t>Desventaja</a:t>
            </a:r>
            <a:endParaRPr dirty="0"/>
          </a:p>
          <a:p>
            <a:pPr marL="260604" lvl="1" indent="-257175" algn="l" rtl="0">
              <a:lnSpc>
                <a:spcPct val="75000"/>
              </a:lnSpc>
              <a:spcBef>
                <a:spcPts val="450"/>
              </a:spcBef>
              <a:spcAft>
                <a:spcPts val="0"/>
              </a:spcAft>
              <a:buClr>
                <a:srgbClr val="262626"/>
              </a:buClr>
              <a:buSzPts val="2600"/>
              <a:buChar char=" "/>
            </a:pPr>
            <a:r>
              <a:rPr lang="es-ES" sz="2600" dirty="0"/>
              <a:t>Costosas</a:t>
            </a:r>
            <a:endParaRPr dirty="0"/>
          </a:p>
          <a:p>
            <a:pPr marL="260604" lvl="1" indent="-257175" algn="l" rtl="0">
              <a:lnSpc>
                <a:spcPct val="75000"/>
              </a:lnSpc>
              <a:spcBef>
                <a:spcPts val="450"/>
              </a:spcBef>
              <a:spcAft>
                <a:spcPts val="0"/>
              </a:spcAft>
              <a:buClr>
                <a:srgbClr val="262626"/>
              </a:buClr>
              <a:buSzPts val="2600"/>
              <a:buChar char=" "/>
            </a:pPr>
            <a:r>
              <a:rPr lang="es-ES" sz="2600" dirty="0"/>
              <a:t>Tiempo y recursos humanos</a:t>
            </a:r>
            <a:endParaRPr dirty="0"/>
          </a:p>
          <a:p>
            <a:pPr marL="260604" lvl="1" indent="-257175" algn="l" rtl="0">
              <a:lnSpc>
                <a:spcPct val="75000"/>
              </a:lnSpc>
              <a:spcBef>
                <a:spcPts val="450"/>
              </a:spcBef>
              <a:spcAft>
                <a:spcPts val="0"/>
              </a:spcAft>
              <a:buClr>
                <a:srgbClr val="262626"/>
              </a:buClr>
              <a:buSzPts val="2600"/>
              <a:buChar char=" "/>
            </a:pPr>
            <a:r>
              <a:rPr lang="es-ES" sz="2600" dirty="0"/>
              <a:t>Las entrevistas dependen en gran parte de las habilidades del entrevistador</a:t>
            </a:r>
            <a:endParaRPr dirty="0"/>
          </a:p>
          <a:p>
            <a:pPr marL="260604" lvl="1" indent="-257175" algn="l" rtl="0">
              <a:lnSpc>
                <a:spcPct val="75000"/>
              </a:lnSpc>
              <a:spcBef>
                <a:spcPts val="450"/>
              </a:spcBef>
              <a:spcAft>
                <a:spcPts val="0"/>
              </a:spcAft>
              <a:buClr>
                <a:srgbClr val="262626"/>
              </a:buClr>
              <a:buSzPts val="2600"/>
              <a:buChar char=" "/>
            </a:pPr>
            <a:r>
              <a:rPr lang="es-ES" sz="2600" dirty="0"/>
              <a:t>No aplicable a distancia</a:t>
            </a:r>
            <a:endParaRPr dirty="0"/>
          </a:p>
        </p:txBody>
      </p:sp>
      <p:sp>
        <p:nvSpPr>
          <p:cNvPr id="875" name="Google Shape;875;p124"/>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876" name="Google Shape;876;p124"/>
          <p:cNvSpPr txBox="1"/>
          <p:nvPr/>
        </p:nvSpPr>
        <p:spPr>
          <a:xfrm>
            <a:off x="884768" y="599772"/>
            <a:ext cx="10816259" cy="1129444"/>
          </a:xfrm>
          <a:prstGeom prst="rect">
            <a:avLst/>
          </a:prstGeom>
          <a:noFill/>
          <a:ln>
            <a:noFill/>
          </a:ln>
        </p:spPr>
        <p:txBody>
          <a:bodyPr spcFirstLastPara="1" wrap="square" lIns="91425" tIns="45700" rIns="91425" bIns="45700" anchor="ctr" anchorCtr="0">
            <a:normAutofit/>
          </a:bodyPr>
          <a:lstStyle/>
          <a:p>
            <a:pPr marL="0" marR="0" lvl="0" indent="0" algn="l" rtl="0">
              <a:lnSpc>
                <a:spcPct val="85000"/>
              </a:lnSpc>
              <a:spcBef>
                <a:spcPts val="0"/>
              </a:spcBef>
              <a:spcAft>
                <a:spcPts val="0"/>
              </a:spcAft>
              <a:buClr>
                <a:schemeClr val="accent1"/>
              </a:buClr>
              <a:buSzPts val="3000"/>
              <a:buFont typeface="Calibri"/>
              <a:buNone/>
            </a:pPr>
            <a:r>
              <a:rPr lang="es-ES" sz="4000" b="1" i="0" u="none" strike="noStrike" cap="none">
                <a:solidFill>
                  <a:srgbClr val="3F3F3F"/>
                </a:solidFill>
                <a:latin typeface="Calibri"/>
                <a:ea typeface="Calibri"/>
                <a:cs typeface="Calibri"/>
                <a:sym typeface="Calibri"/>
              </a:rPr>
              <a:t>Entrevistas</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12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57</a:t>
            </a:fld>
            <a:endParaRPr/>
          </a:p>
        </p:txBody>
      </p:sp>
      <p:sp>
        <p:nvSpPr>
          <p:cNvPr id="882" name="Google Shape;882;p125"/>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03200" algn="l" rtl="0">
              <a:lnSpc>
                <a:spcPct val="85000"/>
              </a:lnSpc>
              <a:spcBef>
                <a:spcPts val="0"/>
              </a:spcBef>
              <a:spcAft>
                <a:spcPts val="0"/>
              </a:spcAft>
              <a:buClr>
                <a:srgbClr val="C00000"/>
              </a:buClr>
              <a:buSzPts val="3200"/>
              <a:buFont typeface="Arial"/>
              <a:buChar char="»"/>
            </a:pPr>
            <a:r>
              <a:rPr lang="es-ES" sz="3200"/>
              <a:t>Tipos de entrevistas</a:t>
            </a:r>
            <a:endParaRPr/>
          </a:p>
          <a:p>
            <a:pPr marL="260604" lvl="1" indent="-257175" algn="l" rtl="0">
              <a:lnSpc>
                <a:spcPct val="85000"/>
              </a:lnSpc>
              <a:spcBef>
                <a:spcPts val="450"/>
              </a:spcBef>
              <a:spcAft>
                <a:spcPts val="0"/>
              </a:spcAft>
              <a:buClr>
                <a:srgbClr val="262626"/>
              </a:buClr>
              <a:buSzPts val="2800"/>
              <a:buChar char=" "/>
            </a:pPr>
            <a:r>
              <a:rPr lang="es-ES" sz="2800"/>
              <a:t>Estructuradas (Cerradas)</a:t>
            </a:r>
            <a:endParaRPr/>
          </a:p>
          <a:p>
            <a:pPr marL="411480" lvl="2" indent="-411480" algn="l" rtl="0">
              <a:lnSpc>
                <a:spcPct val="85000"/>
              </a:lnSpc>
              <a:spcBef>
                <a:spcPts val="450"/>
              </a:spcBef>
              <a:spcAft>
                <a:spcPts val="0"/>
              </a:spcAft>
              <a:buClr>
                <a:srgbClr val="262626"/>
              </a:buClr>
              <a:buSzPts val="2400"/>
              <a:buChar char=" "/>
            </a:pPr>
            <a:r>
              <a:rPr lang="es-ES" sz="2400"/>
              <a:t>El encuestador tiene un conjunto específico de preguntas para hacérselas al entrevistado</a:t>
            </a:r>
            <a:endParaRPr/>
          </a:p>
          <a:p>
            <a:pPr marL="411480" lvl="2" indent="-411480" algn="l" rtl="0">
              <a:lnSpc>
                <a:spcPct val="85000"/>
              </a:lnSpc>
              <a:spcBef>
                <a:spcPts val="450"/>
              </a:spcBef>
              <a:spcAft>
                <a:spcPts val="0"/>
              </a:spcAft>
              <a:buClr>
                <a:srgbClr val="262626"/>
              </a:buClr>
              <a:buSzPts val="2400"/>
              <a:buChar char=" "/>
            </a:pPr>
            <a:r>
              <a:rPr lang="es-ES" sz="2400"/>
              <a:t>Se dirige al usuario sobre un requerimiento puntual</a:t>
            </a:r>
            <a:endParaRPr/>
          </a:p>
          <a:p>
            <a:pPr marL="411480" lvl="2" indent="-411480" algn="l" rtl="0">
              <a:lnSpc>
                <a:spcPct val="85000"/>
              </a:lnSpc>
              <a:spcBef>
                <a:spcPts val="450"/>
              </a:spcBef>
              <a:spcAft>
                <a:spcPts val="0"/>
              </a:spcAft>
              <a:buClr>
                <a:srgbClr val="262626"/>
              </a:buClr>
              <a:buSzPts val="2400"/>
              <a:buChar char=" "/>
            </a:pPr>
            <a:r>
              <a:rPr lang="es-ES" sz="2400"/>
              <a:t>No permite adquirir un amplio conocimiento del dominio</a:t>
            </a:r>
            <a:endParaRPr/>
          </a:p>
          <a:p>
            <a:pPr marL="260604" lvl="1" indent="-257175" algn="l" rtl="0">
              <a:lnSpc>
                <a:spcPct val="85000"/>
              </a:lnSpc>
              <a:spcBef>
                <a:spcPts val="450"/>
              </a:spcBef>
              <a:spcAft>
                <a:spcPts val="0"/>
              </a:spcAft>
              <a:buClr>
                <a:srgbClr val="262626"/>
              </a:buClr>
              <a:buSzPts val="2800"/>
              <a:buChar char=" "/>
            </a:pPr>
            <a:r>
              <a:rPr lang="es-ES" sz="2800"/>
              <a:t>No estructuradas (Abiertas)</a:t>
            </a:r>
            <a:endParaRPr/>
          </a:p>
          <a:p>
            <a:pPr marL="411480" lvl="2" indent="-411480" algn="l" rtl="0">
              <a:lnSpc>
                <a:spcPct val="85000"/>
              </a:lnSpc>
              <a:spcBef>
                <a:spcPts val="450"/>
              </a:spcBef>
              <a:spcAft>
                <a:spcPts val="0"/>
              </a:spcAft>
              <a:buClr>
                <a:srgbClr val="262626"/>
              </a:buClr>
              <a:buSzPts val="2400"/>
              <a:buChar char=" "/>
            </a:pPr>
            <a:r>
              <a:rPr lang="es-ES" sz="2400"/>
              <a:t>El encuestador lleva a un tema en general</a:t>
            </a:r>
            <a:endParaRPr/>
          </a:p>
          <a:p>
            <a:pPr marL="411480" lvl="2" indent="-411480" algn="l" rtl="0">
              <a:lnSpc>
                <a:spcPct val="85000"/>
              </a:lnSpc>
              <a:spcBef>
                <a:spcPts val="450"/>
              </a:spcBef>
              <a:spcAft>
                <a:spcPts val="0"/>
              </a:spcAft>
              <a:buClr>
                <a:srgbClr val="262626"/>
              </a:buClr>
              <a:buSzPts val="2400"/>
              <a:buChar char=" "/>
            </a:pPr>
            <a:r>
              <a:rPr lang="es-ES" sz="2400"/>
              <a:t>Sin preparación de preguntas específicas </a:t>
            </a:r>
            <a:endParaRPr/>
          </a:p>
          <a:p>
            <a:pPr marL="411480" lvl="2" indent="-411480" algn="l" rtl="0">
              <a:lnSpc>
                <a:spcPct val="85000"/>
              </a:lnSpc>
              <a:spcBef>
                <a:spcPts val="450"/>
              </a:spcBef>
              <a:spcAft>
                <a:spcPts val="0"/>
              </a:spcAft>
              <a:buClr>
                <a:srgbClr val="262626"/>
              </a:buClr>
              <a:buSzPts val="2400"/>
              <a:buChar char=" "/>
            </a:pPr>
            <a:r>
              <a:rPr lang="es-ES" sz="2400"/>
              <a:t>Iniciar con preguntas que no dependen del contexto, para conocer el problema, la gente involucrada, etc.</a:t>
            </a:r>
            <a:endParaRPr/>
          </a:p>
        </p:txBody>
      </p:sp>
      <p:sp>
        <p:nvSpPr>
          <p:cNvPr id="883" name="Google Shape;883;p125"/>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884" name="Google Shape;884;p12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2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890" name="Google Shape;890;p12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58</a:t>
            </a:fld>
            <a:endParaRPr/>
          </a:p>
        </p:txBody>
      </p:sp>
      <p:sp>
        <p:nvSpPr>
          <p:cNvPr id="891" name="Google Shape;891;p126"/>
          <p:cNvSpPr/>
          <p:nvPr/>
        </p:nvSpPr>
        <p:spPr>
          <a:xfrm>
            <a:off x="4511731" y="2731078"/>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892" name="Google Shape;892;p126"/>
          <p:cNvCxnSpPr/>
          <p:nvPr/>
        </p:nvCxnSpPr>
        <p:spPr>
          <a:xfrm rot="10800000">
            <a:off x="3377131" y="2496046"/>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893" name="Google Shape;893;p126"/>
          <p:cNvCxnSpPr/>
          <p:nvPr/>
        </p:nvCxnSpPr>
        <p:spPr>
          <a:xfrm rot="10800000">
            <a:off x="3324021" y="2905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894" name="Google Shape;894;p126"/>
          <p:cNvCxnSpPr/>
          <p:nvPr/>
        </p:nvCxnSpPr>
        <p:spPr>
          <a:xfrm rot="10800000">
            <a:off x="3324021" y="3286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895" name="Google Shape;895;p126"/>
          <p:cNvCxnSpPr/>
          <p:nvPr/>
        </p:nvCxnSpPr>
        <p:spPr>
          <a:xfrm rot="10800000">
            <a:off x="3324021" y="3667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896" name="Google Shape;896;p126"/>
          <p:cNvCxnSpPr/>
          <p:nvPr/>
        </p:nvCxnSpPr>
        <p:spPr>
          <a:xfrm rot="10800000">
            <a:off x="3324021" y="4048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897" name="Google Shape;897;p126"/>
          <p:cNvCxnSpPr/>
          <p:nvPr/>
        </p:nvCxnSpPr>
        <p:spPr>
          <a:xfrm rot="10800000">
            <a:off x="3324021" y="4429373"/>
            <a:ext cx="1181086" cy="0"/>
          </a:xfrm>
          <a:prstGeom prst="straightConnector1">
            <a:avLst/>
          </a:prstGeom>
          <a:noFill/>
          <a:ln w="12700" cap="flat" cmpd="sng">
            <a:solidFill>
              <a:schemeClr val="dk1"/>
            </a:solidFill>
            <a:prstDash val="solid"/>
            <a:round/>
            <a:headEnd type="none" w="sm" len="sm"/>
            <a:tailEnd type="triangle" w="med" len="med"/>
          </a:ln>
        </p:spPr>
      </p:cxnSp>
      <p:sp>
        <p:nvSpPr>
          <p:cNvPr id="898" name="Google Shape;898;p126"/>
          <p:cNvSpPr/>
          <p:nvPr/>
        </p:nvSpPr>
        <p:spPr>
          <a:xfrm>
            <a:off x="2424276" y="1974250"/>
            <a:ext cx="1061400" cy="6438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Abierta</a:t>
            </a:r>
            <a:endParaRPr sz="1400" b="0" i="0" u="none" strike="noStrike" cap="none">
              <a:solidFill>
                <a:srgbClr val="000000"/>
              </a:solidFill>
              <a:latin typeface="Arial"/>
              <a:ea typeface="Arial"/>
              <a:cs typeface="Arial"/>
              <a:sym typeface="Arial"/>
            </a:endParaRPr>
          </a:p>
        </p:txBody>
      </p:sp>
      <p:sp>
        <p:nvSpPr>
          <p:cNvPr id="899" name="Google Shape;899;p126"/>
          <p:cNvSpPr/>
          <p:nvPr/>
        </p:nvSpPr>
        <p:spPr>
          <a:xfrm>
            <a:off x="2340829" y="2346401"/>
            <a:ext cx="708169"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Difícil</a:t>
            </a:r>
            <a:endParaRPr sz="1400" b="0" i="0" u="none" strike="noStrike" cap="none">
              <a:solidFill>
                <a:srgbClr val="000000"/>
              </a:solidFill>
              <a:latin typeface="Arial"/>
              <a:ea typeface="Arial"/>
              <a:cs typeface="Arial"/>
              <a:sym typeface="Arial"/>
            </a:endParaRPr>
          </a:p>
        </p:txBody>
      </p:sp>
      <p:sp>
        <p:nvSpPr>
          <p:cNvPr id="900" name="Google Shape;900;p126"/>
          <p:cNvSpPr/>
          <p:nvPr/>
        </p:nvSpPr>
        <p:spPr>
          <a:xfrm>
            <a:off x="8486938" y="2040014"/>
            <a:ext cx="933238"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Cerrada</a:t>
            </a:r>
            <a:endParaRPr sz="1400" b="0" i="0" u="none" strike="noStrike" cap="none">
              <a:solidFill>
                <a:srgbClr val="000000"/>
              </a:solidFill>
              <a:latin typeface="Arial"/>
              <a:ea typeface="Arial"/>
              <a:cs typeface="Arial"/>
              <a:sym typeface="Arial"/>
            </a:endParaRPr>
          </a:p>
        </p:txBody>
      </p:sp>
      <p:sp>
        <p:nvSpPr>
          <p:cNvPr id="901" name="Google Shape;901;p126"/>
          <p:cNvSpPr/>
          <p:nvPr/>
        </p:nvSpPr>
        <p:spPr>
          <a:xfrm>
            <a:off x="5233338" y="1721525"/>
            <a:ext cx="19908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Tipos de Entrevistas</a:t>
            </a:r>
            <a:endParaRPr sz="1400" b="0" i="0" u="none" strike="noStrike" cap="none">
              <a:solidFill>
                <a:srgbClr val="000000"/>
              </a:solidFill>
              <a:latin typeface="Arial"/>
              <a:ea typeface="Arial"/>
              <a:cs typeface="Arial"/>
              <a:sym typeface="Arial"/>
            </a:endParaRPr>
          </a:p>
        </p:txBody>
      </p:sp>
      <p:sp>
        <p:nvSpPr>
          <p:cNvPr id="902" name="Google Shape;902;p126"/>
          <p:cNvSpPr/>
          <p:nvPr/>
        </p:nvSpPr>
        <p:spPr>
          <a:xfrm>
            <a:off x="4498731" y="3146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3" name="Google Shape;903;p126"/>
          <p:cNvSpPr/>
          <p:nvPr/>
        </p:nvSpPr>
        <p:spPr>
          <a:xfrm>
            <a:off x="4498731" y="3527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4" name="Google Shape;904;p126"/>
          <p:cNvSpPr/>
          <p:nvPr/>
        </p:nvSpPr>
        <p:spPr>
          <a:xfrm>
            <a:off x="4498731" y="3908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5" name="Google Shape;905;p126"/>
          <p:cNvSpPr/>
          <p:nvPr/>
        </p:nvSpPr>
        <p:spPr>
          <a:xfrm>
            <a:off x="4498731" y="4289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4B5064"/>
              </a:solidFill>
              <a:latin typeface="Calibri"/>
              <a:ea typeface="Calibri"/>
              <a:cs typeface="Calibri"/>
              <a:sym typeface="Calibri"/>
            </a:endParaRPr>
          </a:p>
        </p:txBody>
      </p:sp>
      <p:sp>
        <p:nvSpPr>
          <p:cNvPr id="906" name="Google Shape;906;p126"/>
          <p:cNvSpPr/>
          <p:nvPr/>
        </p:nvSpPr>
        <p:spPr>
          <a:xfrm>
            <a:off x="4498731" y="4670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7" name="Google Shape;907;p126"/>
          <p:cNvSpPr/>
          <p:nvPr/>
        </p:nvSpPr>
        <p:spPr>
          <a:xfrm>
            <a:off x="4498731" y="5051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8" name="Google Shape;908;p126"/>
          <p:cNvSpPr/>
          <p:nvPr/>
        </p:nvSpPr>
        <p:spPr>
          <a:xfrm>
            <a:off x="4498731" y="5432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9" name="Google Shape;909;p126"/>
          <p:cNvSpPr/>
          <p:nvPr/>
        </p:nvSpPr>
        <p:spPr>
          <a:xfrm>
            <a:off x="4498731" y="5813673"/>
            <a:ext cx="3493800" cy="2793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0" name="Google Shape;910;p126"/>
          <p:cNvSpPr/>
          <p:nvPr/>
        </p:nvSpPr>
        <p:spPr>
          <a:xfrm>
            <a:off x="4498731" y="2384673"/>
            <a:ext cx="3493846" cy="279400"/>
          </a:xfrm>
          <a:prstGeom prst="rect">
            <a:avLst/>
          </a:prstGeom>
          <a:noFill/>
          <a:ln w="25400" cap="flat" cmpd="sng">
            <a:solidFill>
              <a:srgbClr val="0A024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911" name="Google Shape;911;p126"/>
          <p:cNvCxnSpPr/>
          <p:nvPr/>
        </p:nvCxnSpPr>
        <p:spPr>
          <a:xfrm rot="10800000">
            <a:off x="3324021" y="4810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912" name="Google Shape;912;p126"/>
          <p:cNvCxnSpPr/>
          <p:nvPr/>
        </p:nvCxnSpPr>
        <p:spPr>
          <a:xfrm rot="10800000">
            <a:off x="3324021" y="5191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913" name="Google Shape;913;p126"/>
          <p:cNvCxnSpPr/>
          <p:nvPr/>
        </p:nvCxnSpPr>
        <p:spPr>
          <a:xfrm rot="10800000">
            <a:off x="3324021" y="5572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914" name="Google Shape;914;p126"/>
          <p:cNvCxnSpPr/>
          <p:nvPr/>
        </p:nvCxnSpPr>
        <p:spPr>
          <a:xfrm rot="10800000">
            <a:off x="3324021" y="5953373"/>
            <a:ext cx="1181086" cy="0"/>
          </a:xfrm>
          <a:prstGeom prst="straightConnector1">
            <a:avLst/>
          </a:prstGeom>
          <a:noFill/>
          <a:ln w="12700" cap="flat" cmpd="sng">
            <a:solidFill>
              <a:schemeClr val="dk1"/>
            </a:solidFill>
            <a:prstDash val="solid"/>
            <a:round/>
            <a:headEnd type="none" w="sm" len="sm"/>
            <a:tailEnd type="triangle" w="med" len="med"/>
          </a:ln>
        </p:spPr>
      </p:cxnSp>
      <p:cxnSp>
        <p:nvCxnSpPr>
          <p:cNvPr id="915" name="Google Shape;915;p126"/>
          <p:cNvCxnSpPr/>
          <p:nvPr/>
        </p:nvCxnSpPr>
        <p:spPr>
          <a:xfrm flipH="1">
            <a:off x="7990984" y="2513261"/>
            <a:ext cx="1061543" cy="11112"/>
          </a:xfrm>
          <a:prstGeom prst="straightConnector1">
            <a:avLst/>
          </a:prstGeom>
          <a:noFill/>
          <a:ln w="12700" cap="flat" cmpd="sng">
            <a:solidFill>
              <a:schemeClr val="dk1"/>
            </a:solidFill>
            <a:prstDash val="solid"/>
            <a:round/>
            <a:headEnd type="triangle" w="med" len="med"/>
            <a:tailEnd type="none" w="sm" len="sm"/>
          </a:ln>
        </p:spPr>
      </p:cxnSp>
      <p:cxnSp>
        <p:nvCxnSpPr>
          <p:cNvPr id="916" name="Google Shape;916;p126"/>
          <p:cNvCxnSpPr/>
          <p:nvPr/>
        </p:nvCxnSpPr>
        <p:spPr>
          <a:xfrm rot="10800000">
            <a:off x="7990983" y="3286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17" name="Google Shape;917;p126"/>
          <p:cNvCxnSpPr/>
          <p:nvPr/>
        </p:nvCxnSpPr>
        <p:spPr>
          <a:xfrm rot="10800000">
            <a:off x="7990983" y="3667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18" name="Google Shape;918;p126"/>
          <p:cNvCxnSpPr/>
          <p:nvPr/>
        </p:nvCxnSpPr>
        <p:spPr>
          <a:xfrm rot="10800000">
            <a:off x="7990983" y="4048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19" name="Google Shape;919;p126"/>
          <p:cNvCxnSpPr/>
          <p:nvPr/>
        </p:nvCxnSpPr>
        <p:spPr>
          <a:xfrm rot="10800000">
            <a:off x="7990983" y="4429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20" name="Google Shape;920;p126"/>
          <p:cNvCxnSpPr/>
          <p:nvPr/>
        </p:nvCxnSpPr>
        <p:spPr>
          <a:xfrm rot="10800000">
            <a:off x="7990983" y="4810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21" name="Google Shape;921;p126"/>
          <p:cNvCxnSpPr/>
          <p:nvPr/>
        </p:nvCxnSpPr>
        <p:spPr>
          <a:xfrm rot="10800000">
            <a:off x="7990983" y="5191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22" name="Google Shape;922;p126"/>
          <p:cNvCxnSpPr/>
          <p:nvPr/>
        </p:nvCxnSpPr>
        <p:spPr>
          <a:xfrm rot="10800000">
            <a:off x="7990983" y="5572373"/>
            <a:ext cx="1181086" cy="0"/>
          </a:xfrm>
          <a:prstGeom prst="straightConnector1">
            <a:avLst/>
          </a:prstGeom>
          <a:noFill/>
          <a:ln w="12700" cap="flat" cmpd="sng">
            <a:solidFill>
              <a:schemeClr val="dk1"/>
            </a:solidFill>
            <a:prstDash val="solid"/>
            <a:round/>
            <a:headEnd type="triangle" w="med" len="med"/>
            <a:tailEnd type="none" w="sm" len="sm"/>
          </a:ln>
        </p:spPr>
      </p:cxnSp>
      <p:cxnSp>
        <p:nvCxnSpPr>
          <p:cNvPr id="923" name="Google Shape;923;p126"/>
          <p:cNvCxnSpPr/>
          <p:nvPr/>
        </p:nvCxnSpPr>
        <p:spPr>
          <a:xfrm rot="10800000">
            <a:off x="7990983" y="5953373"/>
            <a:ext cx="1181086" cy="0"/>
          </a:xfrm>
          <a:prstGeom prst="straightConnector1">
            <a:avLst/>
          </a:prstGeom>
          <a:noFill/>
          <a:ln w="12700" cap="flat" cmpd="sng">
            <a:solidFill>
              <a:schemeClr val="dk1"/>
            </a:solidFill>
            <a:prstDash val="solid"/>
            <a:round/>
            <a:headEnd type="triangle" w="med" len="med"/>
            <a:tailEnd type="none" w="sm" len="sm"/>
          </a:ln>
        </p:spPr>
      </p:cxnSp>
      <p:sp>
        <p:nvSpPr>
          <p:cNvPr id="924" name="Google Shape;924;p126"/>
          <p:cNvSpPr/>
          <p:nvPr/>
        </p:nvSpPr>
        <p:spPr>
          <a:xfrm>
            <a:off x="2327829" y="2695825"/>
            <a:ext cx="841756"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Mucha</a:t>
            </a:r>
            <a:endParaRPr sz="1400" b="0" i="0" u="none" strike="noStrike" cap="none">
              <a:solidFill>
                <a:srgbClr val="000000"/>
              </a:solidFill>
              <a:latin typeface="Arial"/>
              <a:ea typeface="Arial"/>
              <a:cs typeface="Arial"/>
              <a:sym typeface="Arial"/>
            </a:endParaRPr>
          </a:p>
        </p:txBody>
      </p:sp>
      <p:sp>
        <p:nvSpPr>
          <p:cNvPr id="925" name="Google Shape;925;p126"/>
          <p:cNvSpPr/>
          <p:nvPr/>
        </p:nvSpPr>
        <p:spPr>
          <a:xfrm>
            <a:off x="2340829" y="2956001"/>
            <a:ext cx="1338883" cy="6381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Muy Necesario</a:t>
            </a:r>
            <a:endParaRPr sz="1400" b="0" i="0" u="none" strike="noStrike" cap="none">
              <a:solidFill>
                <a:srgbClr val="000000"/>
              </a:solidFill>
              <a:latin typeface="Arial"/>
              <a:ea typeface="Arial"/>
              <a:cs typeface="Arial"/>
              <a:sym typeface="Arial"/>
            </a:endParaRPr>
          </a:p>
        </p:txBody>
      </p:sp>
      <p:sp>
        <p:nvSpPr>
          <p:cNvPr id="926" name="Google Shape;926;p126"/>
          <p:cNvSpPr/>
          <p:nvPr/>
        </p:nvSpPr>
        <p:spPr>
          <a:xfrm>
            <a:off x="2340829" y="3489401"/>
            <a:ext cx="851413"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Mucho</a:t>
            </a:r>
            <a:endParaRPr sz="1400" b="0" i="0" u="none" strike="noStrike" cap="none">
              <a:solidFill>
                <a:srgbClr val="000000"/>
              </a:solidFill>
              <a:latin typeface="Arial"/>
              <a:ea typeface="Arial"/>
              <a:cs typeface="Arial"/>
              <a:sym typeface="Arial"/>
            </a:endParaRPr>
          </a:p>
        </p:txBody>
      </p:sp>
      <p:sp>
        <p:nvSpPr>
          <p:cNvPr id="927" name="Google Shape;927;p126"/>
          <p:cNvSpPr/>
          <p:nvPr/>
        </p:nvSpPr>
        <p:spPr>
          <a:xfrm>
            <a:off x="2340830" y="4251401"/>
            <a:ext cx="659113"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Gran</a:t>
            </a:r>
            <a:endParaRPr sz="1400" b="0" i="0" u="none" strike="noStrike" cap="none">
              <a:solidFill>
                <a:srgbClr val="000000"/>
              </a:solidFill>
              <a:latin typeface="Arial"/>
              <a:ea typeface="Arial"/>
              <a:cs typeface="Arial"/>
              <a:sym typeface="Arial"/>
            </a:endParaRPr>
          </a:p>
        </p:txBody>
      </p:sp>
      <p:sp>
        <p:nvSpPr>
          <p:cNvPr id="928" name="Google Shape;928;p126"/>
          <p:cNvSpPr/>
          <p:nvPr/>
        </p:nvSpPr>
        <p:spPr>
          <a:xfrm>
            <a:off x="2340829" y="4632401"/>
            <a:ext cx="597117"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Bajo</a:t>
            </a:r>
            <a:endParaRPr sz="1400" b="0" i="0" u="none" strike="noStrike" cap="none">
              <a:solidFill>
                <a:srgbClr val="000000"/>
              </a:solidFill>
              <a:latin typeface="Arial"/>
              <a:ea typeface="Arial"/>
              <a:cs typeface="Arial"/>
              <a:sym typeface="Arial"/>
            </a:endParaRPr>
          </a:p>
        </p:txBody>
      </p:sp>
      <p:sp>
        <p:nvSpPr>
          <p:cNvPr id="929" name="Google Shape;929;p126"/>
          <p:cNvSpPr/>
          <p:nvPr/>
        </p:nvSpPr>
        <p:spPr>
          <a:xfrm>
            <a:off x="2340829" y="5394401"/>
            <a:ext cx="585849"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Baja</a:t>
            </a:r>
            <a:endParaRPr sz="1400" b="0" i="0" u="none" strike="noStrike" cap="none">
              <a:solidFill>
                <a:srgbClr val="000000"/>
              </a:solidFill>
              <a:latin typeface="Arial"/>
              <a:ea typeface="Arial"/>
              <a:cs typeface="Arial"/>
              <a:sym typeface="Arial"/>
            </a:endParaRPr>
          </a:p>
        </p:txBody>
      </p:sp>
      <p:sp>
        <p:nvSpPr>
          <p:cNvPr id="930" name="Google Shape;930;p126"/>
          <p:cNvSpPr/>
          <p:nvPr/>
        </p:nvSpPr>
        <p:spPr>
          <a:xfrm>
            <a:off x="2340829" y="5013401"/>
            <a:ext cx="585849"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Baja</a:t>
            </a:r>
            <a:endParaRPr sz="1400" b="0" i="0" u="none" strike="noStrike" cap="none">
              <a:solidFill>
                <a:srgbClr val="000000"/>
              </a:solidFill>
              <a:latin typeface="Arial"/>
              <a:ea typeface="Arial"/>
              <a:cs typeface="Arial"/>
              <a:sym typeface="Arial"/>
            </a:endParaRPr>
          </a:p>
        </p:txBody>
      </p:sp>
      <p:sp>
        <p:nvSpPr>
          <p:cNvPr id="931" name="Google Shape;931;p126"/>
          <p:cNvSpPr/>
          <p:nvPr/>
        </p:nvSpPr>
        <p:spPr>
          <a:xfrm>
            <a:off x="2340829" y="5775401"/>
            <a:ext cx="841756"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Mucha</a:t>
            </a:r>
            <a:endParaRPr sz="1400" b="0" i="0" u="none" strike="noStrike" cap="none">
              <a:solidFill>
                <a:srgbClr val="000000"/>
              </a:solidFill>
              <a:latin typeface="Arial"/>
              <a:ea typeface="Arial"/>
              <a:cs typeface="Arial"/>
              <a:sym typeface="Arial"/>
            </a:endParaRPr>
          </a:p>
        </p:txBody>
      </p:sp>
      <p:sp>
        <p:nvSpPr>
          <p:cNvPr id="932" name="Google Shape;932;p126"/>
          <p:cNvSpPr/>
          <p:nvPr/>
        </p:nvSpPr>
        <p:spPr>
          <a:xfrm>
            <a:off x="2340829" y="3794201"/>
            <a:ext cx="1797928" cy="6381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Muchas Oportunidades</a:t>
            </a:r>
            <a:endParaRPr sz="1400" b="0" i="0" u="none" strike="noStrike" cap="none">
              <a:solidFill>
                <a:srgbClr val="000000"/>
              </a:solidFill>
              <a:latin typeface="Arial"/>
              <a:ea typeface="Arial"/>
              <a:cs typeface="Arial"/>
              <a:sym typeface="Arial"/>
            </a:endParaRPr>
          </a:p>
        </p:txBody>
      </p:sp>
      <p:sp>
        <p:nvSpPr>
          <p:cNvPr id="933" name="Google Shape;933;p126"/>
          <p:cNvSpPr/>
          <p:nvPr/>
        </p:nvSpPr>
        <p:spPr>
          <a:xfrm>
            <a:off x="9062339" y="2368626"/>
            <a:ext cx="598919"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Fácil</a:t>
            </a:r>
            <a:endParaRPr sz="1400" b="0" i="0" u="none" strike="noStrike" cap="none">
              <a:solidFill>
                <a:srgbClr val="000000"/>
              </a:solidFill>
              <a:latin typeface="Arial"/>
              <a:ea typeface="Arial"/>
              <a:cs typeface="Arial"/>
              <a:sym typeface="Arial"/>
            </a:endParaRPr>
          </a:p>
        </p:txBody>
      </p:sp>
      <p:sp>
        <p:nvSpPr>
          <p:cNvPr id="934" name="Google Shape;934;p126"/>
          <p:cNvSpPr/>
          <p:nvPr/>
        </p:nvSpPr>
        <p:spPr>
          <a:xfrm>
            <a:off x="9065527" y="2760739"/>
            <a:ext cx="657181"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Poco</a:t>
            </a:r>
            <a:endParaRPr sz="1400" b="0" i="0" u="none" strike="noStrike" cap="none">
              <a:solidFill>
                <a:srgbClr val="000000"/>
              </a:solidFill>
              <a:latin typeface="Arial"/>
              <a:ea typeface="Arial"/>
              <a:cs typeface="Arial"/>
              <a:sym typeface="Arial"/>
            </a:endParaRPr>
          </a:p>
        </p:txBody>
      </p:sp>
      <p:sp>
        <p:nvSpPr>
          <p:cNvPr id="935" name="Google Shape;935;p126"/>
          <p:cNvSpPr/>
          <p:nvPr/>
        </p:nvSpPr>
        <p:spPr>
          <a:xfrm>
            <a:off x="9062340" y="3511626"/>
            <a:ext cx="657181"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Poco</a:t>
            </a:r>
            <a:endParaRPr sz="1400" b="0" i="0" u="none" strike="noStrike" cap="none">
              <a:solidFill>
                <a:srgbClr val="000000"/>
              </a:solidFill>
              <a:latin typeface="Arial"/>
              <a:ea typeface="Arial"/>
              <a:cs typeface="Arial"/>
              <a:sym typeface="Arial"/>
            </a:endParaRPr>
          </a:p>
        </p:txBody>
      </p:sp>
      <p:sp>
        <p:nvSpPr>
          <p:cNvPr id="936" name="Google Shape;936;p126"/>
          <p:cNvSpPr/>
          <p:nvPr/>
        </p:nvSpPr>
        <p:spPr>
          <a:xfrm>
            <a:off x="9062338" y="4273626"/>
            <a:ext cx="1050150"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Reducida</a:t>
            </a:r>
            <a:endParaRPr sz="1400" b="0" i="0" u="none" strike="noStrike" cap="none">
              <a:solidFill>
                <a:srgbClr val="000000"/>
              </a:solidFill>
              <a:latin typeface="Arial"/>
              <a:ea typeface="Arial"/>
              <a:cs typeface="Arial"/>
              <a:sym typeface="Arial"/>
            </a:endParaRPr>
          </a:p>
        </p:txBody>
      </p:sp>
      <p:sp>
        <p:nvSpPr>
          <p:cNvPr id="937" name="Google Shape;937;p126"/>
          <p:cNvSpPr/>
          <p:nvPr/>
        </p:nvSpPr>
        <p:spPr>
          <a:xfrm>
            <a:off x="9062340" y="4654626"/>
            <a:ext cx="559454" cy="64376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Alto</a:t>
            </a:r>
            <a:endParaRPr sz="1400" b="0" i="0" u="none" strike="noStrike" cap="none">
              <a:solidFill>
                <a:srgbClr val="000000"/>
              </a:solidFill>
              <a:latin typeface="Arial"/>
              <a:ea typeface="Arial"/>
              <a:cs typeface="Arial"/>
              <a:sym typeface="Arial"/>
            </a:endParaRPr>
          </a:p>
        </p:txBody>
      </p:sp>
      <p:sp>
        <p:nvSpPr>
          <p:cNvPr id="938" name="Google Shape;938;p126"/>
          <p:cNvSpPr/>
          <p:nvPr/>
        </p:nvSpPr>
        <p:spPr>
          <a:xfrm>
            <a:off x="9062338" y="5416626"/>
            <a:ext cx="555656"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Alta</a:t>
            </a:r>
            <a:endParaRPr sz="1400" b="0" i="0" u="none" strike="noStrike" cap="none">
              <a:solidFill>
                <a:srgbClr val="000000"/>
              </a:solidFill>
              <a:latin typeface="Arial"/>
              <a:ea typeface="Arial"/>
              <a:cs typeface="Arial"/>
              <a:sym typeface="Arial"/>
            </a:endParaRPr>
          </a:p>
        </p:txBody>
      </p:sp>
      <p:sp>
        <p:nvSpPr>
          <p:cNvPr id="939" name="Google Shape;939;p126"/>
          <p:cNvSpPr/>
          <p:nvPr/>
        </p:nvSpPr>
        <p:spPr>
          <a:xfrm>
            <a:off x="9062338" y="5035626"/>
            <a:ext cx="555656"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Alta</a:t>
            </a:r>
            <a:endParaRPr sz="1400" b="0" i="0" u="none" strike="noStrike" cap="none">
              <a:solidFill>
                <a:srgbClr val="000000"/>
              </a:solidFill>
              <a:latin typeface="Arial"/>
              <a:ea typeface="Arial"/>
              <a:cs typeface="Arial"/>
              <a:sym typeface="Arial"/>
            </a:endParaRPr>
          </a:p>
        </p:txBody>
      </p:sp>
      <p:sp>
        <p:nvSpPr>
          <p:cNvPr id="940" name="Google Shape;940;p126"/>
          <p:cNvSpPr/>
          <p:nvPr/>
        </p:nvSpPr>
        <p:spPr>
          <a:xfrm>
            <a:off x="9062338" y="5797626"/>
            <a:ext cx="621966" cy="643766"/>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Poca</a:t>
            </a:r>
            <a:endParaRPr sz="1400" b="0" i="0" u="none" strike="noStrike" cap="none">
              <a:solidFill>
                <a:srgbClr val="000000"/>
              </a:solidFill>
              <a:latin typeface="Arial"/>
              <a:ea typeface="Arial"/>
              <a:cs typeface="Arial"/>
              <a:sym typeface="Arial"/>
            </a:endParaRPr>
          </a:p>
        </p:txBody>
      </p:sp>
      <p:sp>
        <p:nvSpPr>
          <p:cNvPr id="941" name="Google Shape;941;p126"/>
          <p:cNvSpPr/>
          <p:nvPr/>
        </p:nvSpPr>
        <p:spPr>
          <a:xfrm>
            <a:off x="9062339" y="3892624"/>
            <a:ext cx="1131675" cy="363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Muy Poco</a:t>
            </a:r>
            <a:endParaRPr sz="1400" b="0" i="0" u="none" strike="noStrike" cap="none">
              <a:solidFill>
                <a:srgbClr val="000000"/>
              </a:solidFill>
              <a:latin typeface="Arial"/>
              <a:ea typeface="Arial"/>
              <a:cs typeface="Arial"/>
              <a:sym typeface="Arial"/>
            </a:endParaRPr>
          </a:p>
        </p:txBody>
      </p:sp>
      <p:sp>
        <p:nvSpPr>
          <p:cNvPr id="942" name="Google Shape;942;p126"/>
          <p:cNvSpPr/>
          <p:nvPr/>
        </p:nvSpPr>
        <p:spPr>
          <a:xfrm>
            <a:off x="9062339" y="3130626"/>
            <a:ext cx="1003090" cy="36676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Calibri"/>
                <a:ea typeface="Calibri"/>
                <a:cs typeface="Calibri"/>
                <a:sym typeface="Calibri"/>
              </a:rPr>
              <a:t>Limitado</a:t>
            </a:r>
            <a:endParaRPr sz="1400" b="0" i="0" u="none" strike="noStrike" cap="none">
              <a:solidFill>
                <a:srgbClr val="000000"/>
              </a:solidFill>
              <a:latin typeface="Arial"/>
              <a:ea typeface="Arial"/>
              <a:cs typeface="Arial"/>
              <a:sym typeface="Arial"/>
            </a:endParaRPr>
          </a:p>
        </p:txBody>
      </p:sp>
      <p:sp>
        <p:nvSpPr>
          <p:cNvPr id="943" name="Google Shape;943;p126"/>
          <p:cNvSpPr/>
          <p:nvPr/>
        </p:nvSpPr>
        <p:spPr>
          <a:xfrm>
            <a:off x="5138306" y="2338928"/>
            <a:ext cx="20376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Evaluación</a:t>
            </a:r>
            <a:endParaRPr sz="1400" b="0" i="0" u="none" strike="noStrike" cap="none">
              <a:solidFill>
                <a:srgbClr val="000000"/>
              </a:solidFill>
              <a:latin typeface="Arial"/>
              <a:ea typeface="Arial"/>
              <a:cs typeface="Arial"/>
              <a:sym typeface="Arial"/>
            </a:endParaRPr>
          </a:p>
        </p:txBody>
      </p:sp>
      <p:sp>
        <p:nvSpPr>
          <p:cNvPr id="944" name="Google Shape;944;p126"/>
          <p:cNvSpPr/>
          <p:nvPr/>
        </p:nvSpPr>
        <p:spPr>
          <a:xfrm>
            <a:off x="4226500" y="2683450"/>
            <a:ext cx="36726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Cantidad requerida de tiempo</a:t>
            </a:r>
            <a:endParaRPr sz="1400" b="0" i="0" u="none" strike="noStrike" cap="none">
              <a:solidFill>
                <a:srgbClr val="000000"/>
              </a:solidFill>
              <a:latin typeface="Arial"/>
              <a:ea typeface="Arial"/>
              <a:cs typeface="Arial"/>
              <a:sym typeface="Arial"/>
            </a:endParaRPr>
          </a:p>
        </p:txBody>
      </p:sp>
      <p:sp>
        <p:nvSpPr>
          <p:cNvPr id="945" name="Google Shape;945;p126"/>
          <p:cNvSpPr/>
          <p:nvPr/>
        </p:nvSpPr>
        <p:spPr>
          <a:xfrm>
            <a:off x="3485825" y="3130625"/>
            <a:ext cx="51573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 Entrenamiento requerido</a:t>
            </a:r>
            <a:endParaRPr sz="1400" b="0" i="0" u="none" strike="noStrike" cap="none">
              <a:solidFill>
                <a:srgbClr val="000000"/>
              </a:solidFill>
              <a:latin typeface="Arial"/>
              <a:ea typeface="Arial"/>
              <a:cs typeface="Arial"/>
              <a:sym typeface="Arial"/>
            </a:endParaRPr>
          </a:p>
        </p:txBody>
      </p:sp>
      <p:sp>
        <p:nvSpPr>
          <p:cNvPr id="946" name="Google Shape;946;p126"/>
          <p:cNvSpPr/>
          <p:nvPr/>
        </p:nvSpPr>
        <p:spPr>
          <a:xfrm>
            <a:off x="5000927" y="3511625"/>
            <a:ext cx="30048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Permite la espontaneidad</a:t>
            </a:r>
            <a:endParaRPr sz="1400" b="0" i="0" u="none" strike="noStrike" cap="none">
              <a:solidFill>
                <a:srgbClr val="000000"/>
              </a:solidFill>
              <a:latin typeface="Arial"/>
              <a:ea typeface="Arial"/>
              <a:cs typeface="Arial"/>
              <a:sym typeface="Arial"/>
            </a:endParaRPr>
          </a:p>
        </p:txBody>
      </p:sp>
      <p:sp>
        <p:nvSpPr>
          <p:cNvPr id="947" name="Google Shape;947;p126"/>
          <p:cNvSpPr/>
          <p:nvPr/>
        </p:nvSpPr>
        <p:spPr>
          <a:xfrm>
            <a:off x="4700625" y="3861050"/>
            <a:ext cx="33051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Permite conocer al entrevistado</a:t>
            </a:r>
            <a:endParaRPr sz="1400" b="0" i="0" u="none" strike="noStrike" cap="none">
              <a:solidFill>
                <a:srgbClr val="000000"/>
              </a:solidFill>
              <a:latin typeface="Arial"/>
              <a:ea typeface="Arial"/>
              <a:cs typeface="Arial"/>
              <a:sym typeface="Arial"/>
            </a:endParaRPr>
          </a:p>
        </p:txBody>
      </p:sp>
      <p:sp>
        <p:nvSpPr>
          <p:cNvPr id="948" name="Google Shape;948;p126"/>
          <p:cNvSpPr/>
          <p:nvPr/>
        </p:nvSpPr>
        <p:spPr>
          <a:xfrm>
            <a:off x="4731154" y="4207450"/>
            <a:ext cx="30900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Flexibilidad</a:t>
            </a:r>
            <a:endParaRPr sz="1400" b="0" i="0" u="none" strike="noStrike" cap="none">
              <a:solidFill>
                <a:srgbClr val="000000"/>
              </a:solidFill>
              <a:latin typeface="Arial"/>
              <a:ea typeface="Arial"/>
              <a:cs typeface="Arial"/>
              <a:sym typeface="Arial"/>
            </a:endParaRPr>
          </a:p>
        </p:txBody>
      </p:sp>
      <p:sp>
        <p:nvSpPr>
          <p:cNvPr id="949" name="Google Shape;949;p126"/>
          <p:cNvSpPr/>
          <p:nvPr/>
        </p:nvSpPr>
        <p:spPr>
          <a:xfrm>
            <a:off x="4558226" y="4588450"/>
            <a:ext cx="28509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Control de la Entrevista</a:t>
            </a:r>
            <a:endParaRPr sz="1400" b="0" i="0" u="none" strike="noStrike" cap="none">
              <a:solidFill>
                <a:srgbClr val="000000"/>
              </a:solidFill>
              <a:latin typeface="Arial"/>
              <a:ea typeface="Arial"/>
              <a:cs typeface="Arial"/>
              <a:sym typeface="Arial"/>
            </a:endParaRPr>
          </a:p>
        </p:txBody>
      </p:sp>
      <p:sp>
        <p:nvSpPr>
          <p:cNvPr id="950" name="Google Shape;950;p126"/>
          <p:cNvSpPr/>
          <p:nvPr/>
        </p:nvSpPr>
        <p:spPr>
          <a:xfrm>
            <a:off x="5138306" y="4976492"/>
            <a:ext cx="20376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dirty="0">
                <a:solidFill>
                  <a:schemeClr val="dk1"/>
                </a:solidFill>
                <a:latin typeface="Calibri"/>
                <a:ea typeface="Calibri"/>
                <a:cs typeface="Calibri"/>
                <a:sym typeface="Calibri"/>
              </a:rPr>
              <a:t>Precisión</a:t>
            </a:r>
            <a:endParaRPr sz="1400" b="0" i="0" u="none" strike="noStrike" cap="none" dirty="0">
              <a:solidFill>
                <a:srgbClr val="000000"/>
              </a:solidFill>
              <a:latin typeface="Arial"/>
              <a:ea typeface="Arial"/>
              <a:cs typeface="Arial"/>
              <a:sym typeface="Arial"/>
            </a:endParaRPr>
          </a:p>
        </p:txBody>
      </p:sp>
      <p:sp>
        <p:nvSpPr>
          <p:cNvPr id="951" name="Google Shape;951;p126"/>
          <p:cNvSpPr/>
          <p:nvPr/>
        </p:nvSpPr>
        <p:spPr>
          <a:xfrm>
            <a:off x="5064348" y="5349192"/>
            <a:ext cx="21636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dirty="0">
                <a:solidFill>
                  <a:schemeClr val="dk1"/>
                </a:solidFill>
                <a:latin typeface="Calibri"/>
                <a:ea typeface="Calibri"/>
                <a:cs typeface="Calibri"/>
                <a:sym typeface="Calibri"/>
              </a:rPr>
              <a:t>Confiabilidad</a:t>
            </a:r>
            <a:endParaRPr sz="1400" b="0" i="0" u="none" strike="noStrike" cap="none" dirty="0">
              <a:solidFill>
                <a:srgbClr val="000000"/>
              </a:solidFill>
              <a:latin typeface="Arial"/>
              <a:ea typeface="Arial"/>
              <a:cs typeface="Arial"/>
              <a:sym typeface="Arial"/>
            </a:endParaRPr>
          </a:p>
        </p:txBody>
      </p:sp>
      <p:sp>
        <p:nvSpPr>
          <p:cNvPr id="952" name="Google Shape;952;p126"/>
          <p:cNvSpPr/>
          <p:nvPr/>
        </p:nvSpPr>
        <p:spPr>
          <a:xfrm>
            <a:off x="5057972" y="5697800"/>
            <a:ext cx="2937900" cy="6438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s-ES" sz="1800" b="1" i="0" u="none" strike="noStrike" cap="none">
                <a:solidFill>
                  <a:schemeClr val="dk1"/>
                </a:solidFill>
                <a:latin typeface="Calibri"/>
                <a:ea typeface="Calibri"/>
                <a:cs typeface="Calibri"/>
                <a:sym typeface="Calibri"/>
              </a:rPr>
              <a:t>Amplitud y Profundidad</a:t>
            </a:r>
            <a:endParaRPr sz="1400" b="0" i="0" u="none" strike="noStrike" cap="none">
              <a:solidFill>
                <a:srgbClr val="000000"/>
              </a:solidFill>
              <a:latin typeface="Arial"/>
              <a:ea typeface="Arial"/>
              <a:cs typeface="Arial"/>
              <a:sym typeface="Arial"/>
            </a:endParaRPr>
          </a:p>
        </p:txBody>
      </p:sp>
      <p:cxnSp>
        <p:nvCxnSpPr>
          <p:cNvPr id="953" name="Google Shape;953;p126"/>
          <p:cNvCxnSpPr/>
          <p:nvPr/>
        </p:nvCxnSpPr>
        <p:spPr>
          <a:xfrm flipH="1">
            <a:off x="7967076" y="2872036"/>
            <a:ext cx="1061543" cy="11112"/>
          </a:xfrm>
          <a:prstGeom prst="straightConnector1">
            <a:avLst/>
          </a:prstGeom>
          <a:noFill/>
          <a:ln w="12700" cap="flat" cmpd="sng">
            <a:solidFill>
              <a:schemeClr val="dk1"/>
            </a:solidFill>
            <a:prstDash val="solid"/>
            <a:round/>
            <a:headEnd type="triangle" w="med" len="med"/>
            <a:tailEnd type="none" w="sm" len="sm"/>
          </a:ln>
        </p:spPr>
      </p:cxnSp>
      <p:sp>
        <p:nvSpPr>
          <p:cNvPr id="954" name="Google Shape;954;p126"/>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127"/>
          <p:cNvSpPr txBox="1">
            <a:spLocks noGrp="1"/>
          </p:cNvSpPr>
          <p:nvPr>
            <p:ph type="title"/>
          </p:nvPr>
        </p:nvSpPr>
        <p:spPr>
          <a:xfrm>
            <a:off x="625908" y="620688"/>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960" name="Google Shape;960;p12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59</a:t>
            </a:fld>
            <a:endParaRPr/>
          </a:p>
        </p:txBody>
      </p:sp>
      <p:sp>
        <p:nvSpPr>
          <p:cNvPr id="961" name="Google Shape;961;p127"/>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Autofit/>
          </a:bodyPr>
          <a:lstStyle/>
          <a:p>
            <a:pPr marL="68580" lvl="0" indent="-177800" algn="l" rtl="0">
              <a:lnSpc>
                <a:spcPct val="85000"/>
              </a:lnSpc>
              <a:spcBef>
                <a:spcPts val="0"/>
              </a:spcBef>
              <a:spcAft>
                <a:spcPts val="0"/>
              </a:spcAft>
              <a:buClr>
                <a:srgbClr val="C00000"/>
              </a:buClr>
              <a:buSzPts val="2800"/>
              <a:buFont typeface="Arial"/>
              <a:buChar char="»"/>
            </a:pPr>
            <a:r>
              <a:rPr lang="es-ES" sz="2800"/>
              <a:t>Tipos de Preguntas</a:t>
            </a:r>
            <a:endParaRPr/>
          </a:p>
          <a:p>
            <a:pPr marL="260604" lvl="1" indent="-257175" algn="l" rtl="0">
              <a:lnSpc>
                <a:spcPct val="85000"/>
              </a:lnSpc>
              <a:spcBef>
                <a:spcPts val="450"/>
              </a:spcBef>
              <a:spcAft>
                <a:spcPts val="0"/>
              </a:spcAft>
              <a:buClr>
                <a:srgbClr val="262626"/>
              </a:buClr>
              <a:buSzPts val="2400"/>
              <a:buChar char=" "/>
            </a:pPr>
            <a:r>
              <a:rPr lang="es-ES" sz="2400"/>
              <a:t>Abiertas</a:t>
            </a:r>
            <a:endParaRPr/>
          </a:p>
          <a:p>
            <a:pPr marL="411480" lvl="2" indent="-411480" algn="l" rtl="0">
              <a:lnSpc>
                <a:spcPct val="85000"/>
              </a:lnSpc>
              <a:spcBef>
                <a:spcPts val="450"/>
              </a:spcBef>
              <a:spcAft>
                <a:spcPts val="0"/>
              </a:spcAft>
              <a:buClr>
                <a:srgbClr val="262626"/>
              </a:buClr>
              <a:buSzPts val="2000"/>
              <a:buChar char=" "/>
            </a:pPr>
            <a:r>
              <a:rPr lang="es-ES" sz="2000"/>
              <a:t>Permite al encuestado responder de cualquier manera</a:t>
            </a:r>
            <a:endParaRPr/>
          </a:p>
          <a:p>
            <a:pPr marL="617220" lvl="3" indent="-617220" algn="l" rtl="0">
              <a:lnSpc>
                <a:spcPct val="85000"/>
              </a:lnSpc>
              <a:spcBef>
                <a:spcPts val="450"/>
              </a:spcBef>
              <a:spcAft>
                <a:spcPts val="0"/>
              </a:spcAft>
              <a:buClr>
                <a:srgbClr val="262626"/>
              </a:buClr>
              <a:buSzPts val="1800"/>
              <a:buChar char=" "/>
            </a:pPr>
            <a:r>
              <a:rPr lang="es-ES" sz="1800"/>
              <a:t>¿Qué opinión tiene del sistema actual?</a:t>
            </a:r>
            <a:endParaRPr/>
          </a:p>
          <a:p>
            <a:pPr marL="617220" lvl="3" indent="-617220" algn="l" rtl="0">
              <a:lnSpc>
                <a:spcPct val="85000"/>
              </a:lnSpc>
              <a:spcBef>
                <a:spcPts val="450"/>
              </a:spcBef>
              <a:spcAft>
                <a:spcPts val="0"/>
              </a:spcAft>
              <a:buClr>
                <a:srgbClr val="262626"/>
              </a:buClr>
              <a:buSzPts val="1800"/>
              <a:buChar char=" "/>
            </a:pPr>
            <a:r>
              <a:rPr lang="es-ES" sz="1800"/>
              <a:t>¿Cómo describe su trabajo?</a:t>
            </a:r>
            <a:endParaRPr/>
          </a:p>
          <a:p>
            <a:pPr marL="260604" lvl="1" indent="-257175" algn="l" rtl="0">
              <a:lnSpc>
                <a:spcPct val="85000"/>
              </a:lnSpc>
              <a:spcBef>
                <a:spcPts val="450"/>
              </a:spcBef>
              <a:spcAft>
                <a:spcPts val="0"/>
              </a:spcAft>
              <a:buClr>
                <a:srgbClr val="262626"/>
              </a:buClr>
              <a:buSzPts val="2400"/>
              <a:buChar char=" "/>
            </a:pPr>
            <a:r>
              <a:rPr lang="es-ES" sz="2400"/>
              <a:t>Cerradas</a:t>
            </a:r>
            <a:endParaRPr/>
          </a:p>
          <a:p>
            <a:pPr marL="411480" lvl="2" indent="-411480" algn="l" rtl="0">
              <a:lnSpc>
                <a:spcPct val="85000"/>
              </a:lnSpc>
              <a:spcBef>
                <a:spcPts val="450"/>
              </a:spcBef>
              <a:spcAft>
                <a:spcPts val="0"/>
              </a:spcAft>
              <a:buClr>
                <a:srgbClr val="262626"/>
              </a:buClr>
              <a:buSzPts val="2000"/>
              <a:buChar char=" "/>
            </a:pPr>
            <a:r>
              <a:rPr lang="es-ES" sz="2000"/>
              <a:t>Las respuestas son directas, cortas o de selección específica</a:t>
            </a:r>
            <a:endParaRPr/>
          </a:p>
          <a:p>
            <a:pPr marL="617220" lvl="3" indent="-617220" algn="l" rtl="0">
              <a:lnSpc>
                <a:spcPct val="85000"/>
              </a:lnSpc>
              <a:spcBef>
                <a:spcPts val="450"/>
              </a:spcBef>
              <a:spcAft>
                <a:spcPts val="0"/>
              </a:spcAft>
              <a:buClr>
                <a:srgbClr val="262626"/>
              </a:buClr>
              <a:buSzPts val="1800"/>
              <a:buChar char=" "/>
            </a:pPr>
            <a:r>
              <a:rPr lang="es-ES" sz="1800"/>
              <a:t>¿Quién recibe este informe?</a:t>
            </a:r>
            <a:endParaRPr/>
          </a:p>
          <a:p>
            <a:pPr marL="617220" lvl="3" indent="-617220" algn="l" rtl="0">
              <a:lnSpc>
                <a:spcPct val="85000"/>
              </a:lnSpc>
              <a:spcBef>
                <a:spcPts val="450"/>
              </a:spcBef>
              <a:spcAft>
                <a:spcPts val="0"/>
              </a:spcAft>
              <a:buClr>
                <a:srgbClr val="262626"/>
              </a:buClr>
              <a:buSzPts val="1800"/>
              <a:buChar char=" "/>
            </a:pPr>
            <a:r>
              <a:rPr lang="es-ES" sz="1800"/>
              <a:t>¿Cuántas personas utilizan el sistema?</a:t>
            </a:r>
            <a:endParaRPr/>
          </a:p>
          <a:p>
            <a:pPr marL="260604" lvl="1" indent="-257175" algn="l" rtl="0">
              <a:lnSpc>
                <a:spcPct val="85000"/>
              </a:lnSpc>
              <a:spcBef>
                <a:spcPts val="450"/>
              </a:spcBef>
              <a:spcAft>
                <a:spcPts val="0"/>
              </a:spcAft>
              <a:buClr>
                <a:srgbClr val="262626"/>
              </a:buClr>
              <a:buSzPts val="2400"/>
              <a:buChar char=" "/>
            </a:pPr>
            <a:r>
              <a:rPr lang="es-ES" sz="2400"/>
              <a:t>Sondeo</a:t>
            </a:r>
            <a:endParaRPr/>
          </a:p>
          <a:p>
            <a:pPr marL="411480" lvl="2" indent="-411480" algn="l" rtl="0">
              <a:lnSpc>
                <a:spcPct val="85000"/>
              </a:lnSpc>
              <a:spcBef>
                <a:spcPts val="450"/>
              </a:spcBef>
              <a:spcAft>
                <a:spcPts val="0"/>
              </a:spcAft>
              <a:buClr>
                <a:srgbClr val="262626"/>
              </a:buClr>
              <a:buSzPts val="2000"/>
              <a:buChar char=" "/>
            </a:pPr>
            <a:r>
              <a:rPr lang="es-ES" sz="2000"/>
              <a:t>Permite obtener más detalle sobre un tema puntual</a:t>
            </a:r>
            <a:endParaRPr/>
          </a:p>
          <a:p>
            <a:pPr marL="617220" lvl="3" indent="-617220" algn="l" rtl="0">
              <a:lnSpc>
                <a:spcPct val="85000"/>
              </a:lnSpc>
              <a:spcBef>
                <a:spcPts val="450"/>
              </a:spcBef>
              <a:spcAft>
                <a:spcPts val="0"/>
              </a:spcAft>
              <a:buClr>
                <a:srgbClr val="262626"/>
              </a:buClr>
              <a:buSzPts val="1800"/>
              <a:buChar char=" "/>
            </a:pPr>
            <a:r>
              <a:rPr lang="es-ES" sz="1800"/>
              <a:t>¿Podría dar detalles sobre…?</a:t>
            </a:r>
            <a:endParaRPr/>
          </a:p>
          <a:p>
            <a:pPr marL="617220" lvl="3" indent="-617220" algn="l" rtl="0">
              <a:lnSpc>
                <a:spcPct val="85000"/>
              </a:lnSpc>
              <a:spcBef>
                <a:spcPts val="450"/>
              </a:spcBef>
              <a:spcAft>
                <a:spcPts val="0"/>
              </a:spcAft>
              <a:buClr>
                <a:srgbClr val="262626"/>
              </a:buClr>
              <a:buSzPts val="1800"/>
              <a:buChar char=" "/>
            </a:pPr>
            <a:r>
              <a:rPr lang="es-ES" sz="1800"/>
              <a:t>¿Podría dar un ejemplo de…?</a:t>
            </a:r>
            <a:endParaRPr sz="1200"/>
          </a:p>
        </p:txBody>
      </p:sp>
      <p:sp>
        <p:nvSpPr>
          <p:cNvPr id="962" name="Google Shape;962;p127"/>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963" name="Google Shape;963;p127" descr="http://www.entrevistadetrabajo.org/wp-content/uploads/2011/09/Las-preguntas-abiertas-en-la-entrevista.jpg"/>
          <p:cNvPicPr preferRelativeResize="0"/>
          <p:nvPr/>
        </p:nvPicPr>
        <p:blipFill rotWithShape="1">
          <a:blip r:embed="rId3">
            <a:alphaModFix/>
          </a:blip>
          <a:srcRect/>
          <a:stretch/>
        </p:blipFill>
        <p:spPr>
          <a:xfrm>
            <a:off x="7544045" y="3933056"/>
            <a:ext cx="3084743" cy="2304256"/>
          </a:xfrm>
          <a:prstGeom prst="rect">
            <a:avLst/>
          </a:prstGeom>
          <a:noFill/>
          <a:ln>
            <a:noFill/>
          </a:ln>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96"/>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35" name="Google Shape;335;p96"/>
          <p:cNvSpPr txBox="1">
            <a:spLocks noGrp="1"/>
          </p:cNvSpPr>
          <p:nvPr>
            <p:ph type="body" idx="1"/>
          </p:nvPr>
        </p:nvSpPr>
        <p:spPr>
          <a:xfrm>
            <a:off x="826649" y="1737350"/>
            <a:ext cx="11215296" cy="4550908"/>
          </a:xfrm>
          <a:prstGeom prst="rect">
            <a:avLst/>
          </a:prstGeom>
          <a:noFill/>
          <a:ln>
            <a:noFill/>
          </a:ln>
        </p:spPr>
        <p:txBody>
          <a:bodyPr spcFirstLastPara="1" wrap="square" lIns="0" tIns="45700" rIns="0" bIns="45700" anchor="t" anchorCtr="0">
            <a:noAutofit/>
          </a:bodyPr>
          <a:lstStyle/>
          <a:p>
            <a:pPr marL="457200" lvl="0" indent="-342900" algn="l" rtl="0">
              <a:lnSpc>
                <a:spcPct val="90000"/>
              </a:lnSpc>
              <a:spcBef>
                <a:spcPts val="1200"/>
              </a:spcBef>
              <a:spcAft>
                <a:spcPts val="0"/>
              </a:spcAft>
              <a:buSzPts val="1800"/>
              <a:buChar char=" "/>
            </a:pPr>
            <a:r>
              <a:rPr lang="es-ES" sz="1800"/>
              <a:t>Aprobación FINAL de la materia:</a:t>
            </a:r>
            <a:endParaRPr sz="1800"/>
          </a:p>
          <a:p>
            <a:pPr marL="457200" lvl="0" indent="-342900" algn="l" rtl="0">
              <a:lnSpc>
                <a:spcPct val="90000"/>
              </a:lnSpc>
              <a:spcBef>
                <a:spcPts val="1200"/>
              </a:spcBef>
              <a:spcAft>
                <a:spcPts val="0"/>
              </a:spcAft>
              <a:buSzPts val="1800"/>
              <a:buChar char=" "/>
            </a:pPr>
            <a:r>
              <a:rPr lang="es-ES" sz="1800"/>
              <a:t>El final de la materia se aprobará optando entre:</a:t>
            </a:r>
            <a:endParaRPr sz="1800"/>
          </a:p>
          <a:p>
            <a:pPr marL="914400" lvl="1" indent="-342900" algn="l" rtl="0">
              <a:lnSpc>
                <a:spcPct val="90000"/>
              </a:lnSpc>
              <a:spcBef>
                <a:spcPts val="200"/>
              </a:spcBef>
              <a:spcAft>
                <a:spcPts val="0"/>
              </a:spcAft>
              <a:buSzPts val="1800"/>
              <a:buChar char="◦"/>
            </a:pPr>
            <a:r>
              <a:rPr lang="es-ES"/>
              <a:t>1 - Rendir un examen teórico (con  un recuperatorio ) durante la cursada sacando más de 6 (seis) o más e inscribiéndose a una mesa de final. </a:t>
            </a:r>
            <a:endParaRPr/>
          </a:p>
          <a:p>
            <a:pPr marL="914400" lvl="1" indent="-342900" algn="l" rtl="0">
              <a:lnSpc>
                <a:spcPct val="90000"/>
              </a:lnSpc>
              <a:spcBef>
                <a:spcPts val="200"/>
              </a:spcBef>
              <a:spcAft>
                <a:spcPts val="0"/>
              </a:spcAft>
              <a:buSzPts val="1800"/>
              <a:buChar char="◦"/>
            </a:pPr>
            <a:r>
              <a:rPr lang="es-ES"/>
              <a:t>O </a:t>
            </a:r>
            <a:endParaRPr/>
          </a:p>
          <a:p>
            <a:pPr marL="914400" lvl="1" indent="-342900" algn="l" rtl="0">
              <a:lnSpc>
                <a:spcPct val="90000"/>
              </a:lnSpc>
              <a:spcBef>
                <a:spcPts val="200"/>
              </a:spcBef>
              <a:spcAft>
                <a:spcPts val="0"/>
              </a:spcAft>
              <a:buSzPts val="1800"/>
              <a:buChar char="◦"/>
            </a:pPr>
            <a:r>
              <a:rPr lang="es-ES"/>
              <a:t>2 - Rendir examen escrito en las mesas de final. </a:t>
            </a:r>
            <a:endParaRPr/>
          </a:p>
          <a:p>
            <a:pPr marL="457200" lvl="0" indent="-342900" algn="l" rtl="0">
              <a:lnSpc>
                <a:spcPct val="90000"/>
              </a:lnSpc>
              <a:spcBef>
                <a:spcPts val="1200"/>
              </a:spcBef>
              <a:spcAft>
                <a:spcPts val="0"/>
              </a:spcAft>
              <a:buSzPts val="1800"/>
              <a:buChar char=" "/>
            </a:pPr>
            <a:r>
              <a:rPr lang="es-ES" sz="1800"/>
              <a:t>Los alumnos que elijan la primera opción deben cumplir con las siguientes condiciones:</a:t>
            </a:r>
            <a:endParaRPr sz="1800"/>
          </a:p>
          <a:p>
            <a:pPr marL="954405" lvl="3" indent="-342900" algn="l" rtl="0">
              <a:lnSpc>
                <a:spcPct val="90000"/>
              </a:lnSpc>
              <a:spcBef>
                <a:spcPts val="400"/>
              </a:spcBef>
              <a:spcAft>
                <a:spcPts val="0"/>
              </a:spcAft>
              <a:buSzPts val="1800"/>
              <a:buFont typeface="Arial"/>
              <a:buAutoNum type="arabicPeriod"/>
            </a:pPr>
            <a:r>
              <a:rPr lang="es-ES" sz="1800"/>
              <a:t>Aprobar el 80% de las autoevaluaciones con nota 6 o superior.</a:t>
            </a:r>
            <a:endParaRPr sz="1800"/>
          </a:p>
          <a:p>
            <a:pPr marL="954405" lvl="3" indent="-342900" algn="l" rtl="0">
              <a:lnSpc>
                <a:spcPct val="90000"/>
              </a:lnSpc>
              <a:spcBef>
                <a:spcPts val="400"/>
              </a:spcBef>
              <a:spcAft>
                <a:spcPts val="0"/>
              </a:spcAft>
              <a:buSzPts val="1800"/>
              <a:buFont typeface="Arial"/>
              <a:buAutoNum type="arabicPeriod"/>
            </a:pPr>
            <a:r>
              <a:rPr lang="es-ES" sz="1800"/>
              <a:t>Presentarse y aprobar el </a:t>
            </a:r>
            <a:r>
              <a:rPr lang="es-ES" sz="1800" b="1"/>
              <a:t>examen teórico</a:t>
            </a:r>
            <a:r>
              <a:rPr lang="es-ES" sz="1800"/>
              <a:t>.</a:t>
            </a:r>
            <a:endParaRPr sz="1800"/>
          </a:p>
          <a:p>
            <a:pPr marL="954405" lvl="3" indent="-330200" algn="l" rtl="0">
              <a:lnSpc>
                <a:spcPct val="90000"/>
              </a:lnSpc>
              <a:spcBef>
                <a:spcPts val="400"/>
              </a:spcBef>
              <a:spcAft>
                <a:spcPts val="0"/>
              </a:spcAft>
              <a:buSzPts val="1600"/>
              <a:buAutoNum type="arabicPeriod"/>
            </a:pPr>
            <a:r>
              <a:rPr lang="es-ES" sz="1800"/>
              <a:t>Aprobar la cursada (con el régimen de cursada)</a:t>
            </a:r>
            <a:endParaRPr sz="1800"/>
          </a:p>
          <a:p>
            <a:pPr marL="954405" lvl="3" indent="-342900" algn="l" rtl="0">
              <a:lnSpc>
                <a:spcPct val="90000"/>
              </a:lnSpc>
              <a:spcBef>
                <a:spcPts val="400"/>
              </a:spcBef>
              <a:spcAft>
                <a:spcPts val="0"/>
              </a:spcAft>
              <a:buSzPts val="1800"/>
              <a:buFont typeface="Arial"/>
              <a:buAutoNum type="arabicPeriod"/>
            </a:pPr>
            <a:r>
              <a:rPr lang="es-ES" sz="1800"/>
              <a:t>Inscribirse en una mesa de final en el término de NO más de 1 año de finalizada la cursada según el calendario académico, transcurrido el cual la aprobación NO tendrá más validez.</a:t>
            </a:r>
            <a:endParaRPr sz="1800"/>
          </a:p>
        </p:txBody>
      </p:sp>
      <p:sp>
        <p:nvSpPr>
          <p:cNvPr id="336" name="Google Shape;336;p96"/>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6</a:t>
            </a:fld>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128"/>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969" name="Google Shape;969;p12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60</a:t>
            </a:fld>
            <a:endParaRPr/>
          </a:p>
        </p:txBody>
      </p:sp>
      <p:sp>
        <p:nvSpPr>
          <p:cNvPr id="970" name="Google Shape;970;p128"/>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Autofit/>
          </a:bodyPr>
          <a:lstStyle/>
          <a:p>
            <a:pPr marL="68580" lvl="0" indent="-203200" algn="l" rtl="0">
              <a:lnSpc>
                <a:spcPct val="85000"/>
              </a:lnSpc>
              <a:spcBef>
                <a:spcPts val="0"/>
              </a:spcBef>
              <a:spcAft>
                <a:spcPts val="0"/>
              </a:spcAft>
              <a:buClr>
                <a:srgbClr val="C00000"/>
              </a:buClr>
              <a:buSzPts val="3200"/>
              <a:buFont typeface="Arial"/>
              <a:buChar char="»"/>
            </a:pPr>
            <a:r>
              <a:rPr lang="es-ES" sz="3200"/>
              <a:t>Preguntas Abiertas</a:t>
            </a:r>
            <a:endParaRPr/>
          </a:p>
          <a:p>
            <a:pPr marL="260604" lvl="1" indent="-257175" algn="l" rtl="0">
              <a:lnSpc>
                <a:spcPct val="85000"/>
              </a:lnSpc>
              <a:spcBef>
                <a:spcPts val="450"/>
              </a:spcBef>
              <a:spcAft>
                <a:spcPts val="0"/>
              </a:spcAft>
              <a:buClr>
                <a:srgbClr val="262626"/>
              </a:buClr>
              <a:buSzPts val="2800"/>
              <a:buChar char=" "/>
            </a:pPr>
            <a:r>
              <a:rPr lang="es-ES" sz="2800"/>
              <a:t>Ventajas</a:t>
            </a:r>
            <a:endParaRPr/>
          </a:p>
          <a:p>
            <a:pPr marL="411480" lvl="2" indent="-411480" algn="l" rtl="0">
              <a:lnSpc>
                <a:spcPct val="85000"/>
              </a:lnSpc>
              <a:spcBef>
                <a:spcPts val="450"/>
              </a:spcBef>
              <a:spcAft>
                <a:spcPts val="0"/>
              </a:spcAft>
              <a:buClr>
                <a:srgbClr val="262626"/>
              </a:buClr>
              <a:buSzPts val="2400"/>
              <a:buChar char=" "/>
            </a:pPr>
            <a:r>
              <a:rPr lang="es-ES" sz="2400"/>
              <a:t>Revelan nueva línea de preguntas </a:t>
            </a:r>
            <a:endParaRPr/>
          </a:p>
          <a:p>
            <a:pPr marL="411480" lvl="2" indent="-411480" algn="l" rtl="0">
              <a:lnSpc>
                <a:spcPct val="85000"/>
              </a:lnSpc>
              <a:spcBef>
                <a:spcPts val="450"/>
              </a:spcBef>
              <a:spcAft>
                <a:spcPts val="0"/>
              </a:spcAft>
              <a:buClr>
                <a:srgbClr val="262626"/>
              </a:buClr>
              <a:buSzPts val="2400"/>
              <a:buChar char=" "/>
            </a:pPr>
            <a:r>
              <a:rPr lang="es-ES" sz="2400"/>
              <a:t>Hacen más interesante la entrevista</a:t>
            </a:r>
            <a:endParaRPr/>
          </a:p>
          <a:p>
            <a:pPr marL="411480" lvl="2" indent="-411480" algn="l" rtl="0">
              <a:lnSpc>
                <a:spcPct val="85000"/>
              </a:lnSpc>
              <a:spcBef>
                <a:spcPts val="450"/>
              </a:spcBef>
              <a:spcAft>
                <a:spcPts val="0"/>
              </a:spcAft>
              <a:buClr>
                <a:srgbClr val="262626"/>
              </a:buClr>
              <a:buSzPts val="2400"/>
              <a:buChar char=" "/>
            </a:pPr>
            <a:r>
              <a:rPr lang="es-ES" sz="2400"/>
              <a:t>Permiten espontaneidad</a:t>
            </a:r>
            <a:endParaRPr/>
          </a:p>
          <a:p>
            <a:pPr marL="260604" lvl="1" indent="-257175" algn="l" rtl="0">
              <a:lnSpc>
                <a:spcPct val="85000"/>
              </a:lnSpc>
              <a:spcBef>
                <a:spcPts val="450"/>
              </a:spcBef>
              <a:spcAft>
                <a:spcPts val="0"/>
              </a:spcAft>
              <a:buClr>
                <a:srgbClr val="262626"/>
              </a:buClr>
              <a:buSzPts val="2800"/>
              <a:buChar char=" "/>
            </a:pPr>
            <a:r>
              <a:rPr lang="es-ES" sz="2800"/>
              <a:t>Desventajas</a:t>
            </a:r>
            <a:endParaRPr/>
          </a:p>
          <a:p>
            <a:pPr marL="411480" lvl="2" indent="-411480" algn="l" rtl="0">
              <a:lnSpc>
                <a:spcPct val="85000"/>
              </a:lnSpc>
              <a:spcBef>
                <a:spcPts val="450"/>
              </a:spcBef>
              <a:spcAft>
                <a:spcPts val="0"/>
              </a:spcAft>
              <a:buClr>
                <a:srgbClr val="262626"/>
              </a:buClr>
              <a:buSzPts val="2400"/>
              <a:buChar char=" "/>
            </a:pPr>
            <a:r>
              <a:rPr lang="es-ES" sz="2400"/>
              <a:t>Pueden dar muchos detalles irrelevantes</a:t>
            </a:r>
            <a:endParaRPr/>
          </a:p>
          <a:p>
            <a:pPr marL="411480" lvl="2" indent="-411480" algn="l" rtl="0">
              <a:lnSpc>
                <a:spcPct val="85000"/>
              </a:lnSpc>
              <a:spcBef>
                <a:spcPts val="450"/>
              </a:spcBef>
              <a:spcAft>
                <a:spcPts val="0"/>
              </a:spcAft>
              <a:buClr>
                <a:srgbClr val="262626"/>
              </a:buClr>
              <a:buSzPts val="2400"/>
              <a:buChar char=" "/>
            </a:pPr>
            <a:r>
              <a:rPr lang="es-ES" sz="2400"/>
              <a:t>Se puede perder el control de la entrevista</a:t>
            </a:r>
            <a:endParaRPr/>
          </a:p>
          <a:p>
            <a:pPr marL="411480" lvl="2" indent="-411480" algn="l" rtl="0">
              <a:lnSpc>
                <a:spcPct val="85000"/>
              </a:lnSpc>
              <a:spcBef>
                <a:spcPts val="450"/>
              </a:spcBef>
              <a:spcAft>
                <a:spcPts val="0"/>
              </a:spcAft>
              <a:buClr>
                <a:srgbClr val="262626"/>
              </a:buClr>
              <a:buSzPts val="2400"/>
              <a:buChar char=" "/>
            </a:pPr>
            <a:r>
              <a:rPr lang="es-ES" sz="2400"/>
              <a:t>Parece que el entrevistador no tiene los objetivos claros</a:t>
            </a:r>
            <a:endParaRPr/>
          </a:p>
        </p:txBody>
      </p:sp>
      <p:sp>
        <p:nvSpPr>
          <p:cNvPr id="971" name="Google Shape;971;p128"/>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972" name="Google Shape;972;p128" descr="https://encrypted-tbn1.gstatic.com/images?q=tbn:ANd9GcQoCW5ox51-A-XiBwJL-A-_bpO_4RM_MPAETYsBasNQ59ID_bIBKA"/>
          <p:cNvPicPr preferRelativeResize="0"/>
          <p:nvPr/>
        </p:nvPicPr>
        <p:blipFill rotWithShape="1">
          <a:blip r:embed="rId3">
            <a:alphaModFix/>
          </a:blip>
          <a:srcRect/>
          <a:stretch/>
        </p:blipFill>
        <p:spPr>
          <a:xfrm>
            <a:off x="8867955" y="4005064"/>
            <a:ext cx="1683167" cy="1676400"/>
          </a:xfrm>
          <a:prstGeom prst="rect">
            <a:avLst/>
          </a:prstGeom>
          <a:noFill/>
          <a:ln>
            <a:noFill/>
          </a:ln>
        </p:spPr>
      </p:pic>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29"/>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978" name="Google Shape;978;p129"/>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61</a:t>
            </a:fld>
            <a:endParaRPr/>
          </a:p>
        </p:txBody>
      </p:sp>
      <p:sp>
        <p:nvSpPr>
          <p:cNvPr id="979" name="Google Shape;979;p129"/>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03200" algn="l" rtl="0">
              <a:lnSpc>
                <a:spcPct val="85000"/>
              </a:lnSpc>
              <a:spcBef>
                <a:spcPts val="0"/>
              </a:spcBef>
              <a:spcAft>
                <a:spcPts val="0"/>
              </a:spcAft>
              <a:buClr>
                <a:srgbClr val="C00000"/>
              </a:buClr>
              <a:buSzPts val="3200"/>
              <a:buFont typeface="Arial"/>
              <a:buChar char="»"/>
            </a:pPr>
            <a:r>
              <a:rPr lang="es-ES" sz="3200"/>
              <a:t>Preguntas cerradas</a:t>
            </a:r>
            <a:endParaRPr/>
          </a:p>
          <a:p>
            <a:pPr marL="260604" lvl="1" indent="-257175" algn="l" rtl="0">
              <a:lnSpc>
                <a:spcPct val="85000"/>
              </a:lnSpc>
              <a:spcBef>
                <a:spcPts val="450"/>
              </a:spcBef>
              <a:spcAft>
                <a:spcPts val="0"/>
              </a:spcAft>
              <a:buClr>
                <a:srgbClr val="262626"/>
              </a:buClr>
              <a:buSzPts val="2800"/>
              <a:buChar char=" "/>
            </a:pPr>
            <a:r>
              <a:rPr lang="es-ES" sz="2800"/>
              <a:t>Ventajas </a:t>
            </a:r>
            <a:endParaRPr/>
          </a:p>
          <a:p>
            <a:pPr marL="411480" lvl="2" indent="-411480" algn="l" rtl="0">
              <a:lnSpc>
                <a:spcPct val="85000"/>
              </a:lnSpc>
              <a:spcBef>
                <a:spcPts val="450"/>
              </a:spcBef>
              <a:spcAft>
                <a:spcPts val="0"/>
              </a:spcAft>
              <a:buClr>
                <a:srgbClr val="262626"/>
              </a:buClr>
              <a:buSzPts val="2400"/>
              <a:buChar char=" "/>
            </a:pPr>
            <a:r>
              <a:rPr lang="es-ES" sz="2400"/>
              <a:t>Ahorran tiempo</a:t>
            </a:r>
            <a:endParaRPr/>
          </a:p>
          <a:p>
            <a:pPr marL="411480" lvl="2" indent="-411480" algn="l" rtl="0">
              <a:lnSpc>
                <a:spcPct val="85000"/>
              </a:lnSpc>
              <a:spcBef>
                <a:spcPts val="450"/>
              </a:spcBef>
              <a:spcAft>
                <a:spcPts val="0"/>
              </a:spcAft>
              <a:buClr>
                <a:srgbClr val="262626"/>
              </a:buClr>
              <a:buSzPts val="2400"/>
              <a:buChar char=" "/>
            </a:pPr>
            <a:r>
              <a:rPr lang="es-ES" sz="2400"/>
              <a:t>Se mantiene más fácil el control de la entrevista</a:t>
            </a:r>
            <a:endParaRPr/>
          </a:p>
          <a:p>
            <a:pPr marL="411480" lvl="2" indent="-411480" algn="l" rtl="0">
              <a:lnSpc>
                <a:spcPct val="85000"/>
              </a:lnSpc>
              <a:spcBef>
                <a:spcPts val="450"/>
              </a:spcBef>
              <a:spcAft>
                <a:spcPts val="0"/>
              </a:spcAft>
              <a:buClr>
                <a:srgbClr val="262626"/>
              </a:buClr>
              <a:buSzPts val="2400"/>
              <a:buChar char=" "/>
            </a:pPr>
            <a:r>
              <a:rPr lang="es-ES" sz="2400"/>
              <a:t>Se consiguen datos relevantes</a:t>
            </a:r>
            <a:endParaRPr/>
          </a:p>
          <a:p>
            <a:pPr marL="260604" lvl="1" indent="-257175" algn="l" rtl="0">
              <a:lnSpc>
                <a:spcPct val="85000"/>
              </a:lnSpc>
              <a:spcBef>
                <a:spcPts val="450"/>
              </a:spcBef>
              <a:spcAft>
                <a:spcPts val="0"/>
              </a:spcAft>
              <a:buClr>
                <a:srgbClr val="262626"/>
              </a:buClr>
              <a:buSzPts val="2800"/>
              <a:buChar char=" "/>
            </a:pPr>
            <a:r>
              <a:rPr lang="es-ES" sz="2800"/>
              <a:t>Desventajas</a:t>
            </a:r>
            <a:endParaRPr/>
          </a:p>
          <a:p>
            <a:pPr marL="411480" lvl="2" indent="-411480" algn="l" rtl="0">
              <a:lnSpc>
                <a:spcPct val="85000"/>
              </a:lnSpc>
              <a:spcBef>
                <a:spcPts val="450"/>
              </a:spcBef>
              <a:spcAft>
                <a:spcPts val="0"/>
              </a:spcAft>
              <a:buClr>
                <a:srgbClr val="262626"/>
              </a:buClr>
              <a:buSzPts val="2400"/>
              <a:buChar char=" "/>
            </a:pPr>
            <a:r>
              <a:rPr lang="es-ES" sz="2400"/>
              <a:t>Pueden aburrir al encuestado</a:t>
            </a:r>
            <a:endParaRPr/>
          </a:p>
          <a:p>
            <a:pPr marL="411480" lvl="2" indent="-411480" algn="l" rtl="0">
              <a:lnSpc>
                <a:spcPct val="85000"/>
              </a:lnSpc>
              <a:spcBef>
                <a:spcPts val="450"/>
              </a:spcBef>
              <a:spcAft>
                <a:spcPts val="0"/>
              </a:spcAft>
              <a:buClr>
                <a:srgbClr val="262626"/>
              </a:buClr>
              <a:buSzPts val="2400"/>
              <a:buChar char=" "/>
            </a:pPr>
            <a:r>
              <a:rPr lang="es-ES" sz="2400"/>
              <a:t>No se obtienen detalles</a:t>
            </a:r>
            <a:endParaRPr/>
          </a:p>
        </p:txBody>
      </p:sp>
      <p:sp>
        <p:nvSpPr>
          <p:cNvPr id="980" name="Google Shape;980;p129"/>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981" name="Google Shape;981;p129" descr="https://encrypted-tbn0.gstatic.com/images?q=tbn:ANd9GcSK2vpi9-QwIxz79U4DVLWErw79abJ6tIBlCMMQv_BZgDQvFtFc"/>
          <p:cNvPicPr preferRelativeResize="0"/>
          <p:nvPr/>
        </p:nvPicPr>
        <p:blipFill rotWithShape="1">
          <a:blip r:embed="rId3">
            <a:alphaModFix/>
          </a:blip>
          <a:srcRect/>
          <a:stretch/>
        </p:blipFill>
        <p:spPr>
          <a:xfrm>
            <a:off x="8578761" y="4293098"/>
            <a:ext cx="1912690" cy="1504951"/>
          </a:xfrm>
          <a:prstGeom prst="rect">
            <a:avLst/>
          </a:prstGeom>
          <a:noFill/>
          <a:ln>
            <a:noFill/>
          </a:ln>
        </p:spPr>
      </p:pic>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30"/>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987" name="Google Shape;987;p130"/>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62</a:t>
            </a:fld>
            <a:endParaRPr/>
          </a:p>
        </p:txBody>
      </p:sp>
      <p:sp>
        <p:nvSpPr>
          <p:cNvPr id="988" name="Google Shape;988;p130"/>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27000" algn="l" rtl="0">
              <a:lnSpc>
                <a:spcPct val="85000"/>
              </a:lnSpc>
              <a:spcBef>
                <a:spcPts val="0"/>
              </a:spcBef>
              <a:spcAft>
                <a:spcPts val="0"/>
              </a:spcAft>
              <a:buClr>
                <a:srgbClr val="C00000"/>
              </a:buClr>
              <a:buSzPts val="2000"/>
              <a:buFont typeface="Arial"/>
              <a:buChar char="»"/>
            </a:pPr>
            <a:r>
              <a:rPr lang="es-ES" sz="2000"/>
              <a:t>Organización de una entrevista</a:t>
            </a:r>
            <a:endParaRPr/>
          </a:p>
          <a:p>
            <a:pPr marL="68580" lvl="0" indent="0" algn="l" rtl="0">
              <a:lnSpc>
                <a:spcPct val="85000"/>
              </a:lnSpc>
              <a:spcBef>
                <a:spcPts val="975"/>
              </a:spcBef>
              <a:spcAft>
                <a:spcPts val="0"/>
              </a:spcAft>
              <a:buClr>
                <a:srgbClr val="C00000"/>
              </a:buClr>
              <a:buSzPts val="2000"/>
              <a:buFont typeface="Arial"/>
              <a:buNone/>
            </a:pPr>
            <a:endParaRPr sz="2000"/>
          </a:p>
          <a:p>
            <a:pPr marL="260604" lvl="1" indent="-257175" algn="l" rtl="0">
              <a:lnSpc>
                <a:spcPct val="85000"/>
              </a:lnSpc>
              <a:spcBef>
                <a:spcPts val="450"/>
              </a:spcBef>
              <a:spcAft>
                <a:spcPts val="0"/>
              </a:spcAft>
              <a:buClr>
                <a:srgbClr val="262626"/>
              </a:buClr>
              <a:buSzPts val="2000"/>
              <a:buChar char=" "/>
            </a:pPr>
            <a:r>
              <a:rPr lang="es-ES" sz="2000"/>
              <a:t>Piramidal  (Inductivo)</a:t>
            </a:r>
            <a:endParaRPr/>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a:p>
            <a:pPr marL="260604" lvl="1" indent="-257175" algn="l" rtl="0">
              <a:lnSpc>
                <a:spcPct val="85000"/>
              </a:lnSpc>
              <a:spcBef>
                <a:spcPts val="450"/>
              </a:spcBef>
              <a:spcAft>
                <a:spcPts val="0"/>
              </a:spcAft>
              <a:buClr>
                <a:srgbClr val="262626"/>
              </a:buClr>
              <a:buSzPts val="2000"/>
              <a:buChar char=" "/>
            </a:pPr>
            <a:r>
              <a:rPr lang="es-ES" sz="2000"/>
              <a:t>Embudo (Deductivo)</a:t>
            </a:r>
            <a:endParaRPr/>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a:p>
            <a:pPr marL="260604" lvl="1" indent="-257175" algn="l" rtl="0">
              <a:lnSpc>
                <a:spcPct val="85000"/>
              </a:lnSpc>
              <a:spcBef>
                <a:spcPts val="450"/>
              </a:spcBef>
              <a:spcAft>
                <a:spcPts val="0"/>
              </a:spcAft>
              <a:buClr>
                <a:srgbClr val="262626"/>
              </a:buClr>
              <a:buSzPts val="2000"/>
              <a:buChar char=" "/>
            </a:pPr>
            <a:r>
              <a:rPr lang="es-ES" sz="2000"/>
              <a:t>Diamante (Comb. de las anteriores)</a:t>
            </a:r>
            <a:endParaRPr sz="2000"/>
          </a:p>
        </p:txBody>
      </p:sp>
      <p:sp>
        <p:nvSpPr>
          <p:cNvPr id="989" name="Google Shape;989;p130"/>
          <p:cNvSpPr/>
          <p:nvPr/>
        </p:nvSpPr>
        <p:spPr>
          <a:xfrm>
            <a:off x="6402295" y="2204664"/>
            <a:ext cx="1445973" cy="936104"/>
          </a:xfrm>
          <a:prstGeom prst="triangle">
            <a:avLst>
              <a:gd name="adj"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0" name="Google Shape;990;p130"/>
          <p:cNvSpPr/>
          <p:nvPr/>
        </p:nvSpPr>
        <p:spPr>
          <a:xfrm>
            <a:off x="6409801" y="3573016"/>
            <a:ext cx="1445973" cy="864096"/>
          </a:xfrm>
          <a:prstGeom prst="flowChartMerge">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1" name="Google Shape;991;p130"/>
          <p:cNvSpPr/>
          <p:nvPr/>
        </p:nvSpPr>
        <p:spPr>
          <a:xfrm>
            <a:off x="6518248" y="4725146"/>
            <a:ext cx="1229077" cy="1368152"/>
          </a:xfrm>
          <a:prstGeom prst="flowChartSort">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2" name="Google Shape;992;p130"/>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131"/>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998" name="Google Shape;998;p131"/>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63</a:t>
            </a:fld>
            <a:endParaRPr/>
          </a:p>
        </p:txBody>
      </p:sp>
      <p:sp>
        <p:nvSpPr>
          <p:cNvPr id="999" name="Google Shape;999;p131"/>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Autofit/>
          </a:bodyPr>
          <a:lstStyle/>
          <a:p>
            <a:pPr marL="68580" lvl="0" indent="-127000" algn="l" rtl="0">
              <a:lnSpc>
                <a:spcPct val="85000"/>
              </a:lnSpc>
              <a:spcBef>
                <a:spcPts val="0"/>
              </a:spcBef>
              <a:spcAft>
                <a:spcPts val="0"/>
              </a:spcAft>
              <a:buClr>
                <a:srgbClr val="C00000"/>
              </a:buClr>
              <a:buSzPts val="2000"/>
              <a:buFont typeface="Arial"/>
              <a:buChar char="»"/>
            </a:pPr>
            <a:r>
              <a:rPr lang="es-ES" sz="2000"/>
              <a:t>Organización de una entrevista</a:t>
            </a:r>
            <a:endParaRPr/>
          </a:p>
          <a:p>
            <a:pPr marL="260604" lvl="1" indent="-257175" algn="l" rtl="0">
              <a:lnSpc>
                <a:spcPct val="85000"/>
              </a:lnSpc>
              <a:spcBef>
                <a:spcPts val="450"/>
              </a:spcBef>
              <a:spcAft>
                <a:spcPts val="0"/>
              </a:spcAft>
              <a:buClr>
                <a:srgbClr val="262626"/>
              </a:buClr>
              <a:buSzPts val="2000"/>
              <a:buChar char=" "/>
            </a:pPr>
            <a:r>
              <a:rPr lang="es-ES" sz="2000"/>
              <a:t>Piramidal  (Inductivo)</a:t>
            </a:r>
            <a:endParaRPr/>
          </a:p>
          <a:p>
            <a:pPr marL="260604" lvl="1" indent="-130175" algn="l" rtl="0">
              <a:lnSpc>
                <a:spcPct val="85000"/>
              </a:lnSpc>
              <a:spcBef>
                <a:spcPts val="450"/>
              </a:spcBef>
              <a:spcAft>
                <a:spcPts val="0"/>
              </a:spcAft>
              <a:buClr>
                <a:srgbClr val="262626"/>
              </a:buClr>
              <a:buSzPts val="2000"/>
              <a:buNone/>
            </a:pPr>
            <a:endParaRPr sz="2000"/>
          </a:p>
          <a:p>
            <a:pPr marL="260604" lvl="1" indent="-130175" algn="l" rtl="0">
              <a:lnSpc>
                <a:spcPct val="85000"/>
              </a:lnSpc>
              <a:spcBef>
                <a:spcPts val="450"/>
              </a:spcBef>
              <a:spcAft>
                <a:spcPts val="0"/>
              </a:spcAft>
              <a:buClr>
                <a:srgbClr val="262626"/>
              </a:buClr>
              <a:buSzPts val="2000"/>
              <a:buNone/>
            </a:pPr>
            <a:endParaRPr sz="2000"/>
          </a:p>
        </p:txBody>
      </p:sp>
      <p:sp>
        <p:nvSpPr>
          <p:cNvPr id="1000" name="Google Shape;1000;p131"/>
          <p:cNvSpPr/>
          <p:nvPr/>
        </p:nvSpPr>
        <p:spPr>
          <a:xfrm>
            <a:off x="5397620" y="2852936"/>
            <a:ext cx="3542634" cy="2520280"/>
          </a:xfrm>
          <a:prstGeom prst="triangle">
            <a:avLst>
              <a:gd name="adj"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1" name="Google Shape;1001;p131"/>
          <p:cNvSpPr txBox="1"/>
          <p:nvPr/>
        </p:nvSpPr>
        <p:spPr>
          <a:xfrm>
            <a:off x="3228662" y="2708920"/>
            <a:ext cx="198988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Cerradas</a:t>
            </a:r>
            <a:endParaRPr sz="1800" b="0" i="0" u="none" strike="noStrike" cap="none">
              <a:solidFill>
                <a:srgbClr val="4B5064"/>
              </a:solidFill>
              <a:latin typeface="Calibri"/>
              <a:ea typeface="Calibri"/>
              <a:cs typeface="Calibri"/>
              <a:sym typeface="Calibri"/>
            </a:endParaRPr>
          </a:p>
        </p:txBody>
      </p:sp>
      <p:sp>
        <p:nvSpPr>
          <p:cNvPr id="1002" name="Google Shape;1002;p131"/>
          <p:cNvSpPr txBox="1"/>
          <p:nvPr/>
        </p:nvSpPr>
        <p:spPr>
          <a:xfrm>
            <a:off x="3373257" y="5229200"/>
            <a:ext cx="1934652"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Abiertas</a:t>
            </a:r>
            <a:endParaRPr sz="1800" b="0" i="0" u="none" strike="noStrike" cap="none">
              <a:solidFill>
                <a:srgbClr val="4B5064"/>
              </a:solidFill>
              <a:latin typeface="Calibri"/>
              <a:ea typeface="Calibri"/>
              <a:cs typeface="Calibri"/>
              <a:sym typeface="Calibri"/>
            </a:endParaRPr>
          </a:p>
        </p:txBody>
      </p:sp>
      <p:sp>
        <p:nvSpPr>
          <p:cNvPr id="1003" name="Google Shape;1003;p131"/>
          <p:cNvSpPr/>
          <p:nvPr/>
        </p:nvSpPr>
        <p:spPr>
          <a:xfrm>
            <a:off x="4057139" y="2996969"/>
            <a:ext cx="578389" cy="2016224"/>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4" name="Google Shape;1004;p131"/>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132"/>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1010" name="Google Shape;1010;p13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64</a:t>
            </a:fld>
            <a:endParaRPr/>
          </a:p>
        </p:txBody>
      </p:sp>
      <p:sp>
        <p:nvSpPr>
          <p:cNvPr id="1011" name="Google Shape;1011;p132"/>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a:t>Organización de una entrevista</a:t>
            </a:r>
            <a:endParaRPr/>
          </a:p>
          <a:p>
            <a:pPr marL="260604" lvl="1" indent="-257175" algn="l" rtl="0">
              <a:lnSpc>
                <a:spcPct val="85000"/>
              </a:lnSpc>
              <a:spcBef>
                <a:spcPts val="450"/>
              </a:spcBef>
              <a:spcAft>
                <a:spcPts val="0"/>
              </a:spcAft>
              <a:buClr>
                <a:srgbClr val="262626"/>
              </a:buClr>
              <a:buSzPts val="1800"/>
              <a:buChar char=" "/>
            </a:pPr>
            <a:r>
              <a:rPr lang="es-ES"/>
              <a:t>Embudo (Deductivo)</a:t>
            </a:r>
            <a:endParaRPr/>
          </a:p>
          <a:p>
            <a:pPr marL="260604" lvl="1" indent="-142875" algn="l" rtl="0">
              <a:lnSpc>
                <a:spcPct val="85000"/>
              </a:lnSpc>
              <a:spcBef>
                <a:spcPts val="450"/>
              </a:spcBef>
              <a:spcAft>
                <a:spcPts val="0"/>
              </a:spcAft>
              <a:buClr>
                <a:srgbClr val="262626"/>
              </a:buClr>
              <a:buSzPts val="1800"/>
              <a:buNone/>
            </a:pPr>
            <a:endParaRPr/>
          </a:p>
          <a:p>
            <a:pPr marL="260604" lvl="1" indent="-142875" algn="l" rtl="0">
              <a:lnSpc>
                <a:spcPct val="85000"/>
              </a:lnSpc>
              <a:spcBef>
                <a:spcPts val="450"/>
              </a:spcBef>
              <a:spcAft>
                <a:spcPts val="0"/>
              </a:spcAft>
              <a:buClr>
                <a:srgbClr val="262626"/>
              </a:buClr>
              <a:buSzPts val="1800"/>
              <a:buNone/>
            </a:pPr>
            <a:endParaRPr/>
          </a:p>
        </p:txBody>
      </p:sp>
      <p:sp>
        <p:nvSpPr>
          <p:cNvPr id="1012" name="Google Shape;1012;p132"/>
          <p:cNvSpPr/>
          <p:nvPr/>
        </p:nvSpPr>
        <p:spPr>
          <a:xfrm rot="10800000">
            <a:off x="5397620" y="2852936"/>
            <a:ext cx="3542634" cy="2520280"/>
          </a:xfrm>
          <a:prstGeom prst="triangle">
            <a:avLst>
              <a:gd name="adj"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3" name="Google Shape;1013;p132"/>
          <p:cNvSpPr txBox="1"/>
          <p:nvPr/>
        </p:nvSpPr>
        <p:spPr>
          <a:xfrm>
            <a:off x="3300960" y="5229200"/>
            <a:ext cx="198988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Cerradas</a:t>
            </a:r>
            <a:endParaRPr sz="1800" b="0" i="0" u="none" strike="noStrike" cap="none">
              <a:solidFill>
                <a:srgbClr val="4B5064"/>
              </a:solidFill>
              <a:latin typeface="Calibri"/>
              <a:ea typeface="Calibri"/>
              <a:cs typeface="Calibri"/>
              <a:sym typeface="Calibri"/>
            </a:endParaRPr>
          </a:p>
        </p:txBody>
      </p:sp>
      <p:sp>
        <p:nvSpPr>
          <p:cNvPr id="1014" name="Google Shape;1014;p132"/>
          <p:cNvSpPr txBox="1"/>
          <p:nvPr/>
        </p:nvSpPr>
        <p:spPr>
          <a:xfrm>
            <a:off x="3300959" y="2708920"/>
            <a:ext cx="1934652"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Abiertas</a:t>
            </a:r>
            <a:endParaRPr sz="1800" b="0" i="0" u="none" strike="noStrike" cap="none">
              <a:solidFill>
                <a:srgbClr val="4B5064"/>
              </a:solidFill>
              <a:latin typeface="Calibri"/>
              <a:ea typeface="Calibri"/>
              <a:cs typeface="Calibri"/>
              <a:sym typeface="Calibri"/>
            </a:endParaRPr>
          </a:p>
        </p:txBody>
      </p:sp>
      <p:sp>
        <p:nvSpPr>
          <p:cNvPr id="1015" name="Google Shape;1015;p132"/>
          <p:cNvSpPr/>
          <p:nvPr/>
        </p:nvSpPr>
        <p:spPr>
          <a:xfrm>
            <a:off x="4023945" y="3140968"/>
            <a:ext cx="578389" cy="2016224"/>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6" name="Google Shape;1016;p132"/>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33"/>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a:t>
            </a:r>
            <a:endParaRPr sz="4000" b="1"/>
          </a:p>
        </p:txBody>
      </p:sp>
      <p:sp>
        <p:nvSpPr>
          <p:cNvPr id="1022" name="Google Shape;1022;p133"/>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65</a:t>
            </a:fld>
            <a:endParaRPr/>
          </a:p>
        </p:txBody>
      </p:sp>
      <p:sp>
        <p:nvSpPr>
          <p:cNvPr id="1023" name="Google Shape;1023;p133"/>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14300" algn="l" rtl="0">
              <a:lnSpc>
                <a:spcPct val="85000"/>
              </a:lnSpc>
              <a:spcBef>
                <a:spcPts val="0"/>
              </a:spcBef>
              <a:spcAft>
                <a:spcPts val="0"/>
              </a:spcAft>
              <a:buClr>
                <a:srgbClr val="C00000"/>
              </a:buClr>
              <a:buSzPts val="1800"/>
              <a:buFont typeface="Arial"/>
              <a:buChar char="»"/>
            </a:pPr>
            <a:r>
              <a:rPr lang="es-ES"/>
              <a:t>Organización de una entrevista</a:t>
            </a:r>
            <a:endParaRPr/>
          </a:p>
          <a:p>
            <a:pPr marL="260604" lvl="1" indent="-257175" algn="l" rtl="0">
              <a:lnSpc>
                <a:spcPct val="85000"/>
              </a:lnSpc>
              <a:spcBef>
                <a:spcPts val="450"/>
              </a:spcBef>
              <a:spcAft>
                <a:spcPts val="0"/>
              </a:spcAft>
              <a:buClr>
                <a:srgbClr val="262626"/>
              </a:buClr>
              <a:buSzPts val="1800"/>
              <a:buChar char=" "/>
            </a:pPr>
            <a:r>
              <a:rPr lang="es-ES"/>
              <a:t>Diamante </a:t>
            </a:r>
            <a:endParaRPr/>
          </a:p>
          <a:p>
            <a:pPr marL="260604" lvl="1" indent="-142875" algn="l" rtl="0">
              <a:lnSpc>
                <a:spcPct val="85000"/>
              </a:lnSpc>
              <a:spcBef>
                <a:spcPts val="450"/>
              </a:spcBef>
              <a:spcAft>
                <a:spcPts val="0"/>
              </a:spcAft>
              <a:buClr>
                <a:srgbClr val="262626"/>
              </a:buClr>
              <a:buSzPts val="1800"/>
              <a:buNone/>
            </a:pPr>
            <a:endParaRPr/>
          </a:p>
        </p:txBody>
      </p:sp>
      <p:sp>
        <p:nvSpPr>
          <p:cNvPr id="1024" name="Google Shape;1024;p133"/>
          <p:cNvSpPr txBox="1"/>
          <p:nvPr/>
        </p:nvSpPr>
        <p:spPr>
          <a:xfrm>
            <a:off x="3300960" y="5589240"/>
            <a:ext cx="198988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Cerradas</a:t>
            </a:r>
            <a:endParaRPr sz="1800" b="0" i="0" u="none" strike="noStrike" cap="none">
              <a:solidFill>
                <a:srgbClr val="4B5064"/>
              </a:solidFill>
              <a:latin typeface="Calibri"/>
              <a:ea typeface="Calibri"/>
              <a:cs typeface="Calibri"/>
              <a:sym typeface="Calibri"/>
            </a:endParaRPr>
          </a:p>
        </p:txBody>
      </p:sp>
      <p:sp>
        <p:nvSpPr>
          <p:cNvPr id="1025" name="Google Shape;1025;p133"/>
          <p:cNvSpPr txBox="1"/>
          <p:nvPr/>
        </p:nvSpPr>
        <p:spPr>
          <a:xfrm>
            <a:off x="3300959" y="4077072"/>
            <a:ext cx="1934652"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Abiertas</a:t>
            </a:r>
            <a:endParaRPr sz="1800" b="0" i="0" u="none" strike="noStrike" cap="none">
              <a:solidFill>
                <a:srgbClr val="4B5064"/>
              </a:solidFill>
              <a:latin typeface="Calibri"/>
              <a:ea typeface="Calibri"/>
              <a:cs typeface="Calibri"/>
              <a:sym typeface="Calibri"/>
            </a:endParaRPr>
          </a:p>
        </p:txBody>
      </p:sp>
      <p:sp>
        <p:nvSpPr>
          <p:cNvPr id="1026" name="Google Shape;1026;p133"/>
          <p:cNvSpPr/>
          <p:nvPr/>
        </p:nvSpPr>
        <p:spPr>
          <a:xfrm>
            <a:off x="4023945" y="4725144"/>
            <a:ext cx="578389" cy="864096"/>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7" name="Google Shape;1027;p133"/>
          <p:cNvSpPr/>
          <p:nvPr/>
        </p:nvSpPr>
        <p:spPr>
          <a:xfrm>
            <a:off x="5831412" y="2780928"/>
            <a:ext cx="2675050" cy="2952328"/>
          </a:xfrm>
          <a:prstGeom prst="flowChartSort">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8" name="Google Shape;1028;p133"/>
          <p:cNvSpPr txBox="1"/>
          <p:nvPr/>
        </p:nvSpPr>
        <p:spPr>
          <a:xfrm>
            <a:off x="3300960" y="2708920"/>
            <a:ext cx="198988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rgbClr val="4B5064"/>
                </a:solidFill>
                <a:latin typeface="Calibri"/>
                <a:ea typeface="Calibri"/>
                <a:cs typeface="Calibri"/>
                <a:sym typeface="Calibri"/>
              </a:rPr>
              <a:t>Preguntas Cerradas</a:t>
            </a:r>
            <a:endParaRPr sz="1800" b="0" i="0" u="none" strike="noStrike" cap="none">
              <a:solidFill>
                <a:srgbClr val="4B5064"/>
              </a:solidFill>
              <a:latin typeface="Calibri"/>
              <a:ea typeface="Calibri"/>
              <a:cs typeface="Calibri"/>
              <a:sym typeface="Calibri"/>
            </a:endParaRPr>
          </a:p>
        </p:txBody>
      </p:sp>
      <p:sp>
        <p:nvSpPr>
          <p:cNvPr id="1029" name="Google Shape;1029;p133"/>
          <p:cNvSpPr/>
          <p:nvPr/>
        </p:nvSpPr>
        <p:spPr>
          <a:xfrm>
            <a:off x="3951647" y="3140968"/>
            <a:ext cx="578389" cy="864096"/>
          </a:xfrm>
          <a:prstGeom prst="downArrow">
            <a:avLst>
              <a:gd name="adj1" fmla="val 50000"/>
              <a:gd name="adj2" fmla="val 50000"/>
            </a:avLst>
          </a:prstGeom>
          <a:solidFill>
            <a:schemeClr val="accen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0" name="Google Shape;1030;p133"/>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34"/>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SzPts val="3600"/>
              <a:buNone/>
            </a:pPr>
            <a:r>
              <a:rPr lang="es-ES" sz="4000" b="1"/>
              <a:t>Entrevistas – Preparación previa (Kendall)</a:t>
            </a:r>
            <a:endParaRPr sz="4000" b="1"/>
          </a:p>
        </p:txBody>
      </p:sp>
      <p:sp>
        <p:nvSpPr>
          <p:cNvPr id="1036" name="Google Shape;1036;p134"/>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66</a:t>
            </a:fld>
            <a:endParaRPr/>
          </a:p>
        </p:txBody>
      </p:sp>
      <p:sp>
        <p:nvSpPr>
          <p:cNvPr id="1037" name="Google Shape;1037;p134"/>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914400" lvl="1" indent="-342900" algn="just" rtl="0">
              <a:lnSpc>
                <a:spcPct val="85000"/>
              </a:lnSpc>
              <a:spcBef>
                <a:spcPts val="450"/>
              </a:spcBef>
              <a:spcAft>
                <a:spcPts val="0"/>
              </a:spcAft>
              <a:buSzPts val="1800"/>
              <a:buChar char=" "/>
            </a:pPr>
            <a:r>
              <a:rPr lang="es-ES" sz="3200" dirty="0"/>
              <a:t>Leer los antecedentes.</a:t>
            </a:r>
            <a:endParaRPr dirty="0"/>
          </a:p>
          <a:p>
            <a:pPr marL="1371600" lvl="2" indent="-323850" algn="just" rtl="0">
              <a:lnSpc>
                <a:spcPct val="85000"/>
              </a:lnSpc>
              <a:spcBef>
                <a:spcPts val="450"/>
              </a:spcBef>
              <a:spcAft>
                <a:spcPts val="0"/>
              </a:spcAft>
              <a:buSzPts val="1500"/>
              <a:buChar char=" "/>
            </a:pPr>
            <a:r>
              <a:rPr lang="es-ES" sz="2900" dirty="0"/>
              <a:t>Poner atención en el lenguaje. Buscar un vocabulario en común. Imprescindible para poder entender al entrevistado.</a:t>
            </a:r>
            <a:endParaRPr dirty="0"/>
          </a:p>
          <a:p>
            <a:pPr marL="914400" lvl="1" indent="-342900" algn="l" rtl="0">
              <a:lnSpc>
                <a:spcPct val="85000"/>
              </a:lnSpc>
              <a:spcBef>
                <a:spcPts val="450"/>
              </a:spcBef>
              <a:spcAft>
                <a:spcPts val="0"/>
              </a:spcAft>
              <a:buSzPts val="1800"/>
              <a:buChar char=" "/>
            </a:pPr>
            <a:r>
              <a:rPr lang="es-ES" sz="3200" dirty="0"/>
              <a:t>Establecer los objetivos de la entrevista.</a:t>
            </a:r>
            <a:endParaRPr dirty="0"/>
          </a:p>
          <a:p>
            <a:pPr marL="1371600" lvl="2" indent="-323850" algn="just" rtl="0">
              <a:lnSpc>
                <a:spcPct val="85000"/>
              </a:lnSpc>
              <a:spcBef>
                <a:spcPts val="450"/>
              </a:spcBef>
              <a:spcAft>
                <a:spcPts val="0"/>
              </a:spcAft>
              <a:buSzPts val="1500"/>
              <a:buChar char=" "/>
            </a:pPr>
            <a:r>
              <a:rPr lang="es-ES" sz="2900" dirty="0"/>
              <a:t>Usando los antecedentes. Los directivos suelen proporcionar una visión general, mientras que los futuros usuarios una más detallada.</a:t>
            </a:r>
            <a:endParaRPr sz="2900" dirty="0"/>
          </a:p>
        </p:txBody>
      </p:sp>
      <p:sp>
        <p:nvSpPr>
          <p:cNvPr id="1038" name="Google Shape;1038;p134"/>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s-ES" sz="1200" b="0" i="0" u="none" strike="noStrike" cap="none">
                <a:solidFill>
                  <a:srgbClr val="FFFFFF"/>
                </a:solidFill>
                <a:latin typeface="Arial"/>
                <a:ea typeface="Arial"/>
                <a:cs typeface="Arial"/>
                <a:sym typeface="Arial"/>
              </a:rPr>
              <a:t>Ingeniería de Software I  2013</a:t>
            </a:r>
            <a:endParaRPr sz="1200" b="0" i="0" u="none" strike="noStrike" cap="none">
              <a:solidFill>
                <a:srgbClr val="FFFFFF"/>
              </a:solidFill>
              <a:latin typeface="Arial"/>
              <a:ea typeface="Arial"/>
              <a:cs typeface="Arial"/>
              <a:sym typeface="Arial"/>
            </a:endParaRPr>
          </a:p>
        </p:txBody>
      </p:sp>
      <p:sp>
        <p:nvSpPr>
          <p:cNvPr id="1039" name="Google Shape;1039;p134"/>
          <p:cNvSpPr/>
          <p:nvPr/>
        </p:nvSpPr>
        <p:spPr>
          <a:xfrm>
            <a:off x="5759113" y="6474331"/>
            <a:ext cx="175529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88A0AC"/>
                </a:solidFill>
                <a:latin typeface="Arial"/>
                <a:ea typeface="Arial"/>
                <a:cs typeface="Arial"/>
                <a:sym typeface="Arial"/>
              </a:rPr>
              <a:t>Kendall y Kendall</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35"/>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SzPts val="3600"/>
              <a:buNone/>
            </a:pPr>
            <a:r>
              <a:rPr lang="es-ES" sz="4000" b="1"/>
              <a:t>Entrevistas – Preparación previa (Kendall)</a:t>
            </a:r>
            <a:endParaRPr sz="4000" b="1"/>
          </a:p>
        </p:txBody>
      </p:sp>
      <p:sp>
        <p:nvSpPr>
          <p:cNvPr id="1045" name="Google Shape;1045;p135"/>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67</a:t>
            </a:fld>
            <a:endParaRPr/>
          </a:p>
        </p:txBody>
      </p:sp>
      <p:sp>
        <p:nvSpPr>
          <p:cNvPr id="1046" name="Google Shape;1046;p135"/>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914400" lvl="1" indent="-342900" algn="just" rtl="0">
              <a:lnSpc>
                <a:spcPct val="85000"/>
              </a:lnSpc>
              <a:spcBef>
                <a:spcPts val="450"/>
              </a:spcBef>
              <a:spcAft>
                <a:spcPts val="0"/>
              </a:spcAft>
              <a:buSzPts val="1800"/>
              <a:buChar char=" "/>
            </a:pPr>
            <a:r>
              <a:rPr lang="es-ES" sz="3200" dirty="0"/>
              <a:t>Seleccionar los entrevistados.</a:t>
            </a:r>
            <a:endParaRPr sz="1600" dirty="0"/>
          </a:p>
          <a:p>
            <a:pPr marL="1371600" lvl="2" indent="-323850" algn="just" rtl="0">
              <a:lnSpc>
                <a:spcPct val="85000"/>
              </a:lnSpc>
              <a:spcBef>
                <a:spcPts val="450"/>
              </a:spcBef>
              <a:spcAft>
                <a:spcPts val="0"/>
              </a:spcAft>
              <a:buSzPts val="1500"/>
              <a:buChar char=" "/>
            </a:pPr>
            <a:r>
              <a:rPr lang="es-ES" sz="2400" dirty="0"/>
              <a:t>Se debe minimizar el número de entrevistas</a:t>
            </a:r>
            <a:endParaRPr sz="1200" dirty="0"/>
          </a:p>
          <a:p>
            <a:pPr marL="1371600" lvl="2" indent="-323850" algn="just" rtl="0">
              <a:lnSpc>
                <a:spcPct val="85000"/>
              </a:lnSpc>
              <a:spcBef>
                <a:spcPts val="450"/>
              </a:spcBef>
              <a:spcAft>
                <a:spcPts val="0"/>
              </a:spcAft>
              <a:buSzPts val="1500"/>
              <a:buChar char=" "/>
            </a:pPr>
            <a:r>
              <a:rPr lang="es-ES" sz="2400" dirty="0"/>
              <a:t>Los entrevistados deben conocer con antelación el objetivo de la entrevista y las preguntas que se le van a hacer.</a:t>
            </a:r>
            <a:endParaRPr sz="1200" dirty="0"/>
          </a:p>
          <a:p>
            <a:pPr marL="914400" lvl="1" indent="-342900" algn="just" rtl="0">
              <a:lnSpc>
                <a:spcPct val="85000"/>
              </a:lnSpc>
              <a:spcBef>
                <a:spcPts val="450"/>
              </a:spcBef>
              <a:spcAft>
                <a:spcPts val="0"/>
              </a:spcAft>
              <a:buSzPts val="1800"/>
              <a:buChar char=" "/>
            </a:pPr>
            <a:r>
              <a:rPr lang="es-ES" sz="3200" dirty="0"/>
              <a:t>Planificación de la entrevista y preparación del entrevistado.</a:t>
            </a:r>
            <a:endParaRPr sz="1600" dirty="0"/>
          </a:p>
          <a:p>
            <a:pPr marL="1371600" lvl="2" indent="-323850" algn="just" rtl="0">
              <a:lnSpc>
                <a:spcPct val="85000"/>
              </a:lnSpc>
              <a:spcBef>
                <a:spcPts val="450"/>
              </a:spcBef>
              <a:spcAft>
                <a:spcPts val="0"/>
              </a:spcAft>
              <a:buSzPts val="1500"/>
              <a:buChar char=" "/>
            </a:pPr>
            <a:r>
              <a:rPr lang="es-ES" sz="2400" dirty="0"/>
              <a:t>Establecer fecha, hora, lugar y duración de cada entrevista de acuerdo con el entrevistado.		</a:t>
            </a:r>
            <a:endParaRPr sz="1200" dirty="0"/>
          </a:p>
          <a:p>
            <a:pPr marL="914400" lvl="1" indent="-342900" algn="just" rtl="0">
              <a:lnSpc>
                <a:spcPct val="85000"/>
              </a:lnSpc>
              <a:spcBef>
                <a:spcPts val="450"/>
              </a:spcBef>
              <a:spcAft>
                <a:spcPts val="0"/>
              </a:spcAft>
              <a:buSzPts val="1800"/>
              <a:buChar char=" "/>
            </a:pPr>
            <a:r>
              <a:rPr lang="es-ES" sz="3200" dirty="0"/>
              <a:t>Selección del tipo de preguntas a usar y su estructura.</a:t>
            </a:r>
            <a:endParaRPr sz="3200" dirty="0"/>
          </a:p>
          <a:p>
            <a:pPr marL="68580" lvl="0" indent="0" algn="l" rtl="0">
              <a:lnSpc>
                <a:spcPct val="85000"/>
              </a:lnSpc>
              <a:spcBef>
                <a:spcPts val="975"/>
              </a:spcBef>
              <a:spcAft>
                <a:spcPts val="0"/>
              </a:spcAft>
              <a:buClr>
                <a:srgbClr val="C00000"/>
              </a:buClr>
              <a:buSzPts val="1800"/>
              <a:buFont typeface="Arial"/>
              <a:buNone/>
            </a:pPr>
            <a:endParaRPr sz="1800" dirty="0"/>
          </a:p>
        </p:txBody>
      </p:sp>
      <p:sp>
        <p:nvSpPr>
          <p:cNvPr id="1047" name="Google Shape;1047;p135"/>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Arial"/>
              <a:buNone/>
            </a:pPr>
            <a:r>
              <a:rPr lang="es-ES" sz="1200" b="0" i="0" u="none" strike="noStrike" cap="none">
                <a:solidFill>
                  <a:srgbClr val="FFFFFF"/>
                </a:solidFill>
                <a:latin typeface="Arial"/>
                <a:ea typeface="Arial"/>
                <a:cs typeface="Arial"/>
                <a:sym typeface="Arial"/>
              </a:rPr>
              <a:t>Ingeniería de Software I  2012</a:t>
            </a:r>
            <a:endParaRPr sz="1200" b="0" i="0" u="none" strike="noStrike" cap="none">
              <a:solidFill>
                <a:srgbClr val="FFFFFF"/>
              </a:solidFill>
              <a:latin typeface="Arial"/>
              <a:ea typeface="Arial"/>
              <a:cs typeface="Arial"/>
              <a:sym typeface="Arial"/>
            </a:endParaRPr>
          </a:p>
        </p:txBody>
      </p:sp>
      <p:sp>
        <p:nvSpPr>
          <p:cNvPr id="1048" name="Google Shape;1048;p135"/>
          <p:cNvSpPr/>
          <p:nvPr/>
        </p:nvSpPr>
        <p:spPr>
          <a:xfrm>
            <a:off x="5831412" y="6428997"/>
            <a:ext cx="1755293" cy="27542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1400"/>
              <a:buFont typeface="Arial"/>
              <a:buNone/>
            </a:pPr>
            <a:r>
              <a:rPr lang="es-ES" sz="1400" b="0" i="0" u="none" strike="noStrike" cap="none">
                <a:solidFill>
                  <a:srgbClr val="262626"/>
                </a:solidFill>
                <a:latin typeface="Arial"/>
                <a:ea typeface="Arial"/>
                <a:cs typeface="Arial"/>
                <a:sym typeface="Arial"/>
              </a:rPr>
              <a:t>Kendall y Kendall</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36"/>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054" name="Google Shape;1054;p136"/>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68</a:t>
            </a:fld>
            <a:endParaRPr/>
          </a:p>
        </p:txBody>
      </p:sp>
      <p:sp>
        <p:nvSpPr>
          <p:cNvPr id="1055" name="Google Shape;1055;p136"/>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Autofit/>
          </a:bodyPr>
          <a:lstStyle/>
          <a:p>
            <a:pPr marL="68580" lvl="0" indent="-203200" algn="l" rtl="0">
              <a:lnSpc>
                <a:spcPct val="85000"/>
              </a:lnSpc>
              <a:spcBef>
                <a:spcPts val="0"/>
              </a:spcBef>
              <a:spcAft>
                <a:spcPts val="0"/>
              </a:spcAft>
              <a:buClr>
                <a:srgbClr val="C00000"/>
              </a:buClr>
              <a:buSzPts val="3200"/>
              <a:buFont typeface="Arial"/>
              <a:buChar char="»"/>
            </a:pPr>
            <a:r>
              <a:rPr lang="es-ES" sz="3200"/>
              <a:t>Cómo conducir la entrevista</a:t>
            </a:r>
            <a:endParaRPr/>
          </a:p>
          <a:p>
            <a:pPr marL="260604" lvl="1" indent="-257175" algn="l" rtl="0">
              <a:lnSpc>
                <a:spcPct val="85000"/>
              </a:lnSpc>
              <a:spcBef>
                <a:spcPts val="450"/>
              </a:spcBef>
              <a:spcAft>
                <a:spcPts val="0"/>
              </a:spcAft>
              <a:buClr>
                <a:srgbClr val="262626"/>
              </a:buClr>
              <a:buSzPts val="3200"/>
              <a:buChar char=" "/>
            </a:pPr>
            <a:r>
              <a:rPr lang="es-ES" sz="3200"/>
              <a:t>Selección del entrevistado</a:t>
            </a:r>
            <a:endParaRPr/>
          </a:p>
          <a:p>
            <a:pPr marL="411480" lvl="2" indent="-411480" algn="l" rtl="0">
              <a:lnSpc>
                <a:spcPct val="85000"/>
              </a:lnSpc>
              <a:spcBef>
                <a:spcPts val="450"/>
              </a:spcBef>
              <a:spcAft>
                <a:spcPts val="0"/>
              </a:spcAft>
              <a:buClr>
                <a:srgbClr val="262626"/>
              </a:buClr>
              <a:buSzPts val="2400"/>
              <a:buChar char=" "/>
            </a:pPr>
            <a:r>
              <a:rPr lang="es-ES" sz="2400"/>
              <a:t>Según el requerimiento a analizar</a:t>
            </a:r>
            <a:endParaRPr/>
          </a:p>
          <a:p>
            <a:pPr marL="411480" lvl="2" indent="-411480" algn="l" rtl="0">
              <a:lnSpc>
                <a:spcPct val="85000"/>
              </a:lnSpc>
              <a:spcBef>
                <a:spcPts val="450"/>
              </a:spcBef>
              <a:spcAft>
                <a:spcPts val="0"/>
              </a:spcAft>
              <a:buClr>
                <a:srgbClr val="262626"/>
              </a:buClr>
              <a:buSzPts val="2400"/>
              <a:buChar char=" "/>
            </a:pPr>
            <a:r>
              <a:rPr lang="es-ES" sz="2400"/>
              <a:t>Conocer sus fortalezas, prejuicios y motivaciones</a:t>
            </a:r>
            <a:endParaRPr/>
          </a:p>
          <a:p>
            <a:pPr marL="617220" lvl="3" indent="-617220" algn="l" rtl="0">
              <a:lnSpc>
                <a:spcPct val="85000"/>
              </a:lnSpc>
              <a:spcBef>
                <a:spcPts val="450"/>
              </a:spcBef>
              <a:spcAft>
                <a:spcPts val="0"/>
              </a:spcAft>
              <a:buClr>
                <a:srgbClr val="262626"/>
              </a:buClr>
              <a:buSzPts val="2000"/>
              <a:buChar char=" "/>
            </a:pPr>
            <a:r>
              <a:rPr lang="es-ES" sz="2000"/>
              <a:t>Armar la entrevista en base a las características de la persona</a:t>
            </a:r>
            <a:endParaRPr/>
          </a:p>
          <a:p>
            <a:pPr marL="411480" lvl="2" indent="-411480" algn="l" rtl="0">
              <a:lnSpc>
                <a:spcPct val="85000"/>
              </a:lnSpc>
              <a:spcBef>
                <a:spcPts val="450"/>
              </a:spcBef>
              <a:spcAft>
                <a:spcPts val="0"/>
              </a:spcAft>
              <a:buClr>
                <a:srgbClr val="262626"/>
              </a:buClr>
              <a:buSzPts val="2400"/>
              <a:buChar char=" "/>
            </a:pPr>
            <a:r>
              <a:rPr lang="es-ES" sz="2400"/>
              <a:t>Hacer una cita (no llegar sin avisar)</a:t>
            </a:r>
            <a:endParaRPr/>
          </a:p>
          <a:p>
            <a:pPr marL="411480" lvl="2" indent="-411480" algn="l" rtl="0">
              <a:lnSpc>
                <a:spcPct val="85000"/>
              </a:lnSpc>
              <a:spcBef>
                <a:spcPts val="450"/>
              </a:spcBef>
              <a:spcAft>
                <a:spcPts val="0"/>
              </a:spcAft>
              <a:buClr>
                <a:srgbClr val="262626"/>
              </a:buClr>
              <a:buSzPts val="2400"/>
              <a:buChar char=" "/>
            </a:pPr>
            <a:r>
              <a:rPr lang="es-ES" sz="2400"/>
              <a:t>Respetar el horario de trabajo</a:t>
            </a:r>
            <a:endParaRPr/>
          </a:p>
          <a:p>
            <a:pPr marL="411480" lvl="2" indent="-411480" algn="l" rtl="0">
              <a:lnSpc>
                <a:spcPct val="85000"/>
              </a:lnSpc>
              <a:spcBef>
                <a:spcPts val="450"/>
              </a:spcBef>
              <a:spcAft>
                <a:spcPts val="0"/>
              </a:spcAft>
              <a:buClr>
                <a:srgbClr val="262626"/>
              </a:buClr>
              <a:buSzPts val="2400"/>
              <a:buChar char=" "/>
            </a:pPr>
            <a:r>
              <a:rPr lang="es-ES" sz="2400"/>
              <a:t>Establecer la duración de la entrevista</a:t>
            </a:r>
            <a:endParaRPr/>
          </a:p>
          <a:p>
            <a:pPr marL="617220" lvl="3" indent="-617220" algn="l" rtl="0">
              <a:lnSpc>
                <a:spcPct val="85000"/>
              </a:lnSpc>
              <a:spcBef>
                <a:spcPts val="450"/>
              </a:spcBef>
              <a:spcAft>
                <a:spcPts val="0"/>
              </a:spcAft>
              <a:buClr>
                <a:srgbClr val="262626"/>
              </a:buClr>
              <a:buSzPts val="2000"/>
              <a:buChar char=" "/>
            </a:pPr>
            <a:r>
              <a:rPr lang="es-ES" sz="2000"/>
              <a:t>Cuanto mayor es el cargo del entrevistado menor tiempo se debe utilizar</a:t>
            </a:r>
            <a:endParaRPr/>
          </a:p>
          <a:p>
            <a:pPr marL="411480" lvl="2" indent="-411480" algn="l" rtl="0">
              <a:lnSpc>
                <a:spcPct val="85000"/>
              </a:lnSpc>
              <a:spcBef>
                <a:spcPts val="450"/>
              </a:spcBef>
              <a:spcAft>
                <a:spcPts val="0"/>
              </a:spcAft>
              <a:buClr>
                <a:srgbClr val="262626"/>
              </a:buClr>
              <a:buSzPts val="2400"/>
              <a:buChar char=" "/>
            </a:pPr>
            <a:r>
              <a:rPr lang="es-ES" sz="2400"/>
              <a:t>Obtener el permiso del supervisor o jefe </a:t>
            </a:r>
            <a:endParaRPr/>
          </a:p>
          <a:p>
            <a:pPr marL="411480" lvl="2" indent="-411480" algn="l" rtl="0">
              <a:lnSpc>
                <a:spcPct val="85000"/>
              </a:lnSpc>
              <a:spcBef>
                <a:spcPts val="450"/>
              </a:spcBef>
              <a:spcAft>
                <a:spcPts val="0"/>
              </a:spcAft>
              <a:buClr>
                <a:srgbClr val="262626"/>
              </a:buClr>
              <a:buSzPts val="2400"/>
              <a:buChar char=" "/>
            </a:pPr>
            <a:r>
              <a:rPr lang="es-ES" sz="2400"/>
              <a:t>La entrevista es personal y debe realizarse en un lugar privado</a:t>
            </a:r>
            <a:endParaRPr sz="2400"/>
          </a:p>
        </p:txBody>
      </p:sp>
      <p:sp>
        <p:nvSpPr>
          <p:cNvPr id="1056" name="Google Shape;1056;p136"/>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60"/>
        <p:cNvGrpSpPr/>
        <p:nvPr/>
      </p:nvGrpSpPr>
      <p:grpSpPr>
        <a:xfrm>
          <a:off x="0" y="0"/>
          <a:ext cx="0" cy="0"/>
          <a:chOff x="0" y="0"/>
          <a:chExt cx="0" cy="0"/>
        </a:xfrm>
      </p:grpSpPr>
      <p:sp>
        <p:nvSpPr>
          <p:cNvPr id="1061" name="Google Shape;1061;p137"/>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062" name="Google Shape;1062;p137"/>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69</a:t>
            </a:fld>
            <a:endParaRPr/>
          </a:p>
        </p:txBody>
      </p:sp>
      <p:sp>
        <p:nvSpPr>
          <p:cNvPr id="1063" name="Google Shape;1063;p137"/>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77800" algn="l" rtl="0">
              <a:lnSpc>
                <a:spcPct val="85000"/>
              </a:lnSpc>
              <a:spcBef>
                <a:spcPts val="0"/>
              </a:spcBef>
              <a:spcAft>
                <a:spcPts val="0"/>
              </a:spcAft>
              <a:buClr>
                <a:srgbClr val="C00000"/>
              </a:buClr>
              <a:buSzPts val="2800"/>
              <a:buFont typeface="Arial"/>
              <a:buChar char="»"/>
            </a:pPr>
            <a:r>
              <a:rPr lang="es-ES" sz="2800"/>
              <a:t>Cómo conducir la entrevista</a:t>
            </a:r>
            <a:endParaRPr/>
          </a:p>
          <a:p>
            <a:pPr marL="260604" lvl="1" indent="-257175" algn="l" rtl="0">
              <a:lnSpc>
                <a:spcPct val="85000"/>
              </a:lnSpc>
              <a:spcBef>
                <a:spcPts val="450"/>
              </a:spcBef>
              <a:spcAft>
                <a:spcPts val="0"/>
              </a:spcAft>
              <a:buClr>
                <a:srgbClr val="262626"/>
              </a:buClr>
              <a:buSzPts val="2800"/>
              <a:buChar char=" "/>
            </a:pPr>
            <a:r>
              <a:rPr lang="es-ES" sz="2800"/>
              <a:t>Preparación de la entrevista</a:t>
            </a:r>
            <a:endParaRPr/>
          </a:p>
          <a:p>
            <a:pPr marL="411480" lvl="2" indent="-411480" algn="l" rtl="0">
              <a:lnSpc>
                <a:spcPct val="85000"/>
              </a:lnSpc>
              <a:spcBef>
                <a:spcPts val="450"/>
              </a:spcBef>
              <a:spcAft>
                <a:spcPts val="0"/>
              </a:spcAft>
              <a:buClr>
                <a:srgbClr val="262626"/>
              </a:buClr>
              <a:buSzPts val="2400"/>
              <a:buChar char=" "/>
            </a:pPr>
            <a:r>
              <a:rPr lang="es-ES" sz="2400" i="0"/>
              <a:t>Informar al entrevistado el tema a tratar antes de la reunión </a:t>
            </a:r>
            <a:endParaRPr/>
          </a:p>
          <a:p>
            <a:pPr marL="411480" lvl="2" indent="-411480" algn="l" rtl="0">
              <a:lnSpc>
                <a:spcPct val="85000"/>
              </a:lnSpc>
              <a:spcBef>
                <a:spcPts val="450"/>
              </a:spcBef>
              <a:spcAft>
                <a:spcPts val="0"/>
              </a:spcAft>
              <a:buClr>
                <a:srgbClr val="262626"/>
              </a:buClr>
              <a:buSzPts val="2400"/>
              <a:buChar char=" "/>
            </a:pPr>
            <a:r>
              <a:rPr lang="es-ES" sz="2400" i="0"/>
              <a:t>Definir un “Guión de Entrevista”</a:t>
            </a:r>
            <a:endParaRPr/>
          </a:p>
          <a:p>
            <a:pPr marL="411480" lvl="2" indent="-411480" algn="l" rtl="0">
              <a:lnSpc>
                <a:spcPct val="85000"/>
              </a:lnSpc>
              <a:spcBef>
                <a:spcPts val="450"/>
              </a:spcBef>
              <a:spcAft>
                <a:spcPts val="0"/>
              </a:spcAft>
              <a:buClr>
                <a:srgbClr val="262626"/>
              </a:buClr>
              <a:buSzPts val="2400"/>
              <a:buChar char=" "/>
            </a:pPr>
            <a:r>
              <a:rPr lang="es-ES" sz="2400" i="0"/>
              <a:t>Se deben evitar preguntas sesgadas o con intención, amenazantes o críticas</a:t>
            </a:r>
            <a:endParaRPr/>
          </a:p>
          <a:p>
            <a:pPr marL="411480" lvl="2" indent="-411480" algn="l" rtl="0">
              <a:lnSpc>
                <a:spcPct val="85000"/>
              </a:lnSpc>
              <a:spcBef>
                <a:spcPts val="450"/>
              </a:spcBef>
              <a:spcAft>
                <a:spcPts val="0"/>
              </a:spcAft>
              <a:buClr>
                <a:srgbClr val="262626"/>
              </a:buClr>
              <a:buSzPts val="2400"/>
              <a:buChar char=" "/>
            </a:pPr>
            <a:r>
              <a:rPr lang="es-ES" sz="2400" i="0"/>
              <a:t>Usar lenguaje claro y conciso</a:t>
            </a:r>
            <a:endParaRPr/>
          </a:p>
          <a:p>
            <a:pPr marL="411480" lvl="2" indent="-411480" algn="l" rtl="0">
              <a:lnSpc>
                <a:spcPct val="85000"/>
              </a:lnSpc>
              <a:spcBef>
                <a:spcPts val="450"/>
              </a:spcBef>
              <a:spcAft>
                <a:spcPts val="0"/>
              </a:spcAft>
              <a:buClr>
                <a:srgbClr val="262626"/>
              </a:buClr>
              <a:buSzPts val="2400"/>
              <a:buChar char=" "/>
            </a:pPr>
            <a:r>
              <a:rPr lang="es-ES" sz="2400" i="0"/>
              <a:t>No incluir opinión como parte de la pregunta</a:t>
            </a:r>
            <a:endParaRPr/>
          </a:p>
          <a:p>
            <a:pPr marL="411480" lvl="2" indent="-411480" algn="l" rtl="0">
              <a:lnSpc>
                <a:spcPct val="85000"/>
              </a:lnSpc>
              <a:spcBef>
                <a:spcPts val="450"/>
              </a:spcBef>
              <a:spcAft>
                <a:spcPts val="0"/>
              </a:spcAft>
              <a:buClr>
                <a:srgbClr val="262626"/>
              </a:buClr>
              <a:buSzPts val="2400"/>
              <a:buChar char=" "/>
            </a:pPr>
            <a:r>
              <a:rPr lang="es-ES" sz="2400" i="0"/>
              <a:t>Evitar realizar preguntas largas y complejas </a:t>
            </a:r>
            <a:endParaRPr/>
          </a:p>
        </p:txBody>
      </p:sp>
      <p:sp>
        <p:nvSpPr>
          <p:cNvPr id="1064" name="Google Shape;1064;p137"/>
          <p:cNvSpPr txBox="1"/>
          <p:nvPr/>
        </p:nvSpPr>
        <p:spPr>
          <a:xfrm>
            <a:off x="4972993" y="18288"/>
            <a:ext cx="4131409"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1065" name="Google Shape;1065;p137" descr="http://www.rosabonilla.com/blog/wp-content/uploads/2013/04/537588-300x242.gif"/>
          <p:cNvPicPr preferRelativeResize="0"/>
          <p:nvPr/>
        </p:nvPicPr>
        <p:blipFill rotWithShape="1">
          <a:blip r:embed="rId3">
            <a:alphaModFix/>
          </a:blip>
          <a:srcRect/>
          <a:stretch/>
        </p:blipFill>
        <p:spPr>
          <a:xfrm>
            <a:off x="8153013" y="3861048"/>
            <a:ext cx="2558048" cy="2016224"/>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93"/>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42" name="Google Shape;342;p93"/>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s-ES" sz="2800"/>
              <a:t>Contenidos genéricos a desarrollar a lo largo del curso:</a:t>
            </a:r>
            <a:endParaRPr/>
          </a:p>
          <a:p>
            <a:pPr marL="914400" lvl="1" indent="-342900" algn="l" rtl="0">
              <a:lnSpc>
                <a:spcPct val="90000"/>
              </a:lnSpc>
              <a:spcBef>
                <a:spcPts val="200"/>
              </a:spcBef>
              <a:spcAft>
                <a:spcPts val="0"/>
              </a:spcAft>
              <a:buSzPts val="1800"/>
              <a:buChar char="◦"/>
            </a:pPr>
            <a:r>
              <a:rPr lang="es-ES" sz="2800"/>
              <a:t>Conceptos de Ingeniería de software. </a:t>
            </a:r>
            <a:endParaRPr/>
          </a:p>
          <a:p>
            <a:pPr marL="914400" lvl="1" indent="-342900" algn="l" rtl="0">
              <a:lnSpc>
                <a:spcPct val="90000"/>
              </a:lnSpc>
              <a:spcBef>
                <a:spcPts val="200"/>
              </a:spcBef>
              <a:spcAft>
                <a:spcPts val="0"/>
              </a:spcAft>
              <a:buSzPts val="1800"/>
              <a:buChar char="◦"/>
            </a:pPr>
            <a:r>
              <a:rPr lang="es-ES" sz="2800"/>
              <a:t>Requerimientos.</a:t>
            </a:r>
            <a:endParaRPr/>
          </a:p>
          <a:p>
            <a:pPr marL="914400" lvl="1" indent="-342900" algn="l" rtl="0">
              <a:lnSpc>
                <a:spcPct val="90000"/>
              </a:lnSpc>
              <a:spcBef>
                <a:spcPts val="200"/>
              </a:spcBef>
              <a:spcAft>
                <a:spcPts val="0"/>
              </a:spcAft>
              <a:buSzPts val="1800"/>
              <a:buChar char="◦"/>
            </a:pPr>
            <a:r>
              <a:rPr lang="es-ES" sz="2800"/>
              <a:t>Modelos de proceso.</a:t>
            </a:r>
            <a:endParaRPr/>
          </a:p>
          <a:p>
            <a:pPr marL="914400" lvl="1" indent="-342900" algn="l" rtl="0">
              <a:lnSpc>
                <a:spcPct val="90000"/>
              </a:lnSpc>
              <a:spcBef>
                <a:spcPts val="200"/>
              </a:spcBef>
              <a:spcAft>
                <a:spcPts val="0"/>
              </a:spcAft>
              <a:buSzPts val="1800"/>
              <a:buChar char="◦"/>
            </a:pPr>
            <a:r>
              <a:rPr lang="es-ES" sz="2800"/>
              <a:t>Calidad de software.</a:t>
            </a:r>
            <a:endParaRPr/>
          </a:p>
          <a:p>
            <a:pPr marL="457200" lvl="0" indent="-228600" algn="l" rtl="0">
              <a:lnSpc>
                <a:spcPct val="90000"/>
              </a:lnSpc>
              <a:spcBef>
                <a:spcPts val="1200"/>
              </a:spcBef>
              <a:spcAft>
                <a:spcPts val="0"/>
              </a:spcAft>
              <a:buSzPts val="1800"/>
              <a:buNone/>
            </a:pPr>
            <a:endParaRPr sz="1400"/>
          </a:p>
        </p:txBody>
      </p:sp>
      <p:sp>
        <p:nvSpPr>
          <p:cNvPr id="343" name="Google Shape;343;p93"/>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7</a:t>
            </a:fld>
            <a:endParaRP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138"/>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70</a:t>
            </a:fld>
            <a:endParaRPr/>
          </a:p>
        </p:txBody>
      </p:sp>
      <p:sp>
        <p:nvSpPr>
          <p:cNvPr id="1071" name="Google Shape;1071;p138"/>
          <p:cNvSpPr txBox="1"/>
          <p:nvPr/>
        </p:nvSpPr>
        <p:spPr>
          <a:xfrm>
            <a:off x="0" y="332658"/>
            <a:ext cx="2650271"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ES" sz="2400" b="1" i="0" u="none" strike="noStrike" cap="none">
                <a:solidFill>
                  <a:srgbClr val="4B5064"/>
                </a:solidFill>
                <a:latin typeface="Calibri"/>
                <a:ea typeface="Calibri"/>
                <a:cs typeface="Calibri"/>
                <a:sym typeface="Calibri"/>
              </a:rPr>
              <a:t>Guión de una Entrevista (1)</a:t>
            </a:r>
            <a:endParaRPr sz="2400" b="1" i="0" u="none" strike="noStrike" cap="none">
              <a:solidFill>
                <a:srgbClr val="4B5064"/>
              </a:solidFill>
              <a:latin typeface="Calibri"/>
              <a:ea typeface="Calibri"/>
              <a:cs typeface="Calibri"/>
              <a:sym typeface="Calibri"/>
            </a:endParaRPr>
          </a:p>
        </p:txBody>
      </p:sp>
      <p:pic>
        <p:nvPicPr>
          <p:cNvPr id="1072" name="Google Shape;1072;p138"/>
          <p:cNvPicPr preferRelativeResize="0"/>
          <p:nvPr/>
        </p:nvPicPr>
        <p:blipFill rotWithShape="1">
          <a:blip r:embed="rId3">
            <a:alphaModFix/>
          </a:blip>
          <a:srcRect/>
          <a:stretch/>
        </p:blipFill>
        <p:spPr>
          <a:xfrm>
            <a:off x="2895425" y="1"/>
            <a:ext cx="6437355" cy="67677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g1e58aeebf75_0_1"/>
          <p:cNvSpPr txBox="1">
            <a:spLocks noGrp="1"/>
          </p:cNvSpPr>
          <p:nvPr>
            <p:ph type="sldNum" idx="12"/>
          </p:nvPr>
        </p:nvSpPr>
        <p:spPr>
          <a:xfrm>
            <a:off x="9286734" y="2852615"/>
            <a:ext cx="2937900" cy="10485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71</a:t>
            </a:fld>
            <a:endParaRPr/>
          </a:p>
        </p:txBody>
      </p:sp>
      <p:sp>
        <p:nvSpPr>
          <p:cNvPr id="1078" name="Google Shape;1078;g1e58aeebf75_0_1"/>
          <p:cNvSpPr txBox="1"/>
          <p:nvPr/>
        </p:nvSpPr>
        <p:spPr>
          <a:xfrm>
            <a:off x="0" y="332658"/>
            <a:ext cx="2650200" cy="831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s-ES" sz="2400" b="1" i="0" u="none" strike="noStrike" cap="none">
                <a:solidFill>
                  <a:srgbClr val="4B5064"/>
                </a:solidFill>
                <a:latin typeface="Calibri"/>
                <a:ea typeface="Calibri"/>
                <a:cs typeface="Calibri"/>
                <a:sym typeface="Calibri"/>
              </a:rPr>
              <a:t>Guión de una Entrevista (2)</a:t>
            </a:r>
            <a:endParaRPr sz="2400" b="1" i="0" u="none" strike="noStrike" cap="none">
              <a:solidFill>
                <a:srgbClr val="4B5064"/>
              </a:solidFill>
              <a:latin typeface="Calibri"/>
              <a:ea typeface="Calibri"/>
              <a:cs typeface="Calibri"/>
              <a:sym typeface="Calibri"/>
            </a:endParaRPr>
          </a:p>
        </p:txBody>
      </p:sp>
      <p:pic>
        <p:nvPicPr>
          <p:cNvPr id="1079" name="Google Shape;1079;g1e58aeebf75_0_1"/>
          <p:cNvPicPr preferRelativeResize="0"/>
          <p:nvPr/>
        </p:nvPicPr>
        <p:blipFill rotWithShape="1">
          <a:blip r:embed="rId3">
            <a:alphaModFix/>
          </a:blip>
          <a:srcRect/>
          <a:stretch/>
        </p:blipFill>
        <p:spPr>
          <a:xfrm>
            <a:off x="3127134" y="71225"/>
            <a:ext cx="6545341" cy="648347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39"/>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085" name="Google Shape;1085;p139"/>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90500" algn="l" rtl="0">
              <a:lnSpc>
                <a:spcPct val="85000"/>
              </a:lnSpc>
              <a:spcBef>
                <a:spcPts val="0"/>
              </a:spcBef>
              <a:spcAft>
                <a:spcPts val="0"/>
              </a:spcAft>
              <a:buClr>
                <a:srgbClr val="C00000"/>
              </a:buClr>
              <a:buSzPts val="3000"/>
              <a:buFont typeface="Arial"/>
              <a:buChar char="»"/>
            </a:pPr>
            <a:r>
              <a:rPr lang="es-ES" sz="3000"/>
              <a:t>Cómo conducir la entrevista</a:t>
            </a:r>
            <a:endParaRPr/>
          </a:p>
          <a:p>
            <a:pPr marL="411480" lvl="2" indent="-411480" algn="l" rtl="0">
              <a:lnSpc>
                <a:spcPct val="85000"/>
              </a:lnSpc>
              <a:spcBef>
                <a:spcPts val="450"/>
              </a:spcBef>
              <a:spcAft>
                <a:spcPts val="0"/>
              </a:spcAft>
              <a:buClr>
                <a:srgbClr val="262626"/>
              </a:buClr>
              <a:buSzPts val="2200"/>
              <a:buChar char=" "/>
            </a:pPr>
            <a:r>
              <a:rPr lang="es-ES" sz="2200"/>
              <a:t>Respete el horario y los tiempos definidos</a:t>
            </a:r>
            <a:endParaRPr/>
          </a:p>
          <a:p>
            <a:pPr marL="411480" lvl="2" indent="-411480" algn="l" rtl="0">
              <a:lnSpc>
                <a:spcPct val="85000"/>
              </a:lnSpc>
              <a:spcBef>
                <a:spcPts val="450"/>
              </a:spcBef>
              <a:spcAft>
                <a:spcPts val="0"/>
              </a:spcAft>
              <a:buClr>
                <a:srgbClr val="262626"/>
              </a:buClr>
              <a:buSzPts val="2200"/>
              <a:buChar char=" "/>
            </a:pPr>
            <a:r>
              <a:rPr lang="es-ES" sz="2200"/>
              <a:t>Si es en una sala de reunión llegue antes para asegurar las condiciones de la misma</a:t>
            </a:r>
            <a:endParaRPr/>
          </a:p>
          <a:p>
            <a:pPr marL="411480" lvl="2" indent="-411480" algn="l" rtl="0">
              <a:lnSpc>
                <a:spcPct val="85000"/>
              </a:lnSpc>
              <a:spcBef>
                <a:spcPts val="450"/>
              </a:spcBef>
              <a:spcAft>
                <a:spcPts val="0"/>
              </a:spcAft>
              <a:buClr>
                <a:srgbClr val="262626"/>
              </a:buClr>
              <a:buSzPts val="2200"/>
              <a:buChar char=" "/>
            </a:pPr>
            <a:r>
              <a:rPr lang="es-ES" sz="2200"/>
              <a:t>Inicie la entrevista saludando, presentándose y agradeciendo la atención</a:t>
            </a:r>
            <a:endParaRPr/>
          </a:p>
          <a:p>
            <a:pPr marL="411480" lvl="2" indent="-411480" algn="l" rtl="0">
              <a:lnSpc>
                <a:spcPct val="85000"/>
              </a:lnSpc>
              <a:spcBef>
                <a:spcPts val="450"/>
              </a:spcBef>
              <a:spcAft>
                <a:spcPts val="0"/>
              </a:spcAft>
              <a:buClr>
                <a:srgbClr val="262626"/>
              </a:buClr>
              <a:buSzPts val="2200"/>
              <a:buChar char=" "/>
            </a:pPr>
            <a:r>
              <a:rPr lang="es-ES" sz="2200"/>
              <a:t>Mencione el propósito de la misma y la duración </a:t>
            </a:r>
            <a:endParaRPr/>
          </a:p>
          <a:p>
            <a:pPr marL="411480" lvl="2" indent="-411480" algn="l" rtl="0">
              <a:lnSpc>
                <a:spcPct val="85000"/>
              </a:lnSpc>
              <a:spcBef>
                <a:spcPts val="450"/>
              </a:spcBef>
              <a:spcAft>
                <a:spcPts val="0"/>
              </a:spcAft>
              <a:buClr>
                <a:srgbClr val="262626"/>
              </a:buClr>
              <a:buSzPts val="2200"/>
              <a:buChar char=" "/>
            </a:pPr>
            <a:r>
              <a:rPr lang="es-ES" sz="2200"/>
              <a:t>Escuche con atención y observe al entrevistado, tome nota de las respuestas verbales y no verbales </a:t>
            </a:r>
            <a:endParaRPr/>
          </a:p>
          <a:p>
            <a:pPr marL="411480" lvl="2" indent="-411480" algn="l" rtl="0">
              <a:lnSpc>
                <a:spcPct val="85000"/>
              </a:lnSpc>
              <a:spcBef>
                <a:spcPts val="450"/>
              </a:spcBef>
              <a:spcAft>
                <a:spcPts val="0"/>
              </a:spcAft>
              <a:buClr>
                <a:srgbClr val="262626"/>
              </a:buClr>
              <a:buSzPts val="2200"/>
              <a:buChar char=" "/>
            </a:pPr>
            <a:r>
              <a:rPr lang="es-ES" sz="2200"/>
              <a:t>Concluya la entrevista expresando su agradecimiento</a:t>
            </a:r>
            <a:endParaRPr/>
          </a:p>
          <a:p>
            <a:pPr marL="411480" lvl="2" indent="-411480" algn="l" rtl="0">
              <a:lnSpc>
                <a:spcPct val="85000"/>
              </a:lnSpc>
              <a:spcBef>
                <a:spcPts val="450"/>
              </a:spcBef>
              <a:spcAft>
                <a:spcPts val="0"/>
              </a:spcAft>
              <a:buClr>
                <a:srgbClr val="262626"/>
              </a:buClr>
              <a:buSzPts val="2200"/>
              <a:buChar char=" "/>
            </a:pPr>
            <a:r>
              <a:rPr lang="es-ES" sz="2200"/>
              <a:t>Haga una breve conclusión de la entrevista para ganar la confianza del entrevistado</a:t>
            </a:r>
            <a:endParaRPr/>
          </a:p>
          <a:p>
            <a:pPr marL="260604" lvl="1" indent="-142875" algn="l" rtl="0">
              <a:lnSpc>
                <a:spcPct val="85000"/>
              </a:lnSpc>
              <a:spcBef>
                <a:spcPts val="450"/>
              </a:spcBef>
              <a:spcAft>
                <a:spcPts val="0"/>
              </a:spcAft>
              <a:buClr>
                <a:srgbClr val="262626"/>
              </a:buClr>
              <a:buSzPts val="1800"/>
              <a:buNone/>
            </a:pPr>
            <a:endParaRPr/>
          </a:p>
          <a:p>
            <a:pPr marL="68580" lvl="0" indent="0" algn="l" rtl="0">
              <a:lnSpc>
                <a:spcPct val="85000"/>
              </a:lnSpc>
              <a:spcBef>
                <a:spcPts val="975"/>
              </a:spcBef>
              <a:spcAft>
                <a:spcPts val="0"/>
              </a:spcAft>
              <a:buClr>
                <a:srgbClr val="C00000"/>
              </a:buClr>
              <a:buSzPts val="1800"/>
              <a:buFont typeface="Arial"/>
              <a:buNone/>
            </a:pPr>
            <a:endParaRPr/>
          </a:p>
        </p:txBody>
      </p:sp>
      <p:sp>
        <p:nvSpPr>
          <p:cNvPr id="1086" name="Google Shape;1086;p139"/>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1087" name="Google Shape;1087;p139"/>
          <p:cNvSpPr/>
          <p:nvPr/>
        </p:nvSpPr>
        <p:spPr>
          <a:xfrm>
            <a:off x="6331305" y="6509960"/>
            <a:ext cx="1694068" cy="563191"/>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1800"/>
              <a:buFont typeface="Arial"/>
              <a:buNone/>
            </a:pPr>
            <a:r>
              <a:rPr lang="es-ES" sz="1800" b="0" i="0" u="none" strike="noStrike" cap="none">
                <a:solidFill>
                  <a:srgbClr val="262626"/>
                </a:solidFill>
                <a:latin typeface="Calibri"/>
                <a:ea typeface="Calibri"/>
                <a:cs typeface="Calibri"/>
                <a:sym typeface="Calibri"/>
              </a:rPr>
              <a:t>Whitten Bentley</a:t>
            </a:r>
            <a:endParaRPr sz="1800" b="0" i="0" u="none" strike="noStrike" cap="none">
              <a:solidFill>
                <a:srgbClr val="262626"/>
              </a:solidFill>
              <a:latin typeface="Calibri"/>
              <a:ea typeface="Calibri"/>
              <a:cs typeface="Calibri"/>
              <a:sym typeface="Calibri"/>
            </a:endParaRPr>
          </a:p>
        </p:txBody>
      </p:sp>
      <p:sp>
        <p:nvSpPr>
          <p:cNvPr id="1088" name="Google Shape;1088;p139"/>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72</a:t>
            </a:fld>
            <a:endParaRP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40"/>
          <p:cNvSpPr txBox="1">
            <a:spLocks noGrp="1"/>
          </p:cNvSpPr>
          <p:nvPr>
            <p:ph type="title"/>
          </p:nvPr>
        </p:nvSpPr>
        <p:spPr>
          <a:xfrm>
            <a:off x="625912" y="499538"/>
            <a:ext cx="10850228" cy="1273283"/>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094" name="Google Shape;1094;p140"/>
          <p:cNvSpPr txBox="1">
            <a:spLocks noGrp="1"/>
          </p:cNvSpPr>
          <p:nvPr>
            <p:ph type="body" idx="1"/>
          </p:nvPr>
        </p:nvSpPr>
        <p:spPr>
          <a:xfrm>
            <a:off x="637769" y="1941821"/>
            <a:ext cx="4682264" cy="3767328"/>
          </a:xfrm>
          <a:prstGeom prst="rect">
            <a:avLst/>
          </a:prstGeom>
          <a:noFill/>
          <a:ln>
            <a:noFill/>
          </a:ln>
        </p:spPr>
        <p:txBody>
          <a:bodyPr spcFirstLastPara="1" wrap="square" lIns="91425" tIns="45700" rIns="91425" bIns="45700" anchor="t" anchorCtr="0">
            <a:noAutofit/>
          </a:bodyPr>
          <a:lstStyle/>
          <a:p>
            <a:pPr marL="68580" lvl="0" indent="-203200" algn="l" rtl="0">
              <a:lnSpc>
                <a:spcPct val="85000"/>
              </a:lnSpc>
              <a:spcBef>
                <a:spcPts val="0"/>
              </a:spcBef>
              <a:spcAft>
                <a:spcPts val="0"/>
              </a:spcAft>
              <a:buClr>
                <a:srgbClr val="C00000"/>
              </a:buClr>
              <a:buSzPts val="3200"/>
              <a:buFont typeface="Arial"/>
              <a:buChar char="»"/>
            </a:pPr>
            <a:r>
              <a:rPr lang="es-ES" sz="3200"/>
              <a:t>Debe</a:t>
            </a:r>
            <a:endParaRPr/>
          </a:p>
          <a:p>
            <a:pPr marL="260604" lvl="1" indent="-257175" algn="l" rtl="0">
              <a:lnSpc>
                <a:spcPct val="85000"/>
              </a:lnSpc>
              <a:spcBef>
                <a:spcPts val="450"/>
              </a:spcBef>
              <a:spcAft>
                <a:spcPts val="0"/>
              </a:spcAft>
              <a:buSzPts val="2400"/>
              <a:buChar char=" "/>
            </a:pPr>
            <a:r>
              <a:rPr lang="es-ES" sz="2400"/>
              <a:t>Vestirse adecuadamente</a:t>
            </a:r>
            <a:endParaRPr/>
          </a:p>
          <a:p>
            <a:pPr marL="260604" lvl="1" indent="-257175" algn="l" rtl="0">
              <a:lnSpc>
                <a:spcPct val="85000"/>
              </a:lnSpc>
              <a:spcBef>
                <a:spcPts val="450"/>
              </a:spcBef>
              <a:spcAft>
                <a:spcPts val="0"/>
              </a:spcAft>
              <a:buSzPts val="2400"/>
              <a:buChar char=" "/>
            </a:pPr>
            <a:r>
              <a:rPr lang="es-ES" sz="2400"/>
              <a:t>Ser cortés</a:t>
            </a:r>
            <a:endParaRPr/>
          </a:p>
          <a:p>
            <a:pPr marL="260604" lvl="1" indent="-257175" algn="l" rtl="0">
              <a:lnSpc>
                <a:spcPct val="85000"/>
              </a:lnSpc>
              <a:spcBef>
                <a:spcPts val="450"/>
              </a:spcBef>
              <a:spcAft>
                <a:spcPts val="0"/>
              </a:spcAft>
              <a:buSzPts val="2400"/>
              <a:buChar char=" "/>
            </a:pPr>
            <a:r>
              <a:rPr lang="es-ES" sz="2400"/>
              <a:t>Escuchar cuidadosamente</a:t>
            </a:r>
            <a:endParaRPr/>
          </a:p>
          <a:p>
            <a:pPr marL="260604" lvl="1" indent="-257175" algn="l" rtl="0">
              <a:lnSpc>
                <a:spcPct val="85000"/>
              </a:lnSpc>
              <a:spcBef>
                <a:spcPts val="450"/>
              </a:spcBef>
              <a:spcAft>
                <a:spcPts val="0"/>
              </a:spcAft>
              <a:buSzPts val="2400"/>
              <a:buChar char=" "/>
            </a:pPr>
            <a:r>
              <a:rPr lang="es-ES" sz="2400"/>
              <a:t>Mantener el control</a:t>
            </a:r>
            <a:endParaRPr/>
          </a:p>
          <a:p>
            <a:pPr marL="260604" lvl="1" indent="-257175" algn="l" rtl="0">
              <a:lnSpc>
                <a:spcPct val="85000"/>
              </a:lnSpc>
              <a:spcBef>
                <a:spcPts val="450"/>
              </a:spcBef>
              <a:spcAft>
                <a:spcPts val="0"/>
              </a:spcAft>
              <a:buSzPts val="2400"/>
              <a:buChar char=" "/>
            </a:pPr>
            <a:r>
              <a:rPr lang="es-ES" sz="2400"/>
              <a:t>Observar los gestos </a:t>
            </a:r>
            <a:endParaRPr/>
          </a:p>
          <a:p>
            <a:pPr marL="260604" lvl="1" indent="-257175" algn="l" rtl="0">
              <a:lnSpc>
                <a:spcPct val="85000"/>
              </a:lnSpc>
              <a:spcBef>
                <a:spcPts val="450"/>
              </a:spcBef>
              <a:spcAft>
                <a:spcPts val="0"/>
              </a:spcAft>
              <a:buSzPts val="2400"/>
              <a:buChar char=" "/>
            </a:pPr>
            <a:r>
              <a:rPr lang="es-ES" sz="2400"/>
              <a:t>Ser paciente</a:t>
            </a:r>
            <a:endParaRPr/>
          </a:p>
          <a:p>
            <a:pPr marL="260604" lvl="1" indent="-257175" algn="l" rtl="0">
              <a:lnSpc>
                <a:spcPct val="85000"/>
              </a:lnSpc>
              <a:spcBef>
                <a:spcPts val="450"/>
              </a:spcBef>
              <a:spcAft>
                <a:spcPts val="0"/>
              </a:spcAft>
              <a:buSzPts val="2400"/>
              <a:buChar char=" "/>
            </a:pPr>
            <a:r>
              <a:rPr lang="es-ES" sz="2400"/>
              <a:t>Mantener al entrevistado en calma</a:t>
            </a:r>
            <a:endParaRPr/>
          </a:p>
          <a:p>
            <a:pPr marL="260604" lvl="1" indent="-257175" algn="l" rtl="0">
              <a:lnSpc>
                <a:spcPct val="85000"/>
              </a:lnSpc>
              <a:spcBef>
                <a:spcPts val="450"/>
              </a:spcBef>
              <a:spcAft>
                <a:spcPts val="0"/>
              </a:spcAft>
              <a:buSzPts val="2400"/>
              <a:buChar char=" "/>
            </a:pPr>
            <a:r>
              <a:rPr lang="es-ES" sz="2400"/>
              <a:t>Mantener el autocontrol</a:t>
            </a:r>
            <a:endParaRPr/>
          </a:p>
          <a:p>
            <a:pPr marL="260604" lvl="1" indent="-257175" algn="l" rtl="0">
              <a:lnSpc>
                <a:spcPct val="85000"/>
              </a:lnSpc>
              <a:spcBef>
                <a:spcPts val="450"/>
              </a:spcBef>
              <a:spcAft>
                <a:spcPts val="0"/>
              </a:spcAft>
              <a:buSzPts val="2400"/>
              <a:buChar char=" "/>
            </a:pPr>
            <a:r>
              <a:rPr lang="es-ES" sz="2400"/>
              <a:t>Terminar a tiempo</a:t>
            </a:r>
            <a:endParaRPr/>
          </a:p>
        </p:txBody>
      </p:sp>
      <p:sp>
        <p:nvSpPr>
          <p:cNvPr id="1095" name="Google Shape;1095;p140"/>
          <p:cNvSpPr txBox="1">
            <a:spLocks noGrp="1"/>
          </p:cNvSpPr>
          <p:nvPr>
            <p:ph type="body" idx="2"/>
          </p:nvPr>
        </p:nvSpPr>
        <p:spPr>
          <a:xfrm>
            <a:off x="6035596" y="1998134"/>
            <a:ext cx="4682264" cy="3767328"/>
          </a:xfrm>
          <a:prstGeom prst="rect">
            <a:avLst/>
          </a:prstGeom>
          <a:noFill/>
          <a:ln>
            <a:noFill/>
          </a:ln>
        </p:spPr>
        <p:txBody>
          <a:bodyPr spcFirstLastPara="1" wrap="square" lIns="91425" tIns="45700" rIns="91425" bIns="45700" anchor="t" anchorCtr="0">
            <a:normAutofit/>
          </a:bodyPr>
          <a:lstStyle/>
          <a:p>
            <a:pPr marL="68580" lvl="0" indent="-203200" algn="l" rtl="0">
              <a:lnSpc>
                <a:spcPct val="75000"/>
              </a:lnSpc>
              <a:spcBef>
                <a:spcPts val="0"/>
              </a:spcBef>
              <a:spcAft>
                <a:spcPts val="0"/>
              </a:spcAft>
              <a:buClr>
                <a:srgbClr val="C00000"/>
              </a:buClr>
              <a:buSzPts val="3200"/>
              <a:buFont typeface="Arial"/>
              <a:buChar char="»"/>
            </a:pPr>
            <a:r>
              <a:rPr lang="es-ES" sz="3200"/>
              <a:t>Evite</a:t>
            </a:r>
            <a:endParaRPr/>
          </a:p>
          <a:p>
            <a:pPr marL="260604" lvl="1" indent="-257175" algn="l" rtl="0">
              <a:lnSpc>
                <a:spcPct val="75000"/>
              </a:lnSpc>
              <a:spcBef>
                <a:spcPts val="450"/>
              </a:spcBef>
              <a:spcAft>
                <a:spcPts val="0"/>
              </a:spcAft>
              <a:buSzPts val="2400"/>
              <a:buChar char=" "/>
            </a:pPr>
            <a:r>
              <a:rPr lang="es-ES" sz="2400"/>
              <a:t>Suponer que una respuesta no lleva a ningún lado</a:t>
            </a:r>
            <a:endParaRPr/>
          </a:p>
          <a:p>
            <a:pPr marL="260604" lvl="1" indent="-257175" algn="l" rtl="0">
              <a:lnSpc>
                <a:spcPct val="75000"/>
              </a:lnSpc>
              <a:spcBef>
                <a:spcPts val="450"/>
              </a:spcBef>
              <a:spcAft>
                <a:spcPts val="0"/>
              </a:spcAft>
              <a:buSzPts val="2400"/>
              <a:buChar char=" "/>
            </a:pPr>
            <a:r>
              <a:rPr lang="es-ES" sz="2400"/>
              <a:t>Revelar pistas </a:t>
            </a:r>
            <a:endParaRPr/>
          </a:p>
          <a:p>
            <a:pPr marL="260604" lvl="1" indent="-257175" algn="l" rtl="0">
              <a:lnSpc>
                <a:spcPct val="75000"/>
              </a:lnSpc>
              <a:spcBef>
                <a:spcPts val="450"/>
              </a:spcBef>
              <a:spcAft>
                <a:spcPts val="0"/>
              </a:spcAft>
              <a:buSzPts val="2400"/>
              <a:buChar char=" "/>
            </a:pPr>
            <a:r>
              <a:rPr lang="es-ES" sz="2400"/>
              <a:t>Usar jerga</a:t>
            </a:r>
            <a:endParaRPr/>
          </a:p>
          <a:p>
            <a:pPr marL="260604" lvl="1" indent="-257175" algn="l" rtl="0">
              <a:lnSpc>
                <a:spcPct val="75000"/>
              </a:lnSpc>
              <a:spcBef>
                <a:spcPts val="450"/>
              </a:spcBef>
              <a:spcAft>
                <a:spcPts val="0"/>
              </a:spcAft>
              <a:buSzPts val="2400"/>
              <a:buChar char=" "/>
            </a:pPr>
            <a:r>
              <a:rPr lang="es-ES" sz="2400"/>
              <a:t>Revelar sesgos personales</a:t>
            </a:r>
            <a:endParaRPr/>
          </a:p>
          <a:p>
            <a:pPr marL="260604" lvl="1" indent="-257175" algn="l" rtl="0">
              <a:lnSpc>
                <a:spcPct val="75000"/>
              </a:lnSpc>
              <a:spcBef>
                <a:spcPts val="450"/>
              </a:spcBef>
              <a:spcAft>
                <a:spcPts val="0"/>
              </a:spcAft>
              <a:buSzPts val="2400"/>
              <a:buChar char=" "/>
            </a:pPr>
            <a:r>
              <a:rPr lang="es-ES" sz="2400"/>
              <a:t>Hablar en lugar de escuchar</a:t>
            </a:r>
            <a:endParaRPr/>
          </a:p>
          <a:p>
            <a:pPr marL="260604" lvl="1" indent="-257175" algn="l" rtl="0">
              <a:lnSpc>
                <a:spcPct val="75000"/>
              </a:lnSpc>
              <a:spcBef>
                <a:spcPts val="450"/>
              </a:spcBef>
              <a:spcAft>
                <a:spcPts val="0"/>
              </a:spcAft>
              <a:buSzPts val="2400"/>
              <a:buChar char=" "/>
            </a:pPr>
            <a:r>
              <a:rPr lang="es-ES" sz="2400"/>
              <a:t>Suponer cualquier cosa acerca del tema o del entrevistado</a:t>
            </a:r>
            <a:endParaRPr/>
          </a:p>
          <a:p>
            <a:pPr marL="260604" lvl="1" indent="-257175" algn="l" rtl="0">
              <a:lnSpc>
                <a:spcPct val="75000"/>
              </a:lnSpc>
              <a:spcBef>
                <a:spcPts val="450"/>
              </a:spcBef>
              <a:spcAft>
                <a:spcPts val="0"/>
              </a:spcAft>
              <a:buSzPts val="2400"/>
              <a:buChar char=" "/>
            </a:pPr>
            <a:r>
              <a:rPr lang="es-ES" sz="2400"/>
              <a:t>Uso de grabadores (señal de debilidad de escuchar)</a:t>
            </a:r>
            <a:endParaRPr/>
          </a:p>
          <a:p>
            <a:pPr marL="68580" lvl="0" indent="0" algn="l" rtl="0">
              <a:lnSpc>
                <a:spcPct val="75000"/>
              </a:lnSpc>
              <a:spcBef>
                <a:spcPts val="975"/>
              </a:spcBef>
              <a:spcAft>
                <a:spcPts val="0"/>
              </a:spcAft>
              <a:buClr>
                <a:srgbClr val="C00000"/>
              </a:buClr>
              <a:buSzPts val="1800"/>
              <a:buFont typeface="Arial"/>
              <a:buNone/>
            </a:pPr>
            <a:endParaRPr/>
          </a:p>
        </p:txBody>
      </p:sp>
      <p:sp>
        <p:nvSpPr>
          <p:cNvPr id="1096" name="Google Shape;1096;p140"/>
          <p:cNvSpPr txBox="1">
            <a:spLocks noGrp="1"/>
          </p:cNvSpPr>
          <p:nvPr>
            <p:ph type="body" idx="3"/>
          </p:nvPr>
        </p:nvSpPr>
        <p:spPr>
          <a:xfrm>
            <a:off x="5976011" y="6509539"/>
            <a:ext cx="2171244" cy="305415"/>
          </a:xfrm>
          <a:prstGeom prst="rect">
            <a:avLst/>
          </a:prstGeom>
          <a:noFill/>
          <a:ln>
            <a:noFill/>
          </a:ln>
        </p:spPr>
        <p:txBody>
          <a:bodyPr spcFirstLastPara="1" wrap="square" lIns="91425" tIns="45700" rIns="91425" bIns="45700" anchor="t" anchorCtr="0">
            <a:noAutofit/>
          </a:bodyPr>
          <a:lstStyle/>
          <a:p>
            <a:pPr marL="68580" lvl="0" indent="-68580" algn="l" rtl="0">
              <a:lnSpc>
                <a:spcPct val="85000"/>
              </a:lnSpc>
              <a:spcBef>
                <a:spcPts val="0"/>
              </a:spcBef>
              <a:spcAft>
                <a:spcPts val="0"/>
              </a:spcAft>
              <a:buSzPts val="825"/>
              <a:buNone/>
            </a:pPr>
            <a:endParaRPr>
              <a:solidFill>
                <a:schemeClr val="dk1"/>
              </a:solidFill>
            </a:endParaRPr>
          </a:p>
        </p:txBody>
      </p:sp>
      <p:sp>
        <p:nvSpPr>
          <p:cNvPr id="1097" name="Google Shape;1097;p140"/>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s-ES" sz="1200" b="0" i="0" u="none" strike="noStrike" cap="none">
                <a:solidFill>
                  <a:srgbClr val="FFFFFF"/>
                </a:solidFill>
                <a:latin typeface="Calibri"/>
                <a:ea typeface="Calibri"/>
                <a:cs typeface="Calibri"/>
                <a:sym typeface="Calibri"/>
              </a:rPr>
              <a:t>Ingeniería de Software I  2012</a:t>
            </a:r>
            <a:endParaRPr sz="1200" b="0" i="0" u="none" strike="noStrike" cap="none">
              <a:solidFill>
                <a:srgbClr val="FFFFFF"/>
              </a:solidFill>
              <a:latin typeface="Calibri"/>
              <a:ea typeface="Calibri"/>
              <a:cs typeface="Calibri"/>
              <a:sym typeface="Calibri"/>
            </a:endParaRPr>
          </a:p>
        </p:txBody>
      </p:sp>
      <p:sp>
        <p:nvSpPr>
          <p:cNvPr id="1098" name="Google Shape;1098;p140"/>
          <p:cNvSpPr txBox="1">
            <a:spLocks noGrp="1"/>
          </p:cNvSpPr>
          <p:nvPr>
            <p:ph type="ftr" idx="11"/>
          </p:nvPr>
        </p:nvSpPr>
        <p:spPr>
          <a:xfrm>
            <a:off x="169664" y="6554697"/>
            <a:ext cx="2163598"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ES"/>
              <a:t>Ingeniería de Software I  2025</a:t>
            </a:r>
            <a:endParaRPr/>
          </a:p>
        </p:txBody>
      </p:sp>
      <p:sp>
        <p:nvSpPr>
          <p:cNvPr id="1099" name="Google Shape;1099;p140"/>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141"/>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105" name="Google Shape;1105;p141"/>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74</a:t>
            </a:fld>
            <a:endParaRPr/>
          </a:p>
        </p:txBody>
      </p:sp>
      <p:sp>
        <p:nvSpPr>
          <p:cNvPr id="1106" name="Google Shape;1106;p141"/>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127000" algn="just" rtl="0">
              <a:lnSpc>
                <a:spcPct val="85000"/>
              </a:lnSpc>
              <a:spcBef>
                <a:spcPts val="0"/>
              </a:spcBef>
              <a:spcAft>
                <a:spcPts val="0"/>
              </a:spcAft>
              <a:buSzPts val="2000"/>
              <a:buChar char="»"/>
            </a:pPr>
            <a:r>
              <a:rPr lang="es-ES" sz="2000"/>
              <a:t>Seguimiento de la entrevista</a:t>
            </a:r>
            <a:endParaRPr/>
          </a:p>
          <a:p>
            <a:pPr marL="260604" lvl="1" indent="-257175" algn="just" rtl="0">
              <a:lnSpc>
                <a:spcPct val="85000"/>
              </a:lnSpc>
              <a:spcBef>
                <a:spcPts val="450"/>
              </a:spcBef>
              <a:spcAft>
                <a:spcPts val="0"/>
              </a:spcAft>
              <a:buClr>
                <a:srgbClr val="262626"/>
              </a:buClr>
              <a:buSzPts val="2000"/>
              <a:buChar char=" "/>
            </a:pPr>
            <a:r>
              <a:rPr lang="es-ES" sz="2000"/>
              <a:t>Enviar al entrevistado un resumen de la entrevista, permitiendo aclarar cualquier cosa que no se haya entendido durante la entrevista.</a:t>
            </a:r>
            <a:endParaRPr/>
          </a:p>
          <a:p>
            <a:pPr marL="68580" lvl="0" indent="-127000" algn="just" rtl="0">
              <a:lnSpc>
                <a:spcPct val="85000"/>
              </a:lnSpc>
              <a:spcBef>
                <a:spcPts val="975"/>
              </a:spcBef>
              <a:spcAft>
                <a:spcPts val="0"/>
              </a:spcAft>
              <a:buSzPts val="2000"/>
              <a:buChar char="»"/>
            </a:pPr>
            <a:r>
              <a:rPr lang="es-ES" sz="2000"/>
              <a:t>Cómo escuchar</a:t>
            </a:r>
            <a:endParaRPr/>
          </a:p>
          <a:p>
            <a:pPr marL="260604" lvl="1" indent="-257175" algn="just" rtl="0">
              <a:lnSpc>
                <a:spcPct val="85000"/>
              </a:lnSpc>
              <a:spcBef>
                <a:spcPts val="450"/>
              </a:spcBef>
              <a:spcAft>
                <a:spcPts val="0"/>
              </a:spcAft>
              <a:buClr>
                <a:srgbClr val="262626"/>
              </a:buClr>
              <a:buSzPts val="2000"/>
              <a:buChar char=" "/>
            </a:pPr>
            <a:r>
              <a:rPr lang="es-ES" sz="2000"/>
              <a:t>Saber escuchar es la parte más importante del proceso de una entrevista</a:t>
            </a:r>
            <a:endParaRPr/>
          </a:p>
          <a:p>
            <a:pPr marL="260604" lvl="1" indent="-257175" algn="just" rtl="0">
              <a:lnSpc>
                <a:spcPct val="85000"/>
              </a:lnSpc>
              <a:spcBef>
                <a:spcPts val="450"/>
              </a:spcBef>
              <a:spcAft>
                <a:spcPts val="0"/>
              </a:spcAft>
              <a:buClr>
                <a:srgbClr val="262626"/>
              </a:buClr>
              <a:buSzPts val="2000"/>
              <a:buChar char=" "/>
            </a:pPr>
            <a:r>
              <a:rPr lang="es-ES" sz="2000"/>
              <a:t>Se debe diferenciar entre oír y escuchar.</a:t>
            </a:r>
            <a:endParaRPr/>
          </a:p>
          <a:p>
            <a:pPr marL="68580" lvl="0" indent="0" algn="just" rtl="0">
              <a:lnSpc>
                <a:spcPct val="85000"/>
              </a:lnSpc>
              <a:spcBef>
                <a:spcPts val="975"/>
              </a:spcBef>
              <a:spcAft>
                <a:spcPts val="0"/>
              </a:spcAft>
              <a:buSzPts val="1800"/>
              <a:buNone/>
            </a:pPr>
            <a:endParaRPr/>
          </a:p>
        </p:txBody>
      </p:sp>
      <p:sp>
        <p:nvSpPr>
          <p:cNvPr id="1107" name="Google Shape;1107;p141"/>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1108" name="Google Shape;1108;p141" descr="Desarrollo de la auditoría. Realizar entrevistas (2/2)"/>
          <p:cNvPicPr preferRelativeResize="0"/>
          <p:nvPr/>
        </p:nvPicPr>
        <p:blipFill rotWithShape="1">
          <a:blip r:embed="rId3">
            <a:alphaModFix/>
          </a:blip>
          <a:srcRect/>
          <a:stretch/>
        </p:blipFill>
        <p:spPr>
          <a:xfrm>
            <a:off x="4275427" y="4221088"/>
            <a:ext cx="2635897" cy="2116346"/>
          </a:xfrm>
          <a:prstGeom prst="rect">
            <a:avLst/>
          </a:prstGeom>
          <a:noFill/>
          <a:ln>
            <a:noFill/>
          </a:ln>
        </p:spPr>
      </p:pic>
      <p:sp>
        <p:nvSpPr>
          <p:cNvPr id="1109" name="Google Shape;1109;p141"/>
          <p:cNvSpPr/>
          <p:nvPr/>
        </p:nvSpPr>
        <p:spPr>
          <a:xfrm>
            <a:off x="6387092" y="6441697"/>
            <a:ext cx="1694068" cy="563191"/>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1800"/>
              <a:buFont typeface="Arial"/>
              <a:buNone/>
            </a:pPr>
            <a:r>
              <a:rPr lang="es-ES" sz="1800" b="0" i="0" u="none" strike="noStrike" cap="none">
                <a:solidFill>
                  <a:srgbClr val="262626"/>
                </a:solidFill>
                <a:latin typeface="Calibri"/>
                <a:ea typeface="Calibri"/>
                <a:cs typeface="Calibri"/>
                <a:sym typeface="Calibri"/>
              </a:rPr>
              <a:t>Whitten Bentley</a:t>
            </a:r>
            <a:endParaRPr sz="1800" b="0" i="0" u="none" strike="noStrike" cap="none">
              <a:solidFill>
                <a:srgbClr val="262626"/>
              </a:solidFill>
              <a:latin typeface="Calibri"/>
              <a:ea typeface="Calibri"/>
              <a:cs typeface="Calibri"/>
              <a:sym typeface="Calibri"/>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42"/>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115" name="Google Shape;1115;p142"/>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75</a:t>
            </a:fld>
            <a:endParaRPr/>
          </a:p>
        </p:txBody>
      </p:sp>
      <p:sp>
        <p:nvSpPr>
          <p:cNvPr id="1116" name="Google Shape;1116;p142"/>
          <p:cNvSpPr txBox="1">
            <a:spLocks noGrp="1"/>
          </p:cNvSpPr>
          <p:nvPr>
            <p:ph type="body" idx="1"/>
          </p:nvPr>
        </p:nvSpPr>
        <p:spPr>
          <a:xfrm>
            <a:off x="625911" y="1772816"/>
            <a:ext cx="9832618" cy="4478753"/>
          </a:xfrm>
          <a:prstGeom prst="rect">
            <a:avLst/>
          </a:prstGeom>
          <a:noFill/>
          <a:ln>
            <a:noFill/>
          </a:ln>
        </p:spPr>
        <p:txBody>
          <a:bodyPr spcFirstLastPara="1" wrap="square" lIns="91425" tIns="45700" rIns="91425" bIns="45700" anchor="t" anchorCtr="0">
            <a:normAutofit/>
          </a:bodyPr>
          <a:lstStyle/>
          <a:p>
            <a:pPr marL="68580" lvl="0" indent="-177800" algn="l" rtl="0">
              <a:lnSpc>
                <a:spcPct val="75000"/>
              </a:lnSpc>
              <a:spcBef>
                <a:spcPts val="0"/>
              </a:spcBef>
              <a:spcAft>
                <a:spcPts val="0"/>
              </a:spcAft>
              <a:buClr>
                <a:srgbClr val="C00000"/>
              </a:buClr>
              <a:buSzPts val="2800"/>
              <a:buFont typeface="Arial"/>
              <a:buChar char="»"/>
            </a:pPr>
            <a:r>
              <a:rPr lang="es-ES" sz="2800"/>
              <a:t>Cómo escuchar</a:t>
            </a:r>
            <a:endParaRPr/>
          </a:p>
          <a:p>
            <a:pPr marL="260604" lvl="1" indent="-257175" algn="l" rtl="0">
              <a:lnSpc>
                <a:spcPct val="75000"/>
              </a:lnSpc>
              <a:spcBef>
                <a:spcPts val="450"/>
              </a:spcBef>
              <a:spcAft>
                <a:spcPts val="0"/>
              </a:spcAft>
              <a:buClr>
                <a:srgbClr val="262626"/>
              </a:buClr>
              <a:buSzPts val="2800"/>
              <a:buChar char=" "/>
            </a:pPr>
            <a:r>
              <a:rPr lang="es-ES" sz="2800"/>
              <a:t>Llegue con actitud positiva</a:t>
            </a:r>
            <a:endParaRPr/>
          </a:p>
          <a:p>
            <a:pPr marL="411480" lvl="2" indent="-411480" algn="l" rtl="0">
              <a:lnSpc>
                <a:spcPct val="75000"/>
              </a:lnSpc>
              <a:spcBef>
                <a:spcPts val="450"/>
              </a:spcBef>
              <a:spcAft>
                <a:spcPts val="0"/>
              </a:spcAft>
              <a:buClr>
                <a:srgbClr val="262626"/>
              </a:buClr>
              <a:buSzPts val="2000"/>
              <a:buChar char=" "/>
            </a:pPr>
            <a:r>
              <a:rPr lang="es-ES" sz="2000"/>
              <a:t>Mejora el canal de comunicación </a:t>
            </a:r>
            <a:endParaRPr/>
          </a:p>
          <a:p>
            <a:pPr marL="260604" lvl="1" indent="-257175" algn="l" rtl="0">
              <a:lnSpc>
                <a:spcPct val="75000"/>
              </a:lnSpc>
              <a:spcBef>
                <a:spcPts val="450"/>
              </a:spcBef>
              <a:spcAft>
                <a:spcPts val="0"/>
              </a:spcAft>
              <a:buClr>
                <a:srgbClr val="262626"/>
              </a:buClr>
              <a:buSzPts val="2800"/>
              <a:buChar char=" "/>
            </a:pPr>
            <a:r>
              <a:rPr lang="es-ES" sz="2800"/>
              <a:t>Haga que la otra persona se tranquilice</a:t>
            </a:r>
            <a:endParaRPr/>
          </a:p>
          <a:p>
            <a:pPr marL="411480" lvl="2" indent="-411480" algn="l" rtl="0">
              <a:lnSpc>
                <a:spcPct val="75000"/>
              </a:lnSpc>
              <a:spcBef>
                <a:spcPts val="450"/>
              </a:spcBef>
              <a:spcAft>
                <a:spcPts val="0"/>
              </a:spcAft>
              <a:buClr>
                <a:srgbClr val="262626"/>
              </a:buClr>
              <a:buSzPts val="2000"/>
              <a:buChar char=" "/>
            </a:pPr>
            <a:r>
              <a:rPr lang="es-ES" sz="2000"/>
              <a:t>Romper el hielo con cuestiones cotidianas</a:t>
            </a:r>
            <a:endParaRPr/>
          </a:p>
          <a:p>
            <a:pPr marL="260604" lvl="1" indent="-257175" algn="l" rtl="0">
              <a:lnSpc>
                <a:spcPct val="75000"/>
              </a:lnSpc>
              <a:spcBef>
                <a:spcPts val="450"/>
              </a:spcBef>
              <a:spcAft>
                <a:spcPts val="0"/>
              </a:spcAft>
              <a:buClr>
                <a:srgbClr val="262626"/>
              </a:buClr>
              <a:buSzPts val="2800"/>
              <a:buChar char=" "/>
            </a:pPr>
            <a:r>
              <a:rPr lang="es-ES" sz="2800"/>
              <a:t>Haga ver que está escuchando lo que dice</a:t>
            </a:r>
            <a:endParaRPr/>
          </a:p>
          <a:p>
            <a:pPr marL="411480" lvl="2" indent="-411480" algn="l" rtl="0">
              <a:lnSpc>
                <a:spcPct val="75000"/>
              </a:lnSpc>
              <a:spcBef>
                <a:spcPts val="450"/>
              </a:spcBef>
              <a:spcAft>
                <a:spcPts val="0"/>
              </a:spcAft>
              <a:buClr>
                <a:srgbClr val="262626"/>
              </a:buClr>
              <a:buSzPts val="2000"/>
              <a:buChar char=" "/>
            </a:pPr>
            <a:r>
              <a:rPr lang="es-ES" sz="2000"/>
              <a:t>Mantener el contacto visual, asentir con la cabeza, emitir comentarios</a:t>
            </a:r>
            <a:endParaRPr/>
          </a:p>
          <a:p>
            <a:pPr marL="260604" lvl="1" indent="-257175" algn="l" rtl="0">
              <a:lnSpc>
                <a:spcPct val="75000"/>
              </a:lnSpc>
              <a:spcBef>
                <a:spcPts val="450"/>
              </a:spcBef>
              <a:spcAft>
                <a:spcPts val="0"/>
              </a:spcAft>
              <a:buClr>
                <a:srgbClr val="262626"/>
              </a:buClr>
              <a:buSzPts val="2800"/>
              <a:buChar char=" "/>
            </a:pPr>
            <a:r>
              <a:rPr lang="es-ES" sz="2800"/>
              <a:t>Haga preguntas sobre lo que dice</a:t>
            </a:r>
            <a:endParaRPr/>
          </a:p>
          <a:p>
            <a:pPr marL="411480" lvl="2" indent="-411480" algn="l" rtl="0">
              <a:lnSpc>
                <a:spcPct val="75000"/>
              </a:lnSpc>
              <a:spcBef>
                <a:spcPts val="450"/>
              </a:spcBef>
              <a:spcAft>
                <a:spcPts val="0"/>
              </a:spcAft>
              <a:buClr>
                <a:srgbClr val="262626"/>
              </a:buClr>
              <a:buSzPts val="2000"/>
              <a:buChar char=" "/>
            </a:pPr>
            <a:r>
              <a:rPr lang="es-ES" sz="2000"/>
              <a:t>El entrevistado siente que le presta atención y puede ampliar su respuesta</a:t>
            </a:r>
            <a:endParaRPr/>
          </a:p>
          <a:p>
            <a:pPr marL="260604" lvl="1" indent="-257175" algn="l" rtl="0">
              <a:lnSpc>
                <a:spcPct val="75000"/>
              </a:lnSpc>
              <a:spcBef>
                <a:spcPts val="450"/>
              </a:spcBef>
              <a:spcAft>
                <a:spcPts val="0"/>
              </a:spcAft>
              <a:buClr>
                <a:srgbClr val="262626"/>
              </a:buClr>
              <a:buSzPts val="2800"/>
              <a:buChar char=" "/>
            </a:pPr>
            <a:r>
              <a:rPr lang="es-ES" sz="2800"/>
              <a:t>No haga suposiciones</a:t>
            </a:r>
            <a:endParaRPr/>
          </a:p>
          <a:p>
            <a:pPr marL="411480" lvl="2" indent="-411480" algn="l" rtl="0">
              <a:lnSpc>
                <a:spcPct val="75000"/>
              </a:lnSpc>
              <a:spcBef>
                <a:spcPts val="450"/>
              </a:spcBef>
              <a:spcAft>
                <a:spcPts val="0"/>
              </a:spcAft>
              <a:buClr>
                <a:srgbClr val="262626"/>
              </a:buClr>
              <a:buSzPts val="2000"/>
              <a:buChar char=" "/>
            </a:pPr>
            <a:r>
              <a:rPr lang="es-ES" sz="2000"/>
              <a:t>Escuche todo lo que el entrevistado tiene que explicar</a:t>
            </a:r>
            <a:endParaRPr/>
          </a:p>
          <a:p>
            <a:pPr marL="260604" lvl="1" indent="-257175" algn="l" rtl="0">
              <a:lnSpc>
                <a:spcPct val="75000"/>
              </a:lnSpc>
              <a:spcBef>
                <a:spcPts val="450"/>
              </a:spcBef>
              <a:spcAft>
                <a:spcPts val="0"/>
              </a:spcAft>
              <a:buClr>
                <a:srgbClr val="262626"/>
              </a:buClr>
              <a:buSzPts val="2800"/>
              <a:buChar char=" "/>
            </a:pPr>
            <a:r>
              <a:rPr lang="es-ES" sz="2800"/>
              <a:t>Tome nota</a:t>
            </a:r>
            <a:endParaRPr/>
          </a:p>
          <a:p>
            <a:pPr marL="411480" lvl="2" indent="-411480" algn="l" rtl="0">
              <a:lnSpc>
                <a:spcPct val="75000"/>
              </a:lnSpc>
              <a:spcBef>
                <a:spcPts val="450"/>
              </a:spcBef>
              <a:spcAft>
                <a:spcPts val="0"/>
              </a:spcAft>
              <a:buClr>
                <a:srgbClr val="262626"/>
              </a:buClr>
              <a:buSzPts val="2000"/>
              <a:buChar char=" "/>
            </a:pPr>
            <a:r>
              <a:rPr lang="es-ES" sz="2000"/>
              <a:t>El entrevistado percibe que está siendo escuchado</a:t>
            </a:r>
            <a:endParaRPr/>
          </a:p>
          <a:p>
            <a:pPr marL="68580" lvl="0" indent="0" algn="l" rtl="0">
              <a:lnSpc>
                <a:spcPct val="75000"/>
              </a:lnSpc>
              <a:spcBef>
                <a:spcPts val="975"/>
              </a:spcBef>
              <a:spcAft>
                <a:spcPts val="0"/>
              </a:spcAft>
              <a:buClr>
                <a:srgbClr val="C00000"/>
              </a:buClr>
              <a:buSzPts val="1800"/>
              <a:buFont typeface="Arial"/>
              <a:buNone/>
            </a:pPr>
            <a:endParaRPr/>
          </a:p>
        </p:txBody>
      </p:sp>
      <p:sp>
        <p:nvSpPr>
          <p:cNvPr id="1117" name="Google Shape;1117;p142"/>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sp>
        <p:nvSpPr>
          <p:cNvPr id="1118" name="Google Shape;1118;p142"/>
          <p:cNvSpPr/>
          <p:nvPr/>
        </p:nvSpPr>
        <p:spPr>
          <a:xfrm>
            <a:off x="6331305" y="6455985"/>
            <a:ext cx="1694068" cy="563191"/>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1800"/>
              <a:buFont typeface="Arial"/>
              <a:buNone/>
            </a:pPr>
            <a:r>
              <a:rPr lang="es-ES" sz="1800" b="0" i="0" u="none" strike="noStrike" cap="none">
                <a:solidFill>
                  <a:srgbClr val="262626"/>
                </a:solidFill>
                <a:latin typeface="Calibri"/>
                <a:ea typeface="Calibri"/>
                <a:cs typeface="Calibri"/>
                <a:sym typeface="Calibri"/>
              </a:rPr>
              <a:t>Whitten Bentley</a:t>
            </a:r>
            <a:endParaRPr sz="1800" b="0" i="0" u="none" strike="noStrike" cap="none">
              <a:solidFill>
                <a:srgbClr val="262626"/>
              </a:solidFill>
              <a:latin typeface="Calibri"/>
              <a:ea typeface="Calibri"/>
              <a:cs typeface="Calibri"/>
              <a:sym typeface="Calibri"/>
            </a:endParaRP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143"/>
          <p:cNvSpPr txBox="1">
            <a:spLocks noGrp="1"/>
          </p:cNvSpPr>
          <p:nvPr>
            <p:ph type="title"/>
          </p:nvPr>
        </p:nvSpPr>
        <p:spPr>
          <a:xfrm>
            <a:off x="625911" y="643372"/>
            <a:ext cx="10816259"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accent1"/>
              </a:buClr>
              <a:buSzPts val="3000"/>
              <a:buFont typeface="Calibri"/>
              <a:buNone/>
            </a:pPr>
            <a:r>
              <a:rPr lang="es-ES" sz="4000" b="1"/>
              <a:t>Entrevistas (Whitten)</a:t>
            </a:r>
            <a:endParaRPr sz="4000" b="1"/>
          </a:p>
        </p:txBody>
      </p:sp>
      <p:sp>
        <p:nvSpPr>
          <p:cNvPr id="1124" name="Google Shape;1124;p143"/>
          <p:cNvSpPr txBox="1">
            <a:spLocks noGrp="1"/>
          </p:cNvSpPr>
          <p:nvPr>
            <p:ph type="sldNum" idx="12"/>
          </p:nvPr>
        </p:nvSpPr>
        <p:spPr>
          <a:xfrm>
            <a:off x="9286734" y="2852615"/>
            <a:ext cx="2937891"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76</a:t>
            </a:fld>
            <a:endParaRPr/>
          </a:p>
        </p:txBody>
      </p:sp>
      <p:sp>
        <p:nvSpPr>
          <p:cNvPr id="1125" name="Google Shape;1125;p143"/>
          <p:cNvSpPr txBox="1">
            <a:spLocks noGrp="1"/>
          </p:cNvSpPr>
          <p:nvPr>
            <p:ph type="body" idx="1"/>
          </p:nvPr>
        </p:nvSpPr>
        <p:spPr>
          <a:xfrm>
            <a:off x="625908" y="1902580"/>
            <a:ext cx="9832618" cy="4478753"/>
          </a:xfrm>
          <a:prstGeom prst="rect">
            <a:avLst/>
          </a:prstGeom>
          <a:noFill/>
          <a:ln>
            <a:noFill/>
          </a:ln>
        </p:spPr>
        <p:txBody>
          <a:bodyPr spcFirstLastPara="1" wrap="square" lIns="91425" tIns="45700" rIns="91425" bIns="45700" anchor="t" anchorCtr="0">
            <a:normAutofit/>
          </a:bodyPr>
          <a:lstStyle/>
          <a:p>
            <a:pPr marL="68580" lvl="0" indent="-254000" algn="l" rtl="0">
              <a:lnSpc>
                <a:spcPct val="85000"/>
              </a:lnSpc>
              <a:spcBef>
                <a:spcPts val="0"/>
              </a:spcBef>
              <a:spcAft>
                <a:spcPts val="0"/>
              </a:spcAft>
              <a:buClr>
                <a:srgbClr val="C00000"/>
              </a:buClr>
              <a:buSzPts val="4000"/>
              <a:buFont typeface="Arial"/>
              <a:buChar char="»"/>
            </a:pPr>
            <a:r>
              <a:rPr lang="es-ES" sz="2400"/>
              <a:t>El lenguaje corporal</a:t>
            </a:r>
            <a:endParaRPr sz="2400"/>
          </a:p>
          <a:p>
            <a:pPr marL="260604" lvl="1" indent="-257175" algn="l" rtl="0">
              <a:lnSpc>
                <a:spcPct val="85000"/>
              </a:lnSpc>
              <a:spcBef>
                <a:spcPts val="450"/>
              </a:spcBef>
              <a:spcAft>
                <a:spcPts val="0"/>
              </a:spcAft>
              <a:buClr>
                <a:srgbClr val="262626"/>
              </a:buClr>
              <a:buSzPts val="4000"/>
              <a:buChar char=" "/>
            </a:pPr>
            <a:r>
              <a:rPr lang="es-ES" sz="2400"/>
              <a:t>Información no verbal que comunicamos</a:t>
            </a:r>
            <a:endParaRPr sz="2400"/>
          </a:p>
          <a:p>
            <a:pPr marL="411480" lvl="2" indent="-411480" algn="l" rtl="0">
              <a:lnSpc>
                <a:spcPct val="85000"/>
              </a:lnSpc>
              <a:spcBef>
                <a:spcPts val="450"/>
              </a:spcBef>
              <a:spcAft>
                <a:spcPts val="0"/>
              </a:spcAft>
              <a:buClr>
                <a:srgbClr val="262626"/>
              </a:buClr>
              <a:buSzPts val="3200"/>
              <a:buChar char=" "/>
            </a:pPr>
            <a:r>
              <a:rPr lang="es-ES" sz="2400"/>
              <a:t>La mayor parte de la información se expresa a través de las expresiones corporales </a:t>
            </a:r>
            <a:endParaRPr sz="2400"/>
          </a:p>
          <a:p>
            <a:pPr marL="411480" lvl="2" indent="-411480" algn="l" rtl="0">
              <a:lnSpc>
                <a:spcPct val="85000"/>
              </a:lnSpc>
              <a:spcBef>
                <a:spcPts val="450"/>
              </a:spcBef>
              <a:spcAft>
                <a:spcPts val="0"/>
              </a:spcAft>
              <a:buClr>
                <a:srgbClr val="262626"/>
              </a:buClr>
              <a:buSzPts val="3200"/>
              <a:buChar char=" "/>
            </a:pPr>
            <a:r>
              <a:rPr lang="es-ES" sz="2400"/>
              <a:t>Las más importantes son:</a:t>
            </a:r>
            <a:endParaRPr sz="2400"/>
          </a:p>
          <a:p>
            <a:pPr marL="617220" lvl="3" indent="-617220" algn="l" rtl="0">
              <a:lnSpc>
                <a:spcPct val="85000"/>
              </a:lnSpc>
              <a:spcBef>
                <a:spcPts val="450"/>
              </a:spcBef>
              <a:spcAft>
                <a:spcPts val="0"/>
              </a:spcAft>
              <a:buClr>
                <a:srgbClr val="262626"/>
              </a:buClr>
              <a:buSzPts val="2800"/>
              <a:buChar char=" "/>
            </a:pPr>
            <a:r>
              <a:rPr lang="es-ES" sz="2400"/>
              <a:t>Expresiones faciales</a:t>
            </a:r>
            <a:endParaRPr sz="2400"/>
          </a:p>
          <a:p>
            <a:pPr marL="617220" lvl="3" indent="-617220" algn="l" rtl="0">
              <a:lnSpc>
                <a:spcPct val="85000"/>
              </a:lnSpc>
              <a:spcBef>
                <a:spcPts val="450"/>
              </a:spcBef>
              <a:spcAft>
                <a:spcPts val="0"/>
              </a:spcAft>
              <a:buClr>
                <a:srgbClr val="262626"/>
              </a:buClr>
              <a:buSzPts val="2800"/>
              <a:buChar char=" "/>
            </a:pPr>
            <a:r>
              <a:rPr lang="es-ES" sz="2400"/>
              <a:t>Contacto visual</a:t>
            </a:r>
            <a:endParaRPr sz="2400"/>
          </a:p>
          <a:p>
            <a:pPr marL="617220" lvl="3" indent="-617220" algn="l" rtl="0">
              <a:lnSpc>
                <a:spcPct val="85000"/>
              </a:lnSpc>
              <a:spcBef>
                <a:spcPts val="450"/>
              </a:spcBef>
              <a:spcAft>
                <a:spcPts val="0"/>
              </a:spcAft>
              <a:buClr>
                <a:srgbClr val="262626"/>
              </a:buClr>
              <a:buSzPts val="2800"/>
              <a:buChar char=" "/>
            </a:pPr>
            <a:r>
              <a:rPr lang="es-ES" sz="2400"/>
              <a:t>Postura</a:t>
            </a:r>
            <a:endParaRPr sz="2400"/>
          </a:p>
        </p:txBody>
      </p:sp>
      <p:sp>
        <p:nvSpPr>
          <p:cNvPr id="1126" name="Google Shape;1126;p143"/>
          <p:cNvSpPr txBox="1"/>
          <p:nvPr/>
        </p:nvSpPr>
        <p:spPr>
          <a:xfrm>
            <a:off x="4590455" y="18288"/>
            <a:ext cx="5508546" cy="32918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s-ES" sz="1200" b="0" i="0" u="none" strike="noStrike" cap="none">
                <a:solidFill>
                  <a:srgbClr val="FFFFFF"/>
                </a:solidFill>
                <a:latin typeface="Calibri"/>
                <a:ea typeface="Calibri"/>
                <a:cs typeface="Calibri"/>
                <a:sym typeface="Calibri"/>
              </a:rPr>
              <a:t>Ingeniería de Software I  2013</a:t>
            </a:r>
            <a:endParaRPr sz="1200" b="0" i="0" u="none" strike="noStrike" cap="none">
              <a:solidFill>
                <a:srgbClr val="FFFFFF"/>
              </a:solidFill>
              <a:latin typeface="Calibri"/>
              <a:ea typeface="Calibri"/>
              <a:cs typeface="Calibri"/>
              <a:sym typeface="Calibri"/>
            </a:endParaRPr>
          </a:p>
        </p:txBody>
      </p:sp>
      <p:pic>
        <p:nvPicPr>
          <p:cNvPr id="1127" name="Google Shape;1127;p143" descr="http://www.primerempleo.com/images/8259.gif"/>
          <p:cNvPicPr preferRelativeResize="0"/>
          <p:nvPr/>
        </p:nvPicPr>
        <p:blipFill rotWithShape="1">
          <a:blip r:embed="rId3">
            <a:alphaModFix/>
          </a:blip>
          <a:srcRect/>
          <a:stretch/>
        </p:blipFill>
        <p:spPr>
          <a:xfrm>
            <a:off x="8433191" y="4149081"/>
            <a:ext cx="3696043" cy="1610519"/>
          </a:xfrm>
          <a:prstGeom prst="rect">
            <a:avLst/>
          </a:prstGeom>
          <a:noFill/>
          <a:ln>
            <a:noFill/>
          </a:ln>
        </p:spPr>
      </p:pic>
      <p:sp>
        <p:nvSpPr>
          <p:cNvPr id="1128" name="Google Shape;1128;p143"/>
          <p:cNvSpPr/>
          <p:nvPr/>
        </p:nvSpPr>
        <p:spPr>
          <a:xfrm>
            <a:off x="5903710" y="6494933"/>
            <a:ext cx="1807467" cy="270523"/>
          </a:xfrm>
          <a:prstGeom prst="rect">
            <a:avLst/>
          </a:prstGeom>
          <a:noFill/>
          <a:ln>
            <a:noFill/>
          </a:ln>
        </p:spPr>
        <p:txBody>
          <a:bodyPr spcFirstLastPara="1" wrap="square" lIns="91425" tIns="45700" rIns="91425" bIns="45700" anchor="t" anchorCtr="0">
            <a:spAutoFit/>
          </a:bodyPr>
          <a:lstStyle/>
          <a:p>
            <a:pPr marL="0" marR="0" lvl="3" indent="0" algn="l" rtl="0">
              <a:lnSpc>
                <a:spcPct val="85000"/>
              </a:lnSpc>
              <a:spcBef>
                <a:spcPts val="0"/>
              </a:spcBef>
              <a:spcAft>
                <a:spcPts val="0"/>
              </a:spcAft>
              <a:buClr>
                <a:srgbClr val="000000"/>
              </a:buClr>
              <a:buSzPts val="1350"/>
              <a:buFont typeface="Arial"/>
              <a:buNone/>
            </a:pPr>
            <a:r>
              <a:rPr lang="es-ES" sz="1350" b="0" i="0" u="none" strike="noStrike" cap="none">
                <a:solidFill>
                  <a:srgbClr val="262626"/>
                </a:solidFill>
                <a:latin typeface="Calibri"/>
                <a:ea typeface="Calibri"/>
                <a:cs typeface="Calibri"/>
                <a:sym typeface="Calibri"/>
              </a:rPr>
              <a:t>Whitten Bentley</a:t>
            </a:r>
            <a:endParaRPr sz="1350" b="0" i="0" u="none" strike="noStrike" cap="none">
              <a:solidFill>
                <a:srgbClr val="262626"/>
              </a:solidFill>
              <a:latin typeface="Calibri"/>
              <a:ea typeface="Calibri"/>
              <a:cs typeface="Calibri"/>
              <a:sym typeface="Calibri"/>
            </a:endParaRP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54"/>
          <p:cNvSpPr txBox="1">
            <a:spLocks noGrp="1"/>
          </p:cNvSpPr>
          <p:nvPr>
            <p:ph type="title"/>
          </p:nvPr>
        </p:nvSpPr>
        <p:spPr>
          <a:xfrm>
            <a:off x="625912" y="499538"/>
            <a:ext cx="10850228" cy="1273283"/>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chemeClr val="accent1"/>
              </a:buClr>
              <a:buSzPts val="3600"/>
              <a:buFont typeface="Calibri"/>
              <a:buNone/>
            </a:pPr>
            <a:r>
              <a:rPr lang="es-ES" sz="4000" b="1"/>
              <a:t>Bibliografía</a:t>
            </a:r>
            <a:endParaRPr sz="4000" b="1"/>
          </a:p>
        </p:txBody>
      </p:sp>
      <p:sp>
        <p:nvSpPr>
          <p:cNvPr id="1244" name="Google Shape;1244;p154"/>
          <p:cNvSpPr txBox="1">
            <a:spLocks noGrp="1"/>
          </p:cNvSpPr>
          <p:nvPr>
            <p:ph type="body" idx="1"/>
          </p:nvPr>
        </p:nvSpPr>
        <p:spPr>
          <a:xfrm>
            <a:off x="698207" y="2060848"/>
            <a:ext cx="10194111" cy="4032448"/>
          </a:xfrm>
          <a:prstGeom prst="rect">
            <a:avLst/>
          </a:prstGeom>
          <a:noFill/>
          <a:ln>
            <a:noFill/>
          </a:ln>
        </p:spPr>
        <p:txBody>
          <a:bodyPr spcFirstLastPara="1" wrap="square" lIns="91425" tIns="45700" rIns="91425" bIns="45700" anchor="t" anchorCtr="0">
            <a:normAutofit/>
          </a:bodyPr>
          <a:lstStyle/>
          <a:p>
            <a:pPr marL="68580" lvl="0" indent="-152400" algn="l" rtl="0">
              <a:lnSpc>
                <a:spcPct val="85000"/>
              </a:lnSpc>
              <a:spcBef>
                <a:spcPts val="0"/>
              </a:spcBef>
              <a:spcAft>
                <a:spcPts val="0"/>
              </a:spcAft>
              <a:buSzPts val="2400"/>
              <a:buChar char="»"/>
            </a:pPr>
            <a:r>
              <a:rPr lang="es-ES" sz="2400"/>
              <a:t>Libros consultados para técnicas de elicitación de requerimientos</a:t>
            </a:r>
            <a:endParaRPr sz="2400"/>
          </a:p>
          <a:p>
            <a:pPr marL="68580" lvl="0" indent="0" algn="l" rtl="0">
              <a:lnSpc>
                <a:spcPct val="85000"/>
              </a:lnSpc>
              <a:spcBef>
                <a:spcPts val="975"/>
              </a:spcBef>
              <a:spcAft>
                <a:spcPts val="0"/>
              </a:spcAft>
              <a:buSzPts val="2400"/>
              <a:buNone/>
            </a:pPr>
            <a:endParaRPr sz="2400"/>
          </a:p>
          <a:p>
            <a:pPr marL="260604" lvl="1" indent="-257175" algn="l" rtl="0">
              <a:lnSpc>
                <a:spcPct val="85000"/>
              </a:lnSpc>
              <a:spcBef>
                <a:spcPts val="450"/>
              </a:spcBef>
              <a:spcAft>
                <a:spcPts val="0"/>
              </a:spcAft>
              <a:buClr>
                <a:srgbClr val="262626"/>
              </a:buClr>
              <a:buSzPts val="2400"/>
              <a:buChar char=" "/>
            </a:pPr>
            <a:r>
              <a:rPr lang="es-ES" sz="2400"/>
              <a:t>Whitten-Bentley, Análisis de Sistemas Diseño y Métodos, Capítulo 5, Mc Graw Hill 2008</a:t>
            </a:r>
            <a:endParaRPr/>
          </a:p>
          <a:p>
            <a:pPr marL="260604" lvl="1" indent="-257175" algn="l" rtl="0">
              <a:lnSpc>
                <a:spcPct val="85000"/>
              </a:lnSpc>
              <a:spcBef>
                <a:spcPts val="450"/>
              </a:spcBef>
              <a:spcAft>
                <a:spcPts val="0"/>
              </a:spcAft>
              <a:buClr>
                <a:srgbClr val="262626"/>
              </a:buClr>
              <a:buSzPts val="2400"/>
              <a:buChar char=" "/>
            </a:pPr>
            <a:r>
              <a:rPr lang="es-ES" sz="2400"/>
              <a:t>Kendall y Kendall, Análisis y diseño de Sistemas, Capítulo 4, Pearson Prentice Hall 2005</a:t>
            </a:r>
            <a:endParaRPr sz="2400"/>
          </a:p>
          <a:p>
            <a:pPr marL="68580" lvl="0" indent="0" algn="l" rtl="0">
              <a:lnSpc>
                <a:spcPct val="85000"/>
              </a:lnSpc>
              <a:spcBef>
                <a:spcPts val="975"/>
              </a:spcBef>
              <a:spcAft>
                <a:spcPts val="0"/>
              </a:spcAft>
              <a:buSzPts val="2400"/>
              <a:buNone/>
            </a:pPr>
            <a:endParaRPr sz="2400"/>
          </a:p>
          <a:p>
            <a:pPr marL="260604" lvl="1" indent="-104775" algn="l" rtl="0">
              <a:lnSpc>
                <a:spcPct val="85000"/>
              </a:lnSpc>
              <a:spcBef>
                <a:spcPts val="450"/>
              </a:spcBef>
              <a:spcAft>
                <a:spcPts val="0"/>
              </a:spcAft>
              <a:buClr>
                <a:srgbClr val="262626"/>
              </a:buClr>
              <a:buSzPts val="2400"/>
              <a:buNone/>
            </a:pPr>
            <a:endParaRPr sz="2400"/>
          </a:p>
        </p:txBody>
      </p:sp>
      <p:sp>
        <p:nvSpPr>
          <p:cNvPr id="1245" name="Google Shape;1245;p154"/>
          <p:cNvSpPr txBox="1">
            <a:spLocks noGrp="1"/>
          </p:cNvSpPr>
          <p:nvPr>
            <p:ph type="sldNum" idx="12"/>
          </p:nvPr>
        </p:nvSpPr>
        <p:spPr>
          <a:xfrm>
            <a:off x="9303322" y="2780930"/>
            <a:ext cx="2937891"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7700"/>
              <a:buNone/>
            </a:pPr>
            <a:fld id="{00000000-1234-1234-1234-123412341234}" type="slidenum">
              <a:rPr lang="es-ES"/>
              <a:t>77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94"/>
          <p:cNvSpPr txBox="1">
            <a:spLocks noGrp="1"/>
          </p:cNvSpPr>
          <p:nvPr>
            <p:ph type="title"/>
          </p:nvPr>
        </p:nvSpPr>
        <p:spPr>
          <a:xfrm>
            <a:off x="1101709" y="286604"/>
            <a:ext cx="10099001"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1800"/>
              <a:buNone/>
            </a:pPr>
            <a:r>
              <a:rPr lang="es-ES"/>
              <a:t>Ingeniería de Software I </a:t>
            </a:r>
            <a:endParaRPr/>
          </a:p>
        </p:txBody>
      </p:sp>
      <p:sp>
        <p:nvSpPr>
          <p:cNvPr id="349" name="Google Shape;349;p94"/>
          <p:cNvSpPr txBox="1">
            <a:spLocks noGrp="1"/>
          </p:cNvSpPr>
          <p:nvPr>
            <p:ph type="body" idx="1"/>
          </p:nvPr>
        </p:nvSpPr>
        <p:spPr>
          <a:xfrm>
            <a:off x="1101709" y="1845734"/>
            <a:ext cx="10099001" cy="4023360"/>
          </a:xfrm>
          <a:prstGeom prst="rect">
            <a:avLst/>
          </a:prstGeom>
          <a:noFill/>
          <a:ln>
            <a:noFill/>
          </a:ln>
        </p:spPr>
        <p:txBody>
          <a:bodyPr spcFirstLastPara="1" wrap="square" lIns="0" tIns="45700" rIns="0" bIns="45700" anchor="t" anchorCtr="0">
            <a:normAutofit/>
          </a:bodyPr>
          <a:lstStyle/>
          <a:p>
            <a:pPr marL="457200" lvl="0" indent="-342900" algn="l" rtl="0">
              <a:lnSpc>
                <a:spcPct val="90000"/>
              </a:lnSpc>
              <a:spcBef>
                <a:spcPts val="1200"/>
              </a:spcBef>
              <a:spcAft>
                <a:spcPts val="0"/>
              </a:spcAft>
              <a:buSzPts val="1800"/>
              <a:buChar char=" "/>
            </a:pPr>
            <a:r>
              <a:rPr lang="es-ES" sz="3200"/>
              <a:t>Bibliografía general de la materia:</a:t>
            </a:r>
            <a:endParaRPr/>
          </a:p>
          <a:p>
            <a:pPr marL="914400" lvl="1" indent="-342900" algn="l" rtl="0">
              <a:lnSpc>
                <a:spcPct val="90000"/>
              </a:lnSpc>
              <a:spcBef>
                <a:spcPts val="200"/>
              </a:spcBef>
              <a:spcAft>
                <a:spcPts val="0"/>
              </a:spcAft>
              <a:buSzPts val="1800"/>
              <a:buChar char="◦"/>
            </a:pPr>
            <a:r>
              <a:rPr lang="es-ES" sz="3200"/>
              <a:t>Pfleeger Shari Lawrence. Software Engineering. Theory and practice. Prentice Hall.</a:t>
            </a:r>
            <a:endParaRPr/>
          </a:p>
          <a:p>
            <a:pPr marL="914400" lvl="1" indent="-342900" algn="l" rtl="0">
              <a:lnSpc>
                <a:spcPct val="90000"/>
              </a:lnSpc>
              <a:spcBef>
                <a:spcPts val="200"/>
              </a:spcBef>
              <a:spcAft>
                <a:spcPts val="0"/>
              </a:spcAft>
              <a:buSzPts val="1800"/>
              <a:buChar char="◦"/>
            </a:pPr>
            <a:r>
              <a:rPr lang="es-ES" sz="3200"/>
              <a:t>Sommerville Ian. Software Engineering. Addison Wesley.</a:t>
            </a:r>
            <a:endParaRPr/>
          </a:p>
          <a:p>
            <a:pPr marL="914400" lvl="1" indent="-342900" algn="l" rtl="0">
              <a:lnSpc>
                <a:spcPct val="90000"/>
              </a:lnSpc>
              <a:spcBef>
                <a:spcPts val="200"/>
              </a:spcBef>
              <a:spcAft>
                <a:spcPts val="0"/>
              </a:spcAft>
              <a:buSzPts val="1800"/>
              <a:buChar char="◦"/>
            </a:pPr>
            <a:r>
              <a:rPr lang="es-ES" sz="3200"/>
              <a:t>Pressman Roger. Ingeniería de Software. Un enfoque práctico. Mc Graw Hill.</a:t>
            </a:r>
            <a:endParaRPr/>
          </a:p>
        </p:txBody>
      </p:sp>
      <p:sp>
        <p:nvSpPr>
          <p:cNvPr id="350" name="Google Shape;350;p94"/>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SzPts val="1000"/>
              <a:buNone/>
            </a:pPr>
            <a:fld id="{00000000-1234-1234-1234-123412341234}" type="slidenum">
              <a:rPr lang="es-ES"/>
              <a:t>8</a:t>
            </a:fld>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
          <p:cNvSpPr txBox="1">
            <a:spLocks noGrp="1"/>
          </p:cNvSpPr>
          <p:nvPr>
            <p:ph type="title"/>
          </p:nvPr>
        </p:nvSpPr>
        <p:spPr>
          <a:xfrm>
            <a:off x="1101709" y="758952"/>
            <a:ext cx="10099001"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s-ES"/>
              <a:t>Conceptos de Ingeniería de Software</a:t>
            </a:r>
            <a:endParaRPr/>
          </a:p>
        </p:txBody>
      </p:sp>
      <p:sp>
        <p:nvSpPr>
          <p:cNvPr id="356" name="Google Shape;356;p2"/>
          <p:cNvSpPr txBox="1">
            <a:spLocks noGrp="1"/>
          </p:cNvSpPr>
          <p:nvPr>
            <p:ph type="sldNum" idx="12"/>
          </p:nvPr>
        </p:nvSpPr>
        <p:spPr>
          <a:xfrm>
            <a:off x="9940422" y="6459786"/>
            <a:ext cx="1317321"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s-ES"/>
              <a:t>9</a:t>
            </a:fld>
            <a:endParaRPr/>
          </a:p>
        </p:txBody>
      </p:sp>
      <p:pic>
        <p:nvPicPr>
          <p:cNvPr id="357" name="Google Shape;357;p2"/>
          <p:cNvPicPr preferRelativeResize="0"/>
          <p:nvPr/>
        </p:nvPicPr>
        <p:blipFill rotWithShape="1">
          <a:blip r:embed="rId3">
            <a:alphaModFix/>
          </a:blip>
          <a:srcRect/>
          <a:stretch/>
        </p:blipFill>
        <p:spPr>
          <a:xfrm>
            <a:off x="10873134" y="182888"/>
            <a:ext cx="1152127" cy="1152127"/>
          </a:xfrm>
          <a:prstGeom prst="rect">
            <a:avLst/>
          </a:prstGeom>
          <a:noFill/>
          <a:ln>
            <a:noFill/>
          </a:ln>
        </p:spPr>
      </p:pic>
      <p:sp>
        <p:nvSpPr>
          <p:cNvPr id="358" name="Google Shape;358;p2"/>
          <p:cNvSpPr txBox="1">
            <a:spLocks noGrp="1"/>
          </p:cNvSpPr>
          <p:nvPr>
            <p:ph type="body" idx="1"/>
          </p:nvPr>
        </p:nvSpPr>
        <p:spPr>
          <a:xfrm>
            <a:off x="1101709" y="4453128"/>
            <a:ext cx="10099001"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endParaRPr/>
          </a:p>
        </p:txBody>
      </p:sp>
    </p:spTree>
  </p:cSld>
  <p:clrMapOvr>
    <a:masterClrMapping/>
  </p:clrMapOvr>
  <p:transition spd="med">
    <p:fade/>
  </p:transition>
</p:sld>
</file>

<file path=ppt/theme/theme1.xml><?xml version="1.0" encoding="utf-8"?>
<a:theme xmlns:a="http://schemas.openxmlformats.org/drawingml/2006/main" name="Retrospección">
  <a:themeElements>
    <a:clrScheme name="Verd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4309</Words>
  <Application>Microsoft Office PowerPoint</Application>
  <PresentationFormat>Personalizado</PresentationFormat>
  <Paragraphs>746</Paragraphs>
  <Slides>77</Slides>
  <Notes>77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0</vt:i4>
      </vt:variant>
      <vt:variant>
        <vt:lpstr>Títulos de diapositiva</vt:lpstr>
      </vt:variant>
      <vt:variant>
        <vt:i4>77</vt:i4>
      </vt:variant>
    </vt:vector>
  </HeadingPairs>
  <TitlesOfParts>
    <vt:vector size="81" baseType="lpstr">
      <vt:lpstr>Arial</vt:lpstr>
      <vt:lpstr>Calibri</vt:lpstr>
      <vt:lpstr>Noto Sans Symbols</vt:lpstr>
      <vt:lpstr>Retrospección</vt:lpstr>
      <vt:lpstr>Ingeniería de Software I – Clase 1</vt:lpstr>
      <vt:lpstr>Ingeniería de Software I </vt:lpstr>
      <vt:lpstr>Ingeniería de Software I </vt:lpstr>
      <vt:lpstr>Ingeniería de Software I </vt:lpstr>
      <vt:lpstr>Ingeniería de Software I </vt:lpstr>
      <vt:lpstr>Ingeniería de Software I </vt:lpstr>
      <vt:lpstr>Ingeniería de Software I </vt:lpstr>
      <vt:lpstr>Ingeniería de Software I </vt:lpstr>
      <vt:lpstr>Conceptos de Ingeniería de Software</vt:lpstr>
      <vt:lpstr>Software  - Naturaleza</vt:lpstr>
      <vt:lpstr>Software</vt:lpstr>
      <vt:lpstr>Características del Software</vt:lpstr>
      <vt:lpstr>Características del Software</vt:lpstr>
      <vt:lpstr>Tipos de producto de software</vt:lpstr>
      <vt:lpstr>Tipos de producto de software Software libre</vt:lpstr>
      <vt:lpstr>Clasificación del Software</vt:lpstr>
      <vt:lpstr>Software - Nuevos retos </vt:lpstr>
      <vt:lpstr>Software- Retos</vt:lpstr>
      <vt:lpstr>Software- Retos</vt:lpstr>
      <vt:lpstr>¿Qué es la Ingeniería de software?</vt:lpstr>
      <vt:lpstr>¿Qué es la Ingeniería de software?</vt:lpstr>
      <vt:lpstr>¿Qué es la Ingeniería de software?</vt:lpstr>
      <vt:lpstr>Participantes en el Desarrollo del Software</vt:lpstr>
      <vt:lpstr>Un poco de historia sobre la IS</vt:lpstr>
      <vt:lpstr>Un poco de historia sobre la IS</vt:lpstr>
      <vt:lpstr>Presentación de PowerPoint</vt:lpstr>
      <vt:lpstr>Responsabilidad profesional y ética</vt:lpstr>
      <vt:lpstr>Responsabilidad profesional y ética</vt:lpstr>
      <vt:lpstr>Técnicas de comunicación</vt:lpstr>
      <vt:lpstr>Introducción </vt:lpstr>
      <vt:lpstr>El problema de la comunicación</vt:lpstr>
      <vt:lpstr>¿Qué vemos?</vt:lpstr>
      <vt:lpstr>La comunicación</vt:lpstr>
      <vt:lpstr>Requerimientos</vt:lpstr>
      <vt:lpstr>Fuentes de Requerimientos</vt:lpstr>
      <vt:lpstr>Stakeholder</vt:lpstr>
      <vt:lpstr>Puntos de Vista</vt:lpstr>
      <vt:lpstr>Puntos de vista</vt:lpstr>
      <vt:lpstr>Elicitación de Requerimientos</vt:lpstr>
      <vt:lpstr>Requerimientos</vt:lpstr>
      <vt:lpstr>Elicitación de Requerimientos</vt:lpstr>
      <vt:lpstr>Elicitación de Requerimientos</vt:lpstr>
      <vt:lpstr>Elicitación de Requerimientos</vt:lpstr>
      <vt:lpstr>Elicitación de Requerimientos</vt:lpstr>
      <vt:lpstr>Técnicas de elicitación </vt:lpstr>
      <vt:lpstr>Métodos interactivos</vt:lpstr>
      <vt:lpstr>Cuestionarios</vt:lpstr>
      <vt:lpstr>Cuestionarios</vt:lpstr>
      <vt:lpstr>Cuestionarios</vt:lpstr>
      <vt:lpstr>Cuestionarios</vt:lpstr>
      <vt:lpstr>Cuestionarios</vt:lpstr>
      <vt:lpstr>Cuestionarios</vt:lpstr>
      <vt:lpstr>Cuestionarios</vt:lpstr>
      <vt:lpstr>Entrevistas</vt:lpstr>
      <vt:lpstr>Presentación de PowerPoint</vt:lpstr>
      <vt:lpstr>Presentación de PowerPoint</vt:lpstr>
      <vt:lpstr>Entrevistas</vt:lpstr>
      <vt:lpstr>Entrevistas</vt:lpstr>
      <vt:lpstr>Entrevistas</vt:lpstr>
      <vt:lpstr>Entrevistas</vt:lpstr>
      <vt:lpstr>Entrevistas</vt:lpstr>
      <vt:lpstr>Entrevistas</vt:lpstr>
      <vt:lpstr>Entrevistas</vt:lpstr>
      <vt:lpstr>Entrevistas</vt:lpstr>
      <vt:lpstr>Entrevistas</vt:lpstr>
      <vt:lpstr>Entrevistas – Preparación previa (Kendall)</vt:lpstr>
      <vt:lpstr>Entrevistas – Preparación previa (Kendall)</vt:lpstr>
      <vt:lpstr>Entrevistas (Whitten)</vt:lpstr>
      <vt:lpstr>Entrevistas (Whitten)</vt:lpstr>
      <vt:lpstr>Presentación de PowerPoint</vt:lpstr>
      <vt:lpstr>Presentación de PowerPoint</vt:lpstr>
      <vt:lpstr>Entrevistas (Whitten)</vt:lpstr>
      <vt:lpstr>Entrevistas (Whitten)</vt:lpstr>
      <vt:lpstr>Entrevistas (Whitten)</vt:lpstr>
      <vt:lpstr>Entrevistas (Whitten)</vt:lpstr>
      <vt:lpstr>Entrevistas (Whitten)</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Ariel</dc:creator>
  <cp:lastModifiedBy>Rocio Muñoz</cp:lastModifiedBy>
  <cp:revision>9</cp:revision>
  <dcterms:created xsi:type="dcterms:W3CDTF">2011-08-01T13:16:26Z</dcterms:created>
  <dcterms:modified xsi:type="dcterms:W3CDTF">2025-08-21T19:51:02Z</dcterms:modified>
</cp:coreProperties>
</file>