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B2499E-C276-4D6B-A88B-46CE8E11B43A}" type="datetimeFigureOut">
              <a:rPr lang="es-PE" smtClean="0"/>
              <a:t>13/02/2025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394284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B2499E-C276-4D6B-A88B-46CE8E11B43A}" type="datetimeFigureOut">
              <a:rPr lang="es-PE" smtClean="0"/>
              <a:t>13/02/2025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325663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B2499E-C276-4D6B-A88B-46CE8E11B43A}" type="datetimeFigureOut">
              <a:rPr lang="es-PE" smtClean="0"/>
              <a:t>13/02/2025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299447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B2499E-C276-4D6B-A88B-46CE8E11B43A}" type="datetimeFigureOut">
              <a:rPr lang="es-PE" smtClean="0"/>
              <a:t>13/02/2025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94592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B2499E-C276-4D6B-A88B-46CE8E11B43A}" type="datetimeFigureOut">
              <a:rPr lang="es-PE" smtClean="0"/>
              <a:t>13/02/2025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172264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2B2499E-C276-4D6B-A88B-46CE8E11B43A}" type="datetimeFigureOut">
              <a:rPr lang="es-PE" smtClean="0"/>
              <a:t>13/02/2025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178822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B2499E-C276-4D6B-A88B-46CE8E11B43A}" type="datetimeFigureOut">
              <a:rPr lang="es-PE" smtClean="0"/>
              <a:t>13/02/2025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402944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2B2499E-C276-4D6B-A88B-46CE8E11B43A}" type="datetimeFigureOut">
              <a:rPr lang="es-PE" smtClean="0"/>
              <a:t>13/02/2025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221161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2499E-C276-4D6B-A88B-46CE8E11B43A}" type="datetimeFigureOut">
              <a:rPr lang="es-PE" smtClean="0"/>
              <a:t>13/02/2025</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30279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B2499E-C276-4D6B-A88B-46CE8E11B43A}" type="datetimeFigureOut">
              <a:rPr lang="es-PE" smtClean="0"/>
              <a:t>13/02/2025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27794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B2499E-C276-4D6B-A88B-46CE8E11B43A}" type="datetimeFigureOut">
              <a:rPr lang="es-PE" smtClean="0"/>
              <a:t>13/02/2025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57BC284-5817-4D16-A8F1-580810B173EA}" type="slidenum">
              <a:rPr lang="es-PE" smtClean="0"/>
              <a:t>‹Nº›</a:t>
            </a:fld>
            <a:endParaRPr lang="es-PE"/>
          </a:p>
        </p:txBody>
      </p:sp>
    </p:spTree>
    <p:extLst>
      <p:ext uri="{BB962C8B-B14F-4D97-AF65-F5344CB8AC3E}">
        <p14:creationId xmlns:p14="http://schemas.microsoft.com/office/powerpoint/2010/main" val="383694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2499E-C276-4D6B-A88B-46CE8E11B43A}" type="datetimeFigureOut">
              <a:rPr lang="es-PE" smtClean="0"/>
              <a:t>13/02/2025</a:t>
            </a:fld>
            <a:endParaRPr lang="es-P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C284-5817-4D16-A8F1-580810B173EA}" type="slidenum">
              <a:rPr lang="es-PE" smtClean="0"/>
              <a:t>‹Nº›</a:t>
            </a:fld>
            <a:endParaRPr lang="es-PE"/>
          </a:p>
        </p:txBody>
      </p:sp>
    </p:spTree>
    <p:extLst>
      <p:ext uri="{BB962C8B-B14F-4D97-AF65-F5344CB8AC3E}">
        <p14:creationId xmlns:p14="http://schemas.microsoft.com/office/powerpoint/2010/main" val="241930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eamstime.com/joystick-game-console-computer-ps-line-icon-joypad-controller-videogame-pictogram-gamepad-play-equipment-outline-symbol-image26403351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FB068-5D2B-4377-D1EC-AEFB22286E90}"/>
              </a:ext>
            </a:extLst>
          </p:cNvPr>
          <p:cNvSpPr>
            <a:spLocks noGrp="1"/>
          </p:cNvSpPr>
          <p:nvPr>
            <p:ph type="ctrTitle"/>
          </p:nvPr>
        </p:nvSpPr>
        <p:spPr>
          <a:xfrm>
            <a:off x="1524000" y="868362"/>
            <a:ext cx="9144000" cy="2387600"/>
          </a:xfrm>
        </p:spPr>
        <p:txBody>
          <a:bodyPr/>
          <a:lstStyle/>
          <a:p>
            <a:r>
              <a:rPr lang="es-PE"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Análisis de Videojuegos</a:t>
            </a:r>
          </a:p>
        </p:txBody>
      </p:sp>
      <p:sp>
        <p:nvSpPr>
          <p:cNvPr id="3" name="Subtítulo 2">
            <a:extLst>
              <a:ext uri="{FF2B5EF4-FFF2-40B4-BE49-F238E27FC236}">
                <a16:creationId xmlns:a16="http://schemas.microsoft.com/office/drawing/2014/main" id="{9A40E358-A5B2-6B91-83C2-7DFA84077926}"/>
              </a:ext>
            </a:extLst>
          </p:cNvPr>
          <p:cNvSpPr>
            <a:spLocks noGrp="1"/>
          </p:cNvSpPr>
          <p:nvPr>
            <p:ph type="subTitle" idx="1"/>
          </p:nvPr>
        </p:nvSpPr>
        <p:spPr/>
        <p:txBody>
          <a:bodyPr anchor="b"/>
          <a:lstStyle/>
          <a:p>
            <a:pPr algn="l"/>
            <a:r>
              <a:rPr lang="es-PE" noProof="0" dirty="0">
                <a:latin typeface="Sans Serif Collection" panose="020B0502040504020204" pitchFamily="34" charset="0"/>
                <a:ea typeface="Sans Serif Collection" panose="020B0502040504020204" pitchFamily="34" charset="0"/>
                <a:cs typeface="Sans Serif Collection" panose="020B0502040504020204" pitchFamily="34" charset="0"/>
              </a:rPr>
              <a:t>Por: Gonzalo Burga</a:t>
            </a:r>
          </a:p>
        </p:txBody>
      </p:sp>
      <p:pic>
        <p:nvPicPr>
          <p:cNvPr id="5" name="Imagen 4" descr="Icono&#10;&#10;El contenido generado por IA puede ser incorrecto.">
            <a:extLst>
              <a:ext uri="{FF2B5EF4-FFF2-40B4-BE49-F238E27FC236}">
                <a16:creationId xmlns:a16="http://schemas.microsoft.com/office/drawing/2014/main" id="{FA26B0D5-2FD1-180E-2D40-99A14991F4D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29826" y="4732339"/>
            <a:ext cx="1438274" cy="1438274"/>
          </a:xfrm>
          <a:prstGeom prst="rect">
            <a:avLst/>
          </a:prstGeom>
        </p:spPr>
      </p:pic>
    </p:spTree>
    <p:extLst>
      <p:ext uri="{BB962C8B-B14F-4D97-AF65-F5344CB8AC3E}">
        <p14:creationId xmlns:p14="http://schemas.microsoft.com/office/powerpoint/2010/main" val="154789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C2A37-DA1D-AB39-7883-77C41B28E9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0A92D5-1368-CAB2-426E-CD4590721181}"/>
              </a:ext>
            </a:extLst>
          </p:cNvPr>
          <p:cNvSpPr>
            <a:spLocks noGrp="1"/>
          </p:cNvSpPr>
          <p:nvPr>
            <p:ph type="title"/>
          </p:nvPr>
        </p:nvSpPr>
        <p:spPr>
          <a:xfrm>
            <a:off x="838200" y="365125"/>
            <a:ext cx="10515600" cy="558419"/>
          </a:xfrm>
        </p:spPr>
        <p:txBody>
          <a:bodyPr>
            <a:noAutofit/>
          </a:bodyPr>
          <a:lstStyle/>
          <a:p>
            <a:pPr algn="ctr"/>
            <a:r>
              <a:rPr lang="es-PE" sz="3600" b="1" dirty="0">
                <a:latin typeface="Sans Serif Collection" panose="020B0502040504020204" pitchFamily="34" charset="0"/>
                <a:ea typeface="Sans Serif Collection" panose="020B0502040504020204" pitchFamily="34" charset="0"/>
                <a:cs typeface="Sans Serif Collection" panose="020B0502040504020204" pitchFamily="34" charset="0"/>
              </a:rPr>
              <a:t>AÑOS CON CRÍTICAS TOP</a:t>
            </a:r>
            <a:endPar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0" name="Marcador de contenido 9">
            <a:extLst>
              <a:ext uri="{FF2B5EF4-FFF2-40B4-BE49-F238E27FC236}">
                <a16:creationId xmlns:a16="http://schemas.microsoft.com/office/drawing/2014/main" id="{75E612EB-FD0E-F9B5-997F-76D63102E5A4}"/>
              </a:ext>
            </a:extLst>
          </p:cNvPr>
          <p:cNvSpPr>
            <a:spLocks noGrp="1"/>
          </p:cNvSpPr>
          <p:nvPr>
            <p:ph sz="half" idx="1"/>
          </p:nvPr>
        </p:nvSpPr>
        <p:spPr>
          <a:xfrm>
            <a:off x="2130552" y="1124320"/>
            <a:ext cx="3767328" cy="3822192"/>
          </a:xfrm>
        </p:spPr>
        <p:txBody>
          <a:bodyPr>
            <a:noAutofit/>
          </a:bodyPr>
          <a:lstStyle/>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SUM(</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games_sold</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total_sold</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WHERE year IN (</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SELECT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top_critics_reviews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INTERSECT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SELECT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top_users_reviews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GROUP BY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total_sold</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endParaRPr lang="es-PE"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879F731F-A518-8C9D-FE98-87CFCDFC9221}"/>
              </a:ext>
            </a:extLst>
          </p:cNvPr>
          <p:cNvSpPr txBox="1">
            <a:spLocks/>
          </p:cNvSpPr>
          <p:nvPr/>
        </p:nvSpPr>
        <p:spPr>
          <a:xfrm>
            <a:off x="941832" y="5525759"/>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En 2010 se vendieron un aproximado de 676 millones de videojuegos. Nada mal! </a:t>
            </a:r>
          </a:p>
        </p:txBody>
      </p:sp>
      <p:pic>
        <p:nvPicPr>
          <p:cNvPr id="9" name="Marcador de contenido 8">
            <a:extLst>
              <a:ext uri="{FF2B5EF4-FFF2-40B4-BE49-F238E27FC236}">
                <a16:creationId xmlns:a16="http://schemas.microsoft.com/office/drawing/2014/main" id="{E64F1F83-ACF3-98AE-32F0-8852311C8BC0}"/>
              </a:ext>
            </a:extLst>
          </p:cNvPr>
          <p:cNvPicPr>
            <a:picLocks noGrp="1" noChangeAspect="1"/>
          </p:cNvPicPr>
          <p:nvPr>
            <p:ph sz="half" idx="2"/>
          </p:nvPr>
        </p:nvPicPr>
        <p:blipFill>
          <a:blip r:embed="rId2"/>
          <a:stretch>
            <a:fillRect/>
          </a:stretch>
        </p:blipFill>
        <p:spPr>
          <a:xfrm>
            <a:off x="7315201" y="1785089"/>
            <a:ext cx="2089154" cy="2500654"/>
          </a:xfrm>
        </p:spPr>
      </p:pic>
    </p:spTree>
    <p:extLst>
      <p:ext uri="{BB962C8B-B14F-4D97-AF65-F5344CB8AC3E}">
        <p14:creationId xmlns:p14="http://schemas.microsoft.com/office/powerpoint/2010/main" val="318457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A39B-C2F1-2FE8-597F-80EDCCC9AD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F4D18A6-95F7-9B00-5C12-4500D3D77F42}"/>
              </a:ext>
            </a:extLst>
          </p:cNvPr>
          <p:cNvSpPr>
            <a:spLocks noGrp="1"/>
          </p:cNvSpPr>
          <p:nvPr>
            <p:ph type="title"/>
          </p:nvPr>
        </p:nvSpPr>
        <p:spPr>
          <a:xfrm>
            <a:off x="838200" y="246253"/>
            <a:ext cx="10515600" cy="558419"/>
          </a:xfrm>
        </p:spPr>
        <p:txBody>
          <a:bodyPr>
            <a:noAutofit/>
          </a:bodyPr>
          <a:lstStyle/>
          <a:p>
            <a:pPr algn="ctr"/>
            <a:r>
              <a:rPr lang="es-PE" sz="3600" b="1" dirty="0">
                <a:latin typeface="Sans Serif Collection" panose="020B0502040504020204" pitchFamily="34" charset="0"/>
                <a:ea typeface="Sans Serif Collection" panose="020B0502040504020204" pitchFamily="34" charset="0"/>
                <a:cs typeface="Sans Serif Collection" panose="020B0502040504020204" pitchFamily="34" charset="0"/>
              </a:rPr>
              <a:t>AÑOS CON MÁS VENTAS</a:t>
            </a:r>
            <a:endPar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0" name="Marcador de contenido 9">
            <a:extLst>
              <a:ext uri="{FF2B5EF4-FFF2-40B4-BE49-F238E27FC236}">
                <a16:creationId xmlns:a16="http://schemas.microsoft.com/office/drawing/2014/main" id="{DC3EAD2F-D52C-506D-FB9A-F2F81A19410E}"/>
              </a:ext>
            </a:extLst>
          </p:cNvPr>
          <p:cNvSpPr>
            <a:spLocks noGrp="1"/>
          </p:cNvSpPr>
          <p:nvPr>
            <p:ph sz="half" idx="1"/>
          </p:nvPr>
        </p:nvSpPr>
        <p:spPr>
          <a:xfrm>
            <a:off x="1335024" y="833336"/>
            <a:ext cx="4596384" cy="4369599"/>
          </a:xfrm>
        </p:spPr>
        <p:txBody>
          <a:bodyPr>
            <a:noAutofit/>
          </a:bodyPr>
          <a:lstStyle/>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a:t>
            </a:r>
          </a:p>
          <a:p>
            <a:pPr marL="0" indent="0">
              <a:lnSpc>
                <a:spcPct val="80000"/>
              </a:lnSpc>
              <a:buNone/>
            </a:pPr>
            <a:r>
              <a:rPr lang="en-US" sz="11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year,</a:t>
            </a:r>
          </a:p>
          <a:p>
            <a:pPr marL="0" indent="0">
              <a:lnSpc>
                <a:spcPct val="80000"/>
              </a:lnSpc>
              <a:buNone/>
            </a:pPr>
            <a:r>
              <a:rPr lang="en-US" sz="11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SUM(</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games_sold</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total_sold</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lnSpc>
                <a:spcPct val="80000"/>
              </a:lnSpc>
              <a:buNone/>
            </a:pPr>
            <a:r>
              <a:rPr lang="en-US" sz="11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ROUND(AVG(</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r.critic_score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AS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avg_critic_score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lnSpc>
                <a:spcPct val="80000"/>
              </a:lnSpc>
              <a:buNone/>
            </a:pPr>
            <a:r>
              <a:rPr lang="en-US" sz="11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ROUND(AVG(</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r.user_score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AS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avg_user_score</a:t>
            </a:r>
            <a:endPar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a:t>
            </a:r>
            <a:endPar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INNER JOIN (</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SELECT </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game, </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AVG(</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critic_score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critic_score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AVG(</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user_score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user_score</a:t>
            </a:r>
            <a:endPar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FROM reviews</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GROUP BY game</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r ON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r.game</a:t>
            </a:r>
            <a:endPar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GROUP BY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gs.year</a:t>
            </a:r>
            <a:endPar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1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total_sold</a:t>
            </a: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p>
          <a:p>
            <a:pPr marL="0" indent="0">
              <a:lnSpc>
                <a:spcPct val="80000"/>
              </a:lnSpc>
              <a:buNone/>
            </a:pPr>
            <a:r>
              <a:rPr lang="en-US"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LIMIT 8;</a:t>
            </a:r>
            <a:endParaRPr lang="es-PE" sz="11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760F8A7C-1340-CC98-7C5F-EE4DDBEEAD46}"/>
              </a:ext>
            </a:extLst>
          </p:cNvPr>
          <p:cNvSpPr txBox="1">
            <a:spLocks/>
          </p:cNvSpPr>
          <p:nvPr/>
        </p:nvSpPr>
        <p:spPr>
          <a:xfrm>
            <a:off x="941832" y="5589767"/>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El año donde se vendieron más videojuegos fue en 2008 con aproximadamente 734 millones!</a:t>
            </a:r>
          </a:p>
        </p:txBody>
      </p:sp>
      <p:pic>
        <p:nvPicPr>
          <p:cNvPr id="19" name="Marcador de contenido 18">
            <a:extLst>
              <a:ext uri="{FF2B5EF4-FFF2-40B4-BE49-F238E27FC236}">
                <a16:creationId xmlns:a16="http://schemas.microsoft.com/office/drawing/2014/main" id="{2D8D6793-D897-BB13-0941-4B7A4A5D88A6}"/>
              </a:ext>
            </a:extLst>
          </p:cNvPr>
          <p:cNvPicPr>
            <a:picLocks noGrp="1" noChangeAspect="1"/>
          </p:cNvPicPr>
          <p:nvPr>
            <p:ph sz="half" idx="2"/>
          </p:nvPr>
        </p:nvPicPr>
        <p:blipFill>
          <a:blip r:embed="rId2"/>
          <a:stretch>
            <a:fillRect/>
          </a:stretch>
        </p:blipFill>
        <p:spPr>
          <a:xfrm>
            <a:off x="6581677" y="1874975"/>
            <a:ext cx="4124901" cy="2286319"/>
          </a:xfrm>
        </p:spPr>
      </p:pic>
    </p:spTree>
    <p:extLst>
      <p:ext uri="{BB962C8B-B14F-4D97-AF65-F5344CB8AC3E}">
        <p14:creationId xmlns:p14="http://schemas.microsoft.com/office/powerpoint/2010/main" val="175062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0DB6C-2274-2EA7-516D-DE1450D1DEF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3F3F89-9005-5A0C-5C0C-801E58065C0A}"/>
              </a:ext>
            </a:extLst>
          </p:cNvPr>
          <p:cNvSpPr>
            <a:spLocks noGrp="1"/>
          </p:cNvSpPr>
          <p:nvPr>
            <p:ph type="title"/>
          </p:nvPr>
        </p:nvSpPr>
        <p:spPr>
          <a:xfrm>
            <a:off x="838200" y="438277"/>
            <a:ext cx="10515600" cy="558419"/>
          </a:xfrm>
        </p:spPr>
        <p:txBody>
          <a:bodyPr>
            <a:noAutofit/>
          </a:bodyPr>
          <a:lstStyle/>
          <a:p>
            <a:pPr algn="ctr"/>
            <a:r>
              <a:rPr lang="es-PE" sz="3600" b="1" dirty="0">
                <a:latin typeface="Sans Serif Collection" panose="020B0502040504020204" pitchFamily="34" charset="0"/>
                <a:ea typeface="Sans Serif Collection" panose="020B0502040504020204" pitchFamily="34" charset="0"/>
                <a:cs typeface="Sans Serif Collection" panose="020B0502040504020204" pitchFamily="34" charset="0"/>
              </a:rPr>
              <a:t>TOP 3 PLATAFORMAS</a:t>
            </a:r>
            <a:endPar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4" name="Marcador de contenido 3">
            <a:extLst>
              <a:ext uri="{FF2B5EF4-FFF2-40B4-BE49-F238E27FC236}">
                <a16:creationId xmlns:a16="http://schemas.microsoft.com/office/drawing/2014/main" id="{813CBFEF-0B62-F26F-EA59-B597B3511A7D}"/>
              </a:ext>
            </a:extLst>
          </p:cNvPr>
          <p:cNvPicPr>
            <a:picLocks noGrp="1" noChangeAspect="1"/>
          </p:cNvPicPr>
          <p:nvPr>
            <p:ph sz="half" idx="1"/>
          </p:nvPr>
        </p:nvPicPr>
        <p:blipFill>
          <a:blip r:embed="rId2"/>
          <a:stretch>
            <a:fillRect/>
          </a:stretch>
        </p:blipFill>
        <p:spPr>
          <a:xfrm>
            <a:off x="6926711" y="2174972"/>
            <a:ext cx="3337298" cy="1185895"/>
          </a:xfrm>
        </p:spPr>
      </p:pic>
      <p:sp>
        <p:nvSpPr>
          <p:cNvPr id="14" name="Marcador de contenido 9">
            <a:extLst>
              <a:ext uri="{FF2B5EF4-FFF2-40B4-BE49-F238E27FC236}">
                <a16:creationId xmlns:a16="http://schemas.microsoft.com/office/drawing/2014/main" id="{59C5D604-4351-F20B-2FD2-8DD75B675B44}"/>
              </a:ext>
            </a:extLst>
          </p:cNvPr>
          <p:cNvSpPr txBox="1">
            <a:spLocks/>
          </p:cNvSpPr>
          <p:nvPr/>
        </p:nvSpPr>
        <p:spPr>
          <a:xfrm>
            <a:off x="941832" y="4447705"/>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Teniendo en cuenta tanto los años con las mejores críticas como los años con solo las mejores ventas, Play </a:t>
            </a:r>
            <a:r>
              <a:rPr lang="es-PE" sz="20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Station</a:t>
            </a: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cuenta con los mejores números.</a:t>
            </a:r>
          </a:p>
        </p:txBody>
      </p:sp>
      <p:pic>
        <p:nvPicPr>
          <p:cNvPr id="8" name="Marcador de contenido 7">
            <a:extLst>
              <a:ext uri="{FF2B5EF4-FFF2-40B4-BE49-F238E27FC236}">
                <a16:creationId xmlns:a16="http://schemas.microsoft.com/office/drawing/2014/main" id="{F7945E39-CDB6-E99D-1C57-4FDAAFD43729}"/>
              </a:ext>
            </a:extLst>
          </p:cNvPr>
          <p:cNvPicPr>
            <a:picLocks noGrp="1" noChangeAspect="1"/>
          </p:cNvPicPr>
          <p:nvPr>
            <p:ph sz="half" idx="2"/>
          </p:nvPr>
        </p:nvPicPr>
        <p:blipFill>
          <a:blip r:embed="rId3"/>
          <a:stretch>
            <a:fillRect/>
          </a:stretch>
        </p:blipFill>
        <p:spPr>
          <a:xfrm>
            <a:off x="1927991" y="2174972"/>
            <a:ext cx="3268945" cy="1185895"/>
          </a:xfrm>
        </p:spPr>
      </p:pic>
    </p:spTree>
    <p:extLst>
      <p:ext uri="{BB962C8B-B14F-4D97-AF65-F5344CB8AC3E}">
        <p14:creationId xmlns:p14="http://schemas.microsoft.com/office/powerpoint/2010/main" val="312285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9D724-0A62-1C06-D7AC-9EB6D9FD4155}"/>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715868-A763-4B54-B978-41356428A3B3}"/>
              </a:ext>
            </a:extLst>
          </p:cNvPr>
          <p:cNvSpPr>
            <a:spLocks noGrp="1"/>
          </p:cNvSpPr>
          <p:nvPr>
            <p:ph idx="1"/>
          </p:nvPr>
        </p:nvSpPr>
        <p:spPr>
          <a:xfrm>
            <a:off x="838200" y="1033462"/>
            <a:ext cx="10515600" cy="5110163"/>
          </a:xfrm>
        </p:spPr>
        <p:txBody>
          <a:bodyPr>
            <a:normAutofit/>
          </a:bodyPr>
          <a:lstStyle/>
          <a:p>
            <a:pPr marL="0" indent="0">
              <a:buNone/>
            </a:pPr>
            <a:r>
              <a:rPr lang="es-MX" sz="2000" dirty="0">
                <a:latin typeface="Sans Serif Collection" panose="020B0502040504020204" pitchFamily="34" charset="0"/>
                <a:ea typeface="Sans Serif Collection" panose="020B0502040504020204" pitchFamily="34" charset="0"/>
                <a:cs typeface="Sans Serif Collection" panose="020B0502040504020204" pitchFamily="34" charset="0"/>
              </a:rPr>
              <a:t>Nuestro análisis indica que los años en que los videojuegos fueron mejor valorados fueron 1998, 1999, 2001, 2002, 2003, 2004, 2010 y 2014, destacándose especialmente 2010 con aproximadamente 676 millones de unidades en términos de valoración crítica. En contraste, aunque 2008 registró el mayor volumen de ventas, alcanzando 734 millones de unidades, este año no contó con las mejores reseñas, lo que resalta la diferencia entre éxito comercial y calidad percibida.</a:t>
            </a:r>
          </a:p>
          <a:p>
            <a:pPr marL="0" indent="0">
              <a:buNone/>
            </a:pPr>
            <a:r>
              <a:rPr lang="es-MX" sz="2000" dirty="0">
                <a:latin typeface="Sans Serif Collection" panose="020B0502040504020204" pitchFamily="34" charset="0"/>
                <a:ea typeface="Sans Serif Collection" panose="020B0502040504020204" pitchFamily="34" charset="0"/>
                <a:cs typeface="Sans Serif Collection" panose="020B0502040504020204" pitchFamily="34" charset="0"/>
              </a:rPr>
              <a:t>En cuanto a las plataformas, Sony brilló en este periodo gracias a sus consolas PlayStation y PlayStation 2. De hecho, la PlayStation 2 se posicionó como la plataforma con mayor cantidad de videojuegos vendidos, seguida por la PC y, en menor medida, por Xbox 360.</a:t>
            </a:r>
          </a:p>
          <a:p>
            <a:pPr marL="0" indent="0">
              <a:buNone/>
            </a:pPr>
            <a:r>
              <a:rPr lang="es-MX" sz="2000" b="1" dirty="0">
                <a:latin typeface="Sans Serif Collection" panose="020B0502040504020204" pitchFamily="34" charset="0"/>
                <a:ea typeface="Sans Serif Collection" panose="020B0502040504020204" pitchFamily="34" charset="0"/>
                <a:cs typeface="Sans Serif Collection" panose="020B0502040504020204" pitchFamily="34" charset="0"/>
              </a:rPr>
              <a:t>Puntos clave y pautas a futuro:</a:t>
            </a:r>
          </a:p>
          <a:p>
            <a:pPr lvl="1"/>
            <a:r>
              <a:rPr lang="es-MX" sz="1800" dirty="0">
                <a:latin typeface="Sans Serif Collection" panose="020B0502040504020204" pitchFamily="34" charset="0"/>
                <a:ea typeface="Sans Serif Collection" panose="020B0502040504020204" pitchFamily="34" charset="0"/>
                <a:cs typeface="Sans Serif Collection" panose="020B0502040504020204" pitchFamily="34" charset="0"/>
              </a:rPr>
              <a:t>Se recomienda profundizar en las métricas de 2008 y 2010 para entender mejor las discrepancias.</a:t>
            </a:r>
          </a:p>
          <a:p>
            <a:pPr lvl="1"/>
            <a:r>
              <a:rPr lang="es-MX" sz="1800" dirty="0">
                <a:latin typeface="Sans Serif Collection" panose="020B0502040504020204" pitchFamily="34" charset="0"/>
                <a:ea typeface="Sans Serif Collection" panose="020B0502040504020204" pitchFamily="34" charset="0"/>
                <a:cs typeface="Sans Serif Collection" panose="020B0502040504020204" pitchFamily="34" charset="0"/>
              </a:rPr>
              <a:t>2008: Investigar los factores que impulsaron las altas ventas, a pesar de no tener las mejores reseñas.</a:t>
            </a:r>
          </a:p>
          <a:p>
            <a:pPr lvl="1"/>
            <a:r>
              <a:rPr lang="es-MX" sz="1800" dirty="0">
                <a:latin typeface="Sans Serif Collection" panose="020B0502040504020204" pitchFamily="34" charset="0"/>
                <a:ea typeface="Sans Serif Collection" panose="020B0502040504020204" pitchFamily="34" charset="0"/>
                <a:cs typeface="Sans Serif Collection" panose="020B0502040504020204" pitchFamily="34" charset="0"/>
              </a:rPr>
              <a:t>2010: Analizar qué elementos contribuyeron a obtener una valoración crítica tan alta y si esos elementos podrían replicarse en otros lanzamientos.</a:t>
            </a:r>
          </a:p>
          <a:p>
            <a:pPr marL="0" indent="0">
              <a:buNone/>
            </a:pPr>
            <a:endParaRPr lang="es-PE"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lvl="1" algn="just"/>
            <a:endParaRPr lang="es-PE"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lvl="1" algn="just"/>
            <a:endParaRPr lang="es-PE"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lvl="1" algn="just"/>
            <a:endParaRPr lang="es-PE"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2" name="Título 1">
            <a:extLst>
              <a:ext uri="{FF2B5EF4-FFF2-40B4-BE49-F238E27FC236}">
                <a16:creationId xmlns:a16="http://schemas.microsoft.com/office/drawing/2014/main" id="{6DA2167C-C2DA-6214-28E0-5A4391CE8A24}"/>
              </a:ext>
            </a:extLst>
          </p:cNvPr>
          <p:cNvSpPr>
            <a:spLocks noGrp="1"/>
          </p:cNvSpPr>
          <p:nvPr>
            <p:ph type="title"/>
          </p:nvPr>
        </p:nvSpPr>
        <p:spPr>
          <a:xfrm>
            <a:off x="838200" y="365125"/>
            <a:ext cx="10515600" cy="558419"/>
          </a:xfrm>
        </p:spPr>
        <p:txBody>
          <a:bodyPr>
            <a:noAutofit/>
          </a:bodyPr>
          <a:lstStyle/>
          <a:p>
            <a:pPr algn="ctr"/>
            <a:r>
              <a:rPr lang="es-PE" sz="3600" b="1" dirty="0">
                <a:latin typeface="Sans Serif Collection" panose="020B0502040504020204" pitchFamily="34" charset="0"/>
                <a:ea typeface="Sans Serif Collection" panose="020B0502040504020204" pitchFamily="34" charset="0"/>
                <a:cs typeface="Sans Serif Collection" panose="020B0502040504020204" pitchFamily="34" charset="0"/>
              </a:rPr>
              <a:t>CONCLUSIONES</a:t>
            </a:r>
            <a:endPar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350873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FDCC71-2F41-2CFA-9955-CED07E228D46}"/>
              </a:ext>
            </a:extLst>
          </p:cNvPr>
          <p:cNvSpPr>
            <a:spLocks noGrp="1"/>
          </p:cNvSpPr>
          <p:nvPr>
            <p:ph idx="1"/>
          </p:nvPr>
        </p:nvSpPr>
        <p:spPr>
          <a:xfrm>
            <a:off x="838200" y="1033462"/>
            <a:ext cx="10515600" cy="4791075"/>
          </a:xfrm>
        </p:spPr>
        <p:txBody>
          <a:bodyPr>
            <a:normAutofit lnSpcReduction="10000"/>
          </a:bodyPr>
          <a:lstStyle/>
          <a:p>
            <a:pPr marL="0" indent="0" algn="just">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La industria de los videojuegos es una de las más grandes y competitivas del mundo actual. Compañías como Sony y Microsoft invierten constantemente en el desarrollo de nuevas consolas, compitiendo por liderar el mercado. A la par, las desarrolladoras de videojuegos lanzan títulos cada vez más numerosos, buscando atraer a jugadores de todas partes. Sin embargo, no siempre "más" significa "mejor". </a:t>
            </a:r>
          </a:p>
          <a:p>
            <a:pPr marL="0" indent="0" algn="just">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Este proyecto tiene como objetivo explorar el impacto de los videojuegos en el mercado y responder preguntas clave que podrían ayudar a entender mejor esta industria. Entre las principales interrogantes están:</a:t>
            </a:r>
          </a:p>
          <a:p>
            <a:pPr lvl="1"/>
            <a:r>
              <a:rPr lang="es-PE"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r>
              <a:rPr lang="es-PE" sz="18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Cuáles son los videojuegos más vendidos?</a:t>
            </a:r>
          </a:p>
          <a:p>
            <a:pPr lvl="1"/>
            <a:r>
              <a:rPr lang="es-PE" sz="18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¿En qué años se lanzaron los juegos mejor valorados por críticos y jugadores?</a:t>
            </a:r>
          </a:p>
          <a:p>
            <a:pPr lvl="1"/>
            <a:r>
              <a:rPr lang="es-PE" sz="18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¿Cuántas unidades de videojuegos se vendieron durante esos años destacados?</a:t>
            </a:r>
          </a:p>
          <a:p>
            <a:pPr lvl="1"/>
            <a:r>
              <a:rPr lang="es-PE" sz="18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¿Qué plataformas lideraron el mercado durante esos periodos?</a:t>
            </a:r>
          </a:p>
          <a:p>
            <a:pPr lvl="1"/>
            <a:r>
              <a:rPr lang="es-PE" sz="18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¿Existen diferencias significativas entre los videojuegos más vendidos en esos años y las ventas generales de videojuegos?</a:t>
            </a:r>
          </a:p>
          <a:p>
            <a:pPr marL="0" indent="0" algn="just">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Este análisis no solo permitirá identificar tendencias importantes, sino también obtener </a:t>
            </a:r>
            <a:r>
              <a:rPr lang="es-PE" sz="20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insights</a:t>
            </a: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clave que podrían ser de interés tanto para desarrolladores como para jugadores y entusiastas de la industria.</a:t>
            </a:r>
          </a:p>
          <a:p>
            <a:pPr marL="0" indent="0" algn="just">
              <a:buNone/>
            </a:pPr>
            <a:endPar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66632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1E691-526E-8877-D369-F2E7CA99DE5C}"/>
              </a:ext>
            </a:extLst>
          </p:cNvPr>
          <p:cNvSpPr>
            <a:spLocks noGrp="1"/>
          </p:cNvSpPr>
          <p:nvPr>
            <p:ph type="title"/>
          </p:nvPr>
        </p:nvSpPr>
        <p:spPr>
          <a:xfrm>
            <a:off x="838200" y="365125"/>
            <a:ext cx="10515600" cy="558419"/>
          </a:xfrm>
        </p:spPr>
        <p:txBody>
          <a:bodyPr>
            <a:normAutofit fontScale="90000"/>
          </a:bodyPr>
          <a:lstStyle/>
          <a:p>
            <a:pPr algn="ctr"/>
            <a:r>
              <a:rPr lang="es-PE" sz="4000" b="1" noProof="0" dirty="0">
                <a:latin typeface="Sans Serif Collection" panose="020B0502040504020204" pitchFamily="34" charset="0"/>
                <a:ea typeface="Sans Serif Collection" panose="020B0502040504020204" pitchFamily="34" charset="0"/>
                <a:cs typeface="Sans Serif Collection" panose="020B0502040504020204" pitchFamily="34" charset="0"/>
              </a:rPr>
              <a:t>VIDEOJUEGOS</a:t>
            </a:r>
            <a:r>
              <a:rPr lang="es-PE" b="1" noProof="0" dirty="0"/>
              <a:t> MAS VENDIDOS</a:t>
            </a:r>
          </a:p>
        </p:txBody>
      </p:sp>
      <p:sp>
        <p:nvSpPr>
          <p:cNvPr id="10" name="Marcador de contenido 9">
            <a:extLst>
              <a:ext uri="{FF2B5EF4-FFF2-40B4-BE49-F238E27FC236}">
                <a16:creationId xmlns:a16="http://schemas.microsoft.com/office/drawing/2014/main" id="{F5F6F203-68E3-5ADF-EFFF-D6F140BAA265}"/>
              </a:ext>
            </a:extLst>
          </p:cNvPr>
          <p:cNvSpPr>
            <a:spLocks noGrp="1"/>
          </p:cNvSpPr>
          <p:nvPr>
            <p:ph sz="half" idx="1"/>
          </p:nvPr>
        </p:nvSpPr>
        <p:spPr>
          <a:xfrm>
            <a:off x="941832" y="2336384"/>
            <a:ext cx="4282440" cy="1755585"/>
          </a:xfrm>
        </p:spPr>
        <p:txBody>
          <a:bodyPr>
            <a:normAutofit lnSpcReduction="10000"/>
          </a:bodyPr>
          <a:lstStyle/>
          <a:p>
            <a:pPr marL="0" indent="0">
              <a:buNone/>
            </a:pPr>
            <a:r>
              <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 * </a:t>
            </a:r>
          </a:p>
          <a:p>
            <a:pPr marL="0" indent="0">
              <a:buNone/>
            </a:pPr>
            <a:r>
              <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s-PE" sz="24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endPar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s-PE" sz="24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games_sold</a:t>
            </a:r>
            <a:r>
              <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p>
          <a:p>
            <a:pPr marL="0" indent="0">
              <a:buNone/>
            </a:pPr>
            <a:r>
              <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LIMIT 15;</a:t>
            </a:r>
          </a:p>
        </p:txBody>
      </p:sp>
      <p:pic>
        <p:nvPicPr>
          <p:cNvPr id="13" name="Marcador de contenido 12">
            <a:extLst>
              <a:ext uri="{FF2B5EF4-FFF2-40B4-BE49-F238E27FC236}">
                <a16:creationId xmlns:a16="http://schemas.microsoft.com/office/drawing/2014/main" id="{586D66A0-3FB3-1AD4-6E80-7D81EDD47480}"/>
              </a:ext>
            </a:extLst>
          </p:cNvPr>
          <p:cNvPicPr>
            <a:picLocks noGrp="1" noChangeAspect="1"/>
          </p:cNvPicPr>
          <p:nvPr>
            <p:ph sz="half" idx="2"/>
          </p:nvPr>
        </p:nvPicPr>
        <p:blipFill>
          <a:blip r:embed="rId2"/>
          <a:stretch>
            <a:fillRect/>
          </a:stretch>
        </p:blipFill>
        <p:spPr>
          <a:xfrm>
            <a:off x="5751576" y="1518029"/>
            <a:ext cx="5704752" cy="3392297"/>
          </a:xfrm>
        </p:spPr>
      </p:pic>
      <p:sp>
        <p:nvSpPr>
          <p:cNvPr id="14" name="Marcador de contenido 9">
            <a:extLst>
              <a:ext uri="{FF2B5EF4-FFF2-40B4-BE49-F238E27FC236}">
                <a16:creationId xmlns:a16="http://schemas.microsoft.com/office/drawing/2014/main" id="{E050E79F-800C-3600-D5F6-FE7190D0C3AC}"/>
              </a:ext>
            </a:extLst>
          </p:cNvPr>
          <p:cNvSpPr txBox="1">
            <a:spLocks/>
          </p:cNvSpPr>
          <p:nvPr/>
        </p:nvSpPr>
        <p:spPr>
          <a:xfrm>
            <a:off x="941832" y="5422393"/>
            <a:ext cx="10308336" cy="558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4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Top 15 de videojuegos más vendidos, desde 1977 hasta 2020.</a:t>
            </a:r>
          </a:p>
        </p:txBody>
      </p:sp>
    </p:spTree>
    <p:extLst>
      <p:ext uri="{BB962C8B-B14F-4D97-AF65-F5344CB8AC3E}">
        <p14:creationId xmlns:p14="http://schemas.microsoft.com/office/powerpoint/2010/main" val="335432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66918-5A79-4A53-349D-855E4CB9B3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919523C-FCC0-8379-680F-26479F5EF4E1}"/>
              </a:ext>
            </a:extLst>
          </p:cNvPr>
          <p:cNvSpPr>
            <a:spLocks noGrp="1"/>
          </p:cNvSpPr>
          <p:nvPr>
            <p:ph type="title"/>
          </p:nvPr>
        </p:nvSpPr>
        <p:spPr>
          <a:xfrm>
            <a:off x="838200" y="365125"/>
            <a:ext cx="10515600" cy="558419"/>
          </a:xfrm>
        </p:spPr>
        <p:txBody>
          <a:bodyPr>
            <a:noAutofit/>
          </a:bodyPr>
          <a:lstStyle/>
          <a:p>
            <a:pPr algn="ctr"/>
            <a:r>
              <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rPr>
              <a:t>VIDEOJUEGOS SIN RESEÑAS</a:t>
            </a:r>
          </a:p>
        </p:txBody>
      </p:sp>
      <p:sp>
        <p:nvSpPr>
          <p:cNvPr id="10" name="Marcador de contenido 9">
            <a:extLst>
              <a:ext uri="{FF2B5EF4-FFF2-40B4-BE49-F238E27FC236}">
                <a16:creationId xmlns:a16="http://schemas.microsoft.com/office/drawing/2014/main" id="{47EE6B36-B57D-229E-162F-CF3E53CEF946}"/>
              </a:ext>
            </a:extLst>
          </p:cNvPr>
          <p:cNvSpPr>
            <a:spLocks noGrp="1"/>
          </p:cNvSpPr>
          <p:nvPr>
            <p:ph sz="half" idx="1"/>
          </p:nvPr>
        </p:nvSpPr>
        <p:spPr>
          <a:xfrm>
            <a:off x="941832" y="2064029"/>
            <a:ext cx="4282440" cy="2133068"/>
          </a:xfrm>
        </p:spPr>
        <p:txBody>
          <a:bodyPr>
            <a:normAutofit fontScale="47500" lnSpcReduction="20000"/>
          </a:bodyPr>
          <a:lstStyle/>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CREATE TEMP TABLE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missing_reviews</a:t>
            </a: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a:t>
            </a: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 </a:t>
            </a: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DISTINCT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endPar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a:t>
            </a:r>
            <a:endPar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LEFT JOIN reviews AS r</a:t>
            </a: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ON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r.game</a:t>
            </a:r>
            <a:endPar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WHERE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r.critic_score</a:t>
            </a: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IS NULL</a:t>
            </a:r>
          </a:p>
          <a:p>
            <a:pPr marL="0" indent="0">
              <a:buNone/>
            </a:pP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AND </a:t>
            </a:r>
            <a:r>
              <a:rPr lang="en-US"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r.user_score</a:t>
            </a:r>
            <a:r>
              <a:rPr lang="en-US"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IS NULL;</a:t>
            </a:r>
            <a:endParaRPr lang="es-PE"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F0022173-AB6D-7385-D10D-90A548467862}"/>
              </a:ext>
            </a:extLst>
          </p:cNvPr>
          <p:cNvSpPr txBox="1">
            <a:spLocks/>
          </p:cNvSpPr>
          <p:nvPr/>
        </p:nvSpPr>
        <p:spPr>
          <a:xfrm>
            <a:off x="941832" y="5317361"/>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dirty="0">
                <a:latin typeface="Sans Serif Collection" panose="020B0502040504020204" pitchFamily="34" charset="0"/>
                <a:ea typeface="Sans Serif Collection" panose="020B0502040504020204" pitchFamily="34" charset="0"/>
                <a:cs typeface="Sans Serif Collection" panose="020B0502040504020204" pitchFamily="34" charset="0"/>
              </a:rPr>
              <a:t>Existen 7842 sin reseñas de críticas ni usuarios. Usaremos esos juegos para filtrarlos posteriormente.</a:t>
            </a:r>
            <a:endPar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6" name="Marcador de contenido 5">
            <a:extLst>
              <a:ext uri="{FF2B5EF4-FFF2-40B4-BE49-F238E27FC236}">
                <a16:creationId xmlns:a16="http://schemas.microsoft.com/office/drawing/2014/main" id="{3B40B2A2-F8E3-024F-C944-4FCF0225E139}"/>
              </a:ext>
            </a:extLst>
          </p:cNvPr>
          <p:cNvPicPr>
            <a:picLocks noGrp="1" noChangeAspect="1"/>
          </p:cNvPicPr>
          <p:nvPr>
            <p:ph sz="half" idx="2"/>
          </p:nvPr>
        </p:nvPicPr>
        <p:blipFill>
          <a:blip r:embed="rId2"/>
          <a:stretch>
            <a:fillRect/>
          </a:stretch>
        </p:blipFill>
        <p:spPr>
          <a:xfrm>
            <a:off x="8071803" y="1197225"/>
            <a:ext cx="1009791" cy="638264"/>
          </a:xfrm>
        </p:spPr>
      </p:pic>
      <p:pic>
        <p:nvPicPr>
          <p:cNvPr id="8" name="Imagen 7">
            <a:extLst>
              <a:ext uri="{FF2B5EF4-FFF2-40B4-BE49-F238E27FC236}">
                <a16:creationId xmlns:a16="http://schemas.microsoft.com/office/drawing/2014/main" id="{E0CADE14-0A64-1E04-FE8C-921433B21DCF}"/>
              </a:ext>
            </a:extLst>
          </p:cNvPr>
          <p:cNvPicPr>
            <a:picLocks noChangeAspect="1"/>
          </p:cNvPicPr>
          <p:nvPr/>
        </p:nvPicPr>
        <p:blipFill>
          <a:blip r:embed="rId3"/>
          <a:stretch>
            <a:fillRect/>
          </a:stretch>
        </p:blipFill>
        <p:spPr>
          <a:xfrm>
            <a:off x="5678064" y="2002475"/>
            <a:ext cx="5797268" cy="2827105"/>
          </a:xfrm>
          <a:prstGeom prst="rect">
            <a:avLst/>
          </a:prstGeom>
        </p:spPr>
      </p:pic>
    </p:spTree>
    <p:extLst>
      <p:ext uri="{BB962C8B-B14F-4D97-AF65-F5344CB8AC3E}">
        <p14:creationId xmlns:p14="http://schemas.microsoft.com/office/powerpoint/2010/main" val="305726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2686-DFC5-6BCF-579E-9E832C79001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49513C4-0AD1-06AF-BAD6-010AD8300138}"/>
              </a:ext>
            </a:extLst>
          </p:cNvPr>
          <p:cNvSpPr>
            <a:spLocks noGrp="1"/>
          </p:cNvSpPr>
          <p:nvPr>
            <p:ph type="title"/>
          </p:nvPr>
        </p:nvSpPr>
        <p:spPr>
          <a:xfrm>
            <a:off x="838200" y="365125"/>
            <a:ext cx="10515600" cy="558419"/>
          </a:xfrm>
        </p:spPr>
        <p:txBody>
          <a:bodyPr>
            <a:noAutofit/>
          </a:bodyPr>
          <a:lstStyle/>
          <a:p>
            <a:pPr algn="ctr"/>
            <a:r>
              <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rPr>
              <a:t>MEJOR PROMEDIO DE CRÍTICAS DE EXPERTOS </a:t>
            </a:r>
          </a:p>
        </p:txBody>
      </p:sp>
      <p:sp>
        <p:nvSpPr>
          <p:cNvPr id="10" name="Marcador de contenido 9">
            <a:extLst>
              <a:ext uri="{FF2B5EF4-FFF2-40B4-BE49-F238E27FC236}">
                <a16:creationId xmlns:a16="http://schemas.microsoft.com/office/drawing/2014/main" id="{83F7CBF0-0557-F878-0A73-B58E1BB5CB35}"/>
              </a:ext>
            </a:extLst>
          </p:cNvPr>
          <p:cNvSpPr>
            <a:spLocks noGrp="1"/>
          </p:cNvSpPr>
          <p:nvPr>
            <p:ph sz="half" idx="1"/>
          </p:nvPr>
        </p:nvSpPr>
        <p:spPr>
          <a:xfrm>
            <a:off x="1433618" y="1148346"/>
            <a:ext cx="4282440" cy="3649653"/>
          </a:xfrm>
        </p:spPr>
        <p:txBody>
          <a:bodyPr>
            <a:noAutofit/>
          </a:bodyPr>
          <a:lstStyle/>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year,</a:t>
            </a:r>
          </a:p>
          <a:p>
            <a:pPr marL="0" indent="0">
              <a:buNone/>
            </a:pPr>
            <a:r>
              <a:rPr lang="en-US" sz="12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COUNT(DISTINCT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num_games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ROUND(AVG(</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r.critic_score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avg_critic_score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INNER JOIN reviews AS 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ON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r.game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WHERE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NOT IN (SELECT game 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missing_reviews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AND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critic_score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IS NOT NULL</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GROUP BY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avg_critic_score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LIMIT 15;</a:t>
            </a:r>
            <a:endParaRPr lang="es-PE"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0743FDC0-5688-976E-0A61-B2CBBB64E0E6}"/>
              </a:ext>
            </a:extLst>
          </p:cNvPr>
          <p:cNvSpPr txBox="1">
            <a:spLocks/>
          </p:cNvSpPr>
          <p:nvPr/>
        </p:nvSpPr>
        <p:spPr>
          <a:xfrm>
            <a:off x="941832" y="5412338"/>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1992 fue el año</a:t>
            </a:r>
            <a:r>
              <a:rPr lang="es-PE" sz="2000" dirty="0">
                <a:latin typeface="Sans Serif Collection" panose="020B0502040504020204" pitchFamily="34" charset="0"/>
                <a:ea typeface="Sans Serif Collection" panose="020B0502040504020204" pitchFamily="34" charset="0"/>
                <a:cs typeface="Sans Serif Collection" panose="020B0502040504020204" pitchFamily="34" charset="0"/>
              </a:rPr>
              <a:t> con mejor promedio de críticas por parte de los expertos, aunque solo cuenta con 3 juegos lanzados ese año.</a:t>
            </a:r>
            <a:endPar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6" name="Marcador de contenido 5">
            <a:extLst>
              <a:ext uri="{FF2B5EF4-FFF2-40B4-BE49-F238E27FC236}">
                <a16:creationId xmlns:a16="http://schemas.microsoft.com/office/drawing/2014/main" id="{FD27330E-FDB1-7B89-1705-DB457B8D3762}"/>
              </a:ext>
            </a:extLst>
          </p:cNvPr>
          <p:cNvPicPr>
            <a:picLocks noGrp="1" noChangeAspect="1"/>
          </p:cNvPicPr>
          <p:nvPr>
            <p:ph sz="half" idx="2"/>
          </p:nvPr>
        </p:nvPicPr>
        <p:blipFill>
          <a:blip r:embed="rId2"/>
          <a:stretch>
            <a:fillRect/>
          </a:stretch>
        </p:blipFill>
        <p:spPr>
          <a:xfrm>
            <a:off x="7254399" y="1001222"/>
            <a:ext cx="3181794" cy="3943900"/>
          </a:xfrm>
        </p:spPr>
      </p:pic>
    </p:spTree>
    <p:extLst>
      <p:ext uri="{BB962C8B-B14F-4D97-AF65-F5344CB8AC3E}">
        <p14:creationId xmlns:p14="http://schemas.microsoft.com/office/powerpoint/2010/main" val="256083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5DC40-5E06-6769-EC59-121E2EE9F9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5F5FCC0-83FC-38B1-1591-50F9226D244D}"/>
              </a:ext>
            </a:extLst>
          </p:cNvPr>
          <p:cNvSpPr>
            <a:spLocks noGrp="1"/>
          </p:cNvSpPr>
          <p:nvPr>
            <p:ph type="title"/>
          </p:nvPr>
        </p:nvSpPr>
        <p:spPr>
          <a:xfrm>
            <a:off x="838200" y="365125"/>
            <a:ext cx="10515600" cy="558419"/>
          </a:xfrm>
        </p:spPr>
        <p:txBody>
          <a:bodyPr>
            <a:noAutofit/>
          </a:bodyPr>
          <a:lstStyle/>
          <a:p>
            <a:pPr algn="ctr"/>
            <a:r>
              <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rPr>
              <a:t>MEJOR PROMEDIO DE CRÍTICAS DE JUGADORES </a:t>
            </a:r>
          </a:p>
        </p:txBody>
      </p:sp>
      <p:sp>
        <p:nvSpPr>
          <p:cNvPr id="10" name="Marcador de contenido 9">
            <a:extLst>
              <a:ext uri="{FF2B5EF4-FFF2-40B4-BE49-F238E27FC236}">
                <a16:creationId xmlns:a16="http://schemas.microsoft.com/office/drawing/2014/main" id="{3D4854BE-0933-57D8-4590-31960369E73F}"/>
              </a:ext>
            </a:extLst>
          </p:cNvPr>
          <p:cNvSpPr>
            <a:spLocks noGrp="1"/>
          </p:cNvSpPr>
          <p:nvPr>
            <p:ph sz="half" idx="1"/>
          </p:nvPr>
        </p:nvSpPr>
        <p:spPr>
          <a:xfrm>
            <a:off x="1433618" y="1222389"/>
            <a:ext cx="4282440" cy="3634785"/>
          </a:xfrm>
        </p:spPr>
        <p:txBody>
          <a:bodyPr>
            <a:noAutofit/>
          </a:bodyPr>
          <a:lstStyle/>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COUNT(DISTINCT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num_games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ROUND(AVG(</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r.user_score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avg_user_score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INNER JOIN reviews AS 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ON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r.game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WHERE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NOT IN (SELECT game 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missing_reviews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dirty="0">
                <a:latin typeface="Sans Serif Collection" panose="020B0502040504020204" pitchFamily="34" charset="0"/>
                <a:ea typeface="Sans Serif Collection" panose="020B0502040504020204" pitchFamily="34" charset="0"/>
                <a:cs typeface="Sans Serif Collection" panose="020B0502040504020204" pitchFamily="34" charset="0"/>
              </a:rPr>
              <a:t>   AND </a:t>
            </a:r>
            <a:r>
              <a:rPr lang="en-US" sz="1200" dirty="0" err="1">
                <a:latin typeface="Sans Serif Collection" panose="020B0502040504020204" pitchFamily="34" charset="0"/>
                <a:ea typeface="Sans Serif Collection" panose="020B0502040504020204" pitchFamily="34" charset="0"/>
                <a:cs typeface="Sans Serif Collection" panose="020B0502040504020204" pitchFamily="34" charset="0"/>
              </a:rPr>
              <a:t>user_score</a:t>
            </a:r>
            <a:r>
              <a:rPr lang="en-US" sz="1200" dirty="0">
                <a:latin typeface="Sans Serif Collection" panose="020B0502040504020204" pitchFamily="34" charset="0"/>
                <a:ea typeface="Sans Serif Collection" panose="020B0502040504020204" pitchFamily="34" charset="0"/>
                <a:cs typeface="Sans Serif Collection" panose="020B0502040504020204" pitchFamily="34" charset="0"/>
              </a:rPr>
              <a:t> IS NOT NULL</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GROUP BY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avg_user_score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LIMIT 15;</a:t>
            </a:r>
            <a:endParaRPr lang="es-PE"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6E6B2E1E-16FE-6FD1-60E4-BEFC7547386F}"/>
              </a:ext>
            </a:extLst>
          </p:cNvPr>
          <p:cNvSpPr txBox="1">
            <a:spLocks/>
          </p:cNvSpPr>
          <p:nvPr/>
        </p:nvSpPr>
        <p:spPr>
          <a:xfrm>
            <a:off x="941832" y="5540354"/>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1990 fue el </a:t>
            </a:r>
            <a:r>
              <a:rPr lang="es-PE" sz="20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añ</a:t>
            </a:r>
            <a:r>
              <a:rPr lang="es-PE" sz="2000" dirty="0">
                <a:latin typeface="Sans Serif Collection" panose="020B0502040504020204" pitchFamily="34" charset="0"/>
                <a:ea typeface="Sans Serif Collection" panose="020B0502040504020204" pitchFamily="34" charset="0"/>
                <a:cs typeface="Sans Serif Collection" panose="020B0502040504020204" pitchFamily="34" charset="0"/>
              </a:rPr>
              <a:t>o con mejor promedio de críticas por parte de los usuarios o jugadores, aunque solo cuenta con 1 juego lanzado ese año.</a:t>
            </a:r>
            <a:endPar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9" name="Marcador de contenido 8">
            <a:extLst>
              <a:ext uri="{FF2B5EF4-FFF2-40B4-BE49-F238E27FC236}">
                <a16:creationId xmlns:a16="http://schemas.microsoft.com/office/drawing/2014/main" id="{0C715B3E-4216-3987-B2D4-2D4A76C38D7B}"/>
              </a:ext>
            </a:extLst>
          </p:cNvPr>
          <p:cNvPicPr>
            <a:picLocks noGrp="1" noChangeAspect="1"/>
          </p:cNvPicPr>
          <p:nvPr>
            <p:ph sz="half" idx="2"/>
          </p:nvPr>
        </p:nvPicPr>
        <p:blipFill>
          <a:blip r:embed="rId2"/>
          <a:stretch>
            <a:fillRect/>
          </a:stretch>
        </p:blipFill>
        <p:spPr>
          <a:xfrm>
            <a:off x="7236493" y="1067831"/>
            <a:ext cx="3162741" cy="3943900"/>
          </a:xfrm>
        </p:spPr>
      </p:pic>
    </p:spTree>
    <p:extLst>
      <p:ext uri="{BB962C8B-B14F-4D97-AF65-F5344CB8AC3E}">
        <p14:creationId xmlns:p14="http://schemas.microsoft.com/office/powerpoint/2010/main" val="11436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7E50E-61B7-15F2-8568-742FC70B29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15A9C7C-D5B8-ED08-646E-C8E54EF5FD73}"/>
              </a:ext>
            </a:extLst>
          </p:cNvPr>
          <p:cNvSpPr>
            <a:spLocks noGrp="1"/>
          </p:cNvSpPr>
          <p:nvPr>
            <p:ph type="title"/>
          </p:nvPr>
        </p:nvSpPr>
        <p:spPr>
          <a:xfrm>
            <a:off x="838200" y="365125"/>
            <a:ext cx="10515600" cy="558419"/>
          </a:xfrm>
        </p:spPr>
        <p:txBody>
          <a:bodyPr>
            <a:noAutofit/>
          </a:bodyPr>
          <a:lstStyle/>
          <a:p>
            <a:pPr algn="ctr"/>
            <a:r>
              <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AÑOS CON MÁS DE 50 JUEGOS</a:t>
            </a:r>
          </a:p>
        </p:txBody>
      </p:sp>
      <p:sp>
        <p:nvSpPr>
          <p:cNvPr id="10" name="Marcador de contenido 9">
            <a:extLst>
              <a:ext uri="{FF2B5EF4-FFF2-40B4-BE49-F238E27FC236}">
                <a16:creationId xmlns:a16="http://schemas.microsoft.com/office/drawing/2014/main" id="{0A3ED4CF-8952-76CC-F11F-60B16D7237EF}"/>
              </a:ext>
            </a:extLst>
          </p:cNvPr>
          <p:cNvSpPr>
            <a:spLocks noGrp="1"/>
          </p:cNvSpPr>
          <p:nvPr>
            <p:ph sz="half" idx="1"/>
          </p:nvPr>
        </p:nvSpPr>
        <p:spPr>
          <a:xfrm>
            <a:off x="1461050" y="1050093"/>
            <a:ext cx="4282440" cy="4180825"/>
          </a:xfrm>
        </p:spPr>
        <p:txBody>
          <a:bodyPr>
            <a:noAutofit/>
          </a:bodyPr>
          <a:lstStyle/>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CREATE TEMP TABLE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top_critics_reviews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year,</a:t>
            </a:r>
          </a:p>
          <a:p>
            <a:pPr marL="0" indent="0">
              <a:buNone/>
            </a:pPr>
            <a:r>
              <a:rPr lang="en-US" sz="12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COUNT(DISTINCT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num_games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ROUND(AVG(</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r.critic_score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avg_critic_score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INNER JOIN reviews AS 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ON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r.game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WHERE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NOT IN (SELECT game 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missing_reviews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AND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critic_score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IS NOT NULL</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GROUP BY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HAVING COUNT(DISTINCT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&gt; 50</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avg_critic_score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LIMIT 15;</a:t>
            </a:r>
            <a:endParaRPr lang="es-PE"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3AE93305-AC17-94AD-7D39-7DC2D8599FBC}"/>
              </a:ext>
            </a:extLst>
          </p:cNvPr>
          <p:cNvSpPr txBox="1">
            <a:spLocks/>
          </p:cNvSpPr>
          <p:nvPr/>
        </p:nvSpPr>
        <p:spPr>
          <a:xfrm>
            <a:off x="941832" y="5688118"/>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dirty="0">
                <a:latin typeface="Sans Serif Collection" panose="020B0502040504020204" pitchFamily="34" charset="0"/>
                <a:ea typeface="Sans Serif Collection" panose="020B0502040504020204" pitchFamily="34" charset="0"/>
                <a:cs typeface="Sans Serif Collection" panose="020B0502040504020204" pitchFamily="34" charset="0"/>
              </a:rPr>
              <a:t>Filtrando la cantidad de juegos a más de 50 el año con mejor reseña promedio por los expertos fue 2014, con una puntuación promedio de 7,96.</a:t>
            </a:r>
            <a:endPar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12" name="Marcador de contenido 11">
            <a:extLst>
              <a:ext uri="{FF2B5EF4-FFF2-40B4-BE49-F238E27FC236}">
                <a16:creationId xmlns:a16="http://schemas.microsoft.com/office/drawing/2014/main" id="{551827F9-B53F-6E99-C785-B16A3C3E4E19}"/>
              </a:ext>
            </a:extLst>
          </p:cNvPr>
          <p:cNvPicPr>
            <a:picLocks noGrp="1" noChangeAspect="1"/>
          </p:cNvPicPr>
          <p:nvPr>
            <p:ph sz="half" idx="2"/>
          </p:nvPr>
        </p:nvPicPr>
        <p:blipFill>
          <a:blip r:embed="rId2"/>
          <a:stretch>
            <a:fillRect/>
          </a:stretch>
        </p:blipFill>
        <p:spPr>
          <a:xfrm>
            <a:off x="7154197" y="1159028"/>
            <a:ext cx="3162741" cy="3962953"/>
          </a:xfrm>
        </p:spPr>
      </p:pic>
    </p:spTree>
    <p:extLst>
      <p:ext uri="{BB962C8B-B14F-4D97-AF65-F5344CB8AC3E}">
        <p14:creationId xmlns:p14="http://schemas.microsoft.com/office/powerpoint/2010/main" val="186807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9CF73-7F2E-5C88-AE6D-64B2935BB3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E761582-296F-650F-D1F1-314F635A5463}"/>
              </a:ext>
            </a:extLst>
          </p:cNvPr>
          <p:cNvSpPr>
            <a:spLocks noGrp="1"/>
          </p:cNvSpPr>
          <p:nvPr>
            <p:ph type="title"/>
          </p:nvPr>
        </p:nvSpPr>
        <p:spPr>
          <a:xfrm>
            <a:off x="838200" y="365125"/>
            <a:ext cx="10515600" cy="558419"/>
          </a:xfrm>
        </p:spPr>
        <p:txBody>
          <a:bodyPr>
            <a:noAutofit/>
          </a:bodyPr>
          <a:lstStyle/>
          <a:p>
            <a:pPr algn="ctr"/>
            <a:r>
              <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AÑOS CON MÁS DE 50 JUEGOS</a:t>
            </a:r>
          </a:p>
        </p:txBody>
      </p:sp>
      <p:sp>
        <p:nvSpPr>
          <p:cNvPr id="10" name="Marcador de contenido 9">
            <a:extLst>
              <a:ext uri="{FF2B5EF4-FFF2-40B4-BE49-F238E27FC236}">
                <a16:creationId xmlns:a16="http://schemas.microsoft.com/office/drawing/2014/main" id="{6AE71C3E-B751-26B1-F8C6-41A36D348F16}"/>
              </a:ext>
            </a:extLst>
          </p:cNvPr>
          <p:cNvSpPr>
            <a:spLocks noGrp="1"/>
          </p:cNvSpPr>
          <p:nvPr>
            <p:ph sz="half" idx="1"/>
          </p:nvPr>
        </p:nvSpPr>
        <p:spPr>
          <a:xfrm>
            <a:off x="1470194" y="1050091"/>
            <a:ext cx="4282440" cy="4180825"/>
          </a:xfrm>
        </p:spPr>
        <p:txBody>
          <a:bodyPr>
            <a:noAutofit/>
          </a:bodyPr>
          <a:lstStyle/>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CREATE TEMP TABLE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top_users_reviews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year,</a:t>
            </a:r>
          </a:p>
          <a:p>
            <a:pPr marL="0" indent="0">
              <a:buNone/>
            </a:pPr>
            <a:r>
              <a:rPr lang="en-US" sz="12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COUNT(DISTINCT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num_games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ROUND(AVG(</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r.user_score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2)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avg_user_score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game_sales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AS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INNER JOIN reviews AS 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ON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r.game</a:t>
            </a:r>
            <a:endPar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WHERE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NOT IN (SELECT game FROM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missing_reviews</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GROUP BY year</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HAVING COUNT(DISTINCT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gs.game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&gt; 50</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2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avg_user_score</a:t>
            </a: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 DESC</a:t>
            </a:r>
          </a:p>
          <a:p>
            <a:pPr marL="0" indent="0">
              <a:buNone/>
            </a:pPr>
            <a:r>
              <a:rPr lang="en-US"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LIMIT 15;</a:t>
            </a:r>
            <a:endParaRPr lang="es-PE" sz="12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639AF9B6-FA50-8202-1993-898101C8F869}"/>
              </a:ext>
            </a:extLst>
          </p:cNvPr>
          <p:cNvSpPr txBox="1">
            <a:spLocks/>
          </p:cNvSpPr>
          <p:nvPr/>
        </p:nvSpPr>
        <p:spPr>
          <a:xfrm>
            <a:off x="941832" y="5688118"/>
            <a:ext cx="10308336" cy="6735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dirty="0">
                <a:latin typeface="Sans Serif Collection" panose="020B0502040504020204" pitchFamily="34" charset="0"/>
                <a:ea typeface="Sans Serif Collection" panose="020B0502040504020204" pitchFamily="34" charset="0"/>
                <a:cs typeface="Sans Serif Collection" panose="020B0502040504020204" pitchFamily="34" charset="0"/>
              </a:rPr>
              <a:t>De la misma manera filtrando los juegos a más de 50 el año con mejor reseña promedio por parte de los jugadores fue 1997, con una puntuación promedio de 9,17.</a:t>
            </a:r>
            <a:endPar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6" name="Marcador de contenido 5">
            <a:extLst>
              <a:ext uri="{FF2B5EF4-FFF2-40B4-BE49-F238E27FC236}">
                <a16:creationId xmlns:a16="http://schemas.microsoft.com/office/drawing/2014/main" id="{9B144F17-8F5D-A12B-81CB-8147EBFB38CA}"/>
              </a:ext>
            </a:extLst>
          </p:cNvPr>
          <p:cNvPicPr>
            <a:picLocks noGrp="1" noChangeAspect="1"/>
          </p:cNvPicPr>
          <p:nvPr>
            <p:ph sz="half" idx="2"/>
          </p:nvPr>
        </p:nvPicPr>
        <p:blipFill>
          <a:blip r:embed="rId2"/>
          <a:stretch>
            <a:fillRect/>
          </a:stretch>
        </p:blipFill>
        <p:spPr>
          <a:xfrm>
            <a:off x="7278597" y="1163791"/>
            <a:ext cx="3115110" cy="3953427"/>
          </a:xfrm>
        </p:spPr>
      </p:pic>
    </p:spTree>
    <p:extLst>
      <p:ext uri="{BB962C8B-B14F-4D97-AF65-F5344CB8AC3E}">
        <p14:creationId xmlns:p14="http://schemas.microsoft.com/office/powerpoint/2010/main" val="342079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776D-7A2B-8F1D-151E-7306E58F8ED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3017A0-B099-4238-2E47-4A66F0C79B62}"/>
              </a:ext>
            </a:extLst>
          </p:cNvPr>
          <p:cNvSpPr>
            <a:spLocks noGrp="1"/>
          </p:cNvSpPr>
          <p:nvPr>
            <p:ph type="title"/>
          </p:nvPr>
        </p:nvSpPr>
        <p:spPr>
          <a:xfrm>
            <a:off x="838200" y="365125"/>
            <a:ext cx="10515600" cy="558419"/>
          </a:xfrm>
        </p:spPr>
        <p:txBody>
          <a:bodyPr>
            <a:noAutofit/>
          </a:bodyPr>
          <a:lstStyle/>
          <a:p>
            <a:pPr algn="ctr"/>
            <a:r>
              <a:rPr lang="es-PE" sz="3600" b="1" dirty="0">
                <a:latin typeface="Sans Serif Collection" panose="020B0502040504020204" pitchFamily="34" charset="0"/>
                <a:ea typeface="Sans Serif Collection" panose="020B0502040504020204" pitchFamily="34" charset="0"/>
                <a:cs typeface="Sans Serif Collection" panose="020B0502040504020204" pitchFamily="34" charset="0"/>
              </a:rPr>
              <a:t>AÑOS CON CRÍTICAS TOP</a:t>
            </a:r>
            <a:endParaRPr lang="es-PE" sz="3600" b="1"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0" name="Marcador de contenido 9">
            <a:extLst>
              <a:ext uri="{FF2B5EF4-FFF2-40B4-BE49-F238E27FC236}">
                <a16:creationId xmlns:a16="http://schemas.microsoft.com/office/drawing/2014/main" id="{E2166254-B531-8486-5377-B2EF7040D614}"/>
              </a:ext>
            </a:extLst>
          </p:cNvPr>
          <p:cNvSpPr>
            <a:spLocks noGrp="1"/>
          </p:cNvSpPr>
          <p:nvPr>
            <p:ph sz="half" idx="1"/>
          </p:nvPr>
        </p:nvSpPr>
        <p:spPr>
          <a:xfrm>
            <a:off x="2450592" y="2113883"/>
            <a:ext cx="3377211" cy="2047601"/>
          </a:xfrm>
        </p:spPr>
        <p:txBody>
          <a:bodyPr>
            <a:noAutofit/>
          </a:bodyPr>
          <a:lstStyle/>
          <a:p>
            <a:pPr marL="0" indent="0">
              <a:buNone/>
            </a:pP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 year AS </a:t>
            </a:r>
            <a:r>
              <a:rPr lang="en-US" sz="16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top_years</a:t>
            </a:r>
            <a:endPar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6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top_critics_reviews</a:t>
            </a:r>
            <a:endPar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INTERSECT</a:t>
            </a:r>
          </a:p>
          <a:p>
            <a:pPr marL="0" indent="0">
              <a:buNone/>
            </a:pP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SELECT year</a:t>
            </a:r>
          </a:p>
          <a:p>
            <a:pPr marL="0" indent="0">
              <a:buNone/>
            </a:pP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FROM </a:t>
            </a:r>
            <a:r>
              <a:rPr lang="en-US" sz="16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top_users_reviews</a:t>
            </a:r>
            <a:endPar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buNone/>
            </a:pP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ORDER BY </a:t>
            </a:r>
            <a:r>
              <a:rPr lang="en-US" sz="1600" noProof="0" dirty="0" err="1">
                <a:latin typeface="Sans Serif Collection" panose="020B0502040504020204" pitchFamily="34" charset="0"/>
                <a:ea typeface="Sans Serif Collection" panose="020B0502040504020204" pitchFamily="34" charset="0"/>
                <a:cs typeface="Sans Serif Collection" panose="020B0502040504020204" pitchFamily="34" charset="0"/>
              </a:rPr>
              <a:t>top_years</a:t>
            </a:r>
            <a:r>
              <a:rPr lang="en-US"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t>
            </a:r>
            <a:endParaRPr lang="es-PE" sz="1600" noProof="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4" name="Marcador de contenido 9">
            <a:extLst>
              <a:ext uri="{FF2B5EF4-FFF2-40B4-BE49-F238E27FC236}">
                <a16:creationId xmlns:a16="http://schemas.microsoft.com/office/drawing/2014/main" id="{987427A2-3DB8-EBDE-B0D7-B473BC6C99EF}"/>
              </a:ext>
            </a:extLst>
          </p:cNvPr>
          <p:cNvSpPr txBox="1">
            <a:spLocks/>
          </p:cNvSpPr>
          <p:nvPr/>
        </p:nvSpPr>
        <p:spPr>
          <a:xfrm>
            <a:off x="941832" y="5525759"/>
            <a:ext cx="10308336" cy="673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2000" noProof="0" dirty="0">
                <a:latin typeface="Sans Serif Collection" panose="020B0502040504020204" pitchFamily="34" charset="0"/>
                <a:ea typeface="Sans Serif Collection" panose="020B0502040504020204" pitchFamily="34" charset="0"/>
                <a:cs typeface="Sans Serif Collection" panose="020B0502040504020204" pitchFamily="34" charset="0"/>
              </a:rPr>
              <a:t>Al parecer, 1998, 1999, 2001, 2002, 2003, 2004, 2010 y 2014 son los años donde tanto los expertos como los jugadores valoraron mejor a los videojuegos. </a:t>
            </a:r>
          </a:p>
        </p:txBody>
      </p:sp>
      <p:pic>
        <p:nvPicPr>
          <p:cNvPr id="12" name="Marcador de contenido 11">
            <a:extLst>
              <a:ext uri="{FF2B5EF4-FFF2-40B4-BE49-F238E27FC236}">
                <a16:creationId xmlns:a16="http://schemas.microsoft.com/office/drawing/2014/main" id="{CC6CE04A-A69D-224A-C09A-86083D3F3911}"/>
              </a:ext>
            </a:extLst>
          </p:cNvPr>
          <p:cNvPicPr>
            <a:picLocks noGrp="1" noChangeAspect="1"/>
          </p:cNvPicPr>
          <p:nvPr>
            <p:ph sz="half" idx="2"/>
          </p:nvPr>
        </p:nvPicPr>
        <p:blipFill>
          <a:blip r:embed="rId2"/>
          <a:stretch>
            <a:fillRect/>
          </a:stretch>
        </p:blipFill>
        <p:spPr>
          <a:xfrm>
            <a:off x="7470648" y="1777435"/>
            <a:ext cx="1463125" cy="2720498"/>
          </a:xfrm>
        </p:spPr>
      </p:pic>
    </p:spTree>
    <p:extLst>
      <p:ext uri="{BB962C8B-B14F-4D97-AF65-F5344CB8AC3E}">
        <p14:creationId xmlns:p14="http://schemas.microsoft.com/office/powerpoint/2010/main" val="3320808853"/>
      </p:ext>
    </p:extLst>
  </p:cSld>
  <p:clrMapOvr>
    <a:masterClrMapping/>
  </p:clrMapOvr>
</p:sld>
</file>

<file path=ppt/theme/theme1.xml><?xml version="1.0" encoding="utf-8"?>
<a:theme xmlns:a="http://schemas.openxmlformats.org/drawingml/2006/main" name="Office 2013 - Tema de 2022">
  <a:themeElements>
    <a:clrScheme name="Office 2013 - Tema de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Tema de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Tema de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1653</TotalTime>
  <Words>1363</Words>
  <Application>Microsoft Office PowerPoint</Application>
  <PresentationFormat>Panorámica</PresentationFormat>
  <Paragraphs>138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Sans Serif Collection</vt:lpstr>
      <vt:lpstr>Office 2013 - Tema de 2022</vt:lpstr>
      <vt:lpstr>Análisis de Videojuegos</vt:lpstr>
      <vt:lpstr>Presentación de PowerPoint</vt:lpstr>
      <vt:lpstr>VIDEOJUEGOS MAS VENDIDOS</vt:lpstr>
      <vt:lpstr>VIDEOJUEGOS SIN RESEÑAS</vt:lpstr>
      <vt:lpstr>MEJOR PROMEDIO DE CRÍTICAS DE EXPERTOS </vt:lpstr>
      <vt:lpstr>MEJOR PROMEDIO DE CRÍTICAS DE JUGADORES </vt:lpstr>
      <vt:lpstr>AÑOS CON MÁS DE 50 JUEGOS</vt:lpstr>
      <vt:lpstr>AÑOS CON MÁS DE 50 JUEGOS</vt:lpstr>
      <vt:lpstr>AÑOS CON CRÍTICAS TOP</vt:lpstr>
      <vt:lpstr>AÑOS CON CRÍTICAS TOP</vt:lpstr>
      <vt:lpstr>AÑOS CON MÁS VENTAS</vt:lpstr>
      <vt:lpstr>TOP 3 PLATAFORMAS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Gonzalo Burga</dc:creator>
  <cp:lastModifiedBy>Gonzalo Burga</cp:lastModifiedBy>
  <cp:revision>16</cp:revision>
  <dcterms:created xsi:type="dcterms:W3CDTF">2025-01-31T16:16:27Z</dcterms:created>
  <dcterms:modified xsi:type="dcterms:W3CDTF">2025-02-13T22:28:25Z</dcterms:modified>
</cp:coreProperties>
</file>