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50" d="100"/>
          <a:sy n="50" d="100"/>
        </p:scale>
        <p:origin x="1906"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15443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r>
              <a:rPr lang="en-US" sz="2800" b="1" dirty="0"/>
              <a:t>18</a:t>
            </a:r>
            <a:r>
              <a:rPr lang="en-US" sz="2800" b="1" baseline="30000" dirty="0"/>
              <a:t>th</a:t>
            </a:r>
            <a:r>
              <a:rPr lang="en-US" sz="2800" b="1" dirty="0"/>
              <a:t> October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B88E7-3D80-8F2D-EA7C-5ED1897FA2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A68FC2-1DEF-404E-8AD1-FA7AB793BE48}"/>
              </a:ext>
            </a:extLst>
          </p:cNvPr>
          <p:cNvSpPr>
            <a:spLocks noGrp="1"/>
          </p:cNvSpPr>
          <p:nvPr>
            <p:ph type="ctrTitle"/>
          </p:nvPr>
        </p:nvSpPr>
        <p:spPr>
          <a:xfrm rot="5400000">
            <a:off x="5145205" y="-5145208"/>
            <a:ext cx="1473959" cy="11764374"/>
          </a:xfrm>
          <a:solidFill>
            <a:srgbClr val="3B3B3B"/>
          </a:solidFill>
        </p:spPr>
        <p:txBody>
          <a:bodyPr vert="vert270" anchor="t" anchorCtr="0"/>
          <a:lstStyle/>
          <a:p>
            <a:r>
              <a:rPr lang="en-US" b="1" dirty="0">
                <a:solidFill>
                  <a:srgbClr val="FF6600"/>
                </a:solidFill>
              </a:rPr>
              <a:t>EDA</a:t>
            </a:r>
          </a:p>
        </p:txBody>
      </p:sp>
      <p:pic>
        <p:nvPicPr>
          <p:cNvPr id="4" name="Picture 3">
            <a:extLst>
              <a:ext uri="{FF2B5EF4-FFF2-40B4-BE49-F238E27FC236}">
                <a16:creationId xmlns:a16="http://schemas.microsoft.com/office/drawing/2014/main" id="{A981C858-25E5-FF19-2737-3AB21F9AEB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8F169A54-1E9C-90AB-ED75-588B8E02091B}"/>
              </a:ext>
            </a:extLst>
          </p:cNvPr>
          <p:cNvSpPr>
            <a:spLocks noGrp="1"/>
          </p:cNvSpPr>
          <p:nvPr>
            <p:ph type="subTitle" idx="1"/>
          </p:nvPr>
        </p:nvSpPr>
        <p:spPr>
          <a:xfrm>
            <a:off x="827313" y="2020899"/>
            <a:ext cx="10854519" cy="4339988"/>
          </a:xfrm>
        </p:spPr>
        <p:txBody>
          <a:bodyPr>
            <a:normAutofit/>
          </a:bodyPr>
          <a:lstStyle/>
          <a:p>
            <a:pPr algn="l"/>
            <a:r>
              <a:rPr lang="en-US" sz="3600" dirty="0"/>
              <a:t>The previous histograms show that, based on the available data, there is no significant difference in the distribution of customers between the two companies with respect to age, income, or gender.</a:t>
            </a:r>
          </a:p>
          <a:p>
            <a:pPr algn="l"/>
            <a:r>
              <a:rPr lang="en-US" sz="3600" dirty="0"/>
              <a:t>Therefore, the decision for investing into one or the other is not affected by any of this. No creative long-term investment plan can be done based on such differences .</a:t>
            </a:r>
          </a:p>
          <a:p>
            <a:pPr algn="l"/>
            <a:endParaRPr lang="en-US" sz="6600" dirty="0">
              <a:solidFill>
                <a:srgbClr val="FF6600"/>
              </a:solidFill>
            </a:endParaRPr>
          </a:p>
        </p:txBody>
      </p:sp>
    </p:spTree>
    <p:extLst>
      <p:ext uri="{BB962C8B-B14F-4D97-AF65-F5344CB8AC3E}">
        <p14:creationId xmlns:p14="http://schemas.microsoft.com/office/powerpoint/2010/main" val="13340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2E695-77DF-918F-FE11-FEEAD80F2C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FBF7E-A62B-6831-C054-52ABB54E930E}"/>
              </a:ext>
            </a:extLst>
          </p:cNvPr>
          <p:cNvSpPr>
            <a:spLocks noGrp="1"/>
          </p:cNvSpPr>
          <p:nvPr>
            <p:ph type="ctrTitle"/>
          </p:nvPr>
        </p:nvSpPr>
        <p:spPr>
          <a:xfrm rot="5400000">
            <a:off x="5145205" y="-5145208"/>
            <a:ext cx="1473959" cy="11764374"/>
          </a:xfrm>
          <a:solidFill>
            <a:srgbClr val="3B3B3B"/>
          </a:solidFill>
        </p:spPr>
        <p:txBody>
          <a:bodyPr vert="vert270" anchor="t" anchorCtr="0">
            <a:normAutofit/>
          </a:bodyPr>
          <a:lstStyle/>
          <a:p>
            <a:r>
              <a:rPr lang="en-US" b="1" dirty="0">
                <a:solidFill>
                  <a:srgbClr val="FF6600"/>
                </a:solidFill>
              </a:rPr>
              <a:t>EDA</a:t>
            </a:r>
          </a:p>
        </p:txBody>
      </p:sp>
      <p:pic>
        <p:nvPicPr>
          <p:cNvPr id="4" name="Picture 3">
            <a:extLst>
              <a:ext uri="{FF2B5EF4-FFF2-40B4-BE49-F238E27FC236}">
                <a16:creationId xmlns:a16="http://schemas.microsoft.com/office/drawing/2014/main" id="{EA7B4C82-B327-6486-8694-7033F6BF20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Imagen 2">
            <a:extLst>
              <a:ext uri="{FF2B5EF4-FFF2-40B4-BE49-F238E27FC236}">
                <a16:creationId xmlns:a16="http://schemas.microsoft.com/office/drawing/2014/main" id="{D6841726-9248-800B-59A0-1BC7DE44B892}"/>
              </a:ext>
            </a:extLst>
          </p:cNvPr>
          <p:cNvPicPr>
            <a:picLocks noChangeAspect="1"/>
          </p:cNvPicPr>
          <p:nvPr/>
        </p:nvPicPr>
        <p:blipFill>
          <a:blip r:embed="rId3"/>
          <a:stretch>
            <a:fillRect/>
          </a:stretch>
        </p:blipFill>
        <p:spPr>
          <a:xfrm>
            <a:off x="1834059" y="1647825"/>
            <a:ext cx="8096250" cy="5210175"/>
          </a:xfrm>
          <a:prstGeom prst="rect">
            <a:avLst/>
          </a:prstGeom>
        </p:spPr>
      </p:pic>
    </p:spTree>
    <p:extLst>
      <p:ext uri="{BB962C8B-B14F-4D97-AF65-F5344CB8AC3E}">
        <p14:creationId xmlns:p14="http://schemas.microsoft.com/office/powerpoint/2010/main" val="1461260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335C5-82C6-71B6-C667-32229AB394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D37383-8DCD-8C4F-10BE-56E77DA85946}"/>
              </a:ext>
            </a:extLst>
          </p:cNvPr>
          <p:cNvSpPr>
            <a:spLocks noGrp="1"/>
          </p:cNvSpPr>
          <p:nvPr>
            <p:ph type="ctrTitle"/>
          </p:nvPr>
        </p:nvSpPr>
        <p:spPr>
          <a:xfrm rot="5400000">
            <a:off x="5145205" y="-5145208"/>
            <a:ext cx="1473959" cy="11764374"/>
          </a:xfrm>
          <a:solidFill>
            <a:srgbClr val="3B3B3B"/>
          </a:solidFill>
        </p:spPr>
        <p:txBody>
          <a:bodyPr vert="vert270" anchor="t" anchorCtr="0">
            <a:normAutofit/>
          </a:bodyPr>
          <a:lstStyle/>
          <a:p>
            <a:r>
              <a:rPr lang="en-US" b="1" dirty="0">
                <a:solidFill>
                  <a:srgbClr val="FF6600"/>
                </a:solidFill>
              </a:rPr>
              <a:t>EDA</a:t>
            </a:r>
          </a:p>
        </p:txBody>
      </p:sp>
      <p:pic>
        <p:nvPicPr>
          <p:cNvPr id="4" name="Picture 3">
            <a:extLst>
              <a:ext uri="{FF2B5EF4-FFF2-40B4-BE49-F238E27FC236}">
                <a16:creationId xmlns:a16="http://schemas.microsoft.com/office/drawing/2014/main" id="{C6092333-1D57-E245-5079-6C57E05DBA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Imagen 6" descr="Tabla&#10;&#10;Descripción generada automáticamente">
            <a:extLst>
              <a:ext uri="{FF2B5EF4-FFF2-40B4-BE49-F238E27FC236}">
                <a16:creationId xmlns:a16="http://schemas.microsoft.com/office/drawing/2014/main" id="{33BBA352-F09D-980A-246F-5140236B05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6114" y="1501226"/>
            <a:ext cx="4983486" cy="4517649"/>
          </a:xfrm>
          <a:prstGeom prst="rect">
            <a:avLst/>
          </a:prstGeom>
        </p:spPr>
      </p:pic>
    </p:spTree>
    <p:extLst>
      <p:ext uri="{BB962C8B-B14F-4D97-AF65-F5344CB8AC3E}">
        <p14:creationId xmlns:p14="http://schemas.microsoft.com/office/powerpoint/2010/main" val="170179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7CFFC-0820-EC65-2994-6086F2836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59ECB6-FED1-0432-E853-C6264018E30B}"/>
              </a:ext>
            </a:extLst>
          </p:cNvPr>
          <p:cNvSpPr>
            <a:spLocks noGrp="1"/>
          </p:cNvSpPr>
          <p:nvPr>
            <p:ph type="ctrTitle"/>
          </p:nvPr>
        </p:nvSpPr>
        <p:spPr>
          <a:xfrm rot="5400000">
            <a:off x="5145205" y="-5145208"/>
            <a:ext cx="1473959" cy="11764374"/>
          </a:xfrm>
          <a:solidFill>
            <a:srgbClr val="3B3B3B"/>
          </a:solidFill>
        </p:spPr>
        <p:txBody>
          <a:bodyPr vert="vert270" anchor="t" anchorCtr="0">
            <a:normAutofit/>
          </a:bodyPr>
          <a:lstStyle/>
          <a:p>
            <a:r>
              <a:rPr lang="en-US" b="1" dirty="0">
                <a:solidFill>
                  <a:srgbClr val="FF6600"/>
                </a:solidFill>
              </a:rPr>
              <a:t>EDA</a:t>
            </a:r>
          </a:p>
        </p:txBody>
      </p:sp>
      <p:pic>
        <p:nvPicPr>
          <p:cNvPr id="4" name="Picture 3">
            <a:extLst>
              <a:ext uri="{FF2B5EF4-FFF2-40B4-BE49-F238E27FC236}">
                <a16:creationId xmlns:a16="http://schemas.microsoft.com/office/drawing/2014/main" id="{9ADE5072-1F96-F4FB-2873-B714B07B97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CuadroTexto 2">
            <a:extLst>
              <a:ext uri="{FF2B5EF4-FFF2-40B4-BE49-F238E27FC236}">
                <a16:creationId xmlns:a16="http://schemas.microsoft.com/office/drawing/2014/main" id="{C5375D7E-42E0-249E-BD3C-D16DAAA60F0E}"/>
              </a:ext>
            </a:extLst>
          </p:cNvPr>
          <p:cNvSpPr txBox="1"/>
          <p:nvPr/>
        </p:nvSpPr>
        <p:spPr>
          <a:xfrm>
            <a:off x="827313" y="1893453"/>
            <a:ext cx="10313127" cy="3416320"/>
          </a:xfrm>
          <a:prstGeom prst="rect">
            <a:avLst/>
          </a:prstGeom>
          <a:noFill/>
        </p:spPr>
        <p:txBody>
          <a:bodyPr wrap="square" rtlCol="0">
            <a:spAutoFit/>
          </a:bodyPr>
          <a:lstStyle/>
          <a:p>
            <a:r>
              <a:rPr lang="en-US" dirty="0"/>
              <a:t>The financial analysis shows that Yellow Cab consistently outperforms Pink Cab in terms of both average profit per trip and total profit. Across the three years (2016-2018), Yellow Cab maintained significantly higher average profits, with figures such as $169.35 in 2016 compared to Pink Cab’s $68.32. This trend continued in 2017 and 2018, where Yellow Cab earned approximately double the average profit per trip compared to Pink Cab. Moreover, Yellow Cab consistently had a larger volume of trips, which contributed to its higher total profits—over $13 million each year compared to Pink Cab's much lower figures, ranging from $1.56 million to $2.03 million.</a:t>
            </a:r>
          </a:p>
          <a:p>
            <a:r>
              <a:rPr lang="en-US" dirty="0"/>
              <a:t>In addition to superior profits, Yellow Cab’s modal prices and profits further demonstrate its pricing strategy’s effectiveness. Yellow’s most frequent profit and price points were consistently higher than Pink’s, indicating stronger revenue generation per trip. Overall, the data suggests that Yellow Cab is not only more profitable but also more stable, making it a far better investment choice for XYZ Company.</a:t>
            </a:r>
          </a:p>
          <a:p>
            <a:endParaRPr lang="es-ES" dirty="0"/>
          </a:p>
        </p:txBody>
      </p:sp>
    </p:spTree>
    <p:extLst>
      <p:ext uri="{BB962C8B-B14F-4D97-AF65-F5344CB8AC3E}">
        <p14:creationId xmlns:p14="http://schemas.microsoft.com/office/powerpoint/2010/main" val="118800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8DBD3-51D0-F1A1-0E9D-FDC32A913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68D88-9576-4E5F-5BFC-FF72685EDD5B}"/>
              </a:ext>
            </a:extLst>
          </p:cNvPr>
          <p:cNvSpPr>
            <a:spLocks noGrp="1"/>
          </p:cNvSpPr>
          <p:nvPr>
            <p:ph type="ctrTitle"/>
          </p:nvPr>
        </p:nvSpPr>
        <p:spPr>
          <a:xfrm rot="5400000">
            <a:off x="5145205" y="-5145208"/>
            <a:ext cx="1473959" cy="11764374"/>
          </a:xfrm>
          <a:solidFill>
            <a:srgbClr val="3B3B3B"/>
          </a:solidFill>
        </p:spPr>
        <p:txBody>
          <a:bodyPr vert="vert270" anchor="t" anchorCtr="0">
            <a:normAutofit/>
          </a:bodyPr>
          <a:lstStyle/>
          <a:p>
            <a:r>
              <a:rPr lang="en-US" b="1" dirty="0">
                <a:solidFill>
                  <a:srgbClr val="FF6600"/>
                </a:solidFill>
              </a:rPr>
              <a:t>EDA Summary</a:t>
            </a:r>
          </a:p>
        </p:txBody>
      </p:sp>
      <p:pic>
        <p:nvPicPr>
          <p:cNvPr id="4" name="Picture 3">
            <a:extLst>
              <a:ext uri="{FF2B5EF4-FFF2-40B4-BE49-F238E27FC236}">
                <a16:creationId xmlns:a16="http://schemas.microsoft.com/office/drawing/2014/main" id="{B66EB29E-9DD3-BEA3-A1DE-490039F8AD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CuadroTexto 2">
            <a:extLst>
              <a:ext uri="{FF2B5EF4-FFF2-40B4-BE49-F238E27FC236}">
                <a16:creationId xmlns:a16="http://schemas.microsoft.com/office/drawing/2014/main" id="{B5970608-E75B-E490-74C6-C44D0EE22C1C}"/>
              </a:ext>
            </a:extLst>
          </p:cNvPr>
          <p:cNvSpPr txBox="1"/>
          <p:nvPr/>
        </p:nvSpPr>
        <p:spPr>
          <a:xfrm>
            <a:off x="415833" y="1989153"/>
            <a:ext cx="10953207" cy="3139321"/>
          </a:xfrm>
          <a:prstGeom prst="rect">
            <a:avLst/>
          </a:prstGeom>
          <a:noFill/>
        </p:spPr>
        <p:txBody>
          <a:bodyPr wrap="square" rtlCol="0">
            <a:spAutoFit/>
          </a:bodyPr>
          <a:lstStyle/>
          <a:p>
            <a:endParaRPr lang="en-US" dirty="0"/>
          </a:p>
          <a:p>
            <a:r>
              <a:rPr lang="en-US" dirty="0"/>
              <a:t>The exploratory data analysis (EDA) revealed no significant correlation between customer demographics (age, income, gender) and cab company preferences. Customers' choice between Yellow Cab and Pink Cab appeared to be independent of these factors, meaning that neither company had a specific appeal to different demographic groups. This finding suggests that marketing or investment strategies targeting specific customer traits would not be beneficial.</a:t>
            </a:r>
          </a:p>
          <a:p>
            <a:r>
              <a:rPr lang="en-US" dirty="0"/>
              <a:t>The financial analysis, however, highlighted clear differences between the two companies. Yellow Cab consistently outperformed Pink Cab across all key financial metrics, including average profit per trip, total trips, and total profit. This strong financial performance indicates that Yellow Cab is the more profitable and stable company, making it the superior investment choice.</a:t>
            </a:r>
          </a:p>
          <a:p>
            <a:endParaRPr lang="es-ES" dirty="0"/>
          </a:p>
        </p:txBody>
      </p:sp>
    </p:spTree>
    <p:extLst>
      <p:ext uri="{BB962C8B-B14F-4D97-AF65-F5344CB8AC3E}">
        <p14:creationId xmlns:p14="http://schemas.microsoft.com/office/powerpoint/2010/main" val="39101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56C5C-37B6-47A1-9E07-3FEF86729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460C7-CAF7-CC28-2514-45B2F85711AE}"/>
              </a:ext>
            </a:extLst>
          </p:cNvPr>
          <p:cNvSpPr>
            <a:spLocks noGrp="1"/>
          </p:cNvSpPr>
          <p:nvPr>
            <p:ph type="ctrTitle"/>
          </p:nvPr>
        </p:nvSpPr>
        <p:spPr>
          <a:xfrm rot="5400000">
            <a:off x="5145205" y="-5145208"/>
            <a:ext cx="1473959" cy="11764374"/>
          </a:xfrm>
          <a:solidFill>
            <a:srgbClr val="3B3B3B"/>
          </a:solidFill>
        </p:spPr>
        <p:txBody>
          <a:bodyPr vert="vert270" anchor="t" anchorCtr="0">
            <a:normAutofit/>
          </a:bodyPr>
          <a:lstStyle/>
          <a:p>
            <a:r>
              <a:rPr lang="en-US" b="1" dirty="0">
                <a:solidFill>
                  <a:srgbClr val="FF6600"/>
                </a:solidFill>
              </a:rPr>
              <a:t>Recommendations</a:t>
            </a:r>
          </a:p>
        </p:txBody>
      </p:sp>
      <p:pic>
        <p:nvPicPr>
          <p:cNvPr id="4" name="Picture 3">
            <a:extLst>
              <a:ext uri="{FF2B5EF4-FFF2-40B4-BE49-F238E27FC236}">
                <a16:creationId xmlns:a16="http://schemas.microsoft.com/office/drawing/2014/main" id="{BACA60EC-2324-CE60-0658-76E8B13258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CuadroTexto 2">
            <a:extLst>
              <a:ext uri="{FF2B5EF4-FFF2-40B4-BE49-F238E27FC236}">
                <a16:creationId xmlns:a16="http://schemas.microsoft.com/office/drawing/2014/main" id="{A36199E8-003C-BE1C-60D9-CEF5AA831853}"/>
              </a:ext>
            </a:extLst>
          </p:cNvPr>
          <p:cNvSpPr txBox="1"/>
          <p:nvPr/>
        </p:nvSpPr>
        <p:spPr>
          <a:xfrm>
            <a:off x="400593" y="1760553"/>
            <a:ext cx="11166567" cy="4247317"/>
          </a:xfrm>
          <a:prstGeom prst="rect">
            <a:avLst/>
          </a:prstGeom>
          <a:noFill/>
        </p:spPr>
        <p:txBody>
          <a:bodyPr wrap="square" rtlCol="0">
            <a:spAutoFit/>
          </a:bodyPr>
          <a:lstStyle/>
          <a:p>
            <a:endParaRPr lang="en-US" dirty="0"/>
          </a:p>
          <a:p>
            <a:r>
              <a:rPr lang="en-US" sz="2800" dirty="0"/>
              <a:t>Based on the analysis, it is strongly recommended that XYZ Company invest in Yellow Cab. The data clearly shows that Yellow Cab consistently outperforms Pink Cab in terms of average profit per trip, total number of trips, and overall profitability across multiple years. Yellow Cab’s stronger financial performance, coupled with its stability in both pricing and profit generation, makes it the superior choice for investment. Additionally, with no significant demographic differences influencing customer preference, Yellow Cab offers broader market appeal, further solidifying its potential for sustained growth and profitability.</a:t>
            </a:r>
            <a:endParaRPr lang="es-ES" sz="2800" dirty="0"/>
          </a:p>
        </p:txBody>
      </p:sp>
    </p:spTree>
    <p:extLst>
      <p:ext uri="{BB962C8B-B14F-4D97-AF65-F5344CB8AC3E}">
        <p14:creationId xmlns:p14="http://schemas.microsoft.com/office/powerpoint/2010/main" val="119621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6E8BC-8924-406F-347C-536755999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581E16-4776-314D-2810-524E577C7D3E}"/>
              </a:ext>
            </a:extLst>
          </p:cNvPr>
          <p:cNvSpPr>
            <a:spLocks noGrp="1"/>
          </p:cNvSpPr>
          <p:nvPr>
            <p:ph type="ctrTitle"/>
          </p:nvPr>
        </p:nvSpPr>
        <p:spPr>
          <a:xfrm rot="5400000">
            <a:off x="5145205" y="-5145208"/>
            <a:ext cx="1473959" cy="11764374"/>
          </a:xfrm>
          <a:solidFill>
            <a:srgbClr val="3B3B3B"/>
          </a:solidFill>
        </p:spPr>
        <p:txBody>
          <a:bodyPr vert="vert270" anchor="t" anchorCtr="0"/>
          <a:lstStyle/>
          <a:p>
            <a:r>
              <a:rPr lang="en-US" b="1" dirty="0">
                <a:solidFill>
                  <a:srgbClr val="FF6600"/>
                </a:solidFill>
              </a:rPr>
              <a:t>Executive Summary</a:t>
            </a:r>
          </a:p>
        </p:txBody>
      </p:sp>
      <p:pic>
        <p:nvPicPr>
          <p:cNvPr id="4" name="Picture 3">
            <a:extLst>
              <a:ext uri="{FF2B5EF4-FFF2-40B4-BE49-F238E27FC236}">
                <a16:creationId xmlns:a16="http://schemas.microsoft.com/office/drawing/2014/main" id="{10E51E40-E36E-3F75-E615-85F8985D56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62F4CB5-71CE-8424-9D8F-F1F9B5374DE8}"/>
              </a:ext>
            </a:extLst>
          </p:cNvPr>
          <p:cNvSpPr>
            <a:spLocks noGrp="1"/>
          </p:cNvSpPr>
          <p:nvPr>
            <p:ph type="subTitle" idx="1"/>
          </p:nvPr>
        </p:nvSpPr>
        <p:spPr>
          <a:xfrm>
            <a:off x="1298812" y="1733267"/>
            <a:ext cx="9594376" cy="4380930"/>
          </a:xfrm>
        </p:spPr>
        <p:txBody>
          <a:bodyPr>
            <a:normAutofit lnSpcReduction="10000"/>
          </a:bodyPr>
          <a:lstStyle/>
          <a:p>
            <a:pPr algn="l"/>
            <a:r>
              <a:rPr lang="en-US" dirty="0"/>
              <a:t>This analysis was conducted to help XYZ Company decide between investing in the Yellow or Pink cab company, using data on customer demographics, transactions, and city statistics.</a:t>
            </a:r>
          </a:p>
          <a:p>
            <a:pPr algn="l"/>
            <a:r>
              <a:rPr lang="en-US" dirty="0"/>
              <a:t>We cleaned and linked the datasets, then performed exploratory data analysis (EDA) to explore relationships between customer traits, preferences, and the financial performance of each cab company.</a:t>
            </a:r>
          </a:p>
          <a:p>
            <a:pPr algn="l"/>
            <a:r>
              <a:rPr lang="en-US" dirty="0"/>
              <a:t>The analysis revealed no significant connection between demographics and cab company choice, indicating customer preferences are independent of traits like age or income.</a:t>
            </a:r>
          </a:p>
          <a:p>
            <a:pPr algn="l"/>
            <a:r>
              <a:rPr lang="en-US" dirty="0"/>
              <a:t>Financially, Yellow consistently outperformed Pink in average profit per trip, total trips, and overall profitability. Based on these insights, we recommend investing in the Yellow cab company for better returns.</a:t>
            </a:r>
          </a:p>
          <a:p>
            <a:pPr algn="l"/>
            <a:endParaRPr lang="en-US" sz="3200" dirty="0"/>
          </a:p>
          <a:p>
            <a:endParaRPr lang="en-US" sz="6600" dirty="0">
              <a:solidFill>
                <a:srgbClr val="FF6600"/>
              </a:solidFill>
            </a:endParaRPr>
          </a:p>
        </p:txBody>
      </p:sp>
    </p:spTree>
    <p:extLst>
      <p:ext uri="{BB962C8B-B14F-4D97-AF65-F5344CB8AC3E}">
        <p14:creationId xmlns:p14="http://schemas.microsoft.com/office/powerpoint/2010/main" val="143113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5F2EB-E45B-EDE3-6818-4E8EFBCE66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0533F-7E61-06D6-16E6-BA24E81BF710}"/>
              </a:ext>
            </a:extLst>
          </p:cNvPr>
          <p:cNvSpPr>
            <a:spLocks noGrp="1"/>
          </p:cNvSpPr>
          <p:nvPr>
            <p:ph type="ctrTitle"/>
          </p:nvPr>
        </p:nvSpPr>
        <p:spPr>
          <a:xfrm rot="5400000">
            <a:off x="5145205" y="-5145208"/>
            <a:ext cx="1473959" cy="11764374"/>
          </a:xfrm>
          <a:solidFill>
            <a:srgbClr val="3B3B3B"/>
          </a:solidFill>
        </p:spPr>
        <p:txBody>
          <a:bodyPr vert="vert270" anchor="t" anchorCtr="0"/>
          <a:lstStyle/>
          <a:p>
            <a:r>
              <a:rPr lang="en-US" b="1" dirty="0">
                <a:solidFill>
                  <a:srgbClr val="FF6600"/>
                </a:solidFill>
              </a:rPr>
              <a:t>Problem Statement</a:t>
            </a:r>
          </a:p>
        </p:txBody>
      </p:sp>
      <p:pic>
        <p:nvPicPr>
          <p:cNvPr id="4" name="Picture 3">
            <a:extLst>
              <a:ext uri="{FF2B5EF4-FFF2-40B4-BE49-F238E27FC236}">
                <a16:creationId xmlns:a16="http://schemas.microsoft.com/office/drawing/2014/main" id="{E7BE8B99-2990-FD85-66A1-C9408EDD6C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8E5225C9-FABD-0A78-2F37-90C086A35857}"/>
              </a:ext>
            </a:extLst>
          </p:cNvPr>
          <p:cNvSpPr>
            <a:spLocks noGrp="1"/>
          </p:cNvSpPr>
          <p:nvPr>
            <p:ph type="subTitle" idx="1"/>
          </p:nvPr>
        </p:nvSpPr>
        <p:spPr>
          <a:xfrm>
            <a:off x="668740" y="1746231"/>
            <a:ext cx="10854519" cy="4339988"/>
          </a:xfrm>
        </p:spPr>
        <p:txBody>
          <a:bodyPr>
            <a:normAutofit fontScale="62500" lnSpcReduction="20000"/>
          </a:bodyPr>
          <a:lstStyle/>
          <a:p>
            <a:pPr algn="l"/>
            <a:r>
              <a:rPr lang="en-US" sz="5400" dirty="0"/>
              <a:t>XYZ Company is evaluating two cab companies, Yellow and Pink, to determine which would be a better investment opportunity. The decision requires a data-driven analysis based on customer behavior, transaction records, and geographic information.</a:t>
            </a:r>
          </a:p>
          <a:p>
            <a:pPr algn="l"/>
            <a:r>
              <a:rPr lang="en-US" sz="5400" dirty="0"/>
              <a:t>The objective of this analysis is to identify any trends or patterns that could influence the choice, including demographic preferences, financial performance, and overall profitability. By examining these factors, the goal is to make a clear recommendation on which company offers the most favorable investment prospects.</a:t>
            </a:r>
          </a:p>
          <a:p>
            <a:endParaRPr lang="en-US" sz="6600" dirty="0">
              <a:solidFill>
                <a:srgbClr val="FF6600"/>
              </a:solidFill>
            </a:endParaRPr>
          </a:p>
        </p:txBody>
      </p:sp>
    </p:spTree>
    <p:extLst>
      <p:ext uri="{BB962C8B-B14F-4D97-AF65-F5344CB8AC3E}">
        <p14:creationId xmlns:p14="http://schemas.microsoft.com/office/powerpoint/2010/main" val="145058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CF942-2172-13CC-5FAC-E3F4ABBDB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E78E0E-9A37-B54C-94BD-2CC22061C092}"/>
              </a:ext>
            </a:extLst>
          </p:cNvPr>
          <p:cNvSpPr>
            <a:spLocks noGrp="1"/>
          </p:cNvSpPr>
          <p:nvPr>
            <p:ph type="ctrTitle"/>
          </p:nvPr>
        </p:nvSpPr>
        <p:spPr>
          <a:xfrm rot="5400000">
            <a:off x="5145205" y="-5145208"/>
            <a:ext cx="1473959" cy="11764374"/>
          </a:xfrm>
          <a:solidFill>
            <a:srgbClr val="3B3B3B"/>
          </a:solidFill>
        </p:spPr>
        <p:txBody>
          <a:bodyPr vert="vert270" anchor="t" anchorCtr="0"/>
          <a:lstStyle/>
          <a:p>
            <a:r>
              <a:rPr lang="en-US" b="1" dirty="0">
                <a:solidFill>
                  <a:srgbClr val="FF6600"/>
                </a:solidFill>
              </a:rPr>
              <a:t>Approach</a:t>
            </a:r>
          </a:p>
        </p:txBody>
      </p:sp>
      <p:pic>
        <p:nvPicPr>
          <p:cNvPr id="4" name="Picture 3">
            <a:extLst>
              <a:ext uri="{FF2B5EF4-FFF2-40B4-BE49-F238E27FC236}">
                <a16:creationId xmlns:a16="http://schemas.microsoft.com/office/drawing/2014/main" id="{1E72BFF7-E1C2-C8A4-03AF-7E277BE1D7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A334D149-B3E1-A66A-63A3-5774946C5402}"/>
              </a:ext>
            </a:extLst>
          </p:cNvPr>
          <p:cNvSpPr>
            <a:spLocks noGrp="1"/>
          </p:cNvSpPr>
          <p:nvPr>
            <p:ph type="subTitle" idx="1"/>
          </p:nvPr>
        </p:nvSpPr>
        <p:spPr>
          <a:xfrm>
            <a:off x="827313" y="2020899"/>
            <a:ext cx="10854519" cy="4339988"/>
          </a:xfrm>
        </p:spPr>
        <p:txBody>
          <a:bodyPr>
            <a:normAutofit fontScale="55000" lnSpcReduction="20000"/>
          </a:bodyPr>
          <a:lstStyle/>
          <a:p>
            <a:pPr algn="l"/>
            <a:r>
              <a:rPr lang="en-US" sz="4400" dirty="0"/>
              <a:t>To guide XYZ Company’s investment decision, we followed a structured approach:</a:t>
            </a:r>
          </a:p>
          <a:p>
            <a:pPr algn="l"/>
            <a:endParaRPr lang="en-US" sz="4400" dirty="0"/>
          </a:p>
          <a:p>
            <a:pPr algn="l">
              <a:buFont typeface="+mj-lt"/>
              <a:buAutoNum type="arabicPeriod"/>
            </a:pPr>
            <a:r>
              <a:rPr lang="en-US" sz="4400" b="1" dirty="0"/>
              <a:t>Data Cleaning</a:t>
            </a:r>
            <a:r>
              <a:rPr lang="en-US" sz="4400" dirty="0"/>
              <a:t>: We started by checking for duplicates and missing values in the datasets in order to make the necessary corrections (non were needed).</a:t>
            </a:r>
          </a:p>
          <a:p>
            <a:pPr algn="l">
              <a:buFont typeface="+mj-lt"/>
              <a:buAutoNum type="arabicPeriod"/>
            </a:pPr>
            <a:r>
              <a:rPr lang="en-US" sz="4400" b="1" dirty="0"/>
              <a:t>Data Integration</a:t>
            </a:r>
            <a:r>
              <a:rPr lang="en-US" sz="4400" dirty="0"/>
              <a:t>: We merged the datasets on common identifiers, such as transaction and customer IDs, to create a unified master dataset.</a:t>
            </a:r>
          </a:p>
          <a:p>
            <a:pPr algn="l">
              <a:buFont typeface="+mj-lt"/>
              <a:buAutoNum type="arabicPeriod"/>
            </a:pPr>
            <a:r>
              <a:rPr lang="en-US" sz="4400" b="1" dirty="0"/>
              <a:t>Feature Transformation</a:t>
            </a:r>
            <a:r>
              <a:rPr lang="en-US" sz="4400" dirty="0"/>
              <a:t>: We converted key fields, like population and user counts, into numeric formats to facilitate analysis.</a:t>
            </a:r>
          </a:p>
          <a:p>
            <a:pPr algn="l">
              <a:buFont typeface="+mj-lt"/>
              <a:buAutoNum type="arabicPeriod"/>
            </a:pPr>
            <a:r>
              <a:rPr lang="en-US" sz="4400" b="1" dirty="0"/>
              <a:t>Exploratory Data Analysis (EDA)</a:t>
            </a:r>
            <a:r>
              <a:rPr lang="en-US" sz="4400" dirty="0"/>
              <a:t>: We analyzed customer demographics, company performance, and financial indicators to identify patterns and trends.</a:t>
            </a:r>
          </a:p>
          <a:p>
            <a:pPr algn="l">
              <a:buFont typeface="+mj-lt"/>
              <a:buAutoNum type="arabicPeriod"/>
            </a:pPr>
            <a:r>
              <a:rPr lang="en-US" sz="4400" b="1" dirty="0"/>
              <a:t>Insights and Recommendations</a:t>
            </a:r>
            <a:r>
              <a:rPr lang="en-US" sz="4400" dirty="0"/>
              <a:t>: Based on the EDA, we derived actionable insights to recommend the most profitable investment option.</a:t>
            </a:r>
          </a:p>
          <a:p>
            <a:endParaRPr lang="en-US" sz="6600" dirty="0">
              <a:solidFill>
                <a:srgbClr val="FF6600"/>
              </a:solidFill>
            </a:endParaRPr>
          </a:p>
        </p:txBody>
      </p:sp>
    </p:spTree>
    <p:extLst>
      <p:ext uri="{BB962C8B-B14F-4D97-AF65-F5344CB8AC3E}">
        <p14:creationId xmlns:p14="http://schemas.microsoft.com/office/powerpoint/2010/main" val="400207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1AD1C-10D8-BBD0-6AB8-112B9BA2BC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9622FB-54FC-C5F4-6E14-2A2357C31F55}"/>
              </a:ext>
            </a:extLst>
          </p:cNvPr>
          <p:cNvSpPr>
            <a:spLocks noGrp="1"/>
          </p:cNvSpPr>
          <p:nvPr>
            <p:ph type="ctrTitle"/>
          </p:nvPr>
        </p:nvSpPr>
        <p:spPr>
          <a:xfrm rot="5400000">
            <a:off x="5145205" y="-5145208"/>
            <a:ext cx="1473959" cy="11764374"/>
          </a:xfrm>
          <a:solidFill>
            <a:srgbClr val="3B3B3B"/>
          </a:solidFill>
        </p:spPr>
        <p:txBody>
          <a:bodyPr vert="vert270" anchor="t" anchorCtr="0"/>
          <a:lstStyle/>
          <a:p>
            <a:r>
              <a:rPr lang="en-US" b="1" dirty="0">
                <a:solidFill>
                  <a:srgbClr val="FF6600"/>
                </a:solidFill>
              </a:rPr>
              <a:t>EDA</a:t>
            </a:r>
          </a:p>
        </p:txBody>
      </p:sp>
      <p:pic>
        <p:nvPicPr>
          <p:cNvPr id="4" name="Picture 3">
            <a:extLst>
              <a:ext uri="{FF2B5EF4-FFF2-40B4-BE49-F238E27FC236}">
                <a16:creationId xmlns:a16="http://schemas.microsoft.com/office/drawing/2014/main" id="{AC3F96EA-EA93-9648-D5D5-D2705FE57E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449BC8D-E3A0-E227-E31C-C48AE69786AB}"/>
              </a:ext>
            </a:extLst>
          </p:cNvPr>
          <p:cNvSpPr>
            <a:spLocks noGrp="1"/>
          </p:cNvSpPr>
          <p:nvPr>
            <p:ph type="subTitle" idx="1"/>
          </p:nvPr>
        </p:nvSpPr>
        <p:spPr>
          <a:xfrm>
            <a:off x="827313" y="2020899"/>
            <a:ext cx="10854519" cy="4339988"/>
          </a:xfrm>
        </p:spPr>
        <p:txBody>
          <a:bodyPr>
            <a:normAutofit fontScale="92500" lnSpcReduction="20000"/>
          </a:bodyPr>
          <a:lstStyle/>
          <a:p>
            <a:pPr algn="l"/>
            <a:r>
              <a:rPr lang="en-US" sz="4400" dirty="0"/>
              <a:t>In the EDA we performed, we explored relations between variables that go beyond the interests of the XYZ Company as an investor. In this presentation we will only include those that are relevant for such purpose. </a:t>
            </a:r>
          </a:p>
          <a:p>
            <a:pPr algn="l"/>
            <a:r>
              <a:rPr lang="en-US" sz="4400" dirty="0"/>
              <a:t>We begin by looking at the relation between demographic variables and each of the companies. Then we compare both companies in purely financial aspects.</a:t>
            </a:r>
          </a:p>
          <a:p>
            <a:pPr algn="l"/>
            <a:endParaRPr lang="en-US" sz="6600" dirty="0">
              <a:solidFill>
                <a:srgbClr val="FF6600"/>
              </a:solidFill>
            </a:endParaRPr>
          </a:p>
        </p:txBody>
      </p:sp>
    </p:spTree>
    <p:extLst>
      <p:ext uri="{BB962C8B-B14F-4D97-AF65-F5344CB8AC3E}">
        <p14:creationId xmlns:p14="http://schemas.microsoft.com/office/powerpoint/2010/main" val="33415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F5889-5504-55FC-9D14-E9C56B0E8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DA75E-6382-0E31-C916-542DCD543F59}"/>
              </a:ext>
            </a:extLst>
          </p:cNvPr>
          <p:cNvSpPr>
            <a:spLocks noGrp="1"/>
          </p:cNvSpPr>
          <p:nvPr>
            <p:ph type="ctrTitle"/>
          </p:nvPr>
        </p:nvSpPr>
        <p:spPr>
          <a:xfrm rot="5400000">
            <a:off x="5145205" y="-5145208"/>
            <a:ext cx="1473959" cy="11764374"/>
          </a:xfrm>
          <a:solidFill>
            <a:srgbClr val="3B3B3B"/>
          </a:solidFill>
        </p:spPr>
        <p:txBody>
          <a:bodyPr vert="vert270" anchor="t" anchorCtr="0">
            <a:normAutofit/>
          </a:bodyPr>
          <a:lstStyle/>
          <a:p>
            <a:r>
              <a:rPr lang="en-US" b="1" dirty="0">
                <a:solidFill>
                  <a:srgbClr val="FF6600"/>
                </a:solidFill>
              </a:rPr>
              <a:t>EDA</a:t>
            </a:r>
          </a:p>
        </p:txBody>
      </p:sp>
      <p:pic>
        <p:nvPicPr>
          <p:cNvPr id="4" name="Picture 3">
            <a:extLst>
              <a:ext uri="{FF2B5EF4-FFF2-40B4-BE49-F238E27FC236}">
                <a16:creationId xmlns:a16="http://schemas.microsoft.com/office/drawing/2014/main" id="{992B6A6A-C719-183B-A6A3-012DC59047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26" name="Picture 2">
            <a:extLst>
              <a:ext uri="{FF2B5EF4-FFF2-40B4-BE49-F238E27FC236}">
                <a16:creationId xmlns:a16="http://schemas.microsoft.com/office/drawing/2014/main" id="{24991940-69A0-65A2-3571-45633C7BD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027" y="1723031"/>
            <a:ext cx="6163922" cy="497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46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79B22-1D96-5159-2EE9-DF86C527F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3FEBA-E428-B187-A28A-A82D0042187F}"/>
              </a:ext>
            </a:extLst>
          </p:cNvPr>
          <p:cNvSpPr>
            <a:spLocks noGrp="1"/>
          </p:cNvSpPr>
          <p:nvPr>
            <p:ph type="ctrTitle"/>
          </p:nvPr>
        </p:nvSpPr>
        <p:spPr>
          <a:xfrm rot="5400000">
            <a:off x="5145205" y="-5145208"/>
            <a:ext cx="1473959" cy="11764374"/>
          </a:xfrm>
          <a:solidFill>
            <a:srgbClr val="3B3B3B"/>
          </a:solidFill>
        </p:spPr>
        <p:txBody>
          <a:bodyPr vert="vert270" anchor="t" anchorCtr="0">
            <a:normAutofit/>
          </a:bodyPr>
          <a:lstStyle/>
          <a:p>
            <a:r>
              <a:rPr lang="en-US" b="1" dirty="0">
                <a:solidFill>
                  <a:srgbClr val="FF6600"/>
                </a:solidFill>
              </a:rPr>
              <a:t>EDA</a:t>
            </a:r>
          </a:p>
        </p:txBody>
      </p:sp>
      <p:pic>
        <p:nvPicPr>
          <p:cNvPr id="4" name="Picture 3">
            <a:extLst>
              <a:ext uri="{FF2B5EF4-FFF2-40B4-BE49-F238E27FC236}">
                <a16:creationId xmlns:a16="http://schemas.microsoft.com/office/drawing/2014/main" id="{11A39620-9626-FB7F-AA64-BDA35C2B75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050" name="Picture 2">
            <a:extLst>
              <a:ext uri="{FF2B5EF4-FFF2-40B4-BE49-F238E27FC236}">
                <a16:creationId xmlns:a16="http://schemas.microsoft.com/office/drawing/2014/main" id="{893A53BC-F7C1-8AD1-0B04-98B7DC924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24" y="1831331"/>
            <a:ext cx="6613193" cy="447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97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9BB2F-7CA7-48D6-7386-6ABFF3962C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32649F-F2EE-83DB-25E3-3D523C9312E4}"/>
              </a:ext>
            </a:extLst>
          </p:cNvPr>
          <p:cNvSpPr>
            <a:spLocks noGrp="1"/>
          </p:cNvSpPr>
          <p:nvPr>
            <p:ph type="ctrTitle"/>
          </p:nvPr>
        </p:nvSpPr>
        <p:spPr>
          <a:xfrm rot="5400000">
            <a:off x="5145205" y="-5145208"/>
            <a:ext cx="1473959" cy="11764374"/>
          </a:xfrm>
          <a:solidFill>
            <a:srgbClr val="3B3B3B"/>
          </a:solidFill>
        </p:spPr>
        <p:txBody>
          <a:bodyPr vert="vert270" anchor="t" anchorCtr="0">
            <a:normAutofit/>
          </a:bodyPr>
          <a:lstStyle/>
          <a:p>
            <a:r>
              <a:rPr lang="en-US" b="1" dirty="0">
                <a:solidFill>
                  <a:srgbClr val="FF6600"/>
                </a:solidFill>
              </a:rPr>
              <a:t>EDA</a:t>
            </a:r>
          </a:p>
        </p:txBody>
      </p:sp>
      <p:pic>
        <p:nvPicPr>
          <p:cNvPr id="4" name="Picture 3">
            <a:extLst>
              <a:ext uri="{FF2B5EF4-FFF2-40B4-BE49-F238E27FC236}">
                <a16:creationId xmlns:a16="http://schemas.microsoft.com/office/drawing/2014/main" id="{7E14DAD0-91BD-D40B-87B3-A77EBF52C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74" name="Picture 2">
            <a:extLst>
              <a:ext uri="{FF2B5EF4-FFF2-40B4-BE49-F238E27FC236}">
                <a16:creationId xmlns:a16="http://schemas.microsoft.com/office/drawing/2014/main" id="{5B402DC0-E105-9C7B-2B42-FAA455E7A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859" y="1825243"/>
            <a:ext cx="6490363" cy="479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580697"/>
      </p:ext>
    </p:extLst>
  </p:cSld>
  <p:clrMapOvr>
    <a:masterClrMapping/>
  </p:clrMapOvr>
</p:sld>
</file>

<file path=ppt/theme/theme1.xml><?xml version="1.0" encoding="utf-8"?>
<a:theme xmlns:a="http://schemas.openxmlformats.org/drawingml/2006/main" name="Tema d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173</TotalTime>
  <Words>954</Words>
  <Application>Microsoft Office PowerPoint</Application>
  <PresentationFormat>Panorámica</PresentationFormat>
  <Paragraphs>51</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Presentación de PowerPoint</vt:lpstr>
      <vt:lpstr>   Agenda</vt:lpstr>
      <vt:lpstr>Executive Summary</vt:lpstr>
      <vt:lpstr>Problem Statement</vt:lpstr>
      <vt:lpstr>Approach</vt:lpstr>
      <vt:lpstr>EDA</vt:lpstr>
      <vt:lpstr>EDA</vt:lpstr>
      <vt:lpstr>EDA</vt:lpstr>
      <vt:lpstr>EDA</vt:lpstr>
      <vt:lpstr>EDA</vt:lpstr>
      <vt:lpstr>EDA</vt:lpstr>
      <vt:lpstr>EDA</vt:lpstr>
      <vt:lpstr>EDA</vt:lpstr>
      <vt:lpstr>EDA 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Gonzalo Cancio-Donlebún</dc:creator>
  <cp:lastModifiedBy>Gonzalo Cancio-Donlebún</cp:lastModifiedBy>
  <cp:revision>1</cp:revision>
  <dcterms:created xsi:type="dcterms:W3CDTF">2024-10-18T17:00:10Z</dcterms:created>
  <dcterms:modified xsi:type="dcterms:W3CDTF">2024-10-18T19:54:07Z</dcterms:modified>
</cp:coreProperties>
</file>