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305" r:id="rId9"/>
    <p:sldId id="261" r:id="rId10"/>
    <p:sldId id="310" r:id="rId11"/>
    <p:sldId id="262" r:id="rId12"/>
    <p:sldId id="263" r:id="rId13"/>
    <p:sldId id="264" r:id="rId14"/>
    <p:sldId id="296" r:id="rId15"/>
    <p:sldId id="309" r:id="rId16"/>
    <p:sldId id="297" r:id="rId17"/>
    <p:sldId id="277" r:id="rId18"/>
    <p:sldId id="278" r:id="rId19"/>
    <p:sldId id="298" r:id="rId20"/>
    <p:sldId id="280" r:id="rId21"/>
    <p:sldId id="281" r:id="rId22"/>
    <p:sldId id="284" r:id="rId23"/>
    <p:sldId id="282" r:id="rId24"/>
    <p:sldId id="308" r:id="rId25"/>
    <p:sldId id="290" r:id="rId26"/>
    <p:sldId id="292" r:id="rId27"/>
    <p:sldId id="291" r:id="rId28"/>
    <p:sldId id="307" r:id="rId29"/>
    <p:sldId id="293" r:id="rId30"/>
    <p:sldId id="294" r:id="rId31"/>
    <p:sldId id="286" r:id="rId32"/>
    <p:sldId id="311" r:id="rId33"/>
    <p:sldId id="312" r:id="rId34"/>
    <p:sldId id="313" r:id="rId35"/>
    <p:sldId id="314" r:id="rId36"/>
    <p:sldId id="287" r:id="rId37"/>
    <p:sldId id="288" r:id="rId38"/>
    <p:sldId id="315" r:id="rId39"/>
    <p:sldId id="283" r:id="rId40"/>
    <p:sldId id="299" r:id="rId41"/>
  </p:sldIdLst>
  <p:sldSz cx="9144000" cy="5143500" type="screen16x9"/>
  <p:notesSz cx="6858000" cy="9144000"/>
  <p:embeddedFontLst>
    <p:embeddedFont>
      <p:font typeface="Lato" panose="020F0502020204030203" pitchFamily="34" charset="0"/>
      <p:regular r:id="rId43"/>
      <p:bold r:id="rId44"/>
      <p:italic r:id="rId45"/>
      <p:boldItalic r:id="rId46"/>
    </p:embeddedFont>
    <p:embeddedFont>
      <p:font typeface="Montserrat" panose="00000500000000000000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10A"/>
    <a:srgbClr val="FF6F0D"/>
    <a:srgbClr val="EE9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86576" autoAdjust="0"/>
  </p:normalViewPr>
  <p:slideViewPr>
    <p:cSldViewPr snapToGrid="0">
      <p:cViewPr varScale="1">
        <p:scale>
          <a:sx n="78" d="100"/>
          <a:sy n="78" d="100"/>
        </p:scale>
        <p:origin x="117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fb8c7e50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dfb8c7e50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581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3149ca7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3149ca7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3149ca73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3149ca73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fb8c7e50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dfb8c7e50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fb8c7e50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dfb8c7e50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993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fb8c7e50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dfb8c7e50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098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fb8c7e50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dfb8c7e50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025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490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579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917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5699acb1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5699acb1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39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863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301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18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7866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316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3642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139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043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099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fb8c7e5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fb8c7e5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837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6262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2796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537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1051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0083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8503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8199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8914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dfb8c7e50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dfb8c7e50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925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fb8c7e50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fb8c7e50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fb8c7e5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fb8c7e5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611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fb8c7e50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fb8c7e50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123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fb8c7e50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fb8c7e50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117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fb8c7e50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fb8c7e50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820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fb8c7e50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fb8c7e50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132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fb8c7e50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dfb8c7e50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6/docs/api/java/util/ArrayList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741" y="4246503"/>
            <a:ext cx="2151485" cy="640672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135" name="Google Shape;13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8943" y="238914"/>
            <a:ext cx="3488425" cy="34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>
            <a:spLocks noGrp="1"/>
          </p:cNvSpPr>
          <p:nvPr>
            <p:ph type="title" idx="4294967295"/>
          </p:nvPr>
        </p:nvSpPr>
        <p:spPr>
          <a:xfrm>
            <a:off x="371200" y="667700"/>
            <a:ext cx="4977900" cy="11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/>
              <a:t>Programación II</a:t>
            </a:r>
            <a:br>
              <a:rPr lang="es-419" sz="3000"/>
            </a:br>
            <a:r>
              <a:rPr lang="es-419" sz="3000"/>
              <a:t>Desarrollo en Java</a:t>
            </a:r>
            <a:endParaRPr sz="3000"/>
          </a:p>
        </p:txBody>
      </p:sp>
      <p:sp>
        <p:nvSpPr>
          <p:cNvPr id="137" name="Google Shape;137;p13"/>
          <p:cNvSpPr txBox="1"/>
          <p:nvPr/>
        </p:nvSpPr>
        <p:spPr>
          <a:xfrm>
            <a:off x="439888" y="2310220"/>
            <a:ext cx="52827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rgbClr val="FF6F0D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400" b="1" dirty="0" err="1">
                <a:solidFill>
                  <a:srgbClr val="FF6F0D"/>
                </a:solidFill>
                <a:latin typeface="Lato"/>
                <a:ea typeface="Lato"/>
                <a:cs typeface="Lato"/>
                <a:sym typeface="Lato"/>
              </a:rPr>
              <a:t>N°</a:t>
            </a:r>
            <a:r>
              <a:rPr lang="es-419" sz="2400" b="1" dirty="0">
                <a:solidFill>
                  <a:srgbClr val="FF6F0D"/>
                </a:solidFill>
                <a:latin typeface="Lato"/>
                <a:ea typeface="Lato"/>
                <a:cs typeface="Lato"/>
                <a:sym typeface="Lato"/>
              </a:rPr>
              <a:t> 10</a:t>
            </a:r>
            <a:endParaRPr sz="2400" b="1" dirty="0">
              <a:solidFill>
                <a:srgbClr val="FF6F0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rgbClr val="FF6F0D"/>
                </a:solidFill>
                <a:latin typeface="Lato"/>
                <a:ea typeface="Lato"/>
                <a:cs typeface="Lato"/>
                <a:sym typeface="Lato"/>
              </a:rPr>
              <a:t>Colecciones. </a:t>
            </a:r>
            <a:r>
              <a:rPr lang="es-419" sz="2400" b="1" dirty="0" err="1">
                <a:solidFill>
                  <a:srgbClr val="FF6F0D"/>
                </a:solidFill>
                <a:latin typeface="Lato"/>
                <a:ea typeface="Lato"/>
                <a:cs typeface="Lato"/>
                <a:sym typeface="Lato"/>
              </a:rPr>
              <a:t>List</a:t>
            </a:r>
            <a:r>
              <a:rPr lang="es-419" sz="2400" b="1" dirty="0">
                <a:solidFill>
                  <a:srgbClr val="FF6F0D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400" b="1" dirty="0">
              <a:solidFill>
                <a:srgbClr val="FF6F0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37;p13">
            <a:extLst>
              <a:ext uri="{FF2B5EF4-FFF2-40B4-BE49-F238E27FC236}">
                <a16:creationId xmlns:a16="http://schemas.microsoft.com/office/drawing/2014/main" id="{AE92C35B-778E-970A-B0BB-E49DF7459730}"/>
              </a:ext>
            </a:extLst>
          </p:cNvPr>
          <p:cNvSpPr txBox="1"/>
          <p:nvPr/>
        </p:nvSpPr>
        <p:spPr>
          <a:xfrm>
            <a:off x="439888" y="3727339"/>
            <a:ext cx="7900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Docente </a:t>
            </a:r>
            <a:r>
              <a:rPr lang="es-AR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Carolina Archuby.</a:t>
            </a:r>
            <a:endParaRPr sz="18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/>
        </p:nvSpPr>
        <p:spPr>
          <a:xfrm>
            <a:off x="0" y="359179"/>
            <a:ext cx="9144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INTERFACE LIST: IMPLEMENTACIONES</a:t>
            </a:r>
          </a:p>
        </p:txBody>
      </p:sp>
      <p:sp>
        <p:nvSpPr>
          <p:cNvPr id="171" name="Google Shape;171;p18"/>
          <p:cNvSpPr txBox="1"/>
          <p:nvPr/>
        </p:nvSpPr>
        <p:spPr>
          <a:xfrm>
            <a:off x="418069" y="1354064"/>
            <a:ext cx="8307862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 implementa en varias clases, como: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ARRAYLIST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LINKEDLIST    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VECTOR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STACK</a:t>
            </a:r>
            <a:r>
              <a:rPr lang="es-419" sz="2800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022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/>
        </p:nvSpPr>
        <p:spPr>
          <a:xfrm>
            <a:off x="214350" y="250025"/>
            <a:ext cx="8667726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Métodos más importantes de la Interface </a:t>
            </a:r>
            <a:r>
              <a:rPr lang="es-419" sz="2600" b="1" u="sng" dirty="0" err="1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List</a:t>
            </a:r>
            <a:endParaRPr sz="2600" b="1" u="sng" dirty="0">
              <a:solidFill>
                <a:srgbClr val="F6910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214350" y="969354"/>
            <a:ext cx="8667726" cy="4385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just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600"/>
            </a:pPr>
            <a:r>
              <a:rPr lang="es-AR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Además de los que hereda de la interfaz </a:t>
            </a:r>
            <a:r>
              <a:rPr lang="es-AR" sz="18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Collection</a:t>
            </a:r>
            <a:r>
              <a:rPr lang="es-AR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s-AR" sz="18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add</a:t>
            </a:r>
            <a:r>
              <a:rPr lang="es-AR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AR" sz="18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addAll</a:t>
            </a:r>
            <a:r>
              <a:rPr lang="es-AR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AR" sz="18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remove</a:t>
            </a:r>
            <a:r>
              <a:rPr lang="es-AR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AR" sz="18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clear</a:t>
            </a:r>
            <a:r>
              <a:rPr lang="es-AR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AR" sz="18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contains</a:t>
            </a:r>
            <a:r>
              <a:rPr lang="es-AR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AR" sz="18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  <a:r>
              <a:rPr lang="es-AR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419" sz="18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isEmpty</a:t>
            </a:r>
            <a:r>
              <a:rPr lang="es-419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419" sz="18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etc</a:t>
            </a:r>
            <a:r>
              <a:rPr lang="es-419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), agrega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2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métodos relacionados con el acceso posicional a los elementos:</a:t>
            </a:r>
          </a:p>
          <a:p>
            <a:pPr marL="127000" lvl="0" algn="just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ts val="1600"/>
            </a:pPr>
            <a:endParaRPr lang="es-419" sz="18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Add</a:t>
            </a:r>
            <a:r>
              <a:rPr lang="es-419" sz="18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800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-419" sz="1800" dirty="0" err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es-419" sz="1800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 índice, E elemento): 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Inserta un elemento en la posición especificada por el índice, desplazando los elementos existentes hacia adelante.</a:t>
            </a:r>
          </a:p>
          <a:p>
            <a:pPr marL="457200" indent="-330200" algn="just">
              <a:spcAft>
                <a:spcPts val="180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b="1" dirty="0" err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Object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8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remove</a:t>
            </a:r>
            <a:r>
              <a:rPr lang="es-419" sz="18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800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-419" sz="1800" dirty="0" err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es-419" sz="1800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 índice): 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Elimina el elemento en la posición especificada por el índice, desplazando hacia atrás los elementos subsiguientes.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b="1" dirty="0" err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Object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8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Get</a:t>
            </a:r>
            <a:r>
              <a:rPr lang="es-419" sz="18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800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-419" sz="1800" dirty="0" err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es-419" sz="1800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 índice): 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Devuelve el elemento en la posición especificada por el índice.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/>
        </p:nvSpPr>
        <p:spPr>
          <a:xfrm>
            <a:off x="303568" y="735916"/>
            <a:ext cx="8274900" cy="484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30200" algn="just">
              <a:spcAft>
                <a:spcPts val="180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1800" b="1" dirty="0" err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Object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b="1" dirty="0">
                <a:solidFill>
                  <a:srgbClr val="FFFF00"/>
                </a:solidFill>
                <a:latin typeface="Lato"/>
                <a:ea typeface="Lato"/>
                <a:cs typeface="Lato"/>
              </a:rPr>
              <a:t>set</a:t>
            </a:r>
            <a:r>
              <a:rPr lang="es-ES" sz="1800" b="1" dirty="0">
                <a:solidFill>
                  <a:srgbClr val="FFC000"/>
                </a:solidFill>
                <a:latin typeface="Lato"/>
                <a:ea typeface="Lato"/>
                <a:cs typeface="Lato"/>
              </a:rPr>
              <a:t> </a:t>
            </a:r>
            <a:r>
              <a:rPr lang="es-ES" sz="1800" b="1" dirty="0">
                <a:solidFill>
                  <a:srgbClr val="00B0F0"/>
                </a:solidFill>
                <a:latin typeface="Lato"/>
                <a:ea typeface="Lato"/>
                <a:cs typeface="Lato"/>
              </a:rPr>
              <a:t>(</a:t>
            </a:r>
            <a:r>
              <a:rPr lang="es-ES" sz="1800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</a:t>
            </a:r>
            <a:r>
              <a:rPr lang="es-ES" sz="180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index</a:t>
            </a:r>
            <a:r>
              <a:rPr lang="es-ES" sz="180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s-ES" sz="1800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</a:t>
            </a:r>
            <a:r>
              <a:rPr lang="es-ES" sz="180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element</a:t>
            </a:r>
            <a:r>
              <a:rPr lang="es-ES" sz="180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): 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Reemplaza el elemento en la posición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index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con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element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s-ES"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b="1" dirty="0" err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8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indexOf</a:t>
            </a:r>
            <a:r>
              <a:rPr lang="es-419" sz="18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800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-419" sz="1800" dirty="0" err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Object</a:t>
            </a:r>
            <a:r>
              <a:rPr lang="es-419" sz="1800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 objeto): 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Devuelve el índice de la </a:t>
            </a:r>
            <a:r>
              <a:rPr lang="es-419" sz="18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primera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aparición del objeto especificado en la lista, o -1 si no está en la lista.</a:t>
            </a:r>
          </a:p>
          <a:p>
            <a:pPr marL="457200" indent="-330200" algn="just">
              <a:spcAft>
                <a:spcPts val="180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b="1" dirty="0" err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8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lastIndexOf</a:t>
            </a:r>
            <a:r>
              <a:rPr lang="es-419" sz="18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800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-419" sz="1800" dirty="0" err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Object</a:t>
            </a:r>
            <a:r>
              <a:rPr lang="es-419" sz="1800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 objeto): 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Devuelve el índice de la última aparición del objeto especificado en la lista, o -1 si no está en la lista.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subList</a:t>
            </a:r>
            <a:r>
              <a:rPr lang="es-419" sz="18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800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-419" sz="1800" dirty="0" err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es-419" sz="1800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 inicio, </a:t>
            </a:r>
            <a:r>
              <a:rPr lang="es-419" sz="1800" dirty="0" err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es-419" sz="1800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 fin)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Devuelve una vista de </a:t>
            </a: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sublista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la lista original, que abarca desde el índice de inicio (inclusive) hasta el índice de fin (exclusive).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1800" b="1" dirty="0" err="1">
                <a:solidFill>
                  <a:srgbClr val="FFFF00"/>
                </a:solidFill>
                <a:latin typeface="Lato"/>
                <a:ea typeface="Lato"/>
                <a:cs typeface="Lato"/>
              </a:rPr>
              <a:t>listIterator</a:t>
            </a:r>
            <a:r>
              <a:rPr lang="es-ES" sz="1800" dirty="0">
                <a:solidFill>
                  <a:srgbClr val="00B0F0"/>
                </a:solidFill>
                <a:latin typeface="Lato"/>
                <a:ea typeface="Lato"/>
                <a:cs typeface="Lato"/>
              </a:rPr>
              <a:t>()</a:t>
            </a:r>
            <a:r>
              <a:rPr lang="es-ES" sz="18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: Devuelve un </a:t>
            </a:r>
            <a:r>
              <a:rPr lang="es-ES" sz="1800" dirty="0" err="1">
                <a:solidFill>
                  <a:schemeClr val="lt1"/>
                </a:solidFill>
                <a:latin typeface="Lato"/>
                <a:ea typeface="Lato"/>
                <a:cs typeface="Lato"/>
              </a:rPr>
              <a:t>ListIterator</a:t>
            </a:r>
            <a:r>
              <a:rPr lang="es-ES" sz="18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 que permite la iteración bidireccional (hacia adelante y hacia atrás) y permite añadir, modificar y eliminar elementos mientras se itera.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3" name="Google Shape;178;p19">
            <a:extLst>
              <a:ext uri="{FF2B5EF4-FFF2-40B4-BE49-F238E27FC236}">
                <a16:creationId xmlns:a16="http://schemas.microsoft.com/office/drawing/2014/main" id="{084F2CD7-7047-D13A-9464-7D41072D5354}"/>
              </a:ext>
            </a:extLst>
          </p:cNvPr>
          <p:cNvSpPr txBox="1"/>
          <p:nvPr/>
        </p:nvSpPr>
        <p:spPr>
          <a:xfrm>
            <a:off x="303568" y="151171"/>
            <a:ext cx="7459675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Métodos más importantes de la Interface </a:t>
            </a:r>
            <a:r>
              <a:rPr lang="es-419" sz="2600" b="1" u="sng" dirty="0" err="1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List</a:t>
            </a:r>
            <a:endParaRPr sz="2600" b="1" u="sng" dirty="0">
              <a:solidFill>
                <a:srgbClr val="F6910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/>
        </p:nvSpPr>
        <p:spPr>
          <a:xfrm>
            <a:off x="0" y="0"/>
            <a:ext cx="9144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ARRAYLIST</a:t>
            </a:r>
          </a:p>
        </p:txBody>
      </p:sp>
      <p:sp>
        <p:nvSpPr>
          <p:cNvPr id="2" name="Google Shape;87;p13">
            <a:extLst>
              <a:ext uri="{FF2B5EF4-FFF2-40B4-BE49-F238E27FC236}">
                <a16:creationId xmlns:a16="http://schemas.microsoft.com/office/drawing/2014/main" id="{EC37369E-A9AC-91D8-578C-2AF4EC5AB59B}"/>
              </a:ext>
            </a:extLst>
          </p:cNvPr>
          <p:cNvSpPr txBox="1">
            <a:spLocks/>
          </p:cNvSpPr>
          <p:nvPr/>
        </p:nvSpPr>
        <p:spPr>
          <a:xfrm>
            <a:off x="758422" y="927015"/>
            <a:ext cx="7627156" cy="4216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 una </a:t>
            </a:r>
            <a:r>
              <a:rPr lang="es-ES" sz="2000" b="1" u="sng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CLASE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que permite almacenar datos de forma </a:t>
            </a: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similar a un ARRAY</a:t>
            </a: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pero de forma </a:t>
            </a:r>
            <a:r>
              <a:rPr lang="es-ES" sz="2000" b="1" u="sng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DINÁMICA</a:t>
            </a: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con lo cual hay dos ventajas: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es-ES" sz="2400" b="1" dirty="0">
                <a:solidFill>
                  <a:srgbClr val="F6910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NO ES NECESARIO DECLARAR SU TAMAÑO INICIAL</a:t>
            </a: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como pasa con los </a:t>
            </a:r>
            <a:r>
              <a:rPr lang="es-E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Arrays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Al iniciar un </a:t>
            </a:r>
            <a:r>
              <a:rPr lang="es-E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ArrayList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éste crea un array interno con una capacidad inicial.</a:t>
            </a:r>
          </a:p>
          <a:p>
            <a:pPr algn="just"/>
            <a:endParaRPr lang="es-ES" sz="2000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es-ES" sz="2400" b="1" dirty="0">
                <a:solidFill>
                  <a:srgbClr val="F6910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PUEDE IR CRECIENDO SI ES NECESARIO.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Cuando se añaden elementos y se supera la capacidad, </a:t>
            </a:r>
            <a:r>
              <a:rPr lang="es-E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ArrayList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automáticamente crea un nuevo array más grande, copia los elementos del array antiguo al nuevo, y descarta el antiguo. Este proceso se llama </a:t>
            </a:r>
            <a:r>
              <a:rPr lang="es-ES" sz="200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redimensionamiento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/>
        </p:nvSpPr>
        <p:spPr>
          <a:xfrm>
            <a:off x="389850" y="260208"/>
            <a:ext cx="649286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ARRAYLIST: Ventajas</a:t>
            </a:r>
          </a:p>
        </p:txBody>
      </p:sp>
      <p:sp>
        <p:nvSpPr>
          <p:cNvPr id="190" name="Google Shape;190;p21"/>
          <p:cNvSpPr txBox="1"/>
          <p:nvPr/>
        </p:nvSpPr>
        <p:spPr>
          <a:xfrm>
            <a:off x="338850" y="1171382"/>
            <a:ext cx="8466300" cy="372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3000"/>
              </a:spcAft>
              <a:buNone/>
            </a:pPr>
            <a:r>
              <a:rPr lang="es-419" sz="2000" b="1" dirty="0">
                <a:solidFill>
                  <a:srgbClr val="EE901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=&gt; </a:t>
            </a:r>
            <a:r>
              <a:rPr lang="es-419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Las que ya posee por el hecho de implementar la Interfaz </a:t>
            </a:r>
            <a:r>
              <a:rPr lang="es-419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List</a:t>
            </a:r>
            <a:r>
              <a:rPr lang="es-419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-&gt; acceso directo a los elementos mediante índice-&gt; 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las operaciones de acceso a elementos, capacidad y saber si está vacío se realizan de forma eficiente y rápida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3000"/>
              </a:spcAft>
              <a:buNone/>
            </a:pPr>
            <a:r>
              <a:rPr lang="es-419" sz="2000" b="1" dirty="0">
                <a:solidFill>
                  <a:srgbClr val="EE901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=&gt; </a:t>
            </a:r>
            <a:r>
              <a:rPr lang="es-419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Más los beneficios relacionados con que sea un arreglo 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DINÁMICO-&gt; No necesita definir dimensión inicial y redimensionamiento.</a:t>
            </a:r>
          </a:p>
        </p:txBody>
      </p:sp>
    </p:spTree>
    <p:extLst>
      <p:ext uri="{BB962C8B-B14F-4D97-AF65-F5344CB8AC3E}">
        <p14:creationId xmlns:p14="http://schemas.microsoft.com/office/powerpoint/2010/main" val="1707146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/>
        </p:nvSpPr>
        <p:spPr>
          <a:xfrm>
            <a:off x="389850" y="260208"/>
            <a:ext cx="649286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ARRAYLIST: Desventajas</a:t>
            </a:r>
          </a:p>
        </p:txBody>
      </p:sp>
      <p:sp>
        <p:nvSpPr>
          <p:cNvPr id="190" name="Google Shape;190;p21"/>
          <p:cNvSpPr txBox="1"/>
          <p:nvPr/>
        </p:nvSpPr>
        <p:spPr>
          <a:xfrm>
            <a:off x="338850" y="1173937"/>
            <a:ext cx="8466300" cy="420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3000"/>
              </a:spcAft>
              <a:buNone/>
            </a:pPr>
            <a:r>
              <a:rPr lang="es-419" sz="2000" b="1" dirty="0">
                <a:solidFill>
                  <a:srgbClr val="EE901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=&gt;</a:t>
            </a:r>
            <a:r>
              <a:rPr lang="es-ES" sz="2000" dirty="0"/>
              <a:t>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Añadir elementos puede ser lento si se requiere redimensionar el array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especialmente si el array es grande, porque implica copiar todos los elementos al nuevo array.</a:t>
            </a:r>
          </a:p>
          <a:p>
            <a:pPr marL="0" lvl="0" indent="0" algn="just" rtl="0">
              <a:spcBef>
                <a:spcPts val="0"/>
              </a:spcBef>
              <a:spcAft>
                <a:spcPts val="3000"/>
              </a:spcAft>
              <a:buNone/>
            </a:pPr>
            <a:r>
              <a:rPr lang="es-419" sz="2000" b="1" dirty="0">
                <a:solidFill>
                  <a:srgbClr val="EE901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=&gt;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Añadir y eliminar elementos en el medio de la lista es lento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porque implica mover todos los elementos subsiguientes para mantener el </a:t>
            </a:r>
            <a:r>
              <a:rPr lang="es-E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orde</a:t>
            </a:r>
            <a:endParaRPr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3000"/>
              </a:spcAft>
              <a:buNone/>
            </a:pPr>
            <a:r>
              <a:rPr lang="es-419" sz="2000" b="1" dirty="0">
                <a:solidFill>
                  <a:srgbClr val="EE901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=&gt;</a:t>
            </a:r>
            <a:r>
              <a:rPr lang="es-419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 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No están sincronizados</a:t>
            </a:r>
            <a:r>
              <a:rPr lang="es-419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. Con lo cual</a:t>
            </a:r>
            <a:r>
              <a:rPr lang="es-419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si múltiples hilos acceden a un mismo </a:t>
            </a:r>
            <a:r>
              <a:rPr lang="es-419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ArrayList</a:t>
            </a:r>
            <a:r>
              <a:rPr lang="es-419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concurrentemente, podríamos tener problemas en la consistencia de los datos. Por lo tanto, al usar </a:t>
            </a:r>
            <a:r>
              <a:rPr lang="es-419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ArrayList</a:t>
            </a:r>
            <a:r>
              <a:rPr lang="es-419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habrá que controlar la concurrencia de acceso.</a:t>
            </a:r>
            <a:endParaRPr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4245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/>
        </p:nvSpPr>
        <p:spPr>
          <a:xfrm>
            <a:off x="727950" y="188382"/>
            <a:ext cx="455525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ARRAYLIST: Declaración</a:t>
            </a:r>
          </a:p>
        </p:txBody>
      </p:sp>
      <p:sp>
        <p:nvSpPr>
          <p:cNvPr id="2" name="Google Shape;87;p13">
            <a:extLst>
              <a:ext uri="{FF2B5EF4-FFF2-40B4-BE49-F238E27FC236}">
                <a16:creationId xmlns:a16="http://schemas.microsoft.com/office/drawing/2014/main" id="{EC37369E-A9AC-91D8-578C-2AF4EC5AB59B}"/>
              </a:ext>
            </a:extLst>
          </p:cNvPr>
          <p:cNvSpPr txBox="1">
            <a:spLocks/>
          </p:cNvSpPr>
          <p:nvPr/>
        </p:nvSpPr>
        <p:spPr>
          <a:xfrm>
            <a:off x="727950" y="959208"/>
            <a:ext cx="7688100" cy="14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Puede declararse de dos formas: 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            </a:t>
            </a:r>
          </a:p>
          <a:p>
            <a:pPr algn="ctr">
              <a:lnSpc>
                <a:spcPct val="150000"/>
              </a:lnSpc>
            </a:pPr>
            <a:r>
              <a:rPr lang="es-ES" sz="22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a) Usando la clase </a:t>
            </a:r>
            <a:r>
              <a:rPr lang="es-ES" sz="22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ArrayList</a:t>
            </a:r>
            <a:r>
              <a:rPr lang="es-ES" sz="22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b) usando la interfaz </a:t>
            </a: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List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C6AD60-41A6-E47B-FD83-060CECB8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00" y="2460491"/>
            <a:ext cx="8171799" cy="61552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3C3C1B7-7D75-5D82-E5FE-C1E73A2CC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01" y="3791518"/>
            <a:ext cx="8657900" cy="78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75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389849" y="260208"/>
            <a:ext cx="8381523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 err="1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ArrayList</a:t>
            </a:r>
            <a:r>
              <a:rPr lang="es-419" sz="26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 – Insertar elemento.</a:t>
            </a:r>
            <a:endParaRPr sz="2600" b="1" u="sng" dirty="0">
              <a:solidFill>
                <a:srgbClr val="F6910A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9E9B79-8AD8-5F1C-9560-A8A17D7E2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28" y="1082019"/>
            <a:ext cx="8398744" cy="369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28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199895" y="0"/>
            <a:ext cx="8859005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 err="1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ArrayList</a:t>
            </a:r>
            <a:r>
              <a:rPr lang="es-419" sz="26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 – </a:t>
            </a:r>
            <a:r>
              <a:rPr lang="es-419" sz="24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Insertar</a:t>
            </a:r>
            <a:r>
              <a:rPr lang="es-419" sz="26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 elemento con redimensionamiento</a:t>
            </a:r>
            <a:endParaRPr sz="2600" b="1" u="sng" dirty="0">
              <a:solidFill>
                <a:srgbClr val="F6910A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E629FC8-DB19-301D-92DD-550A1659C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95" y="579968"/>
            <a:ext cx="8744209" cy="299113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D4C3FCD-2B9A-39F2-066E-A2D6EAF9B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29" y="3694670"/>
            <a:ext cx="7478634" cy="1393503"/>
          </a:xfrm>
          <a:prstGeom prst="rect">
            <a:avLst/>
          </a:prstGeom>
        </p:spPr>
      </p:pic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0A0D9019-406C-9E73-E29B-146010AB4513}"/>
              </a:ext>
            </a:extLst>
          </p:cNvPr>
          <p:cNvSpPr/>
          <p:nvPr/>
        </p:nvSpPr>
        <p:spPr>
          <a:xfrm>
            <a:off x="4399003" y="4077478"/>
            <a:ext cx="345991" cy="3693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844A1B0-1F16-113C-7067-38E37968C105}"/>
              </a:ext>
            </a:extLst>
          </p:cNvPr>
          <p:cNvSpPr txBox="1"/>
          <p:nvPr/>
        </p:nvSpPr>
        <p:spPr>
          <a:xfrm>
            <a:off x="3749243" y="3708146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2060"/>
                </a:solidFill>
              </a:rPr>
              <a:t>inserta el perro </a:t>
            </a:r>
            <a:r>
              <a:rPr lang="es-AR" sz="1800" b="1" dirty="0" err="1">
                <a:solidFill>
                  <a:srgbClr val="002060"/>
                </a:solidFill>
              </a:rPr>
              <a:t>Nro</a:t>
            </a:r>
            <a:r>
              <a:rPr lang="es-AR" sz="1800" b="1" dirty="0">
                <a:solidFill>
                  <a:srgbClr val="002060"/>
                </a:solidFill>
              </a:rPr>
              <a:t> 11</a:t>
            </a:r>
          </a:p>
        </p:txBody>
      </p:sp>
    </p:spTree>
    <p:extLst>
      <p:ext uri="{BB962C8B-B14F-4D97-AF65-F5344CB8AC3E}">
        <p14:creationId xmlns:p14="http://schemas.microsoft.com/office/powerpoint/2010/main" val="2126433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254382" y="90311"/>
            <a:ext cx="633832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 err="1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ArrayList</a:t>
            </a:r>
            <a:r>
              <a:rPr lang="es-419" sz="26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 – Insertar elemento por índice.</a:t>
            </a:r>
            <a:endParaRPr sz="2600" b="1" u="sng" dirty="0">
              <a:solidFill>
                <a:srgbClr val="F6910A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53C142-E1D2-9422-12B1-73D20570C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45" y="685202"/>
            <a:ext cx="5883271" cy="196594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B57BCAE-813E-9D6C-21D9-A2A130D69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82" y="3715127"/>
            <a:ext cx="8310177" cy="58474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FE6FAF8-9446-CEC9-84CB-2C3E4D6F8945}"/>
              </a:ext>
            </a:extLst>
          </p:cNvPr>
          <p:cNvSpPr txBox="1"/>
          <p:nvPr/>
        </p:nvSpPr>
        <p:spPr>
          <a:xfrm>
            <a:off x="254383" y="2936915"/>
            <a:ext cx="835827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 err="1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ArrayList</a:t>
            </a:r>
            <a:r>
              <a:rPr lang="es-419" sz="26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 – Modificar un elemento por índice.</a:t>
            </a:r>
          </a:p>
        </p:txBody>
      </p:sp>
    </p:spTree>
    <p:extLst>
      <p:ext uri="{BB962C8B-B14F-4D97-AF65-F5344CB8AC3E}">
        <p14:creationId xmlns:p14="http://schemas.microsoft.com/office/powerpoint/2010/main" val="140013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/>
        </p:nvSpPr>
        <p:spPr>
          <a:xfrm>
            <a:off x="260625" y="623182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TEMAS A DESARROLLAR</a:t>
            </a:r>
            <a:endParaRPr sz="2600" b="1" dirty="0">
              <a:solidFill>
                <a:srgbClr val="F6910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260625" y="1760503"/>
            <a:ext cx="7900500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¿Qué son las colecciones?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AR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API </a:t>
            </a:r>
            <a:r>
              <a:rPr lang="es-AR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Collection</a:t>
            </a:r>
            <a:r>
              <a:rPr lang="es-AR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 Interfaz </a:t>
            </a:r>
            <a:r>
              <a:rPr lang="es-AR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Collection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Interface </a:t>
            </a: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List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ArrayList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Stack</a:t>
            </a:r>
            <a:endParaRPr lang="es-419"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330200">
              <a:lnSpc>
                <a:spcPct val="150000"/>
              </a:lnSpc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LinkedList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254382" y="90311"/>
            <a:ext cx="633832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 err="1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ArrayList</a:t>
            </a:r>
            <a:r>
              <a:rPr lang="es-419" sz="26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 – Lectura de elementos</a:t>
            </a:r>
            <a:endParaRPr sz="2600" b="1" u="sng" dirty="0">
              <a:solidFill>
                <a:srgbClr val="F6910A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D43671-9D80-5562-9D75-6B93BB12F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13" y="910081"/>
            <a:ext cx="8870997" cy="414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21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332800" y="123044"/>
            <a:ext cx="633832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 err="1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ArrayList</a:t>
            </a:r>
            <a:r>
              <a:rPr lang="es-419" sz="26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 – Eliminar elementos</a:t>
            </a:r>
            <a:endParaRPr sz="2600" b="1" u="sng" dirty="0">
              <a:solidFill>
                <a:srgbClr val="F6910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189;p21">
            <a:extLst>
              <a:ext uri="{FF2B5EF4-FFF2-40B4-BE49-F238E27FC236}">
                <a16:creationId xmlns:a16="http://schemas.microsoft.com/office/drawing/2014/main" id="{148C98A6-9520-32AD-7EF9-4840A2FA58C2}"/>
              </a:ext>
            </a:extLst>
          </p:cNvPr>
          <p:cNvSpPr txBox="1"/>
          <p:nvPr/>
        </p:nvSpPr>
        <p:spPr>
          <a:xfrm>
            <a:off x="332800" y="892454"/>
            <a:ext cx="4905244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a) </a:t>
            </a:r>
            <a:r>
              <a:rPr lang="es-419" sz="2000" b="1" u="sng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 través del índice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: </a:t>
            </a:r>
            <a:r>
              <a:rPr lang="es-419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Borra el elemento de la posición elegida del </a:t>
            </a:r>
            <a:r>
              <a:rPr lang="es-419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ArrayList</a:t>
            </a:r>
            <a:endParaRPr lang="es-419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E184314-7948-CDC5-E4DF-1C6851AAA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671" y="1172910"/>
            <a:ext cx="3381847" cy="361047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50B0126-3ECF-4735-0EE1-C82B541CA1EB}"/>
              </a:ext>
            </a:extLst>
          </p:cNvPr>
          <p:cNvSpPr txBox="1"/>
          <p:nvPr/>
        </p:nvSpPr>
        <p:spPr>
          <a:xfrm>
            <a:off x="1514237" y="4251046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B0F0"/>
                </a:solidFill>
              </a:rPr>
              <a:t>Se deben correr los elementos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8936028-07E4-BD0C-C1E8-44B45D483A98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058797" y="3137560"/>
            <a:ext cx="1612332" cy="1298152"/>
          </a:xfrm>
          <a:prstGeom prst="straightConnector1">
            <a:avLst/>
          </a:prstGeom>
          <a:ln w="79375">
            <a:solidFill>
              <a:srgbClr val="00B0F0"/>
            </a:solidFill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EB1EFC7-5311-E0FE-7300-A81BBC14367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058797" y="4238910"/>
            <a:ext cx="595328" cy="196802"/>
          </a:xfrm>
          <a:prstGeom prst="straightConnector1">
            <a:avLst/>
          </a:prstGeom>
          <a:ln w="79375">
            <a:solidFill>
              <a:srgbClr val="00B0F0"/>
            </a:solidFill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310131FA-DC73-F773-7A7B-78EB954AE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99" y="1920438"/>
            <a:ext cx="4517647" cy="221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2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332800" y="79498"/>
            <a:ext cx="633832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 err="1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ArrayList</a:t>
            </a:r>
            <a:r>
              <a:rPr lang="es-419" sz="26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 – Eliminar elementos</a:t>
            </a:r>
            <a:endParaRPr sz="2600" b="1" u="sng" dirty="0">
              <a:solidFill>
                <a:srgbClr val="F6910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189;p21">
            <a:extLst>
              <a:ext uri="{FF2B5EF4-FFF2-40B4-BE49-F238E27FC236}">
                <a16:creationId xmlns:a16="http://schemas.microsoft.com/office/drawing/2014/main" id="{148C98A6-9520-32AD-7EF9-4840A2FA58C2}"/>
              </a:ext>
            </a:extLst>
          </p:cNvPr>
          <p:cNvSpPr txBox="1"/>
          <p:nvPr/>
        </p:nvSpPr>
        <p:spPr>
          <a:xfrm>
            <a:off x="332800" y="625415"/>
            <a:ext cx="8747621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b) </a:t>
            </a:r>
            <a:r>
              <a:rPr lang="es-419" sz="1800" b="1" u="sng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 través de la igualdad</a:t>
            </a:r>
            <a:r>
              <a:rPr lang="es-419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: </a:t>
            </a:r>
            <a:r>
              <a:rPr lang="es-419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Borra la primera ocurrencia del 'Elemento' que se pasa como parámetro</a:t>
            </a:r>
            <a:endParaRPr sz="1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ED20C73-1D9B-0D38-0C4E-2532B53F5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27" y="1709520"/>
            <a:ext cx="3087394" cy="329611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1F8979D-37DD-5FA7-6801-0717393DAF43}"/>
              </a:ext>
            </a:extLst>
          </p:cNvPr>
          <p:cNvSpPr txBox="1"/>
          <p:nvPr/>
        </p:nvSpPr>
        <p:spPr>
          <a:xfrm>
            <a:off x="5344562" y="1172227"/>
            <a:ext cx="3799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>
                <a:solidFill>
                  <a:srgbClr val="00B0F0"/>
                </a:solidFill>
              </a:rPr>
              <a:t>También se deben correr los elementos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C47B414-87CE-C22F-6267-D80642F1599F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281891" y="1510781"/>
            <a:ext cx="962390" cy="2727587"/>
          </a:xfrm>
          <a:prstGeom prst="straightConnector1">
            <a:avLst/>
          </a:prstGeom>
          <a:ln w="57150">
            <a:solidFill>
              <a:srgbClr val="00B0F0"/>
            </a:solidFill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34DF9C8-1374-803F-4166-27334E41A21C}"/>
              </a:ext>
            </a:extLst>
          </p:cNvPr>
          <p:cNvCxnSpPr>
            <a:cxnSpLocks/>
          </p:cNvCxnSpPr>
          <p:nvPr/>
        </p:nvCxnSpPr>
        <p:spPr>
          <a:xfrm flipH="1">
            <a:off x="7120975" y="1517755"/>
            <a:ext cx="114695" cy="1676918"/>
          </a:xfrm>
          <a:prstGeom prst="straightConnector1">
            <a:avLst/>
          </a:prstGeom>
          <a:ln w="57150">
            <a:solidFill>
              <a:srgbClr val="00B0F0"/>
            </a:solidFill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1EC8873-2B98-9615-E149-967496175F8E}"/>
              </a:ext>
            </a:extLst>
          </p:cNvPr>
          <p:cNvSpPr txBox="1"/>
          <p:nvPr/>
        </p:nvSpPr>
        <p:spPr>
          <a:xfrm>
            <a:off x="460049" y="3194673"/>
            <a:ext cx="5006499" cy="9233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00B0F0"/>
                </a:solidFill>
              </a:rPr>
              <a:t>Se evalúa cada elemento del </a:t>
            </a:r>
            <a:r>
              <a:rPr lang="es-AR" sz="1800" b="1" dirty="0" err="1">
                <a:solidFill>
                  <a:srgbClr val="00B0F0"/>
                </a:solidFill>
              </a:rPr>
              <a:t>ArrayList</a:t>
            </a:r>
            <a:r>
              <a:rPr lang="es-AR" sz="1800" b="1" dirty="0">
                <a:solidFill>
                  <a:srgbClr val="00B0F0"/>
                </a:solidFill>
              </a:rPr>
              <a:t> para </a:t>
            </a:r>
          </a:p>
          <a:p>
            <a:r>
              <a:rPr lang="es-AR" sz="1800" b="1" dirty="0">
                <a:solidFill>
                  <a:srgbClr val="00B0F0"/>
                </a:solidFill>
              </a:rPr>
              <a:t>ver si es igual al que se quiere eliminar:</a:t>
            </a:r>
          </a:p>
          <a:p>
            <a:r>
              <a:rPr lang="es-AR" sz="1800" dirty="0" err="1">
                <a:solidFill>
                  <a:schemeClr val="bg1"/>
                </a:solidFill>
              </a:rPr>
              <a:t>if</a:t>
            </a:r>
            <a:r>
              <a:rPr lang="es-AR" sz="1800" dirty="0">
                <a:solidFill>
                  <a:schemeClr val="bg1"/>
                </a:solidFill>
              </a:rPr>
              <a:t> ( </a:t>
            </a:r>
            <a:r>
              <a:rPr lang="es-AR" sz="1800" dirty="0" err="1">
                <a:solidFill>
                  <a:schemeClr val="bg1"/>
                </a:solidFill>
              </a:rPr>
              <a:t>elementoArray.equals</a:t>
            </a:r>
            <a:r>
              <a:rPr lang="es-AR" sz="1800" dirty="0">
                <a:solidFill>
                  <a:schemeClr val="bg1"/>
                </a:solidFill>
              </a:rPr>
              <a:t>(p1) )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EA9CA854-CC38-58E2-AC02-3B1C0AD8E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49" y="1370467"/>
            <a:ext cx="4851037" cy="1651694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39E494F9-A8F6-1F31-05AC-3A844871D014}"/>
              </a:ext>
            </a:extLst>
          </p:cNvPr>
          <p:cNvSpPr txBox="1"/>
          <p:nvPr/>
        </p:nvSpPr>
        <p:spPr>
          <a:xfrm>
            <a:off x="460049" y="4359308"/>
            <a:ext cx="5044971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AR" sz="1800" b="1" dirty="0">
                <a:solidFill>
                  <a:srgbClr val="FF0000"/>
                </a:solidFill>
              </a:rPr>
              <a:t>¡OJO!! </a:t>
            </a:r>
            <a:r>
              <a:rPr lang="es-AR" sz="1800" b="1" dirty="0">
                <a:solidFill>
                  <a:srgbClr val="F6910A"/>
                </a:solidFill>
              </a:rPr>
              <a:t>DEBE SOBREESCRIBIRSE METODO </a:t>
            </a:r>
          </a:p>
          <a:p>
            <a:r>
              <a:rPr lang="es-AR" sz="1800" b="1" dirty="0" err="1">
                <a:solidFill>
                  <a:srgbClr val="F6910A"/>
                </a:solidFill>
              </a:rPr>
              <a:t>equals</a:t>
            </a:r>
            <a:r>
              <a:rPr lang="es-AR" sz="1800" b="1" dirty="0">
                <a:solidFill>
                  <a:srgbClr val="F6910A"/>
                </a:solidFill>
              </a:rPr>
              <a:t>() EN LAS CLASES PROPIAS</a:t>
            </a:r>
          </a:p>
        </p:txBody>
      </p:sp>
    </p:spTree>
    <p:extLst>
      <p:ext uri="{BB962C8B-B14F-4D97-AF65-F5344CB8AC3E}">
        <p14:creationId xmlns:p14="http://schemas.microsoft.com/office/powerpoint/2010/main" val="418344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2805671" y="-12902"/>
            <a:ext cx="633832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Iterar un </a:t>
            </a:r>
            <a:r>
              <a:rPr lang="es-419" sz="2800" b="1" u="sng" dirty="0" err="1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ArrayList</a:t>
            </a:r>
            <a:r>
              <a:rPr lang="es-419" sz="28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800" b="1" u="sng" dirty="0">
              <a:solidFill>
                <a:srgbClr val="F6910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189;p21">
            <a:extLst>
              <a:ext uri="{FF2B5EF4-FFF2-40B4-BE49-F238E27FC236}">
                <a16:creationId xmlns:a16="http://schemas.microsoft.com/office/drawing/2014/main" id="{1B196F5D-A109-0D77-9D6B-F95C4CAEEF9C}"/>
              </a:ext>
            </a:extLst>
          </p:cNvPr>
          <p:cNvSpPr txBox="1"/>
          <p:nvPr/>
        </p:nvSpPr>
        <p:spPr>
          <a:xfrm>
            <a:off x="254382" y="652999"/>
            <a:ext cx="8392907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FFFF00"/>
                </a:solidFill>
              </a:rPr>
              <a:t>         A)  Con un </a:t>
            </a:r>
            <a:r>
              <a:rPr lang="es-ES" sz="2000" b="1" u="sng" dirty="0" err="1">
                <a:solidFill>
                  <a:srgbClr val="FFFF00"/>
                </a:solidFill>
              </a:rPr>
              <a:t>for</a:t>
            </a:r>
            <a:r>
              <a:rPr lang="es-ES" sz="2000" b="1" dirty="0">
                <a:solidFill>
                  <a:srgbClr val="FFFF00"/>
                </a:solidFill>
              </a:rPr>
              <a:t>                                        B) Con un </a:t>
            </a:r>
            <a:r>
              <a:rPr lang="es-ES" sz="2000" b="1" u="sng" dirty="0" err="1">
                <a:solidFill>
                  <a:srgbClr val="FFFF00"/>
                </a:solidFill>
              </a:rPr>
              <a:t>for</a:t>
            </a:r>
            <a:r>
              <a:rPr lang="es-ES" sz="2000" b="1" u="sng" dirty="0">
                <a:solidFill>
                  <a:srgbClr val="FFFF00"/>
                </a:solidFill>
              </a:rPr>
              <a:t> </a:t>
            </a:r>
            <a:r>
              <a:rPr lang="es-ES" sz="2000" b="1" u="sng" dirty="0" err="1">
                <a:solidFill>
                  <a:srgbClr val="FFFF00"/>
                </a:solidFill>
              </a:rPr>
              <a:t>each</a:t>
            </a:r>
            <a:r>
              <a:rPr lang="es-ES" sz="2000" b="1" u="sng" dirty="0">
                <a:solidFill>
                  <a:srgbClr val="FFFF00"/>
                </a:solidFill>
              </a:rPr>
              <a:t>:</a:t>
            </a:r>
            <a:endParaRPr sz="2000" b="1" u="sng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F30A28-7D40-29D1-0A0A-6E3B391FE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82" y="1337005"/>
            <a:ext cx="4043310" cy="127222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52CBD58-6EF2-B58E-07D6-E17DDEBC9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003" y="1299521"/>
            <a:ext cx="4349578" cy="127222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CF1C604-CD6B-E67C-703C-6A5163C32D51}"/>
              </a:ext>
            </a:extLst>
          </p:cNvPr>
          <p:cNvSpPr txBox="1"/>
          <p:nvPr/>
        </p:nvSpPr>
        <p:spPr>
          <a:xfrm>
            <a:off x="3233256" y="277154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FFFF00"/>
                </a:solidFill>
              </a:rPr>
              <a:t>C) Con un </a:t>
            </a:r>
            <a:r>
              <a:rPr lang="es-ES" sz="2000" b="1" u="sng" dirty="0">
                <a:solidFill>
                  <a:srgbClr val="FFFF00"/>
                </a:solidFill>
              </a:rPr>
              <a:t>iterador</a:t>
            </a:r>
            <a:endParaRPr lang="es-AR" sz="2000" b="1" u="sng" dirty="0">
              <a:solidFill>
                <a:srgbClr val="FFFF0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F4C5034-C4B4-5E78-780A-FF003097E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565" y="3171655"/>
            <a:ext cx="8482015" cy="188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69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303809" y="201522"/>
            <a:ext cx="8432418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Algunos ejemplos de métodos que vienen de la interfaz </a:t>
            </a:r>
            <a:r>
              <a:rPr lang="es-419" sz="2600" b="1" u="sng" dirty="0" err="1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List</a:t>
            </a:r>
            <a:r>
              <a:rPr lang="es-419" sz="26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 y de la interfaz </a:t>
            </a:r>
            <a:r>
              <a:rPr lang="es-419" sz="2600" b="1" u="sng" dirty="0" err="1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Collection</a:t>
            </a:r>
            <a:endParaRPr sz="2600" b="1" u="sng" dirty="0">
              <a:solidFill>
                <a:srgbClr val="F6910A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5772CE-BD01-4585-A14D-1BCD6E321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7448"/>
            <a:ext cx="9144000" cy="197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6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922880" y="580462"/>
            <a:ext cx="7467358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4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VECTOR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C1963F-A3CF-92F9-7AE8-4D42A3ED6746}"/>
              </a:ext>
            </a:extLst>
          </p:cNvPr>
          <p:cNvSpPr txBox="1"/>
          <p:nvPr/>
        </p:nvSpPr>
        <p:spPr>
          <a:xfrm>
            <a:off x="922880" y="2156251"/>
            <a:ext cx="79701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</a:t>
            </a:r>
            <a:r>
              <a:rPr lang="es-ES" sz="24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4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similar a un </a:t>
            </a:r>
            <a:r>
              <a:rPr lang="es-ES" sz="24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ArrayList</a:t>
            </a:r>
            <a:r>
              <a:rPr lang="es-ES" sz="24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pero sí está </a:t>
            </a:r>
            <a:r>
              <a:rPr lang="es-ES" sz="2400" b="1" u="sng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SINCRONIZADO</a:t>
            </a:r>
            <a:r>
              <a:rPr lang="es-ES" sz="24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70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407774" y="399229"/>
            <a:ext cx="633832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Vector vs </a:t>
            </a:r>
            <a:r>
              <a:rPr lang="es-419" sz="2800" b="1" u="sng" dirty="0" err="1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ArrayList</a:t>
            </a:r>
            <a:endParaRPr sz="2800" b="1" u="sng" dirty="0">
              <a:solidFill>
                <a:srgbClr val="F6910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C1963F-A3CF-92F9-7AE8-4D42A3ED6746}"/>
              </a:ext>
            </a:extLst>
          </p:cNvPr>
          <p:cNvSpPr txBox="1"/>
          <p:nvPr/>
        </p:nvSpPr>
        <p:spPr>
          <a:xfrm>
            <a:off x="407774" y="1313222"/>
            <a:ext cx="7970108" cy="3266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00B0F0"/>
                </a:solidFill>
              </a:rPr>
              <a:t>=&gt;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b="1" dirty="0">
                <a:solidFill>
                  <a:srgbClr val="FFFF00"/>
                </a:solidFill>
              </a:rPr>
              <a:t>El vector es sincronizado, mientras que </a:t>
            </a:r>
            <a:r>
              <a:rPr lang="es-ES" sz="2000" b="1" dirty="0" err="1">
                <a:solidFill>
                  <a:srgbClr val="FFFF00"/>
                </a:solidFill>
              </a:rPr>
              <a:t>ArrayList</a:t>
            </a:r>
            <a:r>
              <a:rPr lang="es-ES" sz="2000" b="1" dirty="0">
                <a:solidFill>
                  <a:srgbClr val="FFFF00"/>
                </a:solidFill>
              </a:rPr>
              <a:t> no lo es</a:t>
            </a:r>
            <a:r>
              <a:rPr lang="es-ES" sz="2000" dirty="0">
                <a:solidFill>
                  <a:schemeClr val="bg1"/>
                </a:solidFill>
              </a:rPr>
              <a:t>. Si no trabajamos en un entorno multihilos, conviene utilizar </a:t>
            </a:r>
            <a:r>
              <a:rPr lang="es-ES" sz="2000" dirty="0" err="1">
                <a:solidFill>
                  <a:schemeClr val="bg1"/>
                </a:solidFill>
              </a:rPr>
              <a:t>ArrayList</a:t>
            </a:r>
            <a:r>
              <a:rPr lang="es-ES" sz="2000" dirty="0">
                <a:solidFill>
                  <a:schemeClr val="bg1"/>
                </a:solidFill>
              </a:rPr>
              <a:t>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00B0F0"/>
                </a:solidFill>
              </a:rPr>
              <a:t>=&gt;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b="1" dirty="0">
                <a:solidFill>
                  <a:srgbClr val="FFFF00"/>
                </a:solidFill>
              </a:rPr>
              <a:t>La estructura de ambos está basada en un arreglo dinámico</a:t>
            </a:r>
            <a:r>
              <a:rPr lang="es-ES" sz="2000" dirty="0">
                <a:solidFill>
                  <a:srgbClr val="FFFF00"/>
                </a:solidFill>
              </a:rPr>
              <a:t>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00B0F0"/>
                </a:solidFill>
              </a:rPr>
              <a:t>=&gt;</a:t>
            </a:r>
            <a:r>
              <a:rPr lang="es-ES" sz="2000" dirty="0">
                <a:solidFill>
                  <a:schemeClr val="bg1"/>
                </a:solidFill>
              </a:rPr>
              <a:t> Ambos pueden crecer y reducirse en forma dinámica, sin embargo </a:t>
            </a:r>
            <a:r>
              <a:rPr lang="es-ES" sz="2000" b="1" dirty="0">
                <a:solidFill>
                  <a:srgbClr val="FFFF00"/>
                </a:solidFill>
              </a:rPr>
              <a:t>la forma en la que se redimensionan es diferente</a:t>
            </a:r>
            <a:endParaRPr lang="es-ES" sz="20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50150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395417" y="275662"/>
            <a:ext cx="633832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Vector: Distintas formas de creación.</a:t>
            </a:r>
            <a:endParaRPr sz="2800" b="1" u="sng" dirty="0">
              <a:solidFill>
                <a:srgbClr val="F6910A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4C44F0-2C69-3886-17AC-A0B6700F8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16" y="1075038"/>
            <a:ext cx="8456368" cy="3932283"/>
          </a:xfrm>
          <a:prstGeom prst="rect">
            <a:avLst/>
          </a:prstGeom>
          <a:ln w="38100">
            <a:solidFill>
              <a:srgbClr val="F6910A"/>
            </a:solidFill>
          </a:ln>
        </p:spPr>
      </p:pic>
    </p:spTree>
    <p:extLst>
      <p:ext uri="{BB962C8B-B14F-4D97-AF65-F5344CB8AC3E}">
        <p14:creationId xmlns:p14="http://schemas.microsoft.com/office/powerpoint/2010/main" val="2070265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806824" y="311521"/>
            <a:ext cx="633832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Vector: Métodos.</a:t>
            </a:r>
            <a:endParaRPr sz="2800" b="1" u="sng" dirty="0">
              <a:solidFill>
                <a:srgbClr val="F6910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EBE3A53-2EB6-F9DF-8405-C9B10493F6DE}"/>
              </a:ext>
            </a:extLst>
          </p:cNvPr>
          <p:cNvSpPr txBox="1"/>
          <p:nvPr/>
        </p:nvSpPr>
        <p:spPr>
          <a:xfrm>
            <a:off x="806824" y="1568778"/>
            <a:ext cx="7512423" cy="3263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s-419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s-419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void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20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addElement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s-419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marL="6985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s-419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20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elementAt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s-419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indice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marL="6985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s-419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s-419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void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20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insertElementAt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s-419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s-419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indice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marL="6985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s-419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s-419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boolean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20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removeElement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s-419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marL="6985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s-419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s-419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void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20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removeElementAt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s-419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indice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marL="6985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s-419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s-419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void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20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setElementAt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s-419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s-419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indice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marL="6985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s-419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s-419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20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size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3464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753761" y="275662"/>
            <a:ext cx="7722974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STACK (Pila)</a:t>
            </a:r>
            <a:endParaRPr sz="4000" b="1" u="sng" dirty="0">
              <a:solidFill>
                <a:srgbClr val="F6910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C1963F-A3CF-92F9-7AE8-4D42A3ED6746}"/>
              </a:ext>
            </a:extLst>
          </p:cNvPr>
          <p:cNvSpPr txBox="1"/>
          <p:nvPr/>
        </p:nvSpPr>
        <p:spPr>
          <a:xfrm>
            <a:off x="753761" y="1339390"/>
            <a:ext cx="761176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FFFF00"/>
                </a:solidFill>
              </a:rPr>
              <a:t>=&gt;</a:t>
            </a:r>
            <a:r>
              <a:rPr lang="es-ES" sz="2000" dirty="0">
                <a:solidFill>
                  <a:schemeClr val="bg1"/>
                </a:solidFill>
              </a:rPr>
              <a:t> Representa una estructura </a:t>
            </a:r>
            <a:r>
              <a:rPr lang="es-ES" sz="2000" b="1" dirty="0">
                <a:solidFill>
                  <a:srgbClr val="FFFF00"/>
                </a:solidFill>
              </a:rPr>
              <a:t>LIFO</a:t>
            </a:r>
            <a:r>
              <a:rPr lang="es-ES" sz="2000" dirty="0">
                <a:solidFill>
                  <a:schemeClr val="bg1"/>
                </a:solidFill>
              </a:rPr>
              <a:t> (</a:t>
            </a:r>
            <a:r>
              <a:rPr lang="es-ES" sz="2000" dirty="0" err="1">
                <a:solidFill>
                  <a:schemeClr val="bg1"/>
                </a:solidFill>
              </a:rPr>
              <a:t>last</a:t>
            </a:r>
            <a:r>
              <a:rPr lang="es-ES" sz="2000" dirty="0">
                <a:solidFill>
                  <a:schemeClr val="bg1"/>
                </a:solidFill>
              </a:rPr>
              <a:t> in - </a:t>
            </a:r>
            <a:r>
              <a:rPr lang="es-ES" sz="2000" dirty="0" err="1">
                <a:solidFill>
                  <a:schemeClr val="bg1"/>
                </a:solidFill>
              </a:rPr>
              <a:t>first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out</a:t>
            </a:r>
            <a:r>
              <a:rPr lang="es-ES" sz="2000" dirty="0">
                <a:solidFill>
                  <a:schemeClr val="bg1"/>
                </a:solidFill>
              </a:rPr>
              <a:t>).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FFFF00"/>
                </a:solidFill>
              </a:rPr>
              <a:t>=&gt;</a:t>
            </a:r>
            <a:r>
              <a:rPr lang="es-ES" sz="2000" dirty="0">
                <a:solidFill>
                  <a:schemeClr val="bg1"/>
                </a:solidFill>
              </a:rPr>
              <a:t> Es una </a:t>
            </a:r>
            <a:r>
              <a:rPr lang="es-ES" sz="2400" b="1" dirty="0">
                <a:solidFill>
                  <a:srgbClr val="00B0F0"/>
                </a:solidFill>
              </a:rPr>
              <a:t>SUBCLASE DE VECTOR</a:t>
            </a:r>
            <a:r>
              <a:rPr lang="es-ES" sz="2000" dirty="0">
                <a:solidFill>
                  <a:schemeClr val="bg1"/>
                </a:solidFill>
              </a:rPr>
              <a:t>, por lo tanto también es </a:t>
            </a:r>
            <a:r>
              <a:rPr lang="es-ES" sz="2000" b="1" dirty="0">
                <a:solidFill>
                  <a:srgbClr val="FFFF00"/>
                </a:solidFill>
              </a:rPr>
              <a:t>sincronizada</a:t>
            </a:r>
            <a:r>
              <a:rPr lang="es-ES" sz="2000" dirty="0">
                <a:solidFill>
                  <a:schemeClr val="bg1"/>
                </a:solidFill>
              </a:rPr>
              <a:t>, y por lo tanto su estructura también está basada en un </a:t>
            </a:r>
            <a:r>
              <a:rPr lang="es-ES" sz="2000" b="1" dirty="0">
                <a:solidFill>
                  <a:srgbClr val="00B0F0"/>
                </a:solidFill>
              </a:rPr>
              <a:t>array</a:t>
            </a:r>
            <a:r>
              <a:rPr lang="es-ES" sz="2000" dirty="0">
                <a:solidFill>
                  <a:schemeClr val="bg1"/>
                </a:solidFill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FFF00"/>
                </a:solidFill>
              </a:rPr>
              <a:t>=&gt;</a:t>
            </a:r>
            <a:r>
              <a:rPr lang="es-419" sz="2000" dirty="0">
                <a:solidFill>
                  <a:schemeClr val="bg1"/>
                </a:solidFill>
              </a:rPr>
              <a:t> Es un vector que ofrece métodos adicionales para trabajar con él como si fuese una pila.</a:t>
            </a:r>
            <a:endParaRPr lang="es-ES" sz="20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6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245850" y="119200"/>
            <a:ext cx="592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API COLLECTION</a:t>
            </a:r>
            <a:endParaRPr sz="2600" b="1" u="sng" dirty="0">
              <a:solidFill>
                <a:srgbClr val="F6910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245850" y="734477"/>
            <a:ext cx="8525617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La API </a:t>
            </a:r>
            <a:r>
              <a:rPr lang="es-419" sz="1800" dirty="0" err="1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Collection</a:t>
            </a: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es un </a:t>
            </a:r>
            <a:r>
              <a:rPr lang="es-419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conjunto de interfaces y clases </a:t>
            </a: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que se utilizan para </a:t>
            </a:r>
            <a:r>
              <a:rPr lang="es-419" sz="18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almacenar y manipular conjuntos de objetos </a:t>
            </a:r>
            <a:r>
              <a:rPr lang="es-ES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en forma de colecciones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. </a:t>
            </a:r>
          </a:p>
          <a:p>
            <a:pPr algn="just"/>
            <a:endParaRPr lang="es-ES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s-ES" sz="1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En el siguiente gráfico, el color rosa representa interfaces y el color verde  clases:</a:t>
            </a:r>
            <a:endParaRPr sz="1800" i="1" dirty="0">
              <a:solidFill>
                <a:srgbClr val="FFC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746" y="2057385"/>
            <a:ext cx="6919784" cy="3086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395417" y="374516"/>
            <a:ext cx="633832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 err="1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Stack</a:t>
            </a:r>
            <a:r>
              <a:rPr lang="es-419" sz="28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: Operaciones básicas:</a:t>
            </a:r>
            <a:endParaRPr sz="2800" b="1" u="sng" dirty="0">
              <a:solidFill>
                <a:srgbClr val="F6910A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A33BFD-FEA3-ECB4-D3E6-762A678F0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88" y="1655805"/>
            <a:ext cx="8580624" cy="239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395417" y="275662"/>
            <a:ext cx="7970108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LINKEDLIST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C1963F-A3CF-92F9-7AE8-4D42A3ED6746}"/>
              </a:ext>
            </a:extLst>
          </p:cNvPr>
          <p:cNvSpPr txBox="1"/>
          <p:nvPr/>
        </p:nvSpPr>
        <p:spPr>
          <a:xfrm>
            <a:off x="395417" y="1446967"/>
            <a:ext cx="797010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FFFF00"/>
                </a:solidFill>
              </a:rPr>
              <a:t>=&gt;</a:t>
            </a:r>
            <a:r>
              <a:rPr lang="es-ES" sz="2000" dirty="0">
                <a:solidFill>
                  <a:schemeClr val="bg1"/>
                </a:solidFill>
              </a:rPr>
              <a:t> Su implementación se basa en una </a:t>
            </a:r>
            <a:r>
              <a:rPr lang="es-ES" sz="2000" b="1" dirty="0">
                <a:solidFill>
                  <a:srgbClr val="00B0F0"/>
                </a:solidFill>
              </a:rPr>
              <a:t>LISTA DOBLEMENTE ENLAZADA DE TAMAÑO ILIMITADO</a:t>
            </a:r>
            <a:r>
              <a:rPr lang="es-ES" sz="2000" dirty="0">
                <a:solidFill>
                  <a:srgbClr val="00B0F0"/>
                </a:solidFill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FFFF00"/>
                </a:solidFill>
              </a:rPr>
              <a:t>=&gt;</a:t>
            </a:r>
            <a:r>
              <a:rPr lang="es-ES" sz="2000" dirty="0">
                <a:solidFill>
                  <a:schemeClr val="bg1"/>
                </a:solidFill>
              </a:rPr>
              <a:t> Al igual que </a:t>
            </a:r>
            <a:r>
              <a:rPr lang="es-ES" sz="2000" dirty="0" err="1">
                <a:solidFill>
                  <a:schemeClr val="bg1"/>
                </a:solidFill>
              </a:rPr>
              <a:t>ArrayList</a:t>
            </a:r>
            <a:r>
              <a:rPr lang="es-ES" sz="2000" dirty="0">
                <a:solidFill>
                  <a:schemeClr val="bg1"/>
                </a:solidFill>
              </a:rPr>
              <a:t>, también implementa la interfaz </a:t>
            </a:r>
            <a:r>
              <a:rPr lang="es-ES" sz="2000" dirty="0" err="1">
                <a:solidFill>
                  <a:schemeClr val="bg1"/>
                </a:solidFill>
              </a:rPr>
              <a:t>List</a:t>
            </a:r>
            <a:r>
              <a:rPr lang="es-ES" sz="2000" dirty="0">
                <a:solidFill>
                  <a:schemeClr val="bg1"/>
                </a:solidFill>
              </a:rPr>
              <a:t>, por lo tanto puede accederse a los elementos por posición.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FFFF00"/>
                </a:solidFill>
              </a:rPr>
              <a:t>=&gt;</a:t>
            </a:r>
            <a:r>
              <a:rPr lang="es-ES" sz="2000" dirty="0">
                <a:solidFill>
                  <a:schemeClr val="bg1"/>
                </a:solidFill>
              </a:rPr>
              <a:t> Su estructura está formada por Nodos. Cada nodo contiene tres componentes: el dato, un enlace a su nodo anterior y otro enlace a su nodo siguiente. Esto permite recorrer la lista en ambos sentidos.</a:t>
            </a:r>
            <a:endParaRPr lang="es-ES" sz="2000" b="1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1532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573741" y="185352"/>
            <a:ext cx="633832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 err="1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LinkedList</a:t>
            </a:r>
            <a:r>
              <a:rPr lang="es-419" sz="28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 vs </a:t>
            </a:r>
            <a:r>
              <a:rPr lang="es-419" sz="2800" b="1" u="sng" dirty="0" err="1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ArrayList</a:t>
            </a:r>
            <a:endParaRPr sz="2800" b="1" u="sng" dirty="0">
              <a:solidFill>
                <a:srgbClr val="F6910A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76BF32-27F4-B0FB-BAD2-93A1D12F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41" y="1314769"/>
            <a:ext cx="7924799" cy="322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36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370704" y="112637"/>
            <a:ext cx="633832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 err="1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LinkedList</a:t>
            </a:r>
            <a:r>
              <a:rPr lang="es-419" sz="28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 vs </a:t>
            </a:r>
            <a:r>
              <a:rPr lang="es-419" sz="2800" b="1" u="sng" dirty="0" err="1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ArrayList</a:t>
            </a:r>
            <a:endParaRPr sz="2800" b="1" u="sng" dirty="0">
              <a:solidFill>
                <a:srgbClr val="F6910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BB48DAC-8DFF-66ED-4A80-4EC6C6F46E41}"/>
              </a:ext>
            </a:extLst>
          </p:cNvPr>
          <p:cNvSpPr txBox="1"/>
          <p:nvPr/>
        </p:nvSpPr>
        <p:spPr>
          <a:xfrm>
            <a:off x="370704" y="1142839"/>
            <a:ext cx="828188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Almacenar elementos en un </a:t>
            </a: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ArrayList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consume menos memoria, ya que la </a:t>
            </a: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LinkedList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ocupa más memoria por cada elemento, porque debe almacenar y gestionar los enlaces al nodo anterior y al siguiente.</a:t>
            </a: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El acceso a los elementos por índice es más rápido en el </a:t>
            </a: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ArrayList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porque es directo, en cambio en la </a:t>
            </a: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LinkedList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hay que recorrer toda la lista desde el principio hasta encontrar el elemento deseado. </a:t>
            </a: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Agregar o eliminar elementos usualmente es más rápido en </a:t>
            </a: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LinkedList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por eso es ideal para colecciones donde las inserciones y eliminaciones son frecuentes. </a:t>
            </a:r>
          </a:p>
        </p:txBody>
      </p:sp>
    </p:spTree>
    <p:extLst>
      <p:ext uri="{BB962C8B-B14F-4D97-AF65-F5344CB8AC3E}">
        <p14:creationId xmlns:p14="http://schemas.microsoft.com/office/powerpoint/2010/main" val="692732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490152" y="83724"/>
            <a:ext cx="633832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 err="1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LinkedList</a:t>
            </a:r>
            <a:r>
              <a:rPr lang="es-419" sz="28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 vs </a:t>
            </a:r>
            <a:r>
              <a:rPr lang="es-419" sz="2800" b="1" u="sng" dirty="0" err="1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ArrayList</a:t>
            </a:r>
            <a:endParaRPr sz="2800" b="1" u="sng" dirty="0">
              <a:solidFill>
                <a:srgbClr val="F6910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BB48DAC-8DFF-66ED-4A80-4EC6C6F46E41}"/>
              </a:ext>
            </a:extLst>
          </p:cNvPr>
          <p:cNvSpPr txBox="1"/>
          <p:nvPr/>
        </p:nvSpPr>
        <p:spPr>
          <a:xfrm>
            <a:off x="490152" y="1084523"/>
            <a:ext cx="8163696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 embargo, todo depende de la posición del elemento a agregar  o eliminar: </a:t>
            </a:r>
          </a:p>
          <a:p>
            <a:pPr algn="just">
              <a:spcAft>
                <a:spcPts val="1800"/>
              </a:spcAft>
            </a:pP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 Si agregamos o eliminamos un elemento al final, será más rápido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ArrayList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que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LinkedList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porque accedemos directamente a la posición y no hay que modificar enlaces entre nodos.</a:t>
            </a:r>
          </a:p>
          <a:p>
            <a:pPr algn="just">
              <a:spcAft>
                <a:spcPts val="1800"/>
              </a:spcAft>
            </a:pP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 Pero si necesitamos agregar o eliminar un dato en otro lugar de la lista, en el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ArrayList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habrá que mover todo el resto de los datos, por lo cual será más rápida la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LinkedList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en la cual para agregar o eliminar un elemento sólo habrá que cambiar los enlaces de los nodos.</a:t>
            </a:r>
          </a:p>
          <a:p>
            <a:pPr algn="just">
              <a:spcAft>
                <a:spcPts val="1800"/>
              </a:spcAft>
            </a:pP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 Sin embargo, como en la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LinkedList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se debe iterar hasta la posición en la que se desea agregar o eliminar el elemento, la pérdida de rendimiento a veces es más grande que la ganancia.</a:t>
            </a:r>
            <a:endParaRPr lang="es-AR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95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624622" y="133033"/>
            <a:ext cx="633832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 err="1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LinkedList</a:t>
            </a:r>
            <a:r>
              <a:rPr lang="es-419" sz="28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 vs </a:t>
            </a:r>
            <a:r>
              <a:rPr lang="es-419" sz="2800" b="1" u="sng" dirty="0" err="1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ArrayList</a:t>
            </a:r>
            <a:endParaRPr sz="2800" b="1" u="sng" dirty="0">
              <a:solidFill>
                <a:srgbClr val="F6910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BB48DAC-8DFF-66ED-4A80-4EC6C6F46E41}"/>
              </a:ext>
            </a:extLst>
          </p:cNvPr>
          <p:cNvSpPr txBox="1"/>
          <p:nvPr/>
        </p:nvSpPr>
        <p:spPr>
          <a:xfrm>
            <a:off x="624622" y="1141024"/>
            <a:ext cx="7894755" cy="3700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ES" sz="1800" b="1" u="sng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 RESUMEN:</a:t>
            </a:r>
          </a:p>
          <a:p>
            <a:pPr algn="just">
              <a:spcAft>
                <a:spcPts val="1200"/>
              </a:spcAft>
            </a:pPr>
            <a:endParaRPr lang="es-ES" sz="1800" b="1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ES" sz="18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el </a:t>
            </a:r>
            <a:r>
              <a:rPr lang="es-ES" sz="18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ArrayList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es mas conveniente en aplicaciones que requieren búsqueda frecuente de elementos por su índice y en las cuales las adiciones y eliminaciones se realizan principalmente al final de la lista.</a:t>
            </a:r>
          </a:p>
          <a:p>
            <a:pPr algn="just">
              <a:spcAft>
                <a:spcPts val="1200"/>
              </a:spcAft>
            </a:pPr>
            <a:endParaRPr lang="es-ES" sz="1800" b="1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ES" sz="18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 la </a:t>
            </a:r>
            <a:r>
              <a:rPr lang="es-ES" sz="18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LinkedList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es mas conveniente en aplicaciones que requieren inserciones y eliminaciones frecuentes. </a:t>
            </a:r>
          </a:p>
        </p:txBody>
      </p:sp>
    </p:spTree>
    <p:extLst>
      <p:ext uri="{BB962C8B-B14F-4D97-AF65-F5344CB8AC3E}">
        <p14:creationId xmlns:p14="http://schemas.microsoft.com/office/powerpoint/2010/main" val="1047990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2293247" y="56079"/>
            <a:ext cx="633832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 err="1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LinkedList</a:t>
            </a:r>
            <a:r>
              <a:rPr lang="es-419" sz="26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: Agregar elemento</a:t>
            </a:r>
            <a:endParaRPr sz="2600" b="1" u="sng" dirty="0">
              <a:solidFill>
                <a:srgbClr val="F6910A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FCD6A98-FDBC-F144-96BF-9C6F5354E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085" y="2014151"/>
            <a:ext cx="5885292" cy="12394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E4CF01B-049A-5E50-257B-6D8E50CC0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084" y="3348682"/>
            <a:ext cx="5885291" cy="1704508"/>
          </a:xfrm>
          <a:prstGeom prst="rect">
            <a:avLst/>
          </a:prstGeom>
        </p:spPr>
      </p:pic>
      <p:sp>
        <p:nvSpPr>
          <p:cNvPr id="10" name="Google Shape;189;p21">
            <a:extLst>
              <a:ext uri="{FF2B5EF4-FFF2-40B4-BE49-F238E27FC236}">
                <a16:creationId xmlns:a16="http://schemas.microsoft.com/office/drawing/2014/main" id="{0BAEFE8E-EAB8-8E88-8820-4150D3FA31F9}"/>
              </a:ext>
            </a:extLst>
          </p:cNvPr>
          <p:cNvSpPr txBox="1"/>
          <p:nvPr/>
        </p:nvSpPr>
        <p:spPr>
          <a:xfrm>
            <a:off x="254381" y="964879"/>
            <a:ext cx="2916701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Agregar al principio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void</a:t>
            </a:r>
            <a:r>
              <a:rPr lang="es-419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18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addFirst</a:t>
            </a:r>
            <a:r>
              <a:rPr lang="es-419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s-419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</a:t>
            </a:r>
            <a:r>
              <a:rPr lang="es-419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</a:t>
            </a:r>
            <a:r>
              <a:rPr lang="es-419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endParaRPr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11" name="Google Shape;189;p21">
            <a:extLst>
              <a:ext uri="{FF2B5EF4-FFF2-40B4-BE49-F238E27FC236}">
                <a16:creationId xmlns:a16="http://schemas.microsoft.com/office/drawing/2014/main" id="{2F4235F2-99CF-330F-4915-D345496202BB}"/>
              </a:ext>
            </a:extLst>
          </p:cNvPr>
          <p:cNvSpPr txBox="1"/>
          <p:nvPr/>
        </p:nvSpPr>
        <p:spPr>
          <a:xfrm>
            <a:off x="254381" y="3696045"/>
            <a:ext cx="316800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Agregar por índice</a:t>
            </a:r>
            <a:endParaRPr sz="24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189;p21">
            <a:extLst>
              <a:ext uri="{FF2B5EF4-FFF2-40B4-BE49-F238E27FC236}">
                <a16:creationId xmlns:a16="http://schemas.microsoft.com/office/drawing/2014/main" id="{487BE8FD-E6E5-1E3F-6FAE-C2A8113BD544}"/>
              </a:ext>
            </a:extLst>
          </p:cNvPr>
          <p:cNvSpPr txBox="1"/>
          <p:nvPr/>
        </p:nvSpPr>
        <p:spPr>
          <a:xfrm>
            <a:off x="254381" y="2294766"/>
            <a:ext cx="2916703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800" b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419" sz="2400" dirty="0">
                <a:sym typeface="Lato"/>
              </a:rPr>
              <a:t>Agregar al final</a:t>
            </a:r>
          </a:p>
          <a:p>
            <a:r>
              <a:rPr lang="es-419" b="0" dirty="0" err="1">
                <a:solidFill>
                  <a:schemeClr val="bg1"/>
                </a:solidFill>
              </a:rPr>
              <a:t>void</a:t>
            </a:r>
            <a:r>
              <a:rPr lang="es-419" b="0" dirty="0">
                <a:solidFill>
                  <a:schemeClr val="bg1"/>
                </a:solidFill>
              </a:rPr>
              <a:t> </a:t>
            </a:r>
            <a:r>
              <a:rPr lang="es-419" dirty="0" err="1">
                <a:solidFill>
                  <a:srgbClr val="00B0F0"/>
                </a:solidFill>
              </a:rPr>
              <a:t>addLast</a:t>
            </a:r>
            <a:r>
              <a:rPr lang="es-419" b="0" dirty="0">
                <a:solidFill>
                  <a:schemeClr val="bg1"/>
                </a:solidFill>
              </a:rPr>
              <a:t>(</a:t>
            </a:r>
            <a:r>
              <a:rPr lang="es-419" b="0" dirty="0" err="1">
                <a:solidFill>
                  <a:schemeClr val="bg1"/>
                </a:solidFill>
              </a:rPr>
              <a:t>Object</a:t>
            </a:r>
            <a:r>
              <a:rPr lang="es-419" b="0" dirty="0">
                <a:solidFill>
                  <a:schemeClr val="bg1"/>
                </a:solidFill>
              </a:rPr>
              <a:t> </a:t>
            </a:r>
            <a:r>
              <a:rPr lang="es-419" b="0" dirty="0" err="1">
                <a:solidFill>
                  <a:schemeClr val="bg1"/>
                </a:solidFill>
              </a:rPr>
              <a:t>obj</a:t>
            </a:r>
            <a:r>
              <a:rPr lang="es-419" b="0" dirty="0">
                <a:solidFill>
                  <a:schemeClr val="bg1"/>
                </a:solidFill>
              </a:rPr>
              <a:t>)</a:t>
            </a:r>
          </a:p>
          <a:p>
            <a:endParaRPr dirty="0">
              <a:sym typeface="Lato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CE7CFD1-F1BE-E43D-2B17-5CEB2D0EB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083" y="918602"/>
            <a:ext cx="5885291" cy="105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75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550459" y="2591282"/>
            <a:ext cx="2315823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Leer elemento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por índice</a:t>
            </a:r>
            <a:endParaRPr sz="22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189;p21">
            <a:extLst>
              <a:ext uri="{FF2B5EF4-FFF2-40B4-BE49-F238E27FC236}">
                <a16:creationId xmlns:a16="http://schemas.microsoft.com/office/drawing/2014/main" id="{D8AB5884-09E7-DD0C-9169-74985F1E6D7B}"/>
              </a:ext>
            </a:extLst>
          </p:cNvPr>
          <p:cNvSpPr txBox="1"/>
          <p:nvPr/>
        </p:nvSpPr>
        <p:spPr>
          <a:xfrm>
            <a:off x="550459" y="1152743"/>
            <a:ext cx="2459986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Eliminar elemento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por índice</a:t>
            </a:r>
            <a:endParaRPr sz="22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9B74BA-6822-77C5-020F-F7D3DEAD4FE6}"/>
              </a:ext>
            </a:extLst>
          </p:cNvPr>
          <p:cNvSpPr txBox="1"/>
          <p:nvPr/>
        </p:nvSpPr>
        <p:spPr>
          <a:xfrm>
            <a:off x="454645" y="4282353"/>
            <a:ext cx="82347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 lvl="0"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2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n-US" sz="22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 </a:t>
            </a:r>
            <a:r>
              <a:rPr lang="en-US" sz="22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getFirst</a:t>
            </a:r>
            <a:r>
              <a:rPr lang="en-US" sz="2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() / Object </a:t>
            </a:r>
            <a:r>
              <a:rPr lang="en-US" sz="22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getLast</a:t>
            </a:r>
            <a:r>
              <a:rPr lang="en-US" sz="2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()</a:t>
            </a:r>
          </a:p>
          <a:p>
            <a:pPr marL="69850" lvl="0"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2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n-US" sz="22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 </a:t>
            </a:r>
            <a:r>
              <a:rPr lang="en-US" sz="22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removeFirst</a:t>
            </a:r>
            <a:r>
              <a:rPr lang="en-US" sz="2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() / Object </a:t>
            </a:r>
            <a:r>
              <a:rPr lang="en-US" sz="22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removeLast</a:t>
            </a:r>
            <a:r>
              <a:rPr lang="en-US" sz="2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0DE97E4-20B6-370F-64DC-F19C4D5B4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308" y="822931"/>
            <a:ext cx="4572000" cy="156643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C491251-F20E-BFCF-905F-D11D7AA37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308" y="2528323"/>
            <a:ext cx="4572000" cy="1534588"/>
          </a:xfrm>
          <a:prstGeom prst="rect">
            <a:avLst/>
          </a:prstGeom>
        </p:spPr>
      </p:pic>
      <p:sp>
        <p:nvSpPr>
          <p:cNvPr id="16" name="Google Shape;189;p21">
            <a:extLst>
              <a:ext uri="{FF2B5EF4-FFF2-40B4-BE49-F238E27FC236}">
                <a16:creationId xmlns:a16="http://schemas.microsoft.com/office/drawing/2014/main" id="{1F2AF35A-4E51-3910-816C-123E75DE4CC5}"/>
              </a:ext>
            </a:extLst>
          </p:cNvPr>
          <p:cNvSpPr txBox="1"/>
          <p:nvPr/>
        </p:nvSpPr>
        <p:spPr>
          <a:xfrm>
            <a:off x="2093490" y="99232"/>
            <a:ext cx="705051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 err="1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LinkedList</a:t>
            </a:r>
            <a:r>
              <a:rPr lang="es-419" sz="2600" b="1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: Eliminar y leer elementos</a:t>
            </a:r>
            <a:endParaRPr sz="2600" b="1" dirty="0">
              <a:solidFill>
                <a:srgbClr val="F6910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189;p21">
            <a:extLst>
              <a:ext uri="{FF2B5EF4-FFF2-40B4-BE49-F238E27FC236}">
                <a16:creationId xmlns:a16="http://schemas.microsoft.com/office/drawing/2014/main" id="{3CB82AC4-16A4-E3BD-1844-300EE59255B3}"/>
              </a:ext>
            </a:extLst>
          </p:cNvPr>
          <p:cNvSpPr txBox="1"/>
          <p:nvPr/>
        </p:nvSpPr>
        <p:spPr>
          <a:xfrm>
            <a:off x="550459" y="3757084"/>
            <a:ext cx="2649941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 b="1" u="sng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OTRAS FORMAS</a:t>
            </a:r>
            <a:r>
              <a:rPr lang="es-419" sz="22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2200" b="1" dirty="0">
              <a:solidFill>
                <a:srgbClr val="00B0F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0EE3335E-FFE2-79A3-5B1B-73784799F231}"/>
              </a:ext>
            </a:extLst>
          </p:cNvPr>
          <p:cNvSpPr/>
          <p:nvPr/>
        </p:nvSpPr>
        <p:spPr>
          <a:xfrm>
            <a:off x="2273400" y="3022154"/>
            <a:ext cx="1483053" cy="37876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C2465B62-DE4A-4C08-6705-D50D370F01AC}"/>
              </a:ext>
            </a:extLst>
          </p:cNvPr>
          <p:cNvSpPr/>
          <p:nvPr/>
        </p:nvSpPr>
        <p:spPr>
          <a:xfrm>
            <a:off x="2268918" y="1611285"/>
            <a:ext cx="1483053" cy="37876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0810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89;p21">
            <a:extLst>
              <a:ext uri="{FF2B5EF4-FFF2-40B4-BE49-F238E27FC236}">
                <a16:creationId xmlns:a16="http://schemas.microsoft.com/office/drawing/2014/main" id="{1F2AF35A-4E51-3910-816C-123E75DE4CC5}"/>
              </a:ext>
            </a:extLst>
          </p:cNvPr>
          <p:cNvSpPr txBox="1"/>
          <p:nvPr/>
        </p:nvSpPr>
        <p:spPr>
          <a:xfrm>
            <a:off x="922022" y="1669266"/>
            <a:ext cx="1779262" cy="138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 err="1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LinkedList</a:t>
            </a:r>
            <a:r>
              <a:rPr lang="es-419" sz="2600" b="1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: Ejemplo de código</a:t>
            </a:r>
            <a:endParaRPr sz="2600" b="1" dirty="0">
              <a:solidFill>
                <a:srgbClr val="F6910A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636007-4DEC-7178-F11C-95959B2A7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916" y="71005"/>
            <a:ext cx="4695274" cy="5001489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148383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/>
        </p:nvSpPr>
        <p:spPr>
          <a:xfrm>
            <a:off x="660171" y="165289"/>
            <a:ext cx="7823657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F6F0D"/>
                </a:solidFill>
                <a:latin typeface="Lato"/>
                <a:ea typeface="Lato"/>
                <a:cs typeface="Lato"/>
                <a:sym typeface="Lato"/>
              </a:rPr>
              <a:t>RESUMEN DE COLECCIONES LIST:</a:t>
            </a:r>
            <a:endParaRPr sz="2600" b="1" u="sng" dirty="0">
              <a:solidFill>
                <a:srgbClr val="FF6F0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F196C23-8E48-0D92-AD97-0786C2ECC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6" y="852616"/>
            <a:ext cx="8825227" cy="412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/>
        </p:nvSpPr>
        <p:spPr>
          <a:xfrm>
            <a:off x="238949" y="162361"/>
            <a:ext cx="592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Ventajas de utilizar API </a:t>
            </a:r>
            <a:r>
              <a:rPr lang="es-419" sz="2600" b="1" u="sng" dirty="0" err="1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Collection</a:t>
            </a:r>
            <a:endParaRPr sz="2600" b="1" u="sng" dirty="0">
              <a:solidFill>
                <a:srgbClr val="F6910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238949" y="927524"/>
            <a:ext cx="8666102" cy="415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s-419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La API </a:t>
            </a:r>
            <a:r>
              <a:rPr lang="es-419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Collection</a:t>
            </a:r>
            <a:r>
              <a:rPr lang="es-419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proporciona una serie de </a:t>
            </a:r>
            <a:r>
              <a:rPr lang="es-419" sz="18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MÉTODOS Y OPERACIONES COMUNES PARA MANIPULAR Y ACCEDER A LOS ELEMENTOS DE LAS COLECCIONES</a:t>
            </a:r>
            <a:r>
              <a:rPr lang="es-419" sz="18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, 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 que permite manipularlas independientemente de los detalles de la implementación. 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 consecuencia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s-ES" sz="18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Reduce los esfuerzos de programación 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 proveer estructuras de datos y algoritmos que no tenemos que escribir. Ofrece múltiples operaciones como búsqueda, inserción, eliminación y ordenación de elementos. (</a:t>
            </a:r>
            <a:r>
              <a:rPr lang="es-419" sz="1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¿Se acuerdan los dolores de cabeza con los algoritmos de ordenamiento de arreglos??… ¡con la API </a:t>
            </a:r>
            <a:r>
              <a:rPr lang="es-419" sz="1800" i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Collection</a:t>
            </a:r>
            <a:r>
              <a:rPr lang="es-419" sz="1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se olvidan de eso!!)</a:t>
            </a:r>
          </a:p>
          <a:p>
            <a:pPr marL="0" lvl="0" indent="0" algn="just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s-ES" sz="18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Provee implementaciones de alta performance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s-ES" sz="18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Fomenta la reutilización del software</a:t>
            </a: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.</a:t>
            </a:r>
            <a:endParaRPr lang="es-419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21">
            <a:extLst>
              <a:ext uri="{FF2B5EF4-FFF2-40B4-BE49-F238E27FC236}">
                <a16:creationId xmlns:a16="http://schemas.microsoft.com/office/drawing/2014/main" id="{172A75C3-F2ED-AFC0-BF7C-367C4A985E88}"/>
              </a:ext>
            </a:extLst>
          </p:cNvPr>
          <p:cNvSpPr txBox="1"/>
          <p:nvPr/>
        </p:nvSpPr>
        <p:spPr>
          <a:xfrm>
            <a:off x="790832" y="692265"/>
            <a:ext cx="7339914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 b="1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Documentación oficial:</a:t>
            </a:r>
            <a:endParaRPr sz="3600" b="1" dirty="0">
              <a:solidFill>
                <a:srgbClr val="F6910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CEDA64-9BB3-7D7D-40F5-112DFC52CE53}"/>
              </a:ext>
            </a:extLst>
          </p:cNvPr>
          <p:cNvSpPr txBox="1"/>
          <p:nvPr/>
        </p:nvSpPr>
        <p:spPr>
          <a:xfrm>
            <a:off x="790832" y="2312256"/>
            <a:ext cx="75623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8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https://docs.oracle.com/javase/6/docs/api/java/util/ArrayList.html</a:t>
            </a:r>
            <a:endParaRPr lang="es-419" sz="2800" dirty="0"/>
          </a:p>
        </p:txBody>
      </p:sp>
    </p:spTree>
    <p:extLst>
      <p:ext uri="{BB962C8B-B14F-4D97-AF65-F5344CB8AC3E}">
        <p14:creationId xmlns:p14="http://schemas.microsoft.com/office/powerpoint/2010/main" val="185947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/>
        </p:nvSpPr>
        <p:spPr>
          <a:xfrm>
            <a:off x="238949" y="162361"/>
            <a:ext cx="592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Interfaz </a:t>
            </a:r>
            <a:r>
              <a:rPr lang="es-419" sz="2600" b="1" u="sng" dirty="0" err="1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collection</a:t>
            </a:r>
            <a:endParaRPr sz="2600" b="1" u="sng" dirty="0">
              <a:solidFill>
                <a:srgbClr val="F6910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238949" y="865436"/>
            <a:ext cx="3146376" cy="417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s-ES" sz="1900" dirty="0">
                <a:solidFill>
                  <a:schemeClr val="bg1"/>
                </a:solidFill>
              </a:rPr>
              <a:t>Es la </a:t>
            </a:r>
            <a:r>
              <a:rPr lang="es-ES" sz="1900" b="1" u="sng" dirty="0">
                <a:solidFill>
                  <a:srgbClr val="FFFF00"/>
                </a:solidFill>
              </a:rPr>
              <a:t>RAÍZ DE TODAS LAS INTERFACES Y CLASES</a:t>
            </a:r>
            <a:r>
              <a:rPr lang="es-ES" sz="1900" b="1" dirty="0">
                <a:solidFill>
                  <a:srgbClr val="FFFF00"/>
                </a:solidFill>
              </a:rPr>
              <a:t> relacionadas con colecciones de elementos SET, LIST y QUEUE: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s-ES" sz="1900" dirty="0">
              <a:solidFill>
                <a:schemeClr val="bg1"/>
              </a:solidFill>
            </a:endParaRPr>
          </a:p>
          <a:p>
            <a:r>
              <a:rPr lang="es-ES" sz="1800" dirty="0">
                <a:solidFill>
                  <a:srgbClr val="00B0F0"/>
                </a:solidFill>
              </a:rPr>
              <a:t>Define operaciones básicas que obligatoriamente han de implementar las clases que implementan la interfaz </a:t>
            </a:r>
            <a:r>
              <a:rPr lang="es-ES" sz="1800" dirty="0" err="1">
                <a:solidFill>
                  <a:srgbClr val="00B0F0"/>
                </a:solidFill>
              </a:rPr>
              <a:t>Collection</a:t>
            </a:r>
            <a:r>
              <a:rPr lang="es-ES" sz="1800" dirty="0">
                <a:solidFill>
                  <a:srgbClr val="00B0F0"/>
                </a:solidFill>
              </a:rPr>
              <a:t> o cualquiera de las interfaces que hereden de </a:t>
            </a:r>
            <a:r>
              <a:rPr lang="es-ES" sz="1800" dirty="0" err="1">
                <a:solidFill>
                  <a:srgbClr val="00B0F0"/>
                </a:solidFill>
              </a:rPr>
              <a:t>Collection</a:t>
            </a:r>
            <a:r>
              <a:rPr lang="es-ES" sz="18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BC6E66-F15D-79C2-FD35-3EC850879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325" y="259492"/>
            <a:ext cx="5758675" cy="488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/>
        </p:nvSpPr>
        <p:spPr>
          <a:xfrm>
            <a:off x="238949" y="162361"/>
            <a:ext cx="592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INTERFAZ COLLECTION</a:t>
            </a:r>
          </a:p>
        </p:txBody>
      </p:sp>
      <p:sp>
        <p:nvSpPr>
          <p:cNvPr id="159" name="Google Shape;159;p16"/>
          <p:cNvSpPr txBox="1"/>
          <p:nvPr/>
        </p:nvSpPr>
        <p:spPr>
          <a:xfrm>
            <a:off x="238949" y="959813"/>
            <a:ext cx="8351637" cy="3924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rgbClr val="00B0F0"/>
                </a:solidFill>
              </a:rPr>
              <a:t>=&gt;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b="1" dirty="0">
                <a:solidFill>
                  <a:schemeClr val="bg1"/>
                </a:solidFill>
              </a:rPr>
              <a:t>¿Por qué se utiliza una interfaz? </a:t>
            </a:r>
            <a:r>
              <a:rPr lang="es-ES" sz="1800" b="1" dirty="0">
                <a:solidFill>
                  <a:srgbClr val="FFFF00"/>
                </a:solidFill>
              </a:rPr>
              <a:t>Es la manera más genérica para representar un grupo de elementos</a:t>
            </a:r>
            <a:r>
              <a:rPr lang="es-ES" sz="1800" dirty="0">
                <a:solidFill>
                  <a:schemeClr val="bg1"/>
                </a:solidFill>
              </a:rPr>
              <a:t>, permite una gran flexibilidad. Por ello, gracias a esta interfaz podemos almacenar cualquier tipo de objeto y podemos usar una serie de métodos comunes para manipular cualquier colección de elementos (por ejemplo: iterar, añadir, eliminar, obtener el tamaño de la colección, búsqueda, ordenamiento).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rgbClr val="00B0F0"/>
                </a:solidFill>
              </a:rPr>
              <a:t>=&gt;</a:t>
            </a:r>
            <a:r>
              <a:rPr lang="es-ES" sz="1800" dirty="0">
                <a:solidFill>
                  <a:schemeClr val="bg1"/>
                </a:solidFill>
              </a:rPr>
              <a:t> Al ser una interfaz y no una clase, obviamente </a:t>
            </a:r>
            <a:r>
              <a:rPr lang="es-ES" sz="1800" dirty="0">
                <a:solidFill>
                  <a:srgbClr val="FFFF00"/>
                </a:solidFill>
              </a:rPr>
              <a:t>no se pueden construir objetos de tipo </a:t>
            </a:r>
            <a:r>
              <a:rPr lang="es-ES" sz="1800" dirty="0" err="1">
                <a:solidFill>
                  <a:srgbClr val="FFFF00"/>
                </a:solidFill>
              </a:rPr>
              <a:t>Collection</a:t>
            </a:r>
            <a:r>
              <a:rPr lang="es-ES" sz="1800" dirty="0">
                <a:solidFill>
                  <a:srgbClr val="FFFF00"/>
                </a:solidFill>
              </a:rPr>
              <a:t>.</a:t>
            </a:r>
            <a:endParaRPr lang="es-E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66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/>
        </p:nvSpPr>
        <p:spPr>
          <a:xfrm>
            <a:off x="297328" y="162361"/>
            <a:ext cx="8351636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910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Interfaz </a:t>
            </a:r>
            <a:r>
              <a:rPr lang="es-419" sz="2600" b="1" u="sng" dirty="0" err="1">
                <a:solidFill>
                  <a:srgbClr val="F6910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collection</a:t>
            </a:r>
            <a:r>
              <a:rPr lang="es-419" sz="2600" b="1" dirty="0">
                <a:solidFill>
                  <a:srgbClr val="F6910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: </a:t>
            </a:r>
            <a:r>
              <a:rPr lang="es-ES" sz="2600" b="1" u="sng" dirty="0">
                <a:solidFill>
                  <a:srgbClr val="F6910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Principales métodos de instancia </a:t>
            </a:r>
            <a:r>
              <a:rPr lang="es-ES" sz="22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(que van a implementar todas las colecciones </a:t>
            </a:r>
            <a:r>
              <a:rPr lang="es-ES" sz="2200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List</a:t>
            </a:r>
            <a:r>
              <a:rPr lang="es-ES" sz="22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Set y </a:t>
            </a:r>
            <a:r>
              <a:rPr lang="es-ES" sz="2200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Queue</a:t>
            </a:r>
            <a:r>
              <a:rPr lang="es-ES" sz="22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):</a:t>
            </a:r>
            <a:endParaRPr sz="2200" u="sng" dirty="0">
              <a:solidFill>
                <a:srgbClr val="F6910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2" name="Google Shape;159;p16">
            <a:extLst>
              <a:ext uri="{FF2B5EF4-FFF2-40B4-BE49-F238E27FC236}">
                <a16:creationId xmlns:a16="http://schemas.microsoft.com/office/drawing/2014/main" id="{281EBF19-0E82-4A34-8675-F6AAF4316C98}"/>
              </a:ext>
            </a:extLst>
          </p:cNvPr>
          <p:cNvSpPr txBox="1"/>
          <p:nvPr/>
        </p:nvSpPr>
        <p:spPr>
          <a:xfrm>
            <a:off x="396183" y="1133352"/>
            <a:ext cx="8747817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419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</a:t>
            </a:r>
            <a:r>
              <a:rPr lang="es-ES" sz="18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</a:t>
            </a:r>
            <a:r>
              <a:rPr lang="es-ES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(E e): 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Agrega un elemento a la colección. </a:t>
            </a:r>
          </a:p>
          <a:p>
            <a:pPr algn="just">
              <a:spcAft>
                <a:spcPts val="1200"/>
              </a:spcAft>
            </a:pPr>
            <a:r>
              <a:rPr lang="es-419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remove</a:t>
            </a:r>
            <a:r>
              <a:rPr lang="es-ES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s-ES" sz="18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</a:t>
            </a:r>
            <a:r>
              <a:rPr lang="es-ES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o): 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Elimina de la lista la primera aparición del objeto especificado</a:t>
            </a:r>
          </a:p>
          <a:p>
            <a:pPr algn="just">
              <a:spcAft>
                <a:spcPts val="1200"/>
              </a:spcAft>
            </a:pPr>
            <a:r>
              <a:rPr lang="es-419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</a:t>
            </a:r>
            <a:r>
              <a:rPr lang="es-ES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size</a:t>
            </a:r>
            <a:r>
              <a:rPr lang="es-ES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(): 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Retorna el número de elementos en la colección. </a:t>
            </a:r>
          </a:p>
          <a:p>
            <a:pPr algn="just">
              <a:spcAft>
                <a:spcPts val="1200"/>
              </a:spcAft>
            </a:pPr>
            <a:r>
              <a:rPr lang="es-419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</a:t>
            </a:r>
            <a:r>
              <a:rPr lang="es-ES" sz="18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isEmpty</a:t>
            </a:r>
            <a:r>
              <a:rPr lang="es-ES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(): 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Verifica si la colección está vacía. </a:t>
            </a:r>
          </a:p>
          <a:p>
            <a:pPr algn="just">
              <a:spcAft>
                <a:spcPts val="1200"/>
              </a:spcAft>
            </a:pPr>
            <a:r>
              <a:rPr lang="es-419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contains</a:t>
            </a:r>
            <a:r>
              <a:rPr lang="es-ES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s-ES" sz="18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</a:t>
            </a:r>
            <a:r>
              <a:rPr lang="es-ES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o): 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Verifica si el objeto especificado está en la colección. </a:t>
            </a:r>
          </a:p>
          <a:p>
            <a:pPr algn="just">
              <a:spcAft>
                <a:spcPts val="1200"/>
              </a:spcAft>
            </a:pPr>
            <a:r>
              <a:rPr lang="es-419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</a:t>
            </a:r>
            <a:r>
              <a:rPr lang="es-ES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iterator</a:t>
            </a:r>
            <a:r>
              <a:rPr lang="es-ES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(): 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Retorna un iterador sobre los elementos en la colección.</a:t>
            </a:r>
            <a:r>
              <a:rPr lang="es-ES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algn="just">
              <a:spcAft>
                <a:spcPts val="1200"/>
              </a:spcAft>
            </a:pPr>
            <a:r>
              <a:rPr lang="es-419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clear</a:t>
            </a:r>
            <a:r>
              <a:rPr lang="es-ES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(): 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Elimina todos los elementos de la colección</a:t>
            </a:r>
          </a:p>
          <a:p>
            <a:pPr algn="just">
              <a:spcAft>
                <a:spcPts val="1200"/>
              </a:spcAft>
            </a:pPr>
            <a:r>
              <a:rPr lang="es-419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18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void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18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addAll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es-419" sz="18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Collection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c)</a:t>
            </a:r>
            <a:endParaRPr lang="en-US" sz="1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spcAft>
                <a:spcPts val="1200"/>
              </a:spcAft>
            </a:pPr>
            <a:r>
              <a:rPr lang="en-U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n-US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Object[] </a:t>
            </a:r>
            <a:r>
              <a:rPr lang="en-US" sz="18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toArray</a:t>
            </a:r>
            <a:r>
              <a:rPr lang="en-US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() </a:t>
            </a:r>
            <a:endParaRPr lang="es-419" sz="1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9491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/>
        </p:nvSpPr>
        <p:spPr>
          <a:xfrm>
            <a:off x="396182" y="310642"/>
            <a:ext cx="8351636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910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Interfaz </a:t>
            </a:r>
            <a:r>
              <a:rPr lang="es-419" sz="2600" b="1" u="sng" dirty="0" err="1">
                <a:solidFill>
                  <a:srgbClr val="F6910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collection</a:t>
            </a:r>
            <a:r>
              <a:rPr lang="es-419" sz="2600" b="1" dirty="0">
                <a:solidFill>
                  <a:srgbClr val="F6910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: </a:t>
            </a:r>
            <a:r>
              <a:rPr lang="es-ES" sz="2600" b="1" u="sng" dirty="0">
                <a:solidFill>
                  <a:srgbClr val="F6910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Principales métodos estáticos:</a:t>
            </a:r>
            <a:endParaRPr sz="2600" b="1" u="sng" dirty="0">
              <a:solidFill>
                <a:srgbClr val="F6910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2" name="Google Shape;159;p16">
            <a:extLst>
              <a:ext uri="{FF2B5EF4-FFF2-40B4-BE49-F238E27FC236}">
                <a16:creationId xmlns:a16="http://schemas.microsoft.com/office/drawing/2014/main" id="{281EBF19-0E82-4A34-8675-F6AAF4316C98}"/>
              </a:ext>
            </a:extLst>
          </p:cNvPr>
          <p:cNvSpPr txBox="1"/>
          <p:nvPr/>
        </p:nvSpPr>
        <p:spPr>
          <a:xfrm>
            <a:off x="396182" y="1229019"/>
            <a:ext cx="8641173" cy="373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rtl="0">
              <a:spcBef>
                <a:spcPts val="0"/>
              </a:spcBef>
              <a:spcAft>
                <a:spcPts val="1800"/>
              </a:spcAft>
              <a:buSzPts val="1800"/>
            </a:pPr>
            <a:r>
              <a:rPr lang="en-U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n-US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18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boolean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18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addAll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es-419" sz="18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Collection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c, T .. </a:t>
            </a:r>
            <a:r>
              <a:rPr lang="es-419" sz="18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elements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marL="114300" lvl="0" rtl="0">
              <a:spcBef>
                <a:spcPts val="0"/>
              </a:spcBef>
              <a:spcAft>
                <a:spcPts val="1800"/>
              </a:spcAft>
              <a:buSzPts val="1800"/>
            </a:pPr>
            <a:r>
              <a:rPr lang="es-419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419" sz="18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Collections.addAll</a:t>
            </a:r>
            <a:r>
              <a:rPr lang="es-419" sz="18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(elementos, new CD(),new DVD());</a:t>
            </a:r>
          </a:p>
          <a:p>
            <a:pPr marL="114300" lvl="0" rtl="0">
              <a:spcBef>
                <a:spcPts val="0"/>
              </a:spcBef>
              <a:spcAft>
                <a:spcPts val="1800"/>
              </a:spcAft>
              <a:buSzPts val="1800"/>
            </a:pPr>
            <a:r>
              <a:rPr lang="es-419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18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void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18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copy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es-419" sz="18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List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18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listaDestino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s-419" sz="18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List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18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listaOrigen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marL="114300" lvl="0" rtl="0">
              <a:spcBef>
                <a:spcPts val="0"/>
              </a:spcBef>
              <a:spcAft>
                <a:spcPts val="1800"/>
              </a:spcAft>
              <a:buSzPts val="1800"/>
            </a:pPr>
            <a:r>
              <a:rPr lang="es-419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18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18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frequency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es-419" sz="18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Collection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c, </a:t>
            </a:r>
            <a:r>
              <a:rPr lang="es-419" sz="18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18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 </a:t>
            </a:r>
            <a:r>
              <a:rPr lang="es-419" sz="1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(*</a:t>
            </a:r>
            <a:r>
              <a:rPr lang="es-419" sz="1800" i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</a:t>
            </a:r>
            <a:r>
              <a:rPr lang="es-419" sz="1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debe implementar </a:t>
            </a:r>
            <a:r>
              <a:rPr lang="es-419" sz="1800" i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equals</a:t>
            </a:r>
            <a:r>
              <a:rPr lang="es-419" sz="1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() )</a:t>
            </a:r>
          </a:p>
          <a:p>
            <a:pPr marL="114300" lvl="0" rtl="0">
              <a:spcBef>
                <a:spcPts val="0"/>
              </a:spcBef>
              <a:spcAft>
                <a:spcPts val="1800"/>
              </a:spcAft>
              <a:buSzPts val="1800"/>
            </a:pPr>
            <a:r>
              <a:rPr lang="es-419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18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18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max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es-419" sz="18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Collection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c)  </a:t>
            </a:r>
            <a:r>
              <a:rPr lang="es-419" sz="1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(*los elementos tienen que implementar Comparable)</a:t>
            </a:r>
          </a:p>
          <a:p>
            <a:pPr marL="114300" lvl="0" rtl="0">
              <a:spcBef>
                <a:spcPts val="0"/>
              </a:spcBef>
              <a:spcAft>
                <a:spcPts val="1800"/>
              </a:spcAft>
              <a:buSzPts val="1800"/>
            </a:pPr>
            <a:r>
              <a:rPr lang="es-419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18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18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es-419" sz="18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Collection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c)  </a:t>
            </a:r>
            <a:r>
              <a:rPr lang="es-419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(*los elementos tienen que implementar Comparable)</a:t>
            </a:r>
          </a:p>
          <a:p>
            <a:pPr marL="114300" lvl="0" rtl="0">
              <a:spcBef>
                <a:spcPts val="0"/>
              </a:spcBef>
              <a:spcAft>
                <a:spcPts val="1800"/>
              </a:spcAft>
              <a:buSzPts val="1800"/>
            </a:pPr>
            <a:r>
              <a:rPr lang="es-419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18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void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18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reverse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es-419" sz="18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List</a:t>
            </a:r>
            <a:r>
              <a:rPr lang="es-419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lista)</a:t>
            </a:r>
            <a:endParaRPr lang="es-419" sz="18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5613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/>
        </p:nvSpPr>
        <p:spPr>
          <a:xfrm>
            <a:off x="0" y="198541"/>
            <a:ext cx="91440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400" b="1" u="sng" dirty="0">
                <a:solidFill>
                  <a:srgbClr val="F6910A"/>
                </a:solidFill>
                <a:latin typeface="Lato"/>
                <a:ea typeface="Lato"/>
                <a:cs typeface="Lato"/>
                <a:sym typeface="Lato"/>
              </a:rPr>
              <a:t>INTERFACE LIST</a:t>
            </a:r>
          </a:p>
        </p:txBody>
      </p:sp>
      <p:sp>
        <p:nvSpPr>
          <p:cNvPr id="171" name="Google Shape;171;p18"/>
          <p:cNvSpPr txBox="1"/>
          <p:nvPr/>
        </p:nvSpPr>
        <p:spPr>
          <a:xfrm>
            <a:off x="418069" y="1173213"/>
            <a:ext cx="8355228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EE901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 característica distintiva es que permite agrupar una</a:t>
            </a:r>
            <a:r>
              <a:rPr lang="es-E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colección de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elementos en forma </a:t>
            </a:r>
            <a:r>
              <a:rPr lang="es-ES" sz="2000" b="1" u="sng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ORDENADA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 SECUENCIAL  (UNO DETRÁS DE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OTRO), lo que permite el </a:t>
            </a:r>
            <a:r>
              <a:rPr lang="es-ES" sz="2000" b="1" u="sng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ACCESO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PRECISO A SUS ELEMENTOS</a:t>
            </a:r>
            <a:r>
              <a:rPr lang="es-ES" sz="2000" b="1" u="sng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</a:t>
            </a:r>
            <a:r>
              <a:rPr lang="es-ES" sz="2000" b="1" u="sng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MEDIANTE UN </a:t>
            </a:r>
            <a:r>
              <a:rPr lang="es-ES" sz="2000" b="1" u="sng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ÍNDICE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que representa su ubicación numérica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dentro de la lista.</a:t>
            </a:r>
          </a:p>
          <a:p>
            <a:pPr>
              <a:lnSpc>
                <a:spcPct val="150000"/>
              </a:lnSpc>
            </a:pPr>
            <a:endParaRPr lang="es-419"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rgbClr val="EE901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Otra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característica distintiva es que </a:t>
            </a:r>
            <a:r>
              <a:rPr lang="es-ES" sz="2000" b="1" u="sng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permite elementos </a:t>
            </a:r>
            <a:r>
              <a:rPr lang="es-419" sz="20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DUPLICADOS </a:t>
            </a:r>
          </a:p>
          <a:p>
            <a:pPr>
              <a:lnSpc>
                <a:spcPct val="150000"/>
              </a:lnSpc>
            </a:pP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en la lista. </a:t>
            </a:r>
            <a:endParaRPr lang="es-419" sz="2000" dirty="0">
              <a:solidFill>
                <a:srgbClr val="00B0F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4199</TotalTime>
  <Words>2042</Words>
  <Application>Microsoft Office PowerPoint</Application>
  <PresentationFormat>Presentación en pantalla (16:9)</PresentationFormat>
  <Paragraphs>184</Paragraphs>
  <Slides>40</Slides>
  <Notes>40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4" baseType="lpstr">
      <vt:lpstr>Arial</vt:lpstr>
      <vt:lpstr>Lato</vt:lpstr>
      <vt:lpstr>Montserrat</vt:lpstr>
      <vt:lpstr>Focus</vt:lpstr>
      <vt:lpstr>Programación II Desarrollo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Carolina Archuby</dc:creator>
  <cp:lastModifiedBy>Carolina Archuby</cp:lastModifiedBy>
  <cp:revision>67</cp:revision>
  <dcterms:modified xsi:type="dcterms:W3CDTF">2024-09-08T22:19:31Z</dcterms:modified>
</cp:coreProperties>
</file>