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66" r:id="rId4"/>
    <p:sldId id="269" r:id="rId5"/>
    <p:sldId id="290" r:id="rId6"/>
    <p:sldId id="271" r:id="rId7"/>
    <p:sldId id="270" r:id="rId8"/>
    <p:sldId id="280" r:id="rId9"/>
    <p:sldId id="286" r:id="rId10"/>
    <p:sldId id="281" r:id="rId11"/>
    <p:sldId id="273" r:id="rId12"/>
    <p:sldId id="287" r:id="rId13"/>
    <p:sldId id="267" r:id="rId14"/>
    <p:sldId id="282" r:id="rId15"/>
    <p:sldId id="277" r:id="rId16"/>
    <p:sldId id="268" r:id="rId17"/>
    <p:sldId id="284" r:id="rId18"/>
    <p:sldId id="275" r:id="rId19"/>
    <p:sldId id="289" r:id="rId20"/>
    <p:sldId id="279" r:id="rId21"/>
    <p:sldId id="285" r:id="rId22"/>
    <p:sldId id="288" r:id="rId23"/>
    <p:sldId id="283"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F6F0D"/>
    <a:srgbClr val="EE9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90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952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4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5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3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fb8c7e50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fb8c7e50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93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97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66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102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83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2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24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50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7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16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59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889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838222" y="4319013"/>
            <a:ext cx="2031121" cy="597397"/>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41300" y="227090"/>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a:t>Programación II</a:t>
            </a:r>
            <a:br>
              <a:rPr lang="es-419" sz="3000"/>
            </a:br>
            <a:r>
              <a:rPr lang="es-419" sz="3000"/>
              <a:t>Desarrollo en Java</a:t>
            </a:r>
            <a:endParaRPr sz="3000"/>
          </a:p>
        </p:txBody>
      </p:sp>
      <p:sp>
        <p:nvSpPr>
          <p:cNvPr id="137" name="Google Shape;137;p13"/>
          <p:cNvSpPr txBox="1"/>
          <p:nvPr/>
        </p:nvSpPr>
        <p:spPr>
          <a:xfrm>
            <a:off x="439888" y="2480501"/>
            <a:ext cx="5282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F6F0D"/>
                </a:solidFill>
                <a:latin typeface="Lato"/>
                <a:ea typeface="Lato"/>
                <a:cs typeface="Lato"/>
                <a:sym typeface="Lato"/>
              </a:rPr>
              <a:t>Clase </a:t>
            </a:r>
            <a:r>
              <a:rPr lang="es-419" sz="2400" b="1" dirty="0" err="1">
                <a:solidFill>
                  <a:srgbClr val="FF6F0D"/>
                </a:solidFill>
                <a:latin typeface="Lato"/>
                <a:ea typeface="Lato"/>
                <a:cs typeface="Lato"/>
                <a:sym typeface="Lato"/>
              </a:rPr>
              <a:t>N°</a:t>
            </a:r>
            <a:r>
              <a:rPr lang="es-419" sz="2400" b="1" dirty="0">
                <a:solidFill>
                  <a:srgbClr val="FF6F0D"/>
                </a:solidFill>
                <a:latin typeface="Lato"/>
                <a:ea typeface="Lato"/>
                <a:cs typeface="Lato"/>
                <a:sym typeface="Lato"/>
              </a:rPr>
              <a:t> 11</a:t>
            </a:r>
            <a:endParaRPr sz="2400" b="1" dirty="0">
              <a:solidFill>
                <a:srgbClr val="FF6F0D"/>
              </a:solidFill>
              <a:latin typeface="Lato"/>
              <a:ea typeface="Lato"/>
              <a:cs typeface="Lato"/>
              <a:sym typeface="Lato"/>
            </a:endParaRPr>
          </a:p>
          <a:p>
            <a:pPr marL="0" lvl="0" indent="0" algn="l" rtl="0">
              <a:spcBef>
                <a:spcPts val="0"/>
              </a:spcBef>
              <a:spcAft>
                <a:spcPts val="0"/>
              </a:spcAft>
              <a:buNone/>
            </a:pPr>
            <a:r>
              <a:rPr lang="es-419" sz="2400" b="1" dirty="0">
                <a:solidFill>
                  <a:srgbClr val="FF6F0D"/>
                </a:solidFill>
                <a:latin typeface="Lato"/>
                <a:ea typeface="Lato"/>
                <a:cs typeface="Lato"/>
                <a:sym typeface="Lato"/>
              </a:rPr>
              <a:t>Colecciones </a:t>
            </a:r>
            <a:r>
              <a:rPr lang="es-419" sz="2400" b="1" dirty="0" err="1">
                <a:solidFill>
                  <a:srgbClr val="FF6F0D"/>
                </a:solidFill>
                <a:latin typeface="Lato"/>
                <a:ea typeface="Lato"/>
                <a:cs typeface="Lato"/>
                <a:sym typeface="Lato"/>
              </a:rPr>
              <a:t>Queue</a:t>
            </a:r>
            <a:r>
              <a:rPr lang="es-419" sz="2400" b="1" dirty="0">
                <a:solidFill>
                  <a:srgbClr val="FF6F0D"/>
                </a:solidFill>
                <a:latin typeface="Lato"/>
                <a:ea typeface="Lato"/>
                <a:cs typeface="Lato"/>
                <a:sym typeface="Lato"/>
              </a:rPr>
              <a:t> y Set.</a:t>
            </a:r>
            <a:endParaRPr sz="2400" b="1" dirty="0">
              <a:solidFill>
                <a:srgbClr val="FF6F0D"/>
              </a:solidFill>
              <a:latin typeface="Lato"/>
              <a:ea typeface="Lato"/>
              <a:cs typeface="Lato"/>
              <a:sym typeface="Lato"/>
            </a:endParaRPr>
          </a:p>
        </p:txBody>
      </p:sp>
      <p:sp>
        <p:nvSpPr>
          <p:cNvPr id="2" name="Google Shape;137;p13">
            <a:extLst>
              <a:ext uri="{FF2B5EF4-FFF2-40B4-BE49-F238E27FC236}">
                <a16:creationId xmlns:a16="http://schemas.microsoft.com/office/drawing/2014/main" id="{1ADD7E3B-4122-C030-0FBB-B46863B93D0B}"/>
              </a:ext>
            </a:extLst>
          </p:cNvPr>
          <p:cNvSpPr txBox="1"/>
          <p:nvPr/>
        </p:nvSpPr>
        <p:spPr>
          <a:xfrm>
            <a:off x="439888" y="3929785"/>
            <a:ext cx="79005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dirty="0">
                <a:solidFill>
                  <a:schemeClr val="bg1"/>
                </a:solidFill>
                <a:latin typeface="Lato"/>
                <a:ea typeface="Lato"/>
                <a:cs typeface="Lato"/>
                <a:sym typeface="Lato"/>
              </a:rPr>
              <a:t>Docente Carolina Archuby.</a:t>
            </a:r>
            <a:endParaRPr sz="1800" dirty="0">
              <a:solidFill>
                <a:schemeClr val="bg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549264" y="277251"/>
            <a:ext cx="775985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F6F0D"/>
                </a:solidFill>
                <a:latin typeface="Lato"/>
                <a:ea typeface="Lato"/>
                <a:cs typeface="Lato"/>
                <a:sym typeface="Lato"/>
              </a:rPr>
              <a:t>Interface Set: Cómo recorrer la colección:</a:t>
            </a:r>
            <a:endParaRPr sz="2400" b="1" u="sng" dirty="0">
              <a:solidFill>
                <a:srgbClr val="FF6F0D"/>
              </a:solidFill>
              <a:latin typeface="Lato"/>
              <a:ea typeface="Lato"/>
              <a:cs typeface="Lato"/>
              <a:sym typeface="Lato"/>
            </a:endParaRPr>
          </a:p>
        </p:txBody>
      </p:sp>
      <p:sp>
        <p:nvSpPr>
          <p:cNvPr id="2" name="Shape 167">
            <a:extLst>
              <a:ext uri="{FF2B5EF4-FFF2-40B4-BE49-F238E27FC236}">
                <a16:creationId xmlns:a16="http://schemas.microsoft.com/office/drawing/2014/main" id="{F6FADFDE-9915-FC93-FFF9-B31B0D40B22F}"/>
              </a:ext>
            </a:extLst>
          </p:cNvPr>
          <p:cNvSpPr txBox="1">
            <a:spLocks/>
          </p:cNvSpPr>
          <p:nvPr/>
        </p:nvSpPr>
        <p:spPr>
          <a:xfrm>
            <a:off x="549265" y="1061876"/>
            <a:ext cx="7985135" cy="30197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PARA RECORRER UN SET SE USA UN </a:t>
            </a: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ITERADOR</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rPr>
              <a:t>    =&gt;</a:t>
            </a:r>
            <a:r>
              <a:rPr lang="es-419"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419" sz="2000" b="1" dirty="0" err="1">
                <a:solidFill>
                  <a:srgbClr val="00B0F0"/>
                </a:solidFill>
                <a:latin typeface="Lato" panose="020F0502020204030203" pitchFamily="34" charset="0"/>
                <a:ea typeface="Lato" panose="020F0502020204030203" pitchFamily="34" charset="0"/>
                <a:cs typeface="Lato" panose="020F0502020204030203" pitchFamily="34" charset="0"/>
              </a:rPr>
              <a:t>Iterator</a:t>
            </a: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s-419" sz="2000" b="1" dirty="0" err="1">
                <a:solidFill>
                  <a:srgbClr val="00B0F0"/>
                </a:solidFill>
                <a:latin typeface="Lato" panose="020F0502020204030203" pitchFamily="34" charset="0"/>
                <a:ea typeface="Lato" panose="020F0502020204030203" pitchFamily="34" charset="0"/>
                <a:cs typeface="Lato" panose="020F0502020204030203" pitchFamily="34" charset="0"/>
              </a:rPr>
              <a:t>iterator</a:t>
            </a: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rPr>
              <a:t>()</a:t>
            </a:r>
            <a:r>
              <a:rPr lang="es-419" sz="1800" dirty="0">
                <a:solidFill>
                  <a:schemeClr val="bg1"/>
                </a:solidFill>
                <a:latin typeface="Lato" panose="020F0502020204030203" pitchFamily="34" charset="0"/>
                <a:ea typeface="Lato" panose="020F0502020204030203" pitchFamily="34" charset="0"/>
                <a:cs typeface="Lato" panose="020F0502020204030203" pitchFamily="34" charset="0"/>
              </a:rPr>
              <a:t>: método que recorre los elementos de una colección</a:t>
            </a: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4" name="Imagen 3">
            <a:extLst>
              <a:ext uri="{FF2B5EF4-FFF2-40B4-BE49-F238E27FC236}">
                <a16:creationId xmlns:a16="http://schemas.microsoft.com/office/drawing/2014/main" id="{D9B02FF0-41C3-69A3-86BC-A3B89BFFE2D7}"/>
              </a:ext>
            </a:extLst>
          </p:cNvPr>
          <p:cNvPicPr>
            <a:picLocks noChangeAspect="1"/>
          </p:cNvPicPr>
          <p:nvPr/>
        </p:nvPicPr>
        <p:blipFill>
          <a:blip r:embed="rId3"/>
          <a:stretch>
            <a:fillRect/>
          </a:stretch>
        </p:blipFill>
        <p:spPr>
          <a:xfrm>
            <a:off x="1813047" y="2420471"/>
            <a:ext cx="4910482" cy="2525529"/>
          </a:xfrm>
          <a:prstGeom prst="rect">
            <a:avLst/>
          </a:prstGeom>
        </p:spPr>
      </p:pic>
    </p:spTree>
    <p:extLst>
      <p:ext uri="{BB962C8B-B14F-4D97-AF65-F5344CB8AC3E}">
        <p14:creationId xmlns:p14="http://schemas.microsoft.com/office/powerpoint/2010/main" val="351557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704985" y="615851"/>
            <a:ext cx="722861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F6F0D"/>
                </a:solidFill>
                <a:latin typeface="Lato"/>
                <a:ea typeface="Lato"/>
                <a:cs typeface="Lato"/>
                <a:sym typeface="Lato"/>
              </a:rPr>
              <a:t>Interface Set: Métodos.</a:t>
            </a:r>
            <a:endParaRPr sz="2400" b="1" u="sng" dirty="0">
              <a:solidFill>
                <a:srgbClr val="FF6F0D"/>
              </a:solidFill>
              <a:latin typeface="Lato"/>
              <a:ea typeface="Lato"/>
              <a:cs typeface="Lato"/>
              <a:sym typeface="Lato"/>
            </a:endParaRPr>
          </a:p>
        </p:txBody>
      </p:sp>
      <p:sp>
        <p:nvSpPr>
          <p:cNvPr id="7" name="CuadroTexto 6">
            <a:extLst>
              <a:ext uri="{FF2B5EF4-FFF2-40B4-BE49-F238E27FC236}">
                <a16:creationId xmlns:a16="http://schemas.microsoft.com/office/drawing/2014/main" id="{7194E85C-33E1-7268-10FD-D956B4CB2F2F}"/>
              </a:ext>
            </a:extLst>
          </p:cNvPr>
          <p:cNvSpPr txBox="1"/>
          <p:nvPr/>
        </p:nvSpPr>
        <p:spPr>
          <a:xfrm>
            <a:off x="704985" y="1767036"/>
            <a:ext cx="7734030" cy="2455288"/>
          </a:xfrm>
          <a:prstGeom prst="rect">
            <a:avLst/>
          </a:prstGeom>
          <a:noFill/>
        </p:spPr>
        <p:txBody>
          <a:bodyPr wrap="square">
            <a:spAutoFit/>
          </a:bodyPr>
          <a:lstStyle/>
          <a:p>
            <a:pPr algn="just">
              <a:lnSpc>
                <a:spcPct val="200000"/>
              </a:lnSpc>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Set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hereda todos los métodos de la interfaz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Collection</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add</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remove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contains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size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etc</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No introduce nuevos métodos específicos. Su principal diferencia radica en cómo maneja la adición de elementos y la garantía de unicidad.</a:t>
            </a:r>
            <a:endParaRPr lang="es-AR"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0449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674864" y="221404"/>
            <a:ext cx="722861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F6F0D"/>
                </a:solidFill>
                <a:latin typeface="Lato"/>
                <a:ea typeface="Lato"/>
                <a:cs typeface="Lato"/>
                <a:sym typeface="Lato"/>
              </a:rPr>
              <a:t>Interface Set: Métodos para comparar colecciones:</a:t>
            </a:r>
            <a:endParaRPr sz="2400" b="1" u="sng" dirty="0">
              <a:solidFill>
                <a:srgbClr val="FF6F0D"/>
              </a:solidFill>
              <a:latin typeface="Lato"/>
              <a:ea typeface="Lato"/>
              <a:cs typeface="Lato"/>
              <a:sym typeface="Lato"/>
            </a:endParaRPr>
          </a:p>
        </p:txBody>
      </p:sp>
      <p:pic>
        <p:nvPicPr>
          <p:cNvPr id="5" name="Imagen 4">
            <a:extLst>
              <a:ext uri="{FF2B5EF4-FFF2-40B4-BE49-F238E27FC236}">
                <a16:creationId xmlns:a16="http://schemas.microsoft.com/office/drawing/2014/main" id="{A0253458-6495-A20A-7F75-FB53B4104FFE}"/>
              </a:ext>
            </a:extLst>
          </p:cNvPr>
          <p:cNvPicPr>
            <a:picLocks noChangeAspect="1"/>
          </p:cNvPicPr>
          <p:nvPr/>
        </p:nvPicPr>
        <p:blipFill>
          <a:blip r:embed="rId3"/>
          <a:stretch>
            <a:fillRect/>
          </a:stretch>
        </p:blipFill>
        <p:spPr>
          <a:xfrm>
            <a:off x="1071210" y="2720087"/>
            <a:ext cx="7001580" cy="2288532"/>
          </a:xfrm>
          <a:prstGeom prst="rect">
            <a:avLst/>
          </a:prstGeom>
        </p:spPr>
      </p:pic>
      <p:sp>
        <p:nvSpPr>
          <p:cNvPr id="7" name="CuadroTexto 6">
            <a:extLst>
              <a:ext uri="{FF2B5EF4-FFF2-40B4-BE49-F238E27FC236}">
                <a16:creationId xmlns:a16="http://schemas.microsoft.com/office/drawing/2014/main" id="{7194E85C-33E1-7268-10FD-D956B4CB2F2F}"/>
              </a:ext>
            </a:extLst>
          </p:cNvPr>
          <p:cNvSpPr txBox="1"/>
          <p:nvPr/>
        </p:nvSpPr>
        <p:spPr>
          <a:xfrm>
            <a:off x="376518" y="870566"/>
            <a:ext cx="8337176" cy="1754326"/>
          </a:xfrm>
          <a:prstGeom prst="rect">
            <a:avLst/>
          </a:prstGeom>
          <a:noFill/>
        </p:spPr>
        <p:txBody>
          <a:bodyPr wrap="square">
            <a:spAutoFit/>
          </a:bodyPr>
          <a:lstStyle/>
          <a:p>
            <a:pPr algn="just"/>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Cuando se comparan dos conjuntos para igualdad, se consideran iguales si contienen exactamente los mismos elementos, independientemente del orden. </a:t>
            </a:r>
          </a:p>
          <a:p>
            <a:pPr algn="just"/>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Esto es diferente de las listas, donde el orden de los elementos también importa. </a:t>
            </a:r>
          </a:p>
          <a:p>
            <a:pPr algn="just"/>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La igualdad entre dos Set se comprueba utilizando los métodos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equals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de los elementos contenidos, verificando que cada conjunto contenga todos los elementos del otro sin considerar el orden</a:t>
            </a:r>
          </a:p>
        </p:txBody>
      </p:sp>
    </p:spTree>
    <p:extLst>
      <p:ext uri="{BB962C8B-B14F-4D97-AF65-F5344CB8AC3E}">
        <p14:creationId xmlns:p14="http://schemas.microsoft.com/office/powerpoint/2010/main" val="374529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599" y="199209"/>
            <a:ext cx="8150534"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4000" b="1" u="sng" dirty="0">
                <a:solidFill>
                  <a:srgbClr val="FF6F0D"/>
                </a:solidFill>
                <a:latin typeface="Lato"/>
                <a:ea typeface="Lato"/>
                <a:cs typeface="Lato"/>
                <a:sym typeface="Lato"/>
              </a:rPr>
              <a:t>HASHSET</a:t>
            </a:r>
            <a:endParaRPr sz="4000" b="1" u="sng" dirty="0">
              <a:solidFill>
                <a:srgbClr val="FF6F0D"/>
              </a:solidFill>
              <a:latin typeface="Lato"/>
              <a:ea typeface="Lato"/>
              <a:cs typeface="Lato"/>
              <a:sym typeface="Lato"/>
            </a:endParaRPr>
          </a:p>
        </p:txBody>
      </p:sp>
      <p:sp>
        <p:nvSpPr>
          <p:cNvPr id="211" name="Google Shape;211;p24"/>
          <p:cNvSpPr txBox="1"/>
          <p:nvPr/>
        </p:nvSpPr>
        <p:spPr>
          <a:xfrm>
            <a:off x="451599" y="1265255"/>
            <a:ext cx="8150534" cy="3647122"/>
          </a:xfrm>
          <a:prstGeom prst="rect">
            <a:avLst/>
          </a:prstGeom>
          <a:noFill/>
          <a:ln w="28575">
            <a:noFill/>
          </a:ln>
        </p:spPr>
        <p:txBody>
          <a:bodyPr spcFirstLastPara="1" wrap="square" lIns="91425" tIns="91425" rIns="91425" bIns="91425" anchor="t" anchorCtr="0">
            <a:spAutoFit/>
          </a:bodyPr>
          <a:lstStyle/>
          <a:p>
            <a:pPr marL="0" lvl="0" indent="0" algn="just" rtl="0">
              <a:spcBef>
                <a:spcPts val="0"/>
              </a:spcBef>
              <a:spcAft>
                <a:spcPts val="600"/>
              </a:spcAft>
              <a:buNone/>
            </a:pPr>
            <a:r>
              <a:rPr lang="es-419" sz="2000" b="1" dirty="0">
                <a:solidFill>
                  <a:srgbClr val="FFFF00"/>
                </a:solidFill>
                <a:latin typeface="Lato"/>
                <a:ea typeface="Lato"/>
                <a:cs typeface="Lato"/>
                <a:sym typeface="Lato"/>
              </a:rPr>
              <a:t>=&gt;</a:t>
            </a:r>
            <a:r>
              <a:rPr lang="es-419" sz="2000" dirty="0">
                <a:solidFill>
                  <a:schemeClr val="bg1"/>
                </a:solidFill>
                <a:latin typeface="Lato"/>
                <a:ea typeface="Lato"/>
                <a:cs typeface="Lato"/>
                <a:sym typeface="Lato"/>
              </a:rPr>
              <a:t>  Los objetos se almacenan en una </a:t>
            </a:r>
            <a:r>
              <a:rPr lang="es-419" sz="2000" b="1" dirty="0">
                <a:solidFill>
                  <a:srgbClr val="00B0F0"/>
                </a:solidFill>
                <a:latin typeface="Lato"/>
                <a:ea typeface="Lato"/>
                <a:cs typeface="Lato"/>
                <a:sym typeface="Lato"/>
              </a:rPr>
              <a:t>TABLA DE DISPERSIÓN (HASH)</a:t>
            </a:r>
            <a:r>
              <a:rPr lang="es-419" sz="2000" b="1" dirty="0">
                <a:solidFill>
                  <a:schemeClr val="bg1"/>
                </a:solidFill>
                <a:latin typeface="Lato"/>
                <a:ea typeface="Lato"/>
                <a:cs typeface="Lato"/>
                <a:sym typeface="Lato"/>
              </a:rPr>
              <a:t>: </a:t>
            </a:r>
            <a:r>
              <a:rPr lang="es-ES" sz="2000" dirty="0">
                <a:solidFill>
                  <a:schemeClr val="bg1"/>
                </a:solidFill>
                <a:latin typeface="Lato"/>
                <a:ea typeface="Lato"/>
                <a:cs typeface="Lato"/>
              </a:rPr>
              <a:t>Almacena los elementos mediante una función hash, que convierte el contenido del elemento en un código de hash utilizado para determinar en qué parte de la tabla se almacenará el elemento.</a:t>
            </a:r>
            <a:endParaRPr lang="es-419" sz="2000" dirty="0">
              <a:solidFill>
                <a:schemeClr val="bg1"/>
              </a:solidFill>
              <a:latin typeface="Lato"/>
              <a:ea typeface="Lato"/>
              <a:cs typeface="Lato"/>
              <a:sym typeface="Lato"/>
            </a:endParaRPr>
          </a:p>
          <a:p>
            <a:pPr marL="0" lvl="0" indent="0" algn="just" rtl="0">
              <a:spcBef>
                <a:spcPts val="0"/>
              </a:spcBef>
              <a:spcAft>
                <a:spcPts val="600"/>
              </a:spcAft>
              <a:buNone/>
            </a:pPr>
            <a:endParaRPr lang="es-419" sz="2000" b="1" dirty="0">
              <a:solidFill>
                <a:schemeClr val="bg1"/>
              </a:solidFill>
              <a:latin typeface="Lato"/>
              <a:ea typeface="Lato"/>
              <a:cs typeface="Lato"/>
              <a:sym typeface="Lato"/>
            </a:endParaRPr>
          </a:p>
          <a:p>
            <a:pPr marL="0" lvl="0" indent="0" algn="just" rtl="0">
              <a:spcBef>
                <a:spcPts val="0"/>
              </a:spcBef>
              <a:spcAft>
                <a:spcPts val="600"/>
              </a:spcAft>
              <a:buNone/>
            </a:pPr>
            <a:r>
              <a:rPr lang="es-419" sz="2000" b="1" dirty="0">
                <a:solidFill>
                  <a:srgbClr val="FFFF00"/>
                </a:solidFill>
                <a:latin typeface="Lato"/>
                <a:ea typeface="Lato"/>
                <a:cs typeface="Lato"/>
                <a:sym typeface="Lato"/>
              </a:rPr>
              <a:t>=&gt;</a:t>
            </a:r>
            <a:r>
              <a:rPr lang="es-419" sz="2000" b="1" dirty="0">
                <a:solidFill>
                  <a:schemeClr val="bg1"/>
                </a:solidFill>
                <a:latin typeface="Lato"/>
                <a:ea typeface="Lato"/>
                <a:cs typeface="Lato"/>
                <a:sym typeface="Lato"/>
              </a:rPr>
              <a:t> </a:t>
            </a:r>
            <a:r>
              <a:rPr lang="es-419" sz="2000" dirty="0">
                <a:solidFill>
                  <a:schemeClr val="bg1"/>
                </a:solidFill>
                <a:latin typeface="Lato"/>
                <a:ea typeface="Lato"/>
                <a:cs typeface="Lato"/>
                <a:sym typeface="Lato"/>
              </a:rPr>
              <a:t> La</a:t>
            </a:r>
            <a:r>
              <a:rPr lang="es-419" sz="2000" b="1" dirty="0">
                <a:solidFill>
                  <a:schemeClr val="bg1"/>
                </a:solidFill>
                <a:latin typeface="Lato"/>
                <a:ea typeface="Lato"/>
                <a:cs typeface="Lato"/>
                <a:sym typeface="Lato"/>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clase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HashSet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delega casi todas sus funcionalidades a un mapa interno </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a:t>
            </a:r>
            <a:r>
              <a:rPr lang="es-ES" sz="2000" b="1" u="sng" dirty="0" err="1">
                <a:solidFill>
                  <a:srgbClr val="00B0F0"/>
                </a:solidFill>
                <a:latin typeface="Lato" panose="020F0502020204030203" pitchFamily="34" charset="0"/>
                <a:ea typeface="Lato" panose="020F0502020204030203" pitchFamily="34" charset="0"/>
                <a:cs typeface="Lato" panose="020F0502020204030203" pitchFamily="34" charset="0"/>
              </a:rPr>
              <a:t>HashMap</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a:t>
            </a: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600"/>
              </a:spcAft>
              <a:buNone/>
            </a:pPr>
            <a:endParaRPr lang="es-AR" sz="2000" dirty="0">
              <a:solidFill>
                <a:schemeClr val="bg1"/>
              </a:solidFill>
              <a:latin typeface="Lato"/>
              <a:ea typeface="Lato"/>
              <a:cs typeface="Lato"/>
              <a:sym typeface="Lato"/>
            </a:endParaRPr>
          </a:p>
          <a:p>
            <a:pPr marL="0" lvl="0" indent="0" algn="just" rtl="0">
              <a:spcBef>
                <a:spcPts val="0"/>
              </a:spcBef>
              <a:spcAft>
                <a:spcPts val="600"/>
              </a:spcAft>
              <a:buNone/>
            </a:pPr>
            <a:r>
              <a:rPr lang="es-AR" sz="2000" b="1" dirty="0">
                <a:solidFill>
                  <a:srgbClr val="FFFF00"/>
                </a:solidFill>
                <a:latin typeface="Lato"/>
                <a:ea typeface="Lato"/>
                <a:cs typeface="Lato"/>
                <a:sym typeface="Lato"/>
              </a:rPr>
              <a:t>=&gt;</a:t>
            </a:r>
            <a:r>
              <a:rPr lang="es-AR" sz="2000" dirty="0">
                <a:solidFill>
                  <a:schemeClr val="bg1"/>
                </a:solidFill>
                <a:latin typeface="Lato"/>
                <a:ea typeface="Lato"/>
                <a:cs typeface="Lato"/>
                <a:sym typeface="Lato"/>
              </a:rPr>
              <a:t> </a:t>
            </a:r>
            <a:r>
              <a:rPr lang="es-AR" sz="2000" b="1" dirty="0">
                <a:solidFill>
                  <a:srgbClr val="00B0F0"/>
                </a:solidFill>
                <a:latin typeface="Lato"/>
                <a:ea typeface="Lato"/>
                <a:cs typeface="Lato"/>
                <a:sym typeface="Lato"/>
              </a:rPr>
              <a:t>LOS ELEMENTOS NO NECESARIAMENTE SE MOSTRARÁN EN EL ORDEN EN QUE SE INSERTARON.</a:t>
            </a:r>
            <a:endParaRPr lang="es-AR" sz="2000" b="1" u="sng" dirty="0">
              <a:solidFill>
                <a:srgbClr val="FFFF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559475" y="332580"/>
            <a:ext cx="830855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FF6F0D"/>
                </a:solidFill>
                <a:latin typeface="Lato"/>
                <a:ea typeface="Lato"/>
                <a:cs typeface="Lato"/>
                <a:sym typeface="Lato"/>
              </a:rPr>
              <a:t>HashSet</a:t>
            </a:r>
            <a:r>
              <a:rPr lang="es-419" sz="2800" b="1" u="sng" dirty="0">
                <a:solidFill>
                  <a:srgbClr val="FF6F0D"/>
                </a:solidFill>
                <a:latin typeface="Lato"/>
                <a:ea typeface="Lato"/>
                <a:cs typeface="Lato"/>
                <a:sym typeface="Lato"/>
              </a:rPr>
              <a:t>: “Costo” de las operaciones </a:t>
            </a:r>
            <a:endParaRPr sz="2800" b="1" u="sng" dirty="0">
              <a:solidFill>
                <a:srgbClr val="FF6F0D"/>
              </a:solidFill>
              <a:latin typeface="Lato"/>
              <a:ea typeface="Lato"/>
              <a:cs typeface="Lato"/>
              <a:sym typeface="Lato"/>
            </a:endParaRPr>
          </a:p>
        </p:txBody>
      </p:sp>
      <p:sp>
        <p:nvSpPr>
          <p:cNvPr id="211" name="Google Shape;211;p24"/>
          <p:cNvSpPr txBox="1"/>
          <p:nvPr/>
        </p:nvSpPr>
        <p:spPr>
          <a:xfrm>
            <a:off x="559475" y="1219379"/>
            <a:ext cx="8025050" cy="3954899"/>
          </a:xfrm>
          <a:prstGeom prst="rect">
            <a:avLst/>
          </a:prstGeom>
          <a:noFill/>
          <a:ln w="28575">
            <a:noFill/>
          </a:ln>
        </p:spPr>
        <p:txBody>
          <a:bodyPr spcFirstLastPara="1" wrap="square" lIns="91425" tIns="91425" rIns="91425" bIns="91425" anchor="t" anchorCtr="0">
            <a:spAutoFit/>
          </a:bodyPr>
          <a:lstStyle/>
          <a:p>
            <a:pPr algn="just">
              <a:spcAft>
                <a:spcPts val="1800"/>
              </a:spcAft>
            </a:pP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s-AR" sz="2000" b="1" dirty="0">
                <a:solidFill>
                  <a:srgbClr val="FFFF00"/>
                </a:solidFill>
                <a:latin typeface="Lato"/>
                <a:ea typeface="Lato"/>
                <a:cs typeface="Lato"/>
                <a:sym typeface="Lato"/>
              </a:rPr>
              <a:t>LA TABLA HASH HACE QUE SEA </a:t>
            </a:r>
            <a:r>
              <a:rPr lang="es-AR" sz="2000" b="1" dirty="0">
                <a:solidFill>
                  <a:srgbClr val="00B0F0"/>
                </a:solidFill>
                <a:latin typeface="Lato"/>
                <a:ea typeface="Lato"/>
                <a:cs typeface="Lato"/>
                <a:sym typeface="Lato"/>
              </a:rPr>
              <a:t>MAS EFICIENTE QUE </a:t>
            </a:r>
            <a:r>
              <a:rPr lang="es-AR" sz="2000" b="1" dirty="0">
                <a:solidFill>
                  <a:srgbClr val="FFFF00"/>
                </a:solidFill>
                <a:latin typeface="Lato"/>
                <a:ea typeface="Lato"/>
                <a:cs typeface="Lato"/>
                <a:sym typeface="Lato"/>
              </a:rPr>
              <a:t>LAS CLASES QUE IMPLEMENTAN LA INTERFAZ </a:t>
            </a:r>
            <a:r>
              <a:rPr lang="es-AR" sz="2000" b="1" dirty="0">
                <a:solidFill>
                  <a:srgbClr val="00B0F0"/>
                </a:solidFill>
                <a:latin typeface="Lato"/>
                <a:ea typeface="Lato"/>
                <a:cs typeface="Lato"/>
                <a:sym typeface="Lato"/>
              </a:rPr>
              <a:t>LIST. </a:t>
            </a: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Proporciona tiempos constantes en las operaciones básicas </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rPr>
              <a:t>(inserción, borrado, búsqueda) </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siempre y cuando la función hash disperse de forma correcta los elementos dentro de la tabla hash.</a:t>
            </a:r>
          </a:p>
          <a:p>
            <a:pPr algn="just">
              <a:spcAft>
                <a:spcPts val="1800"/>
              </a:spcAft>
            </a:pP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algn="just">
              <a:spcAft>
                <a:spcPts val="1800"/>
              </a:spcAft>
            </a:pP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La iteración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 través de sus elementos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es más costosa</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ya que necesitará recorrer todas las entradas de la tabla de dispersión, lo que hará que el coste esté en función tanto del número de elementos insertados en el conjunto como del número de entradas de la tabla. </a:t>
            </a:r>
            <a:endParaRPr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88916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 name="Google Shape;210;p24"/>
          <p:cNvSpPr txBox="1"/>
          <p:nvPr/>
        </p:nvSpPr>
        <p:spPr>
          <a:xfrm>
            <a:off x="603977" y="83601"/>
            <a:ext cx="67958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FF6F0D"/>
                </a:solidFill>
                <a:latin typeface="Lato"/>
                <a:ea typeface="Lato"/>
                <a:cs typeface="Lato"/>
                <a:sym typeface="Lato"/>
              </a:rPr>
              <a:t>HashSet</a:t>
            </a:r>
            <a:r>
              <a:rPr lang="es-419" sz="2800" b="1" u="sng" dirty="0">
                <a:solidFill>
                  <a:srgbClr val="FF6F0D"/>
                </a:solidFill>
                <a:latin typeface="Lato"/>
                <a:ea typeface="Lato"/>
                <a:cs typeface="Lato"/>
                <a:sym typeface="Lato"/>
              </a:rPr>
              <a:t>: Creación y manejo.</a:t>
            </a:r>
            <a:endParaRPr sz="2800" b="1" u="sng" dirty="0">
              <a:solidFill>
                <a:srgbClr val="FF6F0D"/>
              </a:solidFill>
              <a:latin typeface="Lato"/>
              <a:ea typeface="Lato"/>
              <a:cs typeface="Lato"/>
              <a:sym typeface="Lato"/>
            </a:endParaRPr>
          </a:p>
        </p:txBody>
      </p:sp>
      <p:sp>
        <p:nvSpPr>
          <p:cNvPr id="4" name="Google Shape;210;p24">
            <a:extLst>
              <a:ext uri="{FF2B5EF4-FFF2-40B4-BE49-F238E27FC236}">
                <a16:creationId xmlns:a16="http://schemas.microsoft.com/office/drawing/2014/main" id="{2793A4C8-192A-AFF9-A46E-C6C291490209}"/>
              </a:ext>
            </a:extLst>
          </p:cNvPr>
          <p:cNvSpPr txBox="1"/>
          <p:nvPr/>
        </p:nvSpPr>
        <p:spPr>
          <a:xfrm>
            <a:off x="603977" y="861559"/>
            <a:ext cx="8269089" cy="421650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200" b="1" u="sng" dirty="0">
                <a:solidFill>
                  <a:srgbClr val="FFFF00"/>
                </a:solidFill>
                <a:latin typeface="Lato"/>
                <a:ea typeface="Lato"/>
                <a:cs typeface="Lato"/>
                <a:sym typeface="Lato"/>
              </a:rPr>
              <a:t>Creación</a:t>
            </a:r>
            <a:r>
              <a:rPr lang="es-419" sz="2400" b="1" dirty="0">
                <a:solidFill>
                  <a:srgbClr val="FFFF00"/>
                </a:solidFill>
                <a:latin typeface="Lato"/>
                <a:ea typeface="Lato"/>
                <a:cs typeface="Lato"/>
                <a:sym typeface="Lato"/>
              </a:rPr>
              <a:t>:</a:t>
            </a:r>
          </a:p>
          <a:p>
            <a:pPr marL="0" lvl="0" indent="0" algn="ctr" rtl="0">
              <a:spcBef>
                <a:spcPts val="0"/>
              </a:spcBef>
              <a:spcAft>
                <a:spcPts val="0"/>
              </a:spcAft>
              <a:buNone/>
            </a:pPr>
            <a:r>
              <a:rPr lang="es-419" sz="1800" i="1" dirty="0" err="1">
                <a:solidFill>
                  <a:srgbClr val="FF66CC"/>
                </a:solidFill>
                <a:latin typeface="Lato"/>
                <a:ea typeface="Lato"/>
                <a:cs typeface="Lato"/>
                <a:sym typeface="Lato"/>
              </a:rPr>
              <a:t>HashSet</a:t>
            </a:r>
            <a:r>
              <a:rPr lang="es-419" sz="1800" i="1" dirty="0">
                <a:solidFill>
                  <a:srgbClr val="FF66CC"/>
                </a:solidFill>
                <a:latin typeface="Lato"/>
                <a:ea typeface="Lato"/>
                <a:cs typeface="Lato"/>
                <a:sym typeface="Lato"/>
              </a:rPr>
              <a:t> &lt;</a:t>
            </a:r>
            <a:r>
              <a:rPr lang="es-419" sz="1800" i="1" dirty="0" err="1">
                <a:solidFill>
                  <a:srgbClr val="FF66CC"/>
                </a:solidFill>
                <a:latin typeface="Lato"/>
                <a:ea typeface="Lato"/>
                <a:cs typeface="Lato"/>
                <a:sym typeface="Lato"/>
              </a:rPr>
              <a:t>String</a:t>
            </a:r>
            <a:r>
              <a:rPr lang="es-419" sz="1800" i="1" dirty="0">
                <a:solidFill>
                  <a:srgbClr val="FF66CC"/>
                </a:solidFill>
                <a:latin typeface="Lato"/>
                <a:ea typeface="Lato"/>
                <a:cs typeface="Lato"/>
                <a:sym typeface="Lato"/>
              </a:rPr>
              <a:t>&gt; </a:t>
            </a:r>
            <a:r>
              <a:rPr lang="es-419" sz="1800" i="1" dirty="0" err="1">
                <a:solidFill>
                  <a:srgbClr val="FF66CC"/>
                </a:solidFill>
                <a:latin typeface="Lato"/>
                <a:ea typeface="Lato"/>
                <a:cs typeface="Lato"/>
                <a:sym typeface="Lato"/>
              </a:rPr>
              <a:t>hs</a:t>
            </a:r>
            <a:r>
              <a:rPr lang="es-419" sz="1800" i="1" dirty="0">
                <a:solidFill>
                  <a:srgbClr val="FF66CC"/>
                </a:solidFill>
                <a:latin typeface="Lato"/>
                <a:ea typeface="Lato"/>
                <a:cs typeface="Lato"/>
                <a:sym typeface="Lato"/>
              </a:rPr>
              <a:t> = new </a:t>
            </a:r>
            <a:r>
              <a:rPr lang="es-419" sz="1800" i="1" dirty="0" err="1">
                <a:solidFill>
                  <a:srgbClr val="FF66CC"/>
                </a:solidFill>
                <a:latin typeface="Lato"/>
                <a:ea typeface="Lato"/>
                <a:cs typeface="Lato"/>
                <a:sym typeface="Lato"/>
              </a:rPr>
              <a:t>HashSet</a:t>
            </a:r>
            <a:r>
              <a:rPr lang="es-419" sz="1800" i="1" dirty="0">
                <a:solidFill>
                  <a:srgbClr val="FF66CC"/>
                </a:solidFill>
                <a:latin typeface="Lato"/>
                <a:ea typeface="Lato"/>
                <a:cs typeface="Lato"/>
                <a:sym typeface="Lato"/>
              </a:rPr>
              <a:t> &lt;</a:t>
            </a:r>
            <a:r>
              <a:rPr lang="es-419" sz="1800" i="1" dirty="0" err="1">
                <a:solidFill>
                  <a:srgbClr val="FF66CC"/>
                </a:solidFill>
                <a:latin typeface="Lato"/>
                <a:ea typeface="Lato"/>
                <a:cs typeface="Lato"/>
                <a:sym typeface="Lato"/>
              </a:rPr>
              <a:t>String</a:t>
            </a:r>
            <a:r>
              <a:rPr lang="es-419" sz="1800" i="1" dirty="0">
                <a:solidFill>
                  <a:srgbClr val="FF66CC"/>
                </a:solidFill>
                <a:latin typeface="Lato"/>
                <a:ea typeface="Lato"/>
                <a:cs typeface="Lato"/>
                <a:sym typeface="Lato"/>
              </a:rPr>
              <a:t>&gt;();</a:t>
            </a:r>
          </a:p>
          <a:p>
            <a:pPr marL="0" lvl="0" indent="0" algn="l" rtl="0">
              <a:spcBef>
                <a:spcPts val="0"/>
              </a:spcBef>
              <a:spcAft>
                <a:spcPts val="0"/>
              </a:spcAft>
              <a:buNone/>
            </a:pPr>
            <a:endParaRPr lang="es-419" sz="1800" dirty="0">
              <a:solidFill>
                <a:schemeClr val="bg1"/>
              </a:solidFill>
              <a:latin typeface="Lato"/>
              <a:ea typeface="Lato"/>
              <a:cs typeface="Lato"/>
              <a:sym typeface="Lato"/>
            </a:endParaRPr>
          </a:p>
          <a:p>
            <a:pPr marL="0" lvl="0" indent="0" algn="l" rtl="0">
              <a:spcBef>
                <a:spcPts val="0"/>
              </a:spcBef>
              <a:spcAft>
                <a:spcPts val="0"/>
              </a:spcAft>
              <a:buNone/>
            </a:pPr>
            <a:r>
              <a:rPr lang="es-419" sz="1800" dirty="0">
                <a:solidFill>
                  <a:schemeClr val="bg1"/>
                </a:solidFill>
                <a:latin typeface="Lato"/>
                <a:ea typeface="Lato"/>
                <a:cs typeface="Lato"/>
                <a:sym typeface="Lato"/>
              </a:rPr>
              <a:t>Al llamar al constructor, internamente el método lo que hace es crear el </a:t>
            </a:r>
            <a:r>
              <a:rPr lang="es-419" sz="1800" dirty="0" err="1">
                <a:solidFill>
                  <a:schemeClr val="bg1"/>
                </a:solidFill>
                <a:latin typeface="Lato"/>
                <a:ea typeface="Lato"/>
                <a:cs typeface="Lato"/>
                <a:sym typeface="Lato"/>
              </a:rPr>
              <a:t>HashMap</a:t>
            </a:r>
            <a:endParaRPr lang="es-419" sz="1800" dirty="0">
              <a:solidFill>
                <a:schemeClr val="bg1"/>
              </a:solidFill>
              <a:latin typeface="Lato"/>
              <a:ea typeface="Lato"/>
              <a:cs typeface="Lato"/>
              <a:sym typeface="Lato"/>
            </a:endParaRPr>
          </a:p>
          <a:p>
            <a:pPr marL="0" lvl="0" indent="0" algn="l" rtl="0">
              <a:spcBef>
                <a:spcPts val="0"/>
              </a:spcBef>
              <a:spcAft>
                <a:spcPts val="0"/>
              </a:spcAft>
              <a:buNone/>
            </a:pPr>
            <a:endParaRPr lang="es-419" sz="1800" dirty="0">
              <a:solidFill>
                <a:schemeClr val="bg1"/>
              </a:solidFill>
              <a:latin typeface="Lato"/>
              <a:ea typeface="Lato"/>
              <a:cs typeface="Lato"/>
              <a:sym typeface="Lato"/>
            </a:endParaRPr>
          </a:p>
          <a:p>
            <a:pPr marL="0" lvl="0" indent="0" algn="l" rtl="0">
              <a:spcBef>
                <a:spcPts val="0"/>
              </a:spcBef>
              <a:spcAft>
                <a:spcPts val="0"/>
              </a:spcAft>
              <a:buNone/>
            </a:pPr>
            <a:r>
              <a:rPr lang="es-419" sz="2200" b="1" u="sng" dirty="0">
                <a:solidFill>
                  <a:srgbClr val="FFFF00"/>
                </a:solidFill>
                <a:latin typeface="Lato"/>
                <a:ea typeface="Lato"/>
                <a:cs typeface="Lato"/>
                <a:sym typeface="Lato"/>
              </a:rPr>
              <a:t>Agregar elementos</a:t>
            </a:r>
            <a:r>
              <a:rPr lang="es-419" sz="2200" b="1" dirty="0">
                <a:solidFill>
                  <a:srgbClr val="FFFF00"/>
                </a:solidFill>
                <a:latin typeface="Lato"/>
                <a:ea typeface="Lato"/>
                <a:cs typeface="Lato"/>
                <a:sym typeface="Lato"/>
              </a:rPr>
              <a:t>:  </a:t>
            </a:r>
            <a:r>
              <a:rPr lang="es-419" sz="1800" i="1" dirty="0">
                <a:solidFill>
                  <a:srgbClr val="FF66CC"/>
                </a:solidFill>
                <a:latin typeface="Lato"/>
                <a:ea typeface="Lato"/>
                <a:cs typeface="Lato"/>
                <a:sym typeface="Lato"/>
              </a:rPr>
              <a:t>    </a:t>
            </a:r>
            <a:r>
              <a:rPr lang="es-419" sz="1800" i="1" dirty="0" err="1">
                <a:solidFill>
                  <a:srgbClr val="FF66CC"/>
                </a:solidFill>
                <a:latin typeface="Lato"/>
                <a:ea typeface="Lato"/>
                <a:cs typeface="Lato"/>
                <a:sym typeface="Lato"/>
              </a:rPr>
              <a:t>hs.add</a:t>
            </a:r>
            <a:r>
              <a:rPr lang="es-419" sz="1800" i="1" dirty="0">
                <a:solidFill>
                  <a:srgbClr val="FF66CC"/>
                </a:solidFill>
                <a:latin typeface="Lato"/>
                <a:ea typeface="Lato"/>
                <a:cs typeface="Lato"/>
                <a:sym typeface="Lato"/>
              </a:rPr>
              <a:t> (“Lionel”);</a:t>
            </a:r>
          </a:p>
          <a:p>
            <a:pPr algn="just"/>
            <a:r>
              <a:rPr lang="es-419" sz="1800" i="1" dirty="0">
                <a:solidFill>
                  <a:srgbClr val="FF66CC"/>
                </a:solidFill>
                <a:latin typeface="Lato"/>
                <a:ea typeface="Lato"/>
                <a:cs typeface="Lato"/>
                <a:sym typeface="Lato"/>
              </a:rPr>
              <a:t>                                                   </a:t>
            </a:r>
            <a:r>
              <a:rPr lang="es-419" sz="1800" i="1" dirty="0" err="1">
                <a:solidFill>
                  <a:srgbClr val="FF66CC"/>
                </a:solidFill>
                <a:latin typeface="Lato"/>
                <a:ea typeface="Lato"/>
                <a:cs typeface="Lato"/>
                <a:sym typeface="Lato"/>
              </a:rPr>
              <a:t>hs.add</a:t>
            </a:r>
            <a:r>
              <a:rPr lang="es-419" sz="1800" i="1" dirty="0">
                <a:solidFill>
                  <a:srgbClr val="FF66CC"/>
                </a:solidFill>
                <a:latin typeface="Lato"/>
                <a:ea typeface="Lato"/>
                <a:cs typeface="Lato"/>
                <a:sym typeface="Lato"/>
              </a:rPr>
              <a:t> (“</a:t>
            </a:r>
            <a:r>
              <a:rPr lang="es-419" sz="1800" i="1" dirty="0" err="1">
                <a:solidFill>
                  <a:srgbClr val="FF66CC"/>
                </a:solidFill>
                <a:latin typeface="Lato"/>
                <a:ea typeface="Lato"/>
                <a:cs typeface="Lato"/>
                <a:sym typeface="Lato"/>
              </a:rPr>
              <a:t>Dibu</a:t>
            </a:r>
            <a:r>
              <a:rPr lang="es-419" sz="1800" i="1" dirty="0">
                <a:solidFill>
                  <a:srgbClr val="FF66CC"/>
                </a:solidFill>
                <a:latin typeface="Lato"/>
                <a:ea typeface="Lato"/>
                <a:cs typeface="Lato"/>
                <a:sym typeface="Lato"/>
              </a:rPr>
              <a:t>”);</a:t>
            </a:r>
          </a:p>
          <a:p>
            <a:endParaRPr lang="es-419" sz="1800" dirty="0">
              <a:solidFill>
                <a:schemeClr val="bg1"/>
              </a:solidFill>
              <a:latin typeface="Lato"/>
              <a:ea typeface="Lato"/>
              <a:cs typeface="Lato"/>
              <a:sym typeface="Lato"/>
            </a:endParaRPr>
          </a:p>
          <a:p>
            <a:r>
              <a:rPr lang="es-419" sz="1800" dirty="0">
                <a:solidFill>
                  <a:schemeClr val="bg1"/>
                </a:solidFill>
                <a:latin typeface="Lato"/>
                <a:ea typeface="Lato"/>
                <a:cs typeface="Lato"/>
                <a:sym typeface="Lato"/>
              </a:rPr>
              <a:t>Si el objeto a agregar ya estaba agregado, </a:t>
            </a:r>
            <a:r>
              <a:rPr lang="es-419" sz="1800" dirty="0" err="1">
                <a:solidFill>
                  <a:schemeClr val="bg1"/>
                </a:solidFill>
                <a:latin typeface="Lato"/>
                <a:ea typeface="Lato"/>
                <a:cs typeface="Lato"/>
                <a:sym typeface="Lato"/>
              </a:rPr>
              <a:t>add</a:t>
            </a:r>
            <a:r>
              <a:rPr lang="es-419" sz="1800" dirty="0">
                <a:solidFill>
                  <a:schemeClr val="bg1"/>
                </a:solidFill>
                <a:latin typeface="Lato"/>
                <a:ea typeface="Lato"/>
                <a:cs typeface="Lato"/>
                <a:sym typeface="Lato"/>
              </a:rPr>
              <a:t> retorna el valor anterior de esa </a:t>
            </a:r>
            <a:r>
              <a:rPr lang="es-419" sz="1800" dirty="0" err="1">
                <a:solidFill>
                  <a:schemeClr val="bg1"/>
                </a:solidFill>
                <a:latin typeface="Lato"/>
                <a:ea typeface="Lato"/>
                <a:cs typeface="Lato"/>
                <a:sym typeface="Lato"/>
              </a:rPr>
              <a:t>key</a:t>
            </a:r>
            <a:r>
              <a:rPr lang="es-419" sz="1800" dirty="0">
                <a:solidFill>
                  <a:schemeClr val="bg1"/>
                </a:solidFill>
                <a:latin typeface="Lato"/>
                <a:ea typeface="Lato"/>
                <a:cs typeface="Lato"/>
                <a:sym typeface="Lato"/>
              </a:rPr>
              <a:t> (recordemos que la colección SET no admite repetidos).</a:t>
            </a:r>
          </a:p>
          <a:p>
            <a:r>
              <a:rPr lang="es-419" sz="1800" dirty="0">
                <a:solidFill>
                  <a:schemeClr val="bg1"/>
                </a:solidFill>
                <a:latin typeface="Lato"/>
                <a:ea typeface="Lato"/>
                <a:cs typeface="Lato"/>
                <a:sym typeface="Lato"/>
              </a:rPr>
              <a:t>Si el objeto a agregar NO estaba agregado, lo agrega y </a:t>
            </a:r>
            <a:r>
              <a:rPr lang="es-419" sz="1800" dirty="0" err="1">
                <a:solidFill>
                  <a:schemeClr val="bg1"/>
                </a:solidFill>
                <a:latin typeface="Lato"/>
                <a:ea typeface="Lato"/>
                <a:cs typeface="Lato"/>
                <a:sym typeface="Lato"/>
              </a:rPr>
              <a:t>add</a:t>
            </a:r>
            <a:r>
              <a:rPr lang="es-419" sz="1800" dirty="0">
                <a:solidFill>
                  <a:schemeClr val="bg1"/>
                </a:solidFill>
                <a:latin typeface="Lato"/>
                <a:ea typeface="Lato"/>
                <a:cs typeface="Lato"/>
                <a:sym typeface="Lato"/>
              </a:rPr>
              <a:t> retorna NULL.</a:t>
            </a:r>
          </a:p>
          <a:p>
            <a:r>
              <a:rPr lang="es-419" sz="1800" dirty="0">
                <a:solidFill>
                  <a:schemeClr val="bg1"/>
                </a:solidFill>
                <a:latin typeface="Lato"/>
                <a:ea typeface="Lato"/>
                <a:cs typeface="Lato"/>
                <a:sym typeface="Lato"/>
              </a:rPr>
              <a:t>En consecuencia, es recomendable evaluar el retorno de </a:t>
            </a:r>
            <a:r>
              <a:rPr lang="es-419" sz="1800" dirty="0" err="1">
                <a:solidFill>
                  <a:schemeClr val="bg1"/>
                </a:solidFill>
                <a:latin typeface="Lato"/>
                <a:ea typeface="Lato"/>
                <a:cs typeface="Lato"/>
                <a:sym typeface="Lato"/>
              </a:rPr>
              <a:t>add</a:t>
            </a:r>
            <a:r>
              <a:rPr lang="es-419" sz="1800" dirty="0">
                <a:solidFill>
                  <a:schemeClr val="bg1"/>
                </a:solidFill>
                <a:latin typeface="Lato"/>
                <a:ea typeface="Lato"/>
                <a:cs typeface="Lato"/>
                <a:sym typeface="Lato"/>
              </a:rPr>
              <a:t> para ver si se agregó o no.</a:t>
            </a:r>
            <a:endParaRPr sz="2400" b="1" dirty="0">
              <a:solidFill>
                <a:srgbClr val="FFFF00"/>
              </a:solidFill>
              <a:latin typeface="Lato"/>
              <a:ea typeface="Lato"/>
              <a:cs typeface="Lato"/>
              <a:sym typeface="Lato"/>
            </a:endParaRPr>
          </a:p>
        </p:txBody>
      </p:sp>
    </p:spTree>
    <p:extLst>
      <p:ext uri="{BB962C8B-B14F-4D97-AF65-F5344CB8AC3E}">
        <p14:creationId xmlns:p14="http://schemas.microsoft.com/office/powerpoint/2010/main" val="185425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8" name="Google Shape;218;p25"/>
          <p:cNvPicPr preferRelativeResize="0"/>
          <p:nvPr/>
        </p:nvPicPr>
        <p:blipFill>
          <a:blip r:embed="rId3">
            <a:alphaModFix/>
          </a:blip>
          <a:stretch>
            <a:fillRect/>
          </a:stretch>
        </p:blipFill>
        <p:spPr>
          <a:xfrm>
            <a:off x="1196622" y="0"/>
            <a:ext cx="7947379" cy="5143500"/>
          </a:xfrm>
          <a:prstGeom prst="rect">
            <a:avLst/>
          </a:prstGeom>
          <a:noFill/>
          <a:ln>
            <a:noFill/>
          </a:ln>
        </p:spPr>
      </p:pic>
      <p:sp>
        <p:nvSpPr>
          <p:cNvPr id="217" name="Google Shape;217;p25"/>
          <p:cNvSpPr txBox="1"/>
          <p:nvPr/>
        </p:nvSpPr>
        <p:spPr>
          <a:xfrm>
            <a:off x="138378" y="519288"/>
            <a:ext cx="1588821"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FFF00"/>
                </a:solidFill>
                <a:latin typeface="Lato"/>
                <a:ea typeface="Lato"/>
                <a:cs typeface="Lato"/>
                <a:sym typeface="Lato"/>
              </a:rPr>
              <a:t>Más ejemplos de manejo de </a:t>
            </a:r>
            <a:r>
              <a:rPr lang="es-419" sz="2400" b="1" dirty="0" err="1">
                <a:solidFill>
                  <a:srgbClr val="FFFF00"/>
                </a:solidFill>
                <a:latin typeface="Lato"/>
                <a:ea typeface="Lato"/>
                <a:cs typeface="Lato"/>
                <a:sym typeface="Lato"/>
              </a:rPr>
              <a:t>HashSet</a:t>
            </a:r>
            <a:endParaRPr sz="2400" b="1" dirty="0">
              <a:solidFill>
                <a:srgbClr val="FFFF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729555" y="610818"/>
            <a:ext cx="7936045"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4000" b="1" u="sng" dirty="0">
                <a:solidFill>
                  <a:srgbClr val="FF6F0D"/>
                </a:solidFill>
                <a:latin typeface="Lato"/>
                <a:ea typeface="Lato"/>
                <a:cs typeface="Lato"/>
                <a:sym typeface="Lato"/>
              </a:rPr>
              <a:t>LINKEDHASHSET</a:t>
            </a:r>
          </a:p>
        </p:txBody>
      </p:sp>
      <p:sp>
        <p:nvSpPr>
          <p:cNvPr id="211" name="Google Shape;211;p24"/>
          <p:cNvSpPr txBox="1"/>
          <p:nvPr/>
        </p:nvSpPr>
        <p:spPr>
          <a:xfrm>
            <a:off x="444604" y="1594938"/>
            <a:ext cx="8505945" cy="3262401"/>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ES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SIMILAR A HASHSET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PERO </a:t>
            </a:r>
          </a:p>
          <a:p>
            <a:pPr marL="0" lvl="0" indent="0" algn="ctr" rtl="0">
              <a:lnSpc>
                <a:spcPct val="20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LA </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TABLA HASH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DE DISPERSIÓN </a:t>
            </a:r>
          </a:p>
          <a:p>
            <a:pPr marL="0" lvl="0" indent="0" algn="ctr" rtl="0">
              <a:lnSpc>
                <a:spcPct val="20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SE MANEJA CON UNA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LISTA DOBLEMENTE ENLAZADA</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0" lvl="0" indent="0" algn="ctr" rtl="0">
              <a:lnSpc>
                <a:spcPct val="200000"/>
              </a:lnSpc>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LO QUE HACE QUE </a:t>
            </a:r>
            <a:r>
              <a:rPr lang="es-ES" sz="2000" b="1" u="sng" dirty="0">
                <a:solidFill>
                  <a:srgbClr val="FF66CC"/>
                </a:solidFill>
                <a:latin typeface="Lato" panose="020F0502020204030203" pitchFamily="34" charset="0"/>
                <a:ea typeface="Lato" panose="020F0502020204030203" pitchFamily="34" charset="0"/>
                <a:cs typeface="Lato" panose="020F0502020204030203" pitchFamily="34" charset="0"/>
              </a:rPr>
              <a:t>LOS ELEMENTOS </a:t>
            </a:r>
          </a:p>
          <a:p>
            <a:pPr marL="0" lvl="0" indent="0" algn="ctr" rtl="0">
              <a:lnSpc>
                <a:spcPct val="200000"/>
              </a:lnSpc>
              <a:spcBef>
                <a:spcPts val="0"/>
              </a:spcBef>
              <a:spcAft>
                <a:spcPts val="0"/>
              </a:spcAft>
              <a:buNone/>
            </a:pPr>
            <a:r>
              <a:rPr lang="es-ES" sz="2000" b="1" u="sng" dirty="0">
                <a:solidFill>
                  <a:srgbClr val="FF66CC"/>
                </a:solidFill>
                <a:latin typeface="Lato" panose="020F0502020204030203" pitchFamily="34" charset="0"/>
                <a:ea typeface="Lato" panose="020F0502020204030203" pitchFamily="34" charset="0"/>
                <a:cs typeface="Lato" panose="020F0502020204030203" pitchFamily="34" charset="0"/>
              </a:rPr>
              <a:t>CONSERVEN EL ORDEN DE INSERCIÓN </a:t>
            </a:r>
            <a:endParaRPr lang="es-ES" sz="2000" b="1" u="sng" dirty="0">
              <a:solidFill>
                <a:srgbClr val="FF66CC"/>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405083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599" y="273133"/>
            <a:ext cx="7789289"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FF6F0D"/>
                </a:solidFill>
                <a:latin typeface="Lato"/>
                <a:ea typeface="Lato"/>
                <a:cs typeface="Lato"/>
                <a:sym typeface="Lato"/>
              </a:rPr>
              <a:t>LinkedHashSet</a:t>
            </a:r>
            <a:r>
              <a:rPr lang="es-419" sz="2800" b="1" u="sng" dirty="0">
                <a:solidFill>
                  <a:srgbClr val="FF6F0D"/>
                </a:solidFill>
                <a:latin typeface="Lato"/>
                <a:ea typeface="Lato"/>
                <a:cs typeface="Lato"/>
                <a:sym typeface="Lato"/>
              </a:rPr>
              <a:t>: “Costo” de las operaciones.</a:t>
            </a:r>
            <a:endParaRPr sz="2800" b="1" u="sng" dirty="0">
              <a:solidFill>
                <a:srgbClr val="FF6F0D"/>
              </a:solidFill>
              <a:latin typeface="Lato"/>
              <a:ea typeface="Lato"/>
              <a:cs typeface="Lato"/>
              <a:sym typeface="Lato"/>
            </a:endParaRPr>
          </a:p>
        </p:txBody>
      </p:sp>
      <p:sp>
        <p:nvSpPr>
          <p:cNvPr id="211" name="Google Shape;211;p24"/>
          <p:cNvSpPr txBox="1"/>
          <p:nvPr/>
        </p:nvSpPr>
        <p:spPr>
          <a:xfrm>
            <a:off x="451599" y="1210281"/>
            <a:ext cx="8208307" cy="369328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9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Los elementos que se inserten tendrán enlaces entre ellos. Por lo tanto, las operaciones básicas seguirán teniendo coste constante, con un ligero costo adicional por la carga extra de tener que gestionar los enlaces. Sin embargo, </a:t>
            </a: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habrá una mejora en la iteración</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ya que al establecerse enlaces entre los elementos no tendremos que recorrer todas las entradas de la tabla, el coste sólo estará en función del número de elementos insertados. </a:t>
            </a:r>
          </a:p>
          <a:p>
            <a:pPr marL="0" lvl="0" indent="0" algn="just" rtl="0">
              <a:lnSpc>
                <a:spcPct val="200000"/>
              </a:lnSpc>
              <a:spcBef>
                <a:spcPts val="0"/>
              </a:spcBef>
              <a:spcAft>
                <a:spcPts val="0"/>
              </a:spcAft>
              <a:buNone/>
            </a:pPr>
            <a:endParaRPr lang="es-ES" sz="19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19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A diferencia del </a:t>
            </a:r>
            <a:r>
              <a:rPr lang="es-ES" sz="1900" dirty="0" err="1">
                <a:solidFill>
                  <a:schemeClr val="bg1"/>
                </a:solidFill>
                <a:latin typeface="Lato" panose="020F0502020204030203" pitchFamily="34" charset="0"/>
                <a:ea typeface="Lato" panose="020F0502020204030203" pitchFamily="34" charset="0"/>
                <a:cs typeface="Lato" panose="020F0502020204030203" pitchFamily="34" charset="0"/>
              </a:rPr>
              <a:t>HashSet</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acá, al haber enlaces entre los elementos, estos enlaces definirán el orden en el que se insertaron en el conjunto, por lo que </a:t>
            </a:r>
            <a:r>
              <a:rPr lang="es-ES" sz="1900" b="1" u="sng" dirty="0">
                <a:solidFill>
                  <a:srgbClr val="00B0F0"/>
                </a:solidFill>
                <a:latin typeface="Lato" panose="020F0502020204030203" pitchFamily="34" charset="0"/>
                <a:ea typeface="Lato" panose="020F0502020204030203" pitchFamily="34" charset="0"/>
                <a:cs typeface="Lato" panose="020F0502020204030203" pitchFamily="34" charset="0"/>
              </a:rPr>
              <a:t>EL ORDEN DE ITERACIÓN SERÁ EL MISMO ORDEN EN EL QUE SE INSERTARON. </a:t>
            </a:r>
            <a:endParaRPr sz="19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71889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282222" y="679533"/>
            <a:ext cx="1636889"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200" b="1" u="sng" dirty="0">
                <a:solidFill>
                  <a:srgbClr val="FF6F0D"/>
                </a:solidFill>
                <a:latin typeface="Lato"/>
                <a:ea typeface="Lato"/>
                <a:cs typeface="Lato"/>
                <a:sym typeface="Lato"/>
              </a:rPr>
              <a:t>Ejemplo de manejo de </a:t>
            </a:r>
            <a:r>
              <a:rPr lang="es-419" sz="2200" b="1" u="sng" dirty="0" err="1">
                <a:solidFill>
                  <a:srgbClr val="FF6F0D"/>
                </a:solidFill>
                <a:latin typeface="Lato"/>
                <a:ea typeface="Lato"/>
                <a:cs typeface="Lato"/>
                <a:sym typeface="Lato"/>
              </a:rPr>
              <a:t>Linked</a:t>
            </a:r>
            <a:endParaRPr lang="es-419" sz="2200" b="1" u="sng" dirty="0">
              <a:solidFill>
                <a:srgbClr val="FF6F0D"/>
              </a:solidFill>
              <a:latin typeface="Lato"/>
              <a:ea typeface="Lato"/>
              <a:cs typeface="Lato"/>
              <a:sym typeface="Lato"/>
            </a:endParaRPr>
          </a:p>
          <a:p>
            <a:pPr marL="0" lvl="0" indent="0" algn="l" rtl="0">
              <a:spcBef>
                <a:spcPts val="0"/>
              </a:spcBef>
              <a:spcAft>
                <a:spcPts val="0"/>
              </a:spcAft>
              <a:buNone/>
            </a:pPr>
            <a:r>
              <a:rPr lang="es-419" sz="2200" b="1" u="sng" dirty="0" err="1">
                <a:solidFill>
                  <a:srgbClr val="FF6F0D"/>
                </a:solidFill>
                <a:latin typeface="Lato"/>
                <a:ea typeface="Lato"/>
                <a:cs typeface="Lato"/>
                <a:sym typeface="Lato"/>
              </a:rPr>
              <a:t>HashSet</a:t>
            </a:r>
            <a:endParaRPr sz="2200" b="1" u="sng" dirty="0">
              <a:solidFill>
                <a:srgbClr val="FF6F0D"/>
              </a:solidFill>
              <a:latin typeface="Lato"/>
              <a:ea typeface="Lato"/>
              <a:cs typeface="Lato"/>
              <a:sym typeface="Lato"/>
            </a:endParaRPr>
          </a:p>
        </p:txBody>
      </p:sp>
      <p:pic>
        <p:nvPicPr>
          <p:cNvPr id="3" name="Imagen 2">
            <a:extLst>
              <a:ext uri="{FF2B5EF4-FFF2-40B4-BE49-F238E27FC236}">
                <a16:creationId xmlns:a16="http://schemas.microsoft.com/office/drawing/2014/main" id="{9CE21D4F-D471-BAF3-8F39-7C02FD6233A4}"/>
              </a:ext>
            </a:extLst>
          </p:cNvPr>
          <p:cNvPicPr>
            <a:picLocks noChangeAspect="1"/>
          </p:cNvPicPr>
          <p:nvPr/>
        </p:nvPicPr>
        <p:blipFill>
          <a:blip r:embed="rId3"/>
          <a:stretch>
            <a:fillRect/>
          </a:stretch>
        </p:blipFill>
        <p:spPr>
          <a:xfrm>
            <a:off x="2104508" y="92177"/>
            <a:ext cx="6941086" cy="4953955"/>
          </a:xfrm>
          <a:prstGeom prst="rect">
            <a:avLst/>
          </a:prstGeom>
          <a:ln w="38100">
            <a:solidFill>
              <a:srgbClr val="FFFF00"/>
            </a:solidFill>
          </a:ln>
        </p:spPr>
      </p:pic>
    </p:spTree>
    <p:extLst>
      <p:ext uri="{BB962C8B-B14F-4D97-AF65-F5344CB8AC3E}">
        <p14:creationId xmlns:p14="http://schemas.microsoft.com/office/powerpoint/2010/main" val="197357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260625" y="770194"/>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F6F0D"/>
                </a:solidFill>
                <a:latin typeface="Lato"/>
                <a:ea typeface="Lato"/>
                <a:cs typeface="Lato"/>
                <a:sym typeface="Lato"/>
              </a:rPr>
              <a:t>TEMAS A DESARROLLAR</a:t>
            </a:r>
            <a:endParaRPr sz="2600" b="1" dirty="0">
              <a:solidFill>
                <a:srgbClr val="FF6F0D"/>
              </a:solidFill>
              <a:latin typeface="Lato"/>
              <a:ea typeface="Lato"/>
              <a:cs typeface="Lato"/>
              <a:sym typeface="Lato"/>
            </a:endParaRPr>
          </a:p>
        </p:txBody>
      </p:sp>
      <p:sp>
        <p:nvSpPr>
          <p:cNvPr id="145" name="Google Shape;145;p14"/>
          <p:cNvSpPr txBox="1"/>
          <p:nvPr/>
        </p:nvSpPr>
        <p:spPr>
          <a:xfrm>
            <a:off x="260625" y="2032528"/>
            <a:ext cx="7900500" cy="2646848"/>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Colecciones </a:t>
            </a:r>
            <a:r>
              <a:rPr lang="es-419" sz="1600" dirty="0" err="1">
                <a:solidFill>
                  <a:schemeClr val="lt1"/>
                </a:solidFill>
                <a:latin typeface="Lato"/>
                <a:ea typeface="Lato"/>
                <a:cs typeface="Lato"/>
                <a:sym typeface="Lato"/>
              </a:rPr>
              <a:t>Queue</a:t>
            </a: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Colecciones Set.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HashSet</a:t>
            </a:r>
            <a:r>
              <a:rPr lang="es-419" sz="1600" dirty="0">
                <a:solidFill>
                  <a:schemeClr val="lt1"/>
                </a:solidFill>
                <a:latin typeface="Lato"/>
                <a:ea typeface="Lato"/>
                <a:cs typeface="Lato"/>
                <a:sym typeface="Lato"/>
              </a:rPr>
              <a: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LinkedHashSet</a:t>
            </a:r>
            <a:r>
              <a:rPr lang="es-419" sz="1600" dirty="0">
                <a:solidFill>
                  <a:schemeClr val="lt1"/>
                </a:solidFill>
                <a:latin typeface="Lato"/>
                <a:ea typeface="Lato"/>
                <a:cs typeface="Lato"/>
                <a:sym typeface="Lato"/>
              </a:rPr>
              <a: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TreeSet</a:t>
            </a:r>
            <a:endParaRPr sz="1600" dirty="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600" y="235628"/>
            <a:ext cx="7563511"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4000" b="1" u="sng" dirty="0">
                <a:solidFill>
                  <a:srgbClr val="FF6F0D"/>
                </a:solidFill>
                <a:latin typeface="Lato"/>
                <a:ea typeface="Lato"/>
                <a:cs typeface="Lato"/>
                <a:sym typeface="Lato"/>
              </a:rPr>
              <a:t>TREESET</a:t>
            </a:r>
            <a:endParaRPr sz="4000" b="1" u="sng" dirty="0">
              <a:solidFill>
                <a:srgbClr val="FF6F0D"/>
              </a:solidFill>
              <a:latin typeface="Lato"/>
              <a:ea typeface="Lato"/>
              <a:cs typeface="Lato"/>
              <a:sym typeface="Lato"/>
            </a:endParaRPr>
          </a:p>
        </p:txBody>
      </p:sp>
      <p:sp>
        <p:nvSpPr>
          <p:cNvPr id="211" name="Google Shape;211;p24"/>
          <p:cNvSpPr txBox="1"/>
          <p:nvPr/>
        </p:nvSpPr>
        <p:spPr>
          <a:xfrm>
            <a:off x="316134" y="1265546"/>
            <a:ext cx="8319867" cy="3877954"/>
          </a:xfrm>
          <a:prstGeom prst="rect">
            <a:avLst/>
          </a:prstGeom>
          <a:noFill/>
          <a:ln>
            <a:noFill/>
          </a:ln>
        </p:spPr>
        <p:txBody>
          <a:bodyPr spcFirstLastPara="1" wrap="square" lIns="91425" tIns="91425" rIns="91425" bIns="91425" anchor="t" anchorCtr="0">
            <a:spAutoFit/>
          </a:bodyPr>
          <a:lstStyle/>
          <a:p>
            <a:pPr marL="0" lvl="0" indent="0" algn="just" rtl="0">
              <a:spcBef>
                <a:spcPts val="0"/>
              </a:spcBef>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Almacena los elementos UTILIZANDO UN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ARBOL</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Y </a:t>
            </a:r>
          </a:p>
          <a:p>
            <a:pPr marL="0" lvl="0" indent="0" algn="just" rtl="0">
              <a:spcBef>
                <a:spcPts val="0"/>
              </a:spcBef>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      ORDENÁNDOLOS EN FUNCIÓN DE SUS VALORES</a:t>
            </a:r>
            <a:r>
              <a:rPr lang="es-ES" sz="2000" dirty="0">
                <a:solidFill>
                  <a:srgbClr val="00B0F0"/>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buNone/>
            </a:pPr>
            <a:endParaRPr lang="es-ES" sz="2000" b="1"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Los elementos a almacenar que pertenezcan a clases propias del sistema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String</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etc</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se ordenan de acuerdo a su orden natural, y a las clases propias se les deberá implementar la interfaz Comparable para que puedan ordenarse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bastante más lento que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HashSet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Al utilizar un árbol, el coste para realizar las operaciones básicas será logarítmico con el número de elementos que tenga el conjunto O(log n). El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TreeSet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es útil cuando se necesita un ordenamiento constante de los elementos.</a:t>
            </a:r>
            <a:endParaRP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2" name="Imagen 1">
            <a:extLst>
              <a:ext uri="{FF2B5EF4-FFF2-40B4-BE49-F238E27FC236}">
                <a16:creationId xmlns:a16="http://schemas.microsoft.com/office/drawing/2014/main" id="{5DDF4497-30B6-A526-2136-4BBEAF267B86}"/>
              </a:ext>
            </a:extLst>
          </p:cNvPr>
          <p:cNvPicPr>
            <a:picLocks noChangeAspect="1"/>
          </p:cNvPicPr>
          <p:nvPr/>
        </p:nvPicPr>
        <p:blipFill>
          <a:blip r:embed="rId3"/>
          <a:stretch>
            <a:fillRect/>
          </a:stretch>
        </p:blipFill>
        <p:spPr>
          <a:xfrm>
            <a:off x="7341762" y="101600"/>
            <a:ext cx="1689349" cy="1503831"/>
          </a:xfrm>
          <a:prstGeom prst="rect">
            <a:avLst/>
          </a:prstGeom>
        </p:spPr>
      </p:pic>
    </p:spTree>
    <p:extLst>
      <p:ext uri="{BB962C8B-B14F-4D97-AF65-F5344CB8AC3E}">
        <p14:creationId xmlns:p14="http://schemas.microsoft.com/office/powerpoint/2010/main" val="215591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643489" y="100161"/>
            <a:ext cx="59830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FF6F0D"/>
                </a:solidFill>
                <a:latin typeface="Lato"/>
                <a:ea typeface="Lato"/>
                <a:cs typeface="Lato"/>
                <a:sym typeface="Lato"/>
              </a:rPr>
              <a:t>TreeSet</a:t>
            </a:r>
            <a:r>
              <a:rPr lang="es-419" sz="2800" b="1" u="sng" dirty="0">
                <a:solidFill>
                  <a:srgbClr val="FF6F0D"/>
                </a:solidFill>
                <a:latin typeface="Lato"/>
                <a:ea typeface="Lato"/>
                <a:cs typeface="Lato"/>
                <a:sym typeface="Lato"/>
              </a:rPr>
              <a:t>: Principales Métodos</a:t>
            </a:r>
            <a:endParaRPr sz="2800" b="1" u="sng" dirty="0">
              <a:solidFill>
                <a:srgbClr val="FF6F0D"/>
              </a:solidFill>
              <a:latin typeface="Lato"/>
              <a:ea typeface="Lato"/>
              <a:cs typeface="Lato"/>
              <a:sym typeface="Lato"/>
            </a:endParaRPr>
          </a:p>
        </p:txBody>
      </p:sp>
      <p:sp>
        <p:nvSpPr>
          <p:cNvPr id="211" name="Google Shape;211;p24"/>
          <p:cNvSpPr txBox="1"/>
          <p:nvPr/>
        </p:nvSpPr>
        <p:spPr>
          <a:xfrm>
            <a:off x="643488" y="851151"/>
            <a:ext cx="8123993" cy="4185731"/>
          </a:xfrm>
          <a:prstGeom prst="rect">
            <a:avLst/>
          </a:prstGeom>
          <a:noFill/>
          <a:ln>
            <a:noFill/>
          </a:ln>
        </p:spPr>
        <p:txBody>
          <a:bodyPr spcFirstLastPara="1" wrap="square" lIns="91425" tIns="91425" rIns="91425" bIns="91425" anchor="t" anchorCtr="0">
            <a:spAutoFit/>
          </a:bodyPr>
          <a:lstStyle/>
          <a:p>
            <a:pPr marL="0" lvl="0" indent="0" algn="just" rtl="0">
              <a:spcAft>
                <a:spcPts val="0"/>
              </a:spcAft>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higher</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o):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Devuelve el elemento menor de la colección, pero que sea mayor que el elemento dado. Devuelve NULL si no existe el elemento dado. EJ : </a:t>
            </a:r>
            <a:r>
              <a:rPr lang="es-ES" sz="2000" i="1" dirty="0" err="1">
                <a:solidFill>
                  <a:srgbClr val="FF66CC"/>
                </a:solidFill>
                <a:latin typeface="Lato" panose="020F0502020204030203" pitchFamily="34" charset="0"/>
                <a:ea typeface="Lato" panose="020F0502020204030203" pitchFamily="34" charset="0"/>
                <a:cs typeface="Lato" panose="020F0502020204030203" pitchFamily="34" charset="0"/>
                <a:sym typeface="Consolas"/>
              </a:rPr>
              <a:t>ts.higher</a:t>
            </a:r>
            <a:r>
              <a:rPr lang="es-ES" sz="2000" i="1" dirty="0">
                <a:solidFill>
                  <a:srgbClr val="FF66CC"/>
                </a:solidFill>
                <a:latin typeface="Lato" panose="020F0502020204030203" pitchFamily="34" charset="0"/>
                <a:ea typeface="Lato" panose="020F0502020204030203" pitchFamily="34" charset="0"/>
                <a:cs typeface="Lato" panose="020F0502020204030203" pitchFamily="34" charset="0"/>
                <a:sym typeface="Consolas"/>
              </a:rPr>
              <a:t>(new </a:t>
            </a:r>
            <a:r>
              <a:rPr lang="es-ES" sz="2000" i="1" dirty="0" err="1">
                <a:solidFill>
                  <a:srgbClr val="FF66CC"/>
                </a:solidFill>
                <a:latin typeface="Lato" panose="020F0502020204030203" pitchFamily="34" charset="0"/>
                <a:ea typeface="Lato" panose="020F0502020204030203" pitchFamily="34" charset="0"/>
                <a:cs typeface="Lato" panose="020F0502020204030203" pitchFamily="34" charset="0"/>
                <a:sym typeface="Consolas"/>
              </a:rPr>
              <a:t>Integer</a:t>
            </a:r>
            <a:r>
              <a:rPr lang="es-ES" sz="2000" i="1" dirty="0">
                <a:solidFill>
                  <a:srgbClr val="FF66CC"/>
                </a:solidFill>
                <a:latin typeface="Lato" panose="020F0502020204030203" pitchFamily="34" charset="0"/>
                <a:ea typeface="Lato" panose="020F0502020204030203" pitchFamily="34" charset="0"/>
                <a:cs typeface="Lato" panose="020F0502020204030203" pitchFamily="34" charset="0"/>
                <a:sym typeface="Consolas"/>
              </a:rPr>
              <a:t>(5)); //6 {1-10}</a:t>
            </a:r>
          </a:p>
          <a:p>
            <a:pPr marL="0" lvl="0" indent="0" algn="just" rtl="0">
              <a:spcAft>
                <a:spcPts val="0"/>
              </a:spcAft>
              <a:buNone/>
            </a:pPr>
            <a:endPar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Aft>
                <a:spcPts val="0"/>
              </a:spcAft>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lower</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o):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Devuelve el elemento mayor de la colección, pero que sea menor que el elemento dado. Devuelve NULL si no existe el elemento dado.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Consolas"/>
              </a:rPr>
              <a:t>EJ</a:t>
            </a:r>
            <a:r>
              <a:rPr lang="es-ES" sz="2000" i="1" dirty="0">
                <a:solidFill>
                  <a:schemeClr val="bg1"/>
                </a:solidFill>
                <a:latin typeface="Lato" panose="020F0502020204030203" pitchFamily="34" charset="0"/>
                <a:ea typeface="Lato" panose="020F0502020204030203" pitchFamily="34" charset="0"/>
                <a:cs typeface="Lato" panose="020F0502020204030203" pitchFamily="34" charset="0"/>
                <a:sym typeface="Consolas"/>
              </a:rPr>
              <a:t>:</a:t>
            </a:r>
            <a:r>
              <a:rPr lang="es-ES" sz="2000" i="1" dirty="0">
                <a:solidFill>
                  <a:srgbClr val="FF66CC"/>
                </a:solidFill>
                <a:latin typeface="Lato" panose="020F0502020204030203" pitchFamily="34" charset="0"/>
                <a:ea typeface="Lato" panose="020F0502020204030203" pitchFamily="34" charset="0"/>
                <a:cs typeface="Lato" panose="020F0502020204030203" pitchFamily="34" charset="0"/>
                <a:sym typeface="Consolas"/>
              </a:rPr>
              <a:t> </a:t>
            </a:r>
            <a:r>
              <a:rPr lang="es-ES" sz="2000" i="1" dirty="0" err="1">
                <a:solidFill>
                  <a:srgbClr val="FF66CC"/>
                </a:solidFill>
                <a:latin typeface="Lato" panose="020F0502020204030203" pitchFamily="34" charset="0"/>
                <a:ea typeface="Lato" panose="020F0502020204030203" pitchFamily="34" charset="0"/>
                <a:cs typeface="Lato" panose="020F0502020204030203" pitchFamily="34" charset="0"/>
                <a:sym typeface="Consolas"/>
              </a:rPr>
              <a:t>ts.lower</a:t>
            </a:r>
            <a:r>
              <a:rPr lang="es-ES" sz="2000" i="1" dirty="0">
                <a:solidFill>
                  <a:srgbClr val="FF66CC"/>
                </a:solidFill>
                <a:latin typeface="Lato" panose="020F0502020204030203" pitchFamily="34" charset="0"/>
                <a:ea typeface="Lato" panose="020F0502020204030203" pitchFamily="34" charset="0"/>
                <a:cs typeface="Lato" panose="020F0502020204030203" pitchFamily="34" charset="0"/>
                <a:sym typeface="Consolas"/>
              </a:rPr>
              <a:t>(new </a:t>
            </a:r>
            <a:r>
              <a:rPr lang="es-ES" sz="2000" i="1" dirty="0" err="1">
                <a:solidFill>
                  <a:srgbClr val="FF66CC"/>
                </a:solidFill>
                <a:latin typeface="Lato" panose="020F0502020204030203" pitchFamily="34" charset="0"/>
                <a:ea typeface="Lato" panose="020F0502020204030203" pitchFamily="34" charset="0"/>
                <a:cs typeface="Lato" panose="020F0502020204030203" pitchFamily="34" charset="0"/>
                <a:sym typeface="Consolas"/>
              </a:rPr>
              <a:t>Integer</a:t>
            </a:r>
            <a:r>
              <a:rPr lang="es-ES" sz="2000" i="1" dirty="0">
                <a:solidFill>
                  <a:srgbClr val="FF66CC"/>
                </a:solidFill>
                <a:latin typeface="Lato" panose="020F0502020204030203" pitchFamily="34" charset="0"/>
                <a:ea typeface="Lato" panose="020F0502020204030203" pitchFamily="34" charset="0"/>
                <a:cs typeface="Lato" panose="020F0502020204030203" pitchFamily="34" charset="0"/>
                <a:sym typeface="Consolas"/>
              </a:rPr>
              <a:t> (5)); // 4 {1-10}</a:t>
            </a:r>
          </a:p>
          <a:p>
            <a:pPr marL="0" lvl="0" indent="0">
              <a:spcAft>
                <a:spcPts val="0"/>
              </a:spcAft>
              <a:buNone/>
            </a:pPr>
            <a:endPar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endParaRPr>
          </a:p>
          <a:p>
            <a:pPr marL="0" lvl="0" indent="0">
              <a:spcAft>
                <a:spcPts val="0"/>
              </a:spcAft>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pollFirst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Elimina el primer elemento de la colección. Devuelve NULL si está vacía.</a:t>
            </a:r>
          </a:p>
          <a:p>
            <a:pPr marL="0" lvl="0" indent="0">
              <a:spcAft>
                <a:spcPts val="0"/>
              </a:spcAft>
              <a:buNone/>
            </a:pPr>
            <a:endPar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endParaRPr>
          </a:p>
          <a:p>
            <a:pPr marL="0" lvl="0" indent="0">
              <a:spcAft>
                <a:spcPts val="0"/>
              </a:spcAft>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object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pollLast</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Elimina el último elemento de la colección. Devuelve NULL si está vacía.</a:t>
            </a:r>
          </a:p>
        </p:txBody>
      </p:sp>
    </p:spTree>
    <p:extLst>
      <p:ext uri="{BB962C8B-B14F-4D97-AF65-F5344CB8AC3E}">
        <p14:creationId xmlns:p14="http://schemas.microsoft.com/office/powerpoint/2010/main" val="125526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395134" y="845228"/>
            <a:ext cx="2743177"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FF6F0D"/>
                </a:solidFill>
                <a:latin typeface="Lato"/>
                <a:ea typeface="Lato"/>
                <a:cs typeface="Lato"/>
                <a:sym typeface="Lato"/>
              </a:rPr>
              <a:t>TreeSet</a:t>
            </a:r>
            <a:r>
              <a:rPr lang="es-419" sz="2800" b="1" u="sng" dirty="0">
                <a:solidFill>
                  <a:srgbClr val="FF6F0D"/>
                </a:solidFill>
                <a:latin typeface="Lato"/>
                <a:ea typeface="Lato"/>
                <a:cs typeface="Lato"/>
                <a:sym typeface="Lato"/>
              </a:rPr>
              <a:t>: Ejemplo de implementación</a:t>
            </a:r>
            <a:endParaRPr sz="2800" b="1" u="sng" dirty="0">
              <a:solidFill>
                <a:srgbClr val="FF6F0D"/>
              </a:solidFill>
              <a:latin typeface="Lato"/>
              <a:ea typeface="Lato"/>
              <a:cs typeface="Lato"/>
              <a:sym typeface="Lato"/>
            </a:endParaRPr>
          </a:p>
        </p:txBody>
      </p:sp>
      <p:pic>
        <p:nvPicPr>
          <p:cNvPr id="3" name="Imagen 2">
            <a:extLst>
              <a:ext uri="{FF2B5EF4-FFF2-40B4-BE49-F238E27FC236}">
                <a16:creationId xmlns:a16="http://schemas.microsoft.com/office/drawing/2014/main" id="{2F00E0CC-F0E5-F9AF-E318-B13AF50B85EE}"/>
              </a:ext>
            </a:extLst>
          </p:cNvPr>
          <p:cNvPicPr>
            <a:picLocks noChangeAspect="1"/>
          </p:cNvPicPr>
          <p:nvPr/>
        </p:nvPicPr>
        <p:blipFill>
          <a:blip r:embed="rId3"/>
          <a:stretch>
            <a:fillRect/>
          </a:stretch>
        </p:blipFill>
        <p:spPr>
          <a:xfrm>
            <a:off x="3944832" y="88479"/>
            <a:ext cx="4804034" cy="4966542"/>
          </a:xfrm>
          <a:prstGeom prst="rect">
            <a:avLst/>
          </a:prstGeom>
          <a:ln w="38100">
            <a:solidFill>
              <a:srgbClr val="FFFF00"/>
            </a:solidFill>
          </a:ln>
        </p:spPr>
      </p:pic>
    </p:spTree>
    <p:extLst>
      <p:ext uri="{BB962C8B-B14F-4D97-AF65-F5344CB8AC3E}">
        <p14:creationId xmlns:p14="http://schemas.microsoft.com/office/powerpoint/2010/main" val="349648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349955" y="170787"/>
            <a:ext cx="845537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F6F0D"/>
                </a:solidFill>
                <a:latin typeface="Lato"/>
                <a:ea typeface="Lato"/>
                <a:cs typeface="Lato"/>
                <a:sym typeface="Lato"/>
              </a:rPr>
              <a:t>RESUMEN DE COLECCIONES SET:</a:t>
            </a:r>
            <a:endParaRPr sz="2400" b="1" u="sng" dirty="0">
              <a:solidFill>
                <a:srgbClr val="FF6F0D"/>
              </a:solidFill>
              <a:latin typeface="Lato"/>
              <a:ea typeface="Lato"/>
              <a:cs typeface="Lato"/>
              <a:sym typeface="Lato"/>
            </a:endParaRPr>
          </a:p>
        </p:txBody>
      </p:sp>
      <p:pic>
        <p:nvPicPr>
          <p:cNvPr id="4" name="Imagen 3">
            <a:extLst>
              <a:ext uri="{FF2B5EF4-FFF2-40B4-BE49-F238E27FC236}">
                <a16:creationId xmlns:a16="http://schemas.microsoft.com/office/drawing/2014/main" id="{2B97BFEB-EF4A-30D5-3FFB-7D22623AF0A7}"/>
              </a:ext>
            </a:extLst>
          </p:cNvPr>
          <p:cNvPicPr>
            <a:picLocks noChangeAspect="1"/>
          </p:cNvPicPr>
          <p:nvPr/>
        </p:nvPicPr>
        <p:blipFill>
          <a:blip r:embed="rId3"/>
          <a:stretch>
            <a:fillRect/>
          </a:stretch>
        </p:blipFill>
        <p:spPr>
          <a:xfrm>
            <a:off x="1033587" y="880533"/>
            <a:ext cx="7076825" cy="4092180"/>
          </a:xfrm>
          <a:prstGeom prst="rect">
            <a:avLst/>
          </a:prstGeom>
        </p:spPr>
      </p:pic>
    </p:spTree>
    <p:extLst>
      <p:ext uri="{BB962C8B-B14F-4D97-AF65-F5344CB8AC3E}">
        <p14:creationId xmlns:p14="http://schemas.microsoft.com/office/powerpoint/2010/main" val="29215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124179" y="283429"/>
            <a:ext cx="197051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FF6F0D"/>
                </a:solidFill>
                <a:latin typeface="Lato"/>
                <a:ea typeface="Lato"/>
                <a:cs typeface="Lato"/>
                <a:sym typeface="Lato"/>
              </a:rPr>
              <a:t>Colección </a:t>
            </a:r>
            <a:r>
              <a:rPr lang="es-419" sz="2800" b="1" u="sng" dirty="0" err="1">
                <a:solidFill>
                  <a:srgbClr val="FF6F0D"/>
                </a:solidFill>
                <a:latin typeface="Lato"/>
                <a:ea typeface="Lato"/>
                <a:cs typeface="Lato"/>
                <a:sym typeface="Lato"/>
              </a:rPr>
              <a:t>Queue</a:t>
            </a:r>
            <a:endParaRPr sz="2800" b="1" u="sng" dirty="0">
              <a:solidFill>
                <a:srgbClr val="FF6F0D"/>
              </a:solidFill>
              <a:latin typeface="Lato"/>
              <a:ea typeface="Lato"/>
              <a:cs typeface="Lato"/>
              <a:sym typeface="Lato"/>
            </a:endParaRPr>
          </a:p>
        </p:txBody>
      </p:sp>
      <p:pic>
        <p:nvPicPr>
          <p:cNvPr id="3" name="Imagen 2">
            <a:extLst>
              <a:ext uri="{FF2B5EF4-FFF2-40B4-BE49-F238E27FC236}">
                <a16:creationId xmlns:a16="http://schemas.microsoft.com/office/drawing/2014/main" id="{93EBF239-89A5-F0B7-7991-BF92B54E74D0}"/>
              </a:ext>
            </a:extLst>
          </p:cNvPr>
          <p:cNvPicPr>
            <a:picLocks noChangeAspect="1"/>
          </p:cNvPicPr>
          <p:nvPr/>
        </p:nvPicPr>
        <p:blipFill>
          <a:blip r:embed="rId3"/>
          <a:stretch>
            <a:fillRect/>
          </a:stretch>
        </p:blipFill>
        <p:spPr>
          <a:xfrm>
            <a:off x="1864660" y="97698"/>
            <a:ext cx="7155162" cy="49481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400149" y="301358"/>
            <a:ext cx="4638015"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FF6F0D"/>
                </a:solidFill>
                <a:latin typeface="Lato"/>
                <a:ea typeface="Lato"/>
                <a:cs typeface="Lato"/>
                <a:sym typeface="Lato"/>
              </a:rPr>
              <a:t>INTERFACE QUEUE</a:t>
            </a:r>
          </a:p>
        </p:txBody>
      </p:sp>
      <p:sp>
        <p:nvSpPr>
          <p:cNvPr id="203" name="Google Shape;203;p23"/>
          <p:cNvSpPr txBox="1"/>
          <p:nvPr/>
        </p:nvSpPr>
        <p:spPr>
          <a:xfrm>
            <a:off x="400150" y="1074625"/>
            <a:ext cx="8383800"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dirty="0">
                <a:solidFill>
                  <a:schemeClr val="bg1"/>
                </a:solidFill>
              </a:rPr>
              <a:t>Representa al tipo </a:t>
            </a:r>
            <a:r>
              <a:rPr lang="es-ES" sz="2000" b="1" dirty="0">
                <a:solidFill>
                  <a:srgbClr val="FFFF00"/>
                </a:solidFill>
              </a:rPr>
              <a:t>Cola</a:t>
            </a:r>
            <a:r>
              <a:rPr lang="es-ES" sz="2000" dirty="0">
                <a:solidFill>
                  <a:schemeClr val="bg1"/>
                </a:solidFill>
              </a:rPr>
              <a:t> o </a:t>
            </a:r>
            <a:r>
              <a:rPr lang="es-ES" sz="2000" b="1" dirty="0">
                <a:solidFill>
                  <a:srgbClr val="FFFF00"/>
                </a:solidFill>
              </a:rPr>
              <a:t>FILA</a:t>
            </a:r>
            <a:r>
              <a:rPr lang="es-ES" sz="2000" dirty="0">
                <a:solidFill>
                  <a:schemeClr val="bg1"/>
                </a:solidFill>
              </a:rPr>
              <a:t>, que es una lista en la que sus elementos se introducen únicamente por un extremo (fin de la cola) y se remueven por el extremo contrario (principio de la cola)</a:t>
            </a:r>
            <a:endParaRPr sz="1600" dirty="0">
              <a:solidFill>
                <a:schemeClr val="bg1"/>
              </a:solidFill>
              <a:latin typeface="Lato"/>
              <a:ea typeface="Lato"/>
              <a:cs typeface="Lato"/>
              <a:sym typeface="Lato"/>
            </a:endParaRPr>
          </a:p>
        </p:txBody>
      </p:sp>
      <p:pic>
        <p:nvPicPr>
          <p:cNvPr id="3" name="Imagen 2">
            <a:extLst>
              <a:ext uri="{FF2B5EF4-FFF2-40B4-BE49-F238E27FC236}">
                <a16:creationId xmlns:a16="http://schemas.microsoft.com/office/drawing/2014/main" id="{9A2D597E-2507-8CA9-6215-3B780F65620B}"/>
              </a:ext>
            </a:extLst>
          </p:cNvPr>
          <p:cNvPicPr>
            <a:picLocks noChangeAspect="1"/>
          </p:cNvPicPr>
          <p:nvPr/>
        </p:nvPicPr>
        <p:blipFill>
          <a:blip r:embed="rId3"/>
          <a:stretch>
            <a:fillRect/>
          </a:stretch>
        </p:blipFill>
        <p:spPr>
          <a:xfrm>
            <a:off x="2348948" y="2346186"/>
            <a:ext cx="4446103" cy="2501808"/>
          </a:xfrm>
          <a:prstGeom prst="rect">
            <a:avLst/>
          </a:prstGeom>
        </p:spPr>
      </p:pic>
    </p:spTree>
    <p:extLst>
      <p:ext uri="{BB962C8B-B14F-4D97-AF65-F5344CB8AC3E}">
        <p14:creationId xmlns:p14="http://schemas.microsoft.com/office/powerpoint/2010/main" val="109979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400149" y="301358"/>
            <a:ext cx="8026675"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FF6F0D"/>
                </a:solidFill>
                <a:latin typeface="Lato"/>
                <a:ea typeface="Lato"/>
                <a:cs typeface="Lato"/>
                <a:sym typeface="Lato"/>
              </a:rPr>
              <a:t>INTERFACE QUEUE: METODOS</a:t>
            </a:r>
          </a:p>
        </p:txBody>
      </p:sp>
      <p:sp>
        <p:nvSpPr>
          <p:cNvPr id="203" name="Google Shape;203;p23"/>
          <p:cNvSpPr txBox="1"/>
          <p:nvPr/>
        </p:nvSpPr>
        <p:spPr>
          <a:xfrm>
            <a:off x="400150" y="1074625"/>
            <a:ext cx="8383800" cy="3877954"/>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Posee los métodos heredados de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Collection</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más </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métodos específicos</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a:t>
            </a:r>
          </a:p>
          <a:p>
            <a:pPr marL="0" lvl="0" indent="0" algn="just" rtl="0">
              <a:lnSpc>
                <a:spcPct val="150000"/>
              </a:lnSpc>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offer</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(E e):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Inserta el elemento en la cola si es posible hacerlo inmediatamente sin violar las restricciones de capacidad. </a:t>
            </a:r>
          </a:p>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poll</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Recupera y elimina la cabeza de la cola, o devuelve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null</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si esta está vacía. </a:t>
            </a:r>
          </a:p>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peek</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Recupera, pero no elimina, la cabeza de la cola, o devuelve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null</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si esta está vacía</a:t>
            </a:r>
            <a:endParaRP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96696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0" y="369091"/>
            <a:ext cx="1970517"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800" b="1" u="sng" dirty="0">
                <a:solidFill>
                  <a:srgbClr val="FF6F0D"/>
                </a:solidFill>
                <a:latin typeface="Lato"/>
                <a:ea typeface="Lato"/>
                <a:cs typeface="Lato"/>
                <a:sym typeface="Lato"/>
              </a:rPr>
              <a:t>Colección Set</a:t>
            </a:r>
          </a:p>
          <a:p>
            <a:pPr marL="0" lvl="0" indent="0" algn="ctr" rtl="0">
              <a:spcBef>
                <a:spcPts val="0"/>
              </a:spcBef>
              <a:spcAft>
                <a:spcPts val="0"/>
              </a:spcAft>
              <a:buNone/>
            </a:pPr>
            <a:r>
              <a:rPr lang="es-419" sz="2800" dirty="0">
                <a:solidFill>
                  <a:srgbClr val="FF6F0D"/>
                </a:solidFill>
                <a:latin typeface="Lato"/>
                <a:ea typeface="Lato"/>
                <a:cs typeface="Lato"/>
                <a:sym typeface="Lato"/>
              </a:rPr>
              <a:t>(conjuntos)</a:t>
            </a:r>
            <a:endParaRPr sz="2800" dirty="0">
              <a:solidFill>
                <a:srgbClr val="FF6F0D"/>
              </a:solidFill>
              <a:latin typeface="Lato"/>
              <a:ea typeface="Lato"/>
              <a:cs typeface="Lato"/>
              <a:sym typeface="Lato"/>
            </a:endParaRPr>
          </a:p>
        </p:txBody>
      </p:sp>
      <p:pic>
        <p:nvPicPr>
          <p:cNvPr id="4" name="Imagen 3">
            <a:extLst>
              <a:ext uri="{FF2B5EF4-FFF2-40B4-BE49-F238E27FC236}">
                <a16:creationId xmlns:a16="http://schemas.microsoft.com/office/drawing/2014/main" id="{39D07180-1555-CA51-71DB-1A46925ED96C}"/>
              </a:ext>
            </a:extLst>
          </p:cNvPr>
          <p:cNvPicPr>
            <a:picLocks noChangeAspect="1"/>
          </p:cNvPicPr>
          <p:nvPr/>
        </p:nvPicPr>
        <p:blipFill>
          <a:blip r:embed="rId3"/>
          <a:stretch>
            <a:fillRect/>
          </a:stretch>
        </p:blipFill>
        <p:spPr>
          <a:xfrm>
            <a:off x="1970518" y="79022"/>
            <a:ext cx="7071784" cy="4981010"/>
          </a:xfrm>
          <a:prstGeom prst="rect">
            <a:avLst/>
          </a:prstGeom>
        </p:spPr>
      </p:pic>
    </p:spTree>
    <p:extLst>
      <p:ext uri="{BB962C8B-B14F-4D97-AF65-F5344CB8AC3E}">
        <p14:creationId xmlns:p14="http://schemas.microsoft.com/office/powerpoint/2010/main" val="23979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380099" y="115916"/>
            <a:ext cx="8515544"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800" b="1" u="sng" dirty="0">
                <a:solidFill>
                  <a:srgbClr val="FF6F0D"/>
                </a:solidFill>
                <a:latin typeface="Lato"/>
                <a:ea typeface="Lato"/>
                <a:cs typeface="Lato"/>
                <a:sym typeface="Lato"/>
              </a:rPr>
              <a:t>INTERFACE SET</a:t>
            </a:r>
            <a:r>
              <a:rPr lang="es-419" sz="2800" b="1" dirty="0">
                <a:solidFill>
                  <a:srgbClr val="FF6F0D"/>
                </a:solidFill>
                <a:latin typeface="Lato"/>
                <a:ea typeface="Lato"/>
                <a:cs typeface="Lato"/>
                <a:sym typeface="Lato"/>
              </a:rPr>
              <a:t> (CONJUNTOS)</a:t>
            </a:r>
          </a:p>
        </p:txBody>
      </p:sp>
      <p:sp>
        <p:nvSpPr>
          <p:cNvPr id="203" name="Google Shape;203;p23"/>
          <p:cNvSpPr txBox="1"/>
          <p:nvPr/>
        </p:nvSpPr>
        <p:spPr>
          <a:xfrm>
            <a:off x="215153" y="835642"/>
            <a:ext cx="8680491" cy="969466"/>
          </a:xfrm>
          <a:prstGeom prst="rect">
            <a:avLst/>
          </a:prstGeom>
          <a:noFill/>
          <a:ln w="19050">
            <a:solidFill>
              <a:srgbClr val="FFFF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419" sz="1700" dirty="0">
                <a:solidFill>
                  <a:schemeClr val="lt1"/>
                </a:solidFill>
                <a:latin typeface="Lato"/>
                <a:ea typeface="Lato"/>
                <a:cs typeface="Lato"/>
                <a:sym typeface="Lato"/>
              </a:rPr>
              <a:t>Se utiliza para representar una colección de elementos </a:t>
            </a:r>
            <a:r>
              <a:rPr lang="es-419" sz="1700" b="1" u="sng" dirty="0">
                <a:solidFill>
                  <a:srgbClr val="FFFF00"/>
                </a:solidFill>
                <a:latin typeface="Lato"/>
                <a:ea typeface="Lato"/>
                <a:cs typeface="Lato"/>
                <a:sym typeface="Lato"/>
              </a:rPr>
              <a:t>ÚNICOS</a:t>
            </a:r>
            <a:r>
              <a:rPr lang="es-419" sz="1700" b="1" dirty="0">
                <a:solidFill>
                  <a:srgbClr val="FFFF00"/>
                </a:solidFill>
                <a:latin typeface="Lato"/>
                <a:ea typeface="Lato"/>
                <a:cs typeface="Lato"/>
                <a:sym typeface="Lato"/>
              </a:rPr>
              <a:t> Y </a:t>
            </a:r>
            <a:r>
              <a:rPr lang="es-419" sz="1700" b="1" u="sng" dirty="0">
                <a:solidFill>
                  <a:srgbClr val="FFFF00"/>
                </a:solidFill>
                <a:latin typeface="Lato"/>
                <a:ea typeface="Lato"/>
                <a:cs typeface="Lato"/>
                <a:sym typeface="Lato"/>
              </a:rPr>
              <a:t>NO ORDENADOS</a:t>
            </a:r>
            <a:r>
              <a:rPr lang="es-419" sz="1700" dirty="0">
                <a:solidFill>
                  <a:srgbClr val="FFFF00"/>
                </a:solidFill>
                <a:latin typeface="Lato"/>
                <a:ea typeface="Lato"/>
                <a:cs typeface="Lato"/>
                <a:sym typeface="Lato"/>
              </a:rPr>
              <a:t>. </a:t>
            </a:r>
          </a:p>
          <a:p>
            <a:pPr marL="0" lvl="0" indent="0" algn="just" rtl="0">
              <a:spcBef>
                <a:spcPts val="0"/>
              </a:spcBef>
              <a:spcAft>
                <a:spcPts val="0"/>
              </a:spcAft>
              <a:buNone/>
            </a:pPr>
            <a:r>
              <a:rPr lang="es-419" sz="1700" dirty="0">
                <a:solidFill>
                  <a:schemeClr val="lt1"/>
                </a:solidFill>
                <a:latin typeface="Lato"/>
                <a:ea typeface="Lato"/>
                <a:cs typeface="Lato"/>
                <a:sym typeface="Lato"/>
              </a:rPr>
              <a:t>La interfaz Set es implementada en varias clases, como </a:t>
            </a:r>
            <a:r>
              <a:rPr lang="es-419" sz="1700" b="1" dirty="0">
                <a:solidFill>
                  <a:srgbClr val="00B0F0"/>
                </a:solidFill>
                <a:latin typeface="Lato"/>
                <a:ea typeface="Lato"/>
                <a:cs typeface="Lato"/>
                <a:sym typeface="Lato"/>
              </a:rPr>
              <a:t>HASHSET, TREESET Y LINKEDHASHSET</a:t>
            </a:r>
            <a:r>
              <a:rPr lang="es-419" sz="1700" b="1" dirty="0">
                <a:solidFill>
                  <a:srgbClr val="FFC000"/>
                </a:solidFill>
                <a:latin typeface="Lato"/>
                <a:ea typeface="Lato"/>
                <a:cs typeface="Lato"/>
                <a:sym typeface="Lato"/>
              </a:rPr>
              <a:t>.</a:t>
            </a:r>
            <a:endParaRPr sz="1700" b="1" dirty="0">
              <a:solidFill>
                <a:srgbClr val="FFC000"/>
              </a:solidFill>
              <a:latin typeface="Lato"/>
              <a:ea typeface="Lato"/>
              <a:cs typeface="Lato"/>
              <a:sym typeface="Lato"/>
            </a:endParaRPr>
          </a:p>
        </p:txBody>
      </p:sp>
      <p:sp>
        <p:nvSpPr>
          <p:cNvPr id="204" name="Google Shape;204;p23"/>
          <p:cNvSpPr txBox="1"/>
          <p:nvPr/>
        </p:nvSpPr>
        <p:spPr>
          <a:xfrm>
            <a:off x="380099" y="1934875"/>
            <a:ext cx="59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Características Principales</a:t>
            </a:r>
            <a:endParaRPr sz="2000" b="1" u="sng" dirty="0">
              <a:solidFill>
                <a:srgbClr val="FFFF00"/>
              </a:solidFill>
              <a:latin typeface="Lato"/>
              <a:ea typeface="Lato"/>
              <a:cs typeface="Lato"/>
              <a:sym typeface="Lato"/>
            </a:endParaRPr>
          </a:p>
        </p:txBody>
      </p:sp>
      <p:sp>
        <p:nvSpPr>
          <p:cNvPr id="205" name="Google Shape;205;p23"/>
          <p:cNvSpPr txBox="1"/>
          <p:nvPr/>
        </p:nvSpPr>
        <p:spPr>
          <a:xfrm>
            <a:off x="0" y="2557242"/>
            <a:ext cx="8974667" cy="2585293"/>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1200"/>
              </a:spcAft>
              <a:buClr>
                <a:schemeClr val="lt1"/>
              </a:buClr>
              <a:buSzPts val="1600"/>
              <a:buFont typeface="Lato"/>
              <a:buChar char="●"/>
            </a:pPr>
            <a:r>
              <a:rPr lang="es-419" sz="1800" b="1" u="sng" dirty="0">
                <a:solidFill>
                  <a:srgbClr val="00B0F0"/>
                </a:solidFill>
                <a:latin typeface="Lato"/>
                <a:ea typeface="Lato"/>
                <a:cs typeface="Lato"/>
                <a:sym typeface="Lato"/>
              </a:rPr>
              <a:t>Elementos únicos</a:t>
            </a:r>
            <a:r>
              <a:rPr lang="es-419" sz="1800" dirty="0">
                <a:solidFill>
                  <a:srgbClr val="00B0F0"/>
                </a:solidFill>
                <a:latin typeface="Lato"/>
                <a:ea typeface="Lato"/>
                <a:cs typeface="Lato"/>
                <a:sym typeface="Lato"/>
              </a:rPr>
              <a:t>:</a:t>
            </a:r>
            <a:r>
              <a:rPr lang="es-419" sz="1800" dirty="0">
                <a:solidFill>
                  <a:schemeClr val="lt1"/>
                </a:solidFill>
                <a:latin typeface="Lato"/>
                <a:ea typeface="Lato"/>
                <a:cs typeface="Lato"/>
                <a:sym typeface="Lato"/>
              </a:rPr>
              <a:t> La interface Set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hereda los métodos de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Collection</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y agrega sus propias restricciones para prohibir el duplicado de elementos.</a:t>
            </a:r>
            <a:endParaRPr sz="1800" dirty="0">
              <a:solidFill>
                <a:schemeClr val="lt1"/>
              </a:solidFill>
              <a:latin typeface="Lato"/>
              <a:ea typeface="Lato"/>
              <a:cs typeface="Lato"/>
              <a:sym typeface="Lato"/>
            </a:endParaRPr>
          </a:p>
          <a:p>
            <a:pPr marL="457200" lvl="0" indent="-330200" algn="just" rtl="0">
              <a:spcBef>
                <a:spcPts val="0"/>
              </a:spcBef>
              <a:spcAft>
                <a:spcPts val="1200"/>
              </a:spcAft>
              <a:buClr>
                <a:schemeClr val="lt1"/>
              </a:buClr>
              <a:buSzPts val="1600"/>
              <a:buFont typeface="Lato"/>
              <a:buChar char="●"/>
            </a:pPr>
            <a:r>
              <a:rPr lang="es-419" sz="1800" b="1" u="sng" dirty="0">
                <a:solidFill>
                  <a:srgbClr val="00B0F0"/>
                </a:solidFill>
                <a:latin typeface="Lato"/>
                <a:ea typeface="Lato"/>
                <a:cs typeface="Lato"/>
                <a:sym typeface="Lato"/>
              </a:rPr>
              <a:t>No ordenados</a:t>
            </a:r>
            <a:r>
              <a:rPr lang="es-419" sz="1800" dirty="0">
                <a:solidFill>
                  <a:schemeClr val="lt1"/>
                </a:solidFill>
                <a:latin typeface="Lato"/>
                <a:ea typeface="Lato"/>
                <a:cs typeface="Lato"/>
                <a:sym typeface="Lato"/>
              </a:rPr>
              <a:t>: los elementos en un Set no tienen ningún orden en particular, lo que significa que no se puede garantizar el orden en el que se devolverán los elementos.</a:t>
            </a:r>
            <a:endParaRPr sz="1800" dirty="0">
              <a:solidFill>
                <a:schemeClr val="lt1"/>
              </a:solidFill>
              <a:latin typeface="Lato"/>
              <a:ea typeface="Lato"/>
              <a:cs typeface="Lato"/>
              <a:sym typeface="Lato"/>
            </a:endParaRPr>
          </a:p>
          <a:p>
            <a:pPr marL="457200" lvl="0" indent="-330200" algn="just" rtl="0">
              <a:spcBef>
                <a:spcPts val="0"/>
              </a:spcBef>
              <a:spcAft>
                <a:spcPts val="1200"/>
              </a:spcAft>
              <a:buClr>
                <a:schemeClr val="lt1"/>
              </a:buClr>
              <a:buSzPts val="1600"/>
              <a:buFont typeface="Lato"/>
              <a:buChar char="●"/>
            </a:pPr>
            <a:r>
              <a:rPr lang="es-419" sz="1800" b="1" u="sng" dirty="0">
                <a:solidFill>
                  <a:srgbClr val="00B0F0"/>
                </a:solidFill>
                <a:latin typeface="Lato"/>
                <a:ea typeface="Lato"/>
                <a:cs typeface="Lato"/>
                <a:sym typeface="Lato"/>
              </a:rPr>
              <a:t>Acceso mediante iteración</a:t>
            </a:r>
            <a:r>
              <a:rPr lang="es-419" sz="1800" dirty="0">
                <a:solidFill>
                  <a:schemeClr val="lt1"/>
                </a:solidFill>
                <a:latin typeface="Lato"/>
                <a:ea typeface="Lato"/>
                <a:cs typeface="Lato"/>
                <a:sym typeface="Lato"/>
              </a:rPr>
              <a:t>: los elementos en un Set se pueden acceder mediante un iterador. </a:t>
            </a:r>
            <a:r>
              <a:rPr lang="es-419" sz="1800" dirty="0">
                <a:solidFill>
                  <a:srgbClr val="FFFF00"/>
                </a:solidFill>
                <a:latin typeface="Lato"/>
                <a:ea typeface="Lato"/>
                <a:cs typeface="Lato"/>
                <a:sym typeface="Lato"/>
              </a:rPr>
              <a:t>No se puede acceder a los elementos por índice, como en </a:t>
            </a:r>
            <a:r>
              <a:rPr lang="es-419" sz="1800" dirty="0" err="1">
                <a:solidFill>
                  <a:srgbClr val="FFFF00"/>
                </a:solidFill>
                <a:latin typeface="Lato"/>
                <a:ea typeface="Lato"/>
                <a:cs typeface="Lato"/>
                <a:sym typeface="Lato"/>
              </a:rPr>
              <a:t>List</a:t>
            </a:r>
            <a:r>
              <a:rPr lang="es-419" sz="1800" dirty="0">
                <a:solidFill>
                  <a:schemeClr val="lt1"/>
                </a:solidFill>
                <a:latin typeface="Lato"/>
                <a:ea typeface="Lato"/>
                <a:cs typeface="Lato"/>
                <a:sym typeface="Lato"/>
              </a:rPr>
              <a:t>.</a:t>
            </a:r>
            <a:endParaRPr sz="1800" dirty="0">
              <a:solidFill>
                <a:schemeClr val="lt1"/>
              </a:solidFill>
              <a:latin typeface="Lato"/>
              <a:ea typeface="Lato"/>
              <a:cs typeface="Lato"/>
              <a:sym typeface="Lato"/>
            </a:endParaRPr>
          </a:p>
        </p:txBody>
      </p:sp>
    </p:spTree>
    <p:extLst>
      <p:ext uri="{BB962C8B-B14F-4D97-AF65-F5344CB8AC3E}">
        <p14:creationId xmlns:p14="http://schemas.microsoft.com/office/powerpoint/2010/main" val="31572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549264" y="277251"/>
            <a:ext cx="775985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F6F0D"/>
                </a:solidFill>
                <a:latin typeface="Lato"/>
                <a:ea typeface="Lato"/>
                <a:cs typeface="Lato"/>
                <a:sym typeface="Lato"/>
              </a:rPr>
              <a:t>Interface Set: El método </a:t>
            </a:r>
            <a:r>
              <a:rPr lang="es-419" sz="2400" b="1" u="sng" dirty="0" err="1">
                <a:solidFill>
                  <a:srgbClr val="FF6F0D"/>
                </a:solidFill>
                <a:latin typeface="Lato"/>
                <a:ea typeface="Lato"/>
                <a:cs typeface="Lato"/>
                <a:sym typeface="Lato"/>
              </a:rPr>
              <a:t>add</a:t>
            </a:r>
            <a:r>
              <a:rPr lang="es-419" sz="2400" b="1" u="sng" dirty="0">
                <a:solidFill>
                  <a:srgbClr val="FF6F0D"/>
                </a:solidFill>
                <a:latin typeface="Lato"/>
                <a:ea typeface="Lato"/>
                <a:cs typeface="Lato"/>
                <a:sym typeface="Lato"/>
              </a:rPr>
              <a:t> y los objetos repetidos:</a:t>
            </a:r>
            <a:endParaRPr sz="2400" b="1" u="sng" dirty="0">
              <a:solidFill>
                <a:srgbClr val="FF6F0D"/>
              </a:solidFill>
              <a:latin typeface="Lato"/>
              <a:ea typeface="Lato"/>
              <a:cs typeface="Lato"/>
              <a:sym typeface="Lato"/>
            </a:endParaRPr>
          </a:p>
        </p:txBody>
      </p:sp>
      <p:sp>
        <p:nvSpPr>
          <p:cNvPr id="2" name="Shape 167">
            <a:extLst>
              <a:ext uri="{FF2B5EF4-FFF2-40B4-BE49-F238E27FC236}">
                <a16:creationId xmlns:a16="http://schemas.microsoft.com/office/drawing/2014/main" id="{F6FADFDE-9915-FC93-FFF9-B31B0D40B22F}"/>
              </a:ext>
            </a:extLst>
          </p:cNvPr>
          <p:cNvSpPr txBox="1">
            <a:spLocks/>
          </p:cNvSpPr>
          <p:nvPr/>
        </p:nvSpPr>
        <p:spPr>
          <a:xfrm>
            <a:off x="549263" y="963919"/>
            <a:ext cx="7759853" cy="39023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si tenemos un objeto que tiene las mismas características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equals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y el mismo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hashcode</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que algún objeto que ya se encuentra en el Set , no se lanza ninguna excepción, pero el elemento NO se agrega a la colección </a:t>
            </a:r>
          </a:p>
          <a:p>
            <a:pPr algn="just">
              <a:lnSpc>
                <a:spcPct val="150000"/>
              </a:lnSpc>
            </a:pPr>
            <a:endParaRPr lang="es-ES" sz="1800" b="1" dirty="0">
              <a:solidFill>
                <a:srgbClr val="FFFF00"/>
              </a:solidFill>
              <a:latin typeface="Lato" panose="020F0502020204030203" pitchFamily="34" charset="0"/>
              <a:ea typeface="Lato" panose="020F0502020204030203" pitchFamily="34" charset="0"/>
              <a:cs typeface="Lato" panose="020F0502020204030203" pitchFamily="34" charset="0"/>
            </a:endParaRPr>
          </a:p>
          <a:p>
            <a:pPr algn="just">
              <a:lnSpc>
                <a:spcPct val="150000"/>
              </a:lnSpc>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Como </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el método </a:t>
            </a:r>
            <a:r>
              <a:rPr lang="es-ES" sz="1800" b="1" dirty="0" err="1">
                <a:solidFill>
                  <a:schemeClr val="bg1"/>
                </a:solidFill>
                <a:latin typeface="Lato" panose="020F0502020204030203" pitchFamily="34" charset="0"/>
                <a:ea typeface="Lato" panose="020F0502020204030203" pitchFamily="34" charset="0"/>
                <a:cs typeface="Lato" panose="020F0502020204030203" pitchFamily="34" charset="0"/>
              </a:rPr>
              <a:t>add</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de la Interface </a:t>
            </a:r>
            <a:r>
              <a:rPr lang="es-ES" sz="1800" b="1" dirty="0" err="1">
                <a:solidFill>
                  <a:schemeClr val="bg1"/>
                </a:solidFill>
                <a:latin typeface="Lato" panose="020F0502020204030203" pitchFamily="34" charset="0"/>
                <a:ea typeface="Lato" panose="020F0502020204030203" pitchFamily="34" charset="0"/>
                <a:cs typeface="Lato" panose="020F0502020204030203" pitchFamily="34" charset="0"/>
              </a:rPr>
              <a:t>Collection</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retorna true o false si agregó o no</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en este caso nos sirve analizarlo: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si el elemento a añadir no </a:t>
            </a:r>
            <a:r>
              <a:rPr lang="es-ES" sz="1800" b="1" dirty="0" err="1">
                <a:solidFill>
                  <a:srgbClr val="FFFF00"/>
                </a:solidFill>
                <a:latin typeface="Lato" panose="020F0502020204030203" pitchFamily="34" charset="0"/>
                <a:ea typeface="Lato" panose="020F0502020204030203" pitchFamily="34" charset="0"/>
                <a:cs typeface="Lato" panose="020F0502020204030203" pitchFamily="34" charset="0"/>
              </a:rPr>
              <a:t>esten</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 el conjunto y ha sido añadido retornará true, o false si el elemento aba ya se encontraba dentro del conjunto. </a:t>
            </a:r>
          </a:p>
          <a:p>
            <a:pPr algn="just">
              <a:lnSpc>
                <a:spcPct val="150000"/>
              </a:lnSpc>
              <a:spcBef>
                <a:spcPts val="1600"/>
              </a:spcBef>
              <a:spcAft>
                <a:spcPts val="1600"/>
              </a:spcAft>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Un conjunto podrá contener a lo sumo un elemento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null</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62869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549264" y="277251"/>
            <a:ext cx="775985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EE9012"/>
                </a:solidFill>
                <a:latin typeface="Lato"/>
                <a:ea typeface="Lato"/>
                <a:cs typeface="Lato"/>
                <a:sym typeface="Lato"/>
              </a:rPr>
              <a:t>Interface Set: El método </a:t>
            </a:r>
            <a:r>
              <a:rPr lang="es-419" sz="2400" b="1" u="sng" dirty="0" err="1">
                <a:solidFill>
                  <a:srgbClr val="EE9012"/>
                </a:solidFill>
                <a:latin typeface="Lato"/>
                <a:ea typeface="Lato"/>
                <a:cs typeface="Lato"/>
                <a:sym typeface="Lato"/>
              </a:rPr>
              <a:t>add</a:t>
            </a:r>
            <a:r>
              <a:rPr lang="es-419" sz="2400" b="1" u="sng" dirty="0">
                <a:solidFill>
                  <a:srgbClr val="EE9012"/>
                </a:solidFill>
                <a:latin typeface="Lato"/>
                <a:ea typeface="Lato"/>
                <a:cs typeface="Lato"/>
                <a:sym typeface="Lato"/>
              </a:rPr>
              <a:t> y los objetos repetidos:</a:t>
            </a:r>
            <a:endParaRPr sz="2400" b="1" u="sng" dirty="0">
              <a:solidFill>
                <a:srgbClr val="EE9012"/>
              </a:solidFill>
              <a:latin typeface="Lato"/>
              <a:ea typeface="Lato"/>
              <a:cs typeface="Lato"/>
              <a:sym typeface="Lato"/>
            </a:endParaRPr>
          </a:p>
        </p:txBody>
      </p:sp>
      <p:sp>
        <p:nvSpPr>
          <p:cNvPr id="2" name="Shape 167">
            <a:extLst>
              <a:ext uri="{FF2B5EF4-FFF2-40B4-BE49-F238E27FC236}">
                <a16:creationId xmlns:a16="http://schemas.microsoft.com/office/drawing/2014/main" id="{F6FADFDE-9915-FC93-FFF9-B31B0D40B22F}"/>
              </a:ext>
            </a:extLst>
          </p:cNvPr>
          <p:cNvSpPr txBox="1">
            <a:spLocks/>
          </p:cNvSpPr>
          <p:nvPr/>
        </p:nvSpPr>
        <p:spPr>
          <a:xfrm>
            <a:off x="549263" y="963919"/>
            <a:ext cx="7759853" cy="39023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s-ES" sz="1800" b="1" u="sng" dirty="0">
                <a:solidFill>
                  <a:srgbClr val="FFFF00"/>
                </a:solidFill>
                <a:latin typeface="Lato" panose="020F0502020204030203" pitchFamily="34" charset="0"/>
                <a:ea typeface="Lato" panose="020F0502020204030203" pitchFamily="34" charset="0"/>
                <a:cs typeface="Lato" panose="020F0502020204030203" pitchFamily="34" charset="0"/>
              </a:rPr>
              <a:t>Para que Set funcione correctamente, es crucial que los objetos que se añaden implementen de manera adecuada los métodos </a:t>
            </a:r>
            <a:r>
              <a:rPr lang="es-ES" sz="1800" b="1" u="sng" dirty="0" err="1">
                <a:solidFill>
                  <a:srgbClr val="00B0F0"/>
                </a:solidFill>
                <a:latin typeface="Lato" panose="020F0502020204030203" pitchFamily="34" charset="0"/>
                <a:ea typeface="Lato" panose="020F0502020204030203" pitchFamily="34" charset="0"/>
                <a:cs typeface="Lato" panose="020F0502020204030203" pitchFamily="34" charset="0"/>
              </a:rPr>
              <a:t>equals</a:t>
            </a:r>
            <a:r>
              <a:rPr lang="es-ES" sz="1800" b="1" u="sng" dirty="0">
                <a:solidFill>
                  <a:srgbClr val="FFFF00"/>
                </a:solidFill>
                <a:latin typeface="Lato" panose="020F0502020204030203" pitchFamily="34" charset="0"/>
                <a:ea typeface="Lato" panose="020F0502020204030203" pitchFamily="34" charset="0"/>
                <a:cs typeface="Lato" panose="020F0502020204030203" pitchFamily="34" charset="0"/>
              </a:rPr>
              <a:t> y </a:t>
            </a:r>
            <a:r>
              <a:rPr lang="es-ES" sz="1800" b="1" u="sng" dirty="0" err="1">
                <a:solidFill>
                  <a:srgbClr val="00B0F0"/>
                </a:solidFill>
                <a:latin typeface="Lato" panose="020F0502020204030203" pitchFamily="34" charset="0"/>
                <a:ea typeface="Lato" panose="020F0502020204030203" pitchFamily="34" charset="0"/>
                <a:cs typeface="Lato" panose="020F0502020204030203" pitchFamily="34" charset="0"/>
              </a:rPr>
              <a:t>hashCode</a:t>
            </a:r>
            <a:r>
              <a:rPr lang="es-ES" sz="1800" b="1" u="sng" dirty="0">
                <a:solidFill>
                  <a:srgbClr val="FFFF00"/>
                </a:solidFill>
                <a:latin typeface="Lato" panose="020F0502020204030203" pitchFamily="34" charset="0"/>
                <a:ea typeface="Lato" panose="020F0502020204030203" pitchFamily="34" charset="0"/>
                <a:cs typeface="Lato" panose="020F0502020204030203" pitchFamily="34" charset="0"/>
              </a:rPr>
              <a:t>:</a:t>
            </a:r>
          </a:p>
          <a:p>
            <a:pPr algn="just">
              <a:spcAft>
                <a:spcPts val="1800"/>
              </a:spcAft>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equals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Object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obj</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Determina si dos objetos son iguales. Es usado por implementaciones de Set para asegurar que no se añadan duplicados. </a:t>
            </a:r>
          </a:p>
          <a:p>
            <a:pPr algn="just">
              <a:spcAft>
                <a:spcPts val="1800"/>
              </a:spcAft>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hashCode</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Proporciona el código hash de un objeto, que es usado por las implementaciones basadas en hash de Set (como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HashSet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para almacenar objetos de manera que puedan ser recuperados rápidamente. </a:t>
            </a:r>
          </a:p>
          <a:p>
            <a:pPr algn="just">
              <a:spcAft>
                <a:spcPts val="1800"/>
              </a:spcAft>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Si dos objetos son considerados iguales según el método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equals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entonces deben tener el mismo valor de código hash</a:t>
            </a:r>
          </a:p>
        </p:txBody>
      </p:sp>
    </p:spTree>
    <p:extLst>
      <p:ext uri="{BB962C8B-B14F-4D97-AF65-F5344CB8AC3E}">
        <p14:creationId xmlns:p14="http://schemas.microsoft.com/office/powerpoint/2010/main" val="5523416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1415</Words>
  <Application>Microsoft Office PowerPoint</Application>
  <PresentationFormat>Presentación en pantalla (16:9)</PresentationFormat>
  <Paragraphs>99</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Lato</vt:lpstr>
      <vt:lpstr>Arial</vt:lpstr>
      <vt:lpstr>Montserrat</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Carolina Archuby</dc:creator>
  <cp:lastModifiedBy>Carolina Archuby</cp:lastModifiedBy>
  <cp:revision>50</cp:revision>
  <dcterms:modified xsi:type="dcterms:W3CDTF">2024-09-08T22:47:28Z</dcterms:modified>
</cp:coreProperties>
</file>