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95" r:id="rId4"/>
    <p:sldId id="289" r:id="rId5"/>
    <p:sldId id="296" r:id="rId6"/>
    <p:sldId id="278" r:id="rId7"/>
    <p:sldId id="297" r:id="rId8"/>
    <p:sldId id="290" r:id="rId9"/>
    <p:sldId id="279" r:id="rId10"/>
    <p:sldId id="277" r:id="rId11"/>
    <p:sldId id="271" r:id="rId12"/>
    <p:sldId id="287" r:id="rId13"/>
    <p:sldId id="284" r:id="rId14"/>
    <p:sldId id="299" r:id="rId15"/>
    <p:sldId id="285" r:id="rId16"/>
    <p:sldId id="292" r:id="rId17"/>
    <p:sldId id="298" r:id="rId18"/>
    <p:sldId id="276" r:id="rId19"/>
    <p:sldId id="291" r:id="rId20"/>
    <p:sldId id="294" r:id="rId21"/>
    <p:sldId id="288" r:id="rId22"/>
    <p:sldId id="293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60C"/>
    <a:srgbClr val="EE9012"/>
    <a:srgbClr val="FDF9A9"/>
    <a:srgbClr val="FFD3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9" autoAdjust="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904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310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571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01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0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333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414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68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666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964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fb8c7e50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fb8c7e50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45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15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346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322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41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0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63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dfb8c7e50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dfb8c7e50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424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7911" y="4268766"/>
            <a:ext cx="2132721" cy="618409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256325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88" y="2210726"/>
            <a:ext cx="528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b="1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 12</a:t>
            </a:r>
            <a:endParaRPr sz="2400" b="1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Colecciones </a:t>
            </a:r>
            <a:r>
              <a:rPr lang="es-419" sz="2400" b="1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4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 b="1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FAB63DCD-9797-C310-ADED-4BFB49E7EFA4}"/>
              </a:ext>
            </a:extLst>
          </p:cNvPr>
          <p:cNvSpPr txBox="1"/>
          <p:nvPr/>
        </p:nvSpPr>
        <p:spPr>
          <a:xfrm>
            <a:off x="439888" y="3530133"/>
            <a:ext cx="7900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Docente Carolina Archuby.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625199" y="244906"/>
            <a:ext cx="8101111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endParaRPr sz="38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625200" y="1248326"/>
            <a:ext cx="8101112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-ES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LOS OBJETOS SE ALMACENAN UTILIZANDO UNA </a:t>
            </a:r>
            <a:r>
              <a:rPr lang="es-ES" sz="18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TABLA DE DISPERSIÓN (HASH</a:t>
            </a:r>
            <a:r>
              <a:rPr lang="es-ES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), </a:t>
            </a:r>
            <a:r>
              <a:rPr lang="es-ES" sz="18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SIN ORDEN</a:t>
            </a:r>
            <a:r>
              <a:rPr lang="es-ES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s-ES"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ES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Hashing</a:t>
            </a:r>
            <a:r>
              <a:rPr lang="es-ES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 dispersión: técnica de organización de archivos en la cual se almacenan registros en una dirección del archivo que es generada por una función que se aplica a la clave del mismo. Otorga </a:t>
            </a:r>
            <a:r>
              <a:rPr lang="es-ES" sz="18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alto rendimiento en operaciones básicas como inserción, eliminación y acceso</a:t>
            </a:r>
            <a:endParaRPr lang="es-ES" sz="1800" b="1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Sólo se admite una clave </a:t>
            </a:r>
            <a:r>
              <a:rPr lang="es-ES" sz="18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null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s-ES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1212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0"/>
            <a:ext cx="9042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6336103" y="218079"/>
            <a:ext cx="2706297" cy="10464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Operando con </a:t>
            </a:r>
            <a:r>
              <a:rPr lang="es-419" sz="2800" b="1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HashMap</a:t>
            </a:r>
            <a:endParaRPr sz="2800" b="1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739420" y="549766"/>
            <a:ext cx="766515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b="1" u="sng" dirty="0">
                <a:solidFill>
                  <a:srgbClr val="F4860C"/>
                </a:solidFill>
              </a:rPr>
              <a:t>HASHTABLE </a:t>
            </a:r>
            <a:endParaRPr sz="40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1C5C61-2763-8B9F-2C2A-5F11584A6406}"/>
              </a:ext>
            </a:extLst>
          </p:cNvPr>
          <p:cNvSpPr txBox="1"/>
          <p:nvPr/>
        </p:nvSpPr>
        <p:spPr>
          <a:xfrm>
            <a:off x="739421" y="1980149"/>
            <a:ext cx="7665155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Es </a:t>
            </a:r>
            <a:r>
              <a:rPr lang="es-ES" sz="2000" b="1" dirty="0">
                <a:solidFill>
                  <a:srgbClr val="FFFF00"/>
                </a:solidFill>
              </a:rPr>
              <a:t>SIMILAR A</a:t>
            </a: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rgbClr val="FFFF00"/>
                </a:solidFill>
              </a:rPr>
              <a:t>HashMap</a:t>
            </a:r>
            <a:r>
              <a:rPr lang="es-ES" sz="2000" b="1" dirty="0">
                <a:solidFill>
                  <a:srgbClr val="FFFF00"/>
                </a:solidFill>
              </a:rPr>
              <a:t> PERO </a:t>
            </a:r>
            <a:r>
              <a:rPr lang="es-ES" sz="2000" b="1" u="sng" dirty="0">
                <a:solidFill>
                  <a:srgbClr val="00B0F0"/>
                </a:solidFill>
              </a:rPr>
              <a:t>SINCRONIZADO</a:t>
            </a:r>
            <a:r>
              <a:rPr lang="es-ES" sz="2000" b="1" dirty="0">
                <a:solidFill>
                  <a:srgbClr val="FFFF00"/>
                </a:solidFill>
              </a:rPr>
              <a:t>.</a:t>
            </a:r>
          </a:p>
          <a:p>
            <a:pPr algn="ctr">
              <a:lnSpc>
                <a:spcPct val="200000"/>
              </a:lnSpc>
            </a:pPr>
            <a:endParaRPr lang="es-ES" sz="2000" dirty="0">
              <a:solidFill>
                <a:srgbClr val="FFFF00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Y además </a:t>
            </a:r>
            <a:r>
              <a:rPr lang="es-ES" sz="2000" dirty="0">
                <a:solidFill>
                  <a:srgbClr val="FFFF00"/>
                </a:solidFill>
              </a:rPr>
              <a:t>no admite claves NULL.</a:t>
            </a:r>
            <a:endParaRPr lang="es-A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2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BB203A-45FF-A167-80F2-E07EDE16722F}"/>
              </a:ext>
            </a:extLst>
          </p:cNvPr>
          <p:cNvSpPr txBox="1"/>
          <p:nvPr/>
        </p:nvSpPr>
        <p:spPr>
          <a:xfrm>
            <a:off x="936978" y="340166"/>
            <a:ext cx="71671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4000" b="1" u="sng" dirty="0">
                <a:solidFill>
                  <a:srgbClr val="F4860C"/>
                </a:solidFill>
              </a:rPr>
              <a:t>LINKEDHASHMAP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343384-86DB-3C67-0B05-12A3E38FE106}"/>
              </a:ext>
            </a:extLst>
          </p:cNvPr>
          <p:cNvSpPr txBox="1"/>
          <p:nvPr/>
        </p:nvSpPr>
        <p:spPr>
          <a:xfrm>
            <a:off x="638818" y="1325459"/>
            <a:ext cx="77634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200" b="1" dirty="0">
                <a:solidFill>
                  <a:srgbClr val="FFFF00"/>
                </a:solidFill>
              </a:rPr>
              <a:t>=&gt;</a:t>
            </a:r>
            <a:r>
              <a:rPr lang="es-ES" sz="2200" dirty="0">
                <a:solidFill>
                  <a:schemeClr val="bg1"/>
                </a:solidFill>
              </a:rPr>
              <a:t> </a:t>
            </a:r>
            <a:r>
              <a:rPr lang="es-ES" sz="2200" b="1" dirty="0">
                <a:solidFill>
                  <a:srgbClr val="FFFF00"/>
                </a:solidFill>
              </a:rPr>
              <a:t>Similar a </a:t>
            </a:r>
            <a:r>
              <a:rPr lang="es-ES" sz="2200" b="1" dirty="0" err="1">
                <a:solidFill>
                  <a:srgbClr val="FFFF00"/>
                </a:solidFill>
              </a:rPr>
              <a:t>HashMap</a:t>
            </a:r>
            <a:r>
              <a:rPr lang="es-ES" sz="2200" b="1" dirty="0">
                <a:solidFill>
                  <a:srgbClr val="FFFF00"/>
                </a:solidFill>
              </a:rPr>
              <a:t> pero con la diferencia que mantiene una </a:t>
            </a:r>
            <a:r>
              <a:rPr lang="es-ES" sz="2200" b="1" u="sng" dirty="0">
                <a:solidFill>
                  <a:srgbClr val="00B0F0"/>
                </a:solidFill>
              </a:rPr>
              <a:t>LISTA DOBLEMENTE VINCULADA</a:t>
            </a:r>
            <a:r>
              <a:rPr lang="es-ES" sz="2200" b="1" dirty="0">
                <a:solidFill>
                  <a:srgbClr val="00B0F0"/>
                </a:solidFill>
              </a:rPr>
              <a:t>, además de la tabla Hash. </a:t>
            </a:r>
            <a:endParaRPr lang="es-ES" sz="2200" dirty="0">
              <a:solidFill>
                <a:srgbClr val="FFFF00"/>
              </a:solidFill>
            </a:endParaRPr>
          </a:p>
          <a:p>
            <a:pPr algn="just"/>
            <a:endParaRPr lang="es-ES" sz="2200" dirty="0">
              <a:solidFill>
                <a:schemeClr val="bg1"/>
              </a:solidFill>
            </a:endParaRPr>
          </a:p>
          <a:p>
            <a:pPr algn="just"/>
            <a:endParaRPr lang="es-ES" sz="2200" b="1" dirty="0">
              <a:solidFill>
                <a:srgbClr val="FFFF00"/>
              </a:solidFill>
            </a:endParaRPr>
          </a:p>
          <a:p>
            <a:pPr algn="just"/>
            <a:r>
              <a:rPr lang="es-ES" sz="2200" b="1" dirty="0">
                <a:solidFill>
                  <a:srgbClr val="FFFF00"/>
                </a:solidFill>
              </a:rPr>
              <a:t>=&gt;</a:t>
            </a:r>
            <a:r>
              <a:rPr lang="es-ES" sz="2200" dirty="0">
                <a:solidFill>
                  <a:schemeClr val="bg1"/>
                </a:solidFill>
              </a:rPr>
              <a:t> Al usar una lista doblemente vinculada, </a:t>
            </a:r>
            <a:r>
              <a:rPr lang="es-ES" sz="2200" b="1" dirty="0">
                <a:solidFill>
                  <a:srgbClr val="00B0F0"/>
                </a:solidFill>
              </a:rPr>
              <a:t>los elementos quedan agregados en orden de inserción.</a:t>
            </a:r>
          </a:p>
          <a:p>
            <a:pPr algn="just"/>
            <a:endParaRPr lang="es-AR" sz="2200" b="1" dirty="0">
              <a:solidFill>
                <a:srgbClr val="00B0F0"/>
              </a:solidFill>
            </a:endParaRPr>
          </a:p>
          <a:p>
            <a:pPr algn="just"/>
            <a:r>
              <a:rPr lang="es-ES" sz="2200" b="1" dirty="0">
                <a:solidFill>
                  <a:srgbClr val="FFFF00"/>
                </a:solidFill>
              </a:rPr>
              <a:t>=&gt; </a:t>
            </a:r>
            <a:r>
              <a:rPr lang="es-ES" sz="2200" dirty="0">
                <a:solidFill>
                  <a:schemeClr val="bg1"/>
                </a:solidFill>
              </a:rPr>
              <a:t>Permite iteraciones predecibles y ordenadas sin sacrificar el rendimiento significativo de </a:t>
            </a:r>
            <a:r>
              <a:rPr lang="es-ES" sz="2200" dirty="0" err="1">
                <a:solidFill>
                  <a:schemeClr val="bg1"/>
                </a:solidFill>
              </a:rPr>
              <a:t>HashMap</a:t>
            </a:r>
            <a:r>
              <a:rPr lang="es-ES" sz="2200" dirty="0">
                <a:solidFill>
                  <a:schemeClr val="bg1"/>
                </a:solidFill>
              </a:rPr>
              <a:t>. </a:t>
            </a:r>
            <a:endParaRPr lang="es-A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FBB203A-45FF-A167-80F2-E07EDE16722F}"/>
              </a:ext>
            </a:extLst>
          </p:cNvPr>
          <p:cNvSpPr txBox="1"/>
          <p:nvPr/>
        </p:nvSpPr>
        <p:spPr>
          <a:xfrm>
            <a:off x="936978" y="340166"/>
            <a:ext cx="71671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600" b="1" u="sng" dirty="0">
                <a:solidFill>
                  <a:srgbClr val="F4860C"/>
                </a:solidFill>
              </a:rPr>
              <a:t>Ejemplo de LINKEDHASHMAP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F17D33-26D1-F349-674D-71C21333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11" y="1357423"/>
            <a:ext cx="7927378" cy="34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2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399FD5-221F-7A01-3F16-190670B686AE}"/>
              </a:ext>
            </a:extLst>
          </p:cNvPr>
          <p:cNvSpPr txBox="1"/>
          <p:nvPr/>
        </p:nvSpPr>
        <p:spPr>
          <a:xfrm>
            <a:off x="485423" y="298126"/>
            <a:ext cx="8082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 b="1" u="sng">
                <a:solidFill>
                  <a:srgbClr val="F4860C"/>
                </a:solidFill>
              </a:defRPr>
            </a:lvl1pPr>
          </a:lstStyle>
          <a:p>
            <a:pPr algn="ctr"/>
            <a:r>
              <a:rPr lang="es-AR" sz="3200" dirty="0"/>
              <a:t>TREEMAP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D308F4-0AA1-401F-ADD4-B08F248C685E}"/>
              </a:ext>
            </a:extLst>
          </p:cNvPr>
          <p:cNvSpPr txBox="1"/>
          <p:nvPr/>
        </p:nvSpPr>
        <p:spPr>
          <a:xfrm>
            <a:off x="485423" y="1048838"/>
            <a:ext cx="80828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defRPr sz="2000">
                <a:solidFill>
                  <a:schemeClr val="bg1"/>
                </a:solidFill>
              </a:defRPr>
            </a:lvl1pPr>
          </a:lstStyle>
          <a:p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/>
              <a:t> Utiliza un </a:t>
            </a:r>
            <a:r>
              <a:rPr lang="es-ES" sz="1800" b="1" u="sng" dirty="0">
                <a:solidFill>
                  <a:srgbClr val="00B0F0"/>
                </a:solidFill>
              </a:rPr>
              <a:t>ÁRBOL BINARIO</a:t>
            </a:r>
            <a:r>
              <a:rPr lang="es-ES" sz="1800" dirty="0">
                <a:solidFill>
                  <a:srgbClr val="00B0F0"/>
                </a:solidFill>
              </a:rPr>
              <a:t> </a:t>
            </a:r>
            <a:r>
              <a:rPr lang="es-ES" sz="1800" b="1" u="sng" dirty="0">
                <a:solidFill>
                  <a:srgbClr val="FFFF00"/>
                </a:solidFill>
              </a:rPr>
              <a:t>equilibrado</a:t>
            </a:r>
            <a:r>
              <a:rPr lang="es-ES" sz="1800" dirty="0"/>
              <a:t> para implementar el mapa.</a:t>
            </a:r>
          </a:p>
          <a:p>
            <a:endParaRPr lang="es-ES" sz="1800" b="1" dirty="0">
              <a:solidFill>
                <a:srgbClr val="00B0F0"/>
              </a:solidFill>
            </a:endParaRPr>
          </a:p>
          <a:p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/>
              <a:t> Permite tener un mapa </a:t>
            </a:r>
            <a:r>
              <a:rPr lang="es-ES" sz="1800" b="1" u="sng" dirty="0">
                <a:solidFill>
                  <a:srgbClr val="00B0F0"/>
                </a:solidFill>
              </a:rPr>
              <a:t>ORDENADO</a:t>
            </a:r>
            <a:r>
              <a:rPr lang="es-ES" sz="1800" dirty="0"/>
              <a:t>. La iteración será en orden ascendente según sus </a:t>
            </a:r>
            <a:r>
              <a:rPr lang="es-ES" sz="1800" dirty="0" err="1"/>
              <a:t>keys</a:t>
            </a:r>
            <a:r>
              <a:rPr lang="es-ES" sz="1800" dirty="0"/>
              <a:t>. </a:t>
            </a:r>
          </a:p>
          <a:p>
            <a:pPr>
              <a:lnSpc>
                <a:spcPct val="150000"/>
              </a:lnSpc>
            </a:pPr>
            <a:endParaRPr lang="es-ES" sz="1800" dirty="0"/>
          </a:p>
          <a:p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/>
              <a:t> </a:t>
            </a:r>
            <a:r>
              <a:rPr lang="es-ES" sz="1800" dirty="0" err="1"/>
              <a:t>TreeMap</a:t>
            </a:r>
            <a:r>
              <a:rPr lang="es-ES" sz="1800" dirty="0"/>
              <a:t> ordenará todos los valores “en el orden natural” de las claves o mediante un comparador, </a:t>
            </a:r>
            <a:r>
              <a:rPr lang="es-ES" sz="1800" b="1" dirty="0"/>
              <a:t>de forma ascendente, si trabajamos con objetos tipo </a:t>
            </a:r>
            <a:r>
              <a:rPr lang="es-ES" sz="1800" b="1" dirty="0" err="1"/>
              <a:t>String</a:t>
            </a:r>
            <a:r>
              <a:rPr lang="es-ES" sz="1800" b="1" dirty="0"/>
              <a:t>, </a:t>
            </a:r>
            <a:r>
              <a:rPr lang="es-ES" sz="1800" b="1" dirty="0" err="1"/>
              <a:t>Integer</a:t>
            </a:r>
            <a:r>
              <a:rPr lang="es-ES" sz="1800" b="1" dirty="0"/>
              <a:t>, etc. </a:t>
            </a:r>
            <a:r>
              <a:rPr lang="es-ES" sz="1800" b="1" dirty="0">
                <a:solidFill>
                  <a:srgbClr val="FFFF00"/>
                </a:solidFill>
              </a:rPr>
              <a:t>Si usamos como </a:t>
            </a:r>
            <a:r>
              <a:rPr lang="es-ES" sz="1800" b="1" dirty="0" err="1">
                <a:solidFill>
                  <a:srgbClr val="FFFF00"/>
                </a:solidFill>
              </a:rPr>
              <a:t>key</a:t>
            </a:r>
            <a:r>
              <a:rPr lang="es-ES" sz="1800" b="1" dirty="0">
                <a:solidFill>
                  <a:srgbClr val="FFFF00"/>
                </a:solidFill>
              </a:rPr>
              <a:t> clases creadas por el programador, habrá que implementar en ellas la interfaz Comparable.</a:t>
            </a:r>
          </a:p>
          <a:p>
            <a:pPr>
              <a:lnSpc>
                <a:spcPct val="150000"/>
              </a:lnSpc>
            </a:pPr>
            <a:endParaRPr lang="es-419" sz="1800" b="1" dirty="0"/>
          </a:p>
          <a:p>
            <a:r>
              <a:rPr lang="es-419" sz="1800" b="1" dirty="0">
                <a:solidFill>
                  <a:srgbClr val="00B0F0"/>
                </a:solidFill>
              </a:rPr>
              <a:t>=&gt;</a:t>
            </a:r>
            <a:r>
              <a:rPr lang="es-419" sz="1800" b="1" dirty="0"/>
              <a:t> </a:t>
            </a:r>
            <a:r>
              <a:rPr lang="es-419" sz="1800" dirty="0"/>
              <a:t>El coste de las operaciones básicas será logarítmico con el número de elementos del mapa O(log n).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11082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399FD5-221F-7A01-3F16-190670B686AE}"/>
              </a:ext>
            </a:extLst>
          </p:cNvPr>
          <p:cNvSpPr txBox="1"/>
          <p:nvPr/>
        </p:nvSpPr>
        <p:spPr>
          <a:xfrm>
            <a:off x="485423" y="298126"/>
            <a:ext cx="4780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 b="1" u="sng">
                <a:solidFill>
                  <a:srgbClr val="F4860C"/>
                </a:solidFill>
              </a:defRPr>
            </a:lvl1pPr>
          </a:lstStyle>
          <a:p>
            <a:r>
              <a:rPr lang="es-AR" dirty="0" err="1"/>
              <a:t>TreeMap</a:t>
            </a:r>
            <a:r>
              <a:rPr lang="es-AR" dirty="0"/>
              <a:t>: Métodos.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476ABA-4A5E-6E84-59E9-4751CA82E21B}"/>
              </a:ext>
            </a:extLst>
          </p:cNvPr>
          <p:cNvSpPr txBox="1"/>
          <p:nvPr/>
        </p:nvSpPr>
        <p:spPr>
          <a:xfrm>
            <a:off x="1800577" y="1502672"/>
            <a:ext cx="4572000" cy="307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 </a:t>
            </a:r>
            <a:r>
              <a:rPr lang="en-U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ceilingKey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</a:t>
            </a:r>
          </a:p>
          <a:p>
            <a:pPr marL="6985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firstkey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  <a:p>
            <a:pPr marL="6985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lastKey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  <a:p>
            <a:pPr marL="6985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lowerKey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(object key)</a:t>
            </a:r>
          </a:p>
          <a:p>
            <a:pPr marL="69850" lv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500"/>
            </a:pP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 </a:t>
            </a:r>
            <a:r>
              <a:rPr lang="en-U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higherKey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(object key)</a:t>
            </a:r>
          </a:p>
        </p:txBody>
      </p:sp>
    </p:spTree>
    <p:extLst>
      <p:ext uri="{BB962C8B-B14F-4D97-AF65-F5344CB8AC3E}">
        <p14:creationId xmlns:p14="http://schemas.microsoft.com/office/powerpoint/2010/main" val="828920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399FD5-221F-7A01-3F16-190670B686AE}"/>
              </a:ext>
            </a:extLst>
          </p:cNvPr>
          <p:cNvSpPr txBox="1"/>
          <p:nvPr/>
        </p:nvSpPr>
        <p:spPr>
          <a:xfrm>
            <a:off x="485423" y="298126"/>
            <a:ext cx="4780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2800" b="1" u="sng">
                <a:solidFill>
                  <a:srgbClr val="F4860C"/>
                </a:solidFill>
              </a:defRPr>
            </a:lvl1pPr>
          </a:lstStyle>
          <a:p>
            <a:r>
              <a:rPr lang="es-AR" dirty="0" err="1"/>
              <a:t>TreeMap</a:t>
            </a:r>
            <a:r>
              <a:rPr lang="es-AR" dirty="0"/>
              <a:t>. Ejemplo: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B2E4EB-2CCA-05AF-18F7-ABC015CF6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9" y="1331210"/>
            <a:ext cx="8388442" cy="35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1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304799" y="123822"/>
            <a:ext cx="839893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Resumen de clases que implementan </a:t>
            </a:r>
            <a:r>
              <a:rPr lang="es-419" sz="2800" b="1" u="sng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8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17802F-4D59-B236-C483-716DFF8F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9" y="914400"/>
            <a:ext cx="8003821" cy="412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832342" y="83602"/>
            <a:ext cx="6966952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 b="1" u="sng" dirty="0" err="1">
                <a:solidFill>
                  <a:srgbClr val="F4860C"/>
                </a:solidFill>
              </a:rPr>
              <a:t>HashMap</a:t>
            </a:r>
            <a:r>
              <a:rPr lang="es-AR" sz="3000" b="1" u="sng" dirty="0">
                <a:solidFill>
                  <a:srgbClr val="F4860C"/>
                </a:solidFill>
              </a:rPr>
              <a:t> vs. </a:t>
            </a:r>
            <a:r>
              <a:rPr lang="es-AR" sz="3000" b="1" u="sng" dirty="0" err="1">
                <a:solidFill>
                  <a:srgbClr val="F4860C"/>
                </a:solidFill>
              </a:rPr>
              <a:t>HashTable</a:t>
            </a:r>
            <a:r>
              <a:rPr lang="es-AR" sz="3000" b="1" u="sng" dirty="0">
                <a:solidFill>
                  <a:srgbClr val="F4860C"/>
                </a:solidFill>
              </a:rPr>
              <a:t> vs </a:t>
            </a:r>
            <a:r>
              <a:rPr lang="es-AR" sz="3000" b="1" u="sng" dirty="0" err="1">
                <a:solidFill>
                  <a:srgbClr val="F4860C"/>
                </a:solidFill>
              </a:rPr>
              <a:t>TreeMap</a:t>
            </a:r>
            <a:endParaRPr sz="30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1C5C61-2763-8B9F-2C2A-5F11584A6406}"/>
              </a:ext>
            </a:extLst>
          </p:cNvPr>
          <p:cNvSpPr txBox="1"/>
          <p:nvPr/>
        </p:nvSpPr>
        <p:spPr>
          <a:xfrm>
            <a:off x="519954" y="863878"/>
            <a:ext cx="7977544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La principal diferencia entre uno y otro es la </a:t>
            </a:r>
            <a:r>
              <a:rPr lang="es-ES" sz="1800" b="1" dirty="0">
                <a:solidFill>
                  <a:srgbClr val="FFFF00"/>
                </a:solidFill>
              </a:rPr>
              <a:t>sincronización: </a:t>
            </a:r>
            <a:r>
              <a:rPr lang="es-ES" sz="1800" b="1" dirty="0" err="1">
                <a:solidFill>
                  <a:srgbClr val="FFFF00"/>
                </a:solidFill>
              </a:rPr>
              <a:t>HashTable</a:t>
            </a:r>
            <a:r>
              <a:rPr lang="es-ES" sz="1800" b="1" dirty="0">
                <a:solidFill>
                  <a:srgbClr val="FFFF00"/>
                </a:solidFill>
              </a:rPr>
              <a:t> es el único sincronizado</a:t>
            </a:r>
            <a:r>
              <a:rPr lang="es-ES" sz="1800" b="1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HashMap</a:t>
            </a:r>
            <a:r>
              <a:rPr lang="es-ES" sz="1800" dirty="0">
                <a:solidFill>
                  <a:schemeClr val="bg1"/>
                </a:solidFill>
              </a:rPr>
              <a:t> y </a:t>
            </a:r>
            <a:r>
              <a:rPr lang="es-ES" sz="1800" dirty="0" err="1">
                <a:solidFill>
                  <a:schemeClr val="bg1"/>
                </a:solidFill>
              </a:rPr>
              <a:t>TreeMap</a:t>
            </a:r>
            <a:r>
              <a:rPr lang="es-ES" sz="1800" dirty="0">
                <a:solidFill>
                  <a:schemeClr val="bg1"/>
                </a:solidFill>
              </a:rPr>
              <a:t> no.</a:t>
            </a:r>
            <a:r>
              <a:rPr lang="es-ES" sz="1800" b="1" dirty="0">
                <a:solidFill>
                  <a:srgbClr val="FFFF00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Por ello, para aplicaciones multihilos es preferible elegir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Hashtable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b="1" dirty="0" err="1">
                <a:solidFill>
                  <a:srgbClr val="FFFF00"/>
                </a:solidFill>
              </a:rPr>
              <a:t>HashMap</a:t>
            </a:r>
            <a:r>
              <a:rPr lang="es-ES" sz="1800" b="1" dirty="0">
                <a:solidFill>
                  <a:srgbClr val="FFFF00"/>
                </a:solidFill>
              </a:rPr>
              <a:t> es mejor en cuanto a performance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b="1" dirty="0" err="1">
                <a:solidFill>
                  <a:srgbClr val="FFFF00"/>
                </a:solidFill>
              </a:rPr>
              <a:t>TreeMap</a:t>
            </a:r>
            <a:r>
              <a:rPr lang="es-ES" sz="1800" b="1" dirty="0">
                <a:solidFill>
                  <a:srgbClr val="FFFF00"/>
                </a:solidFill>
              </a:rPr>
              <a:t> es el único ordenado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HashTable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no lo son.</a:t>
            </a:r>
          </a:p>
          <a:p>
            <a:pPr algn="just">
              <a:lnSpc>
                <a:spcPct val="150000"/>
              </a:lnSpc>
            </a:pPr>
            <a:endParaRPr lang="es-ES" sz="18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rgbClr val="00B0F0"/>
                </a:solidFill>
              </a:rPr>
              <a:t>=&gt;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ES" sz="1800" dirty="0" err="1">
                <a:solidFill>
                  <a:srgbClr val="FFFF00"/>
                </a:solidFill>
              </a:rPr>
              <a:t>Hashtable</a:t>
            </a:r>
            <a:r>
              <a:rPr lang="es-ES" sz="1800" dirty="0">
                <a:solidFill>
                  <a:srgbClr val="FFFF00"/>
                </a:solidFill>
              </a:rPr>
              <a:t> no admite valores nulos 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en ninguna de sus partes, mientras que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HashMap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permite tener una clave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null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 y un valor </a:t>
            </a:r>
            <a:r>
              <a:rPr lang="es-ES" sz="1800" dirty="0" err="1">
                <a:solidFill>
                  <a:schemeClr val="bg1">
                    <a:lumMod val="95000"/>
                  </a:schemeClr>
                </a:solidFill>
              </a:rPr>
              <a:t>null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s-A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7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373513" y="611948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373513" y="2122837"/>
            <a:ext cx="79005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>
                <a:solidFill>
                  <a:schemeClr val="bg1"/>
                </a:solidFill>
              </a:rPr>
              <a:t>Interfaz </a:t>
            </a:r>
            <a:r>
              <a:rPr lang="es-AR" sz="1600" dirty="0" err="1">
                <a:solidFill>
                  <a:schemeClr val="bg1"/>
                </a:solidFill>
              </a:rPr>
              <a:t>Map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HashMap</a:t>
            </a:r>
            <a:r>
              <a:rPr lang="es-AR" sz="1600" dirty="0">
                <a:solidFill>
                  <a:schemeClr val="bg1"/>
                </a:solidFill>
              </a:rPr>
              <a:t>. 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Hashtable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LinkedHashMap</a:t>
            </a:r>
            <a:r>
              <a:rPr lang="es-AR" sz="1600" dirty="0">
                <a:solidFill>
                  <a:schemeClr val="bg1"/>
                </a:solidFill>
              </a:rPr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AR" sz="1600" dirty="0" err="1">
                <a:solidFill>
                  <a:schemeClr val="bg1"/>
                </a:solidFill>
              </a:rPr>
              <a:t>TreeMap</a:t>
            </a:r>
            <a:r>
              <a:rPr lang="es-AR" sz="1600" dirty="0">
                <a:solidFill>
                  <a:schemeClr val="bg1"/>
                </a:solidFill>
              </a:rPr>
              <a:t> </a:t>
            </a:r>
            <a:endParaRPr sz="16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1154289" y="812801"/>
            <a:ext cx="6835422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Como resumen de todas las colecciones:</a:t>
            </a:r>
          </a:p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6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4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Diagrama de decisiones para el uso de colecciones:</a:t>
            </a:r>
            <a:endParaRPr sz="44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4357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9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27FA972-650F-5A93-51AC-EE5558FFA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649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0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/>
        </p:nvSpPr>
        <p:spPr>
          <a:xfrm>
            <a:off x="366888" y="349956"/>
            <a:ext cx="841022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Resumen comparativo de las principales colecciones vistas:</a:t>
            </a:r>
            <a:endParaRPr sz="24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597B72-D22C-2317-0583-A9A11F9A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7" y="1238602"/>
            <a:ext cx="8961845" cy="33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44577" y="213778"/>
            <a:ext cx="828522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MAP</a:t>
            </a:r>
          </a:p>
        </p:txBody>
      </p:sp>
      <p:sp>
        <p:nvSpPr>
          <p:cNvPr id="232" name="Google Shape;232;p27"/>
          <p:cNvSpPr txBox="1"/>
          <p:nvPr/>
        </p:nvSpPr>
        <p:spPr>
          <a:xfrm>
            <a:off x="414199" y="974290"/>
            <a:ext cx="8315602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Representa una estructura de datos que </a:t>
            </a:r>
            <a:r>
              <a:rPr lang="es-ES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ASOCIA CLAVES CON VALORES, Y NINGUNA CLAVE PUEDE REPETIRSE DENTRO DE UN MISMO MAPA</a:t>
            </a:r>
            <a:r>
              <a:rPr lang="es-ES" sz="19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s-ES" sz="1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19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 clave funciona como un identificador único </a:t>
            </a:r>
            <a:r>
              <a:rPr lang="es-ES" sz="19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419" sz="1900" i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conviene que sea inmutable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1900" i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-final-, de modo que no cambie en tiempo de ejecución), </a:t>
            </a:r>
            <a:r>
              <a:rPr lang="es-E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no se admiten claves duplicadas. Y para cada clave sólo habrá un valor, aunque diferentes claves pueden asociarse con el mismo valor</a:t>
            </a:r>
          </a:p>
        </p:txBody>
      </p:sp>
    </p:spTree>
    <p:extLst>
      <p:ext uri="{BB962C8B-B14F-4D97-AF65-F5344CB8AC3E}">
        <p14:creationId xmlns:p14="http://schemas.microsoft.com/office/powerpoint/2010/main" val="353851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14199" y="159989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MAP</a:t>
            </a:r>
          </a:p>
        </p:txBody>
      </p:sp>
      <p:sp>
        <p:nvSpPr>
          <p:cNvPr id="232" name="Google Shape;232;p27"/>
          <p:cNvSpPr txBox="1"/>
          <p:nvPr/>
        </p:nvSpPr>
        <p:spPr>
          <a:xfrm>
            <a:off x="414199" y="974290"/>
            <a:ext cx="8315602" cy="3724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Aunque muchas veces se hable de los mapas como una colección, en realidad no lo son, ya que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heredan de la interfaz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debido a su estructura única de manejo de datos basada en pares clave-valor, que es diferente de las colecciones que manejan listas o conjuntos de valores).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mapas se definen en la interfaz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AR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AR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=&gt;</a:t>
            </a:r>
            <a:r>
              <a:rPr lang="es-AR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iterar sobre un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se pueden obtener vistas de las claves, los valores o los pares clave-valor (entradas). Estas vistas son Sets para claves y entradas, y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valores, lo que permite utilizar todas las operaciones de iteración proporcionadas por esas interfaces. 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739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611422" y="285495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MAP: Ventajas</a:t>
            </a:r>
          </a:p>
        </p:txBody>
      </p:sp>
      <p:sp>
        <p:nvSpPr>
          <p:cNvPr id="232" name="Google Shape;232;p27"/>
          <p:cNvSpPr txBox="1"/>
          <p:nvPr/>
        </p:nvSpPr>
        <p:spPr>
          <a:xfrm>
            <a:off x="611422" y="1816973"/>
            <a:ext cx="7940907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Como los valores se insertan, recuperan o eliminan usando la clave correspondiente, </a:t>
            </a:r>
            <a:r>
              <a:rPr lang="es-ES" sz="20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operaciones de acceso son muy rápidas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dependiendo de la implementación del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s-ES"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8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701571" y="174480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u="sng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: Métodos.</a:t>
            </a:r>
            <a:endParaRPr sz="28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A201E-F224-7605-6C1B-90957EC88613}"/>
              </a:ext>
            </a:extLst>
          </p:cNvPr>
          <p:cNvSpPr txBox="1"/>
          <p:nvPr/>
        </p:nvSpPr>
        <p:spPr>
          <a:xfrm>
            <a:off x="537882" y="875592"/>
            <a:ext cx="81578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put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(K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V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Inserta el par clave-valor en el mapa. Si la clave ya existe, el valor anterior se reemplaza por el valor especificado. </a:t>
            </a:r>
          </a:p>
          <a:p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el valor asociado con la clave especificada, o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null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 el mapa no contiene la clave. </a:t>
            </a:r>
          </a:p>
          <a:p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</a:t>
            </a: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</a:t>
            </a:r>
            <a:r>
              <a:rPr lang="en-U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(Object value)</a:t>
            </a:r>
            <a:endParaRPr lang="es-ES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Elimina el par clave-valor asociado con la clave especificada y devuelve el valor al que la clave estaba previamente asociada. </a:t>
            </a:r>
          </a:p>
          <a:p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remove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</a:t>
            </a:r>
            <a:endParaRPr lang="es-AR" sz="20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84094" y="157756"/>
            <a:ext cx="59253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600" b="1" u="sng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6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: Métodos.</a:t>
            </a:r>
            <a:endParaRPr sz="26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4A201E-F224-7605-6C1B-90957EC88613}"/>
              </a:ext>
            </a:extLst>
          </p:cNvPr>
          <p:cNvSpPr txBox="1"/>
          <p:nvPr/>
        </p:nvSpPr>
        <p:spPr>
          <a:xfrm>
            <a:off x="475129" y="896183"/>
            <a:ext cx="819374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containsKey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true si el mapa contiene la clave especificada. </a:t>
            </a:r>
          </a:p>
          <a:p>
            <a:pPr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containsValue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true si el mapa mapea una o más claves a este valor. </a:t>
            </a:r>
          </a:p>
          <a:p>
            <a:pPr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Set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keySet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un Set de las claves contenidas en este mapa. </a:t>
            </a:r>
          </a:p>
          <a:p>
            <a:pPr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una </a:t>
            </a:r>
            <a:r>
              <a:rPr lang="es-ES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los valores contenidos en este mapa. </a:t>
            </a:r>
          </a:p>
          <a:p>
            <a:pPr>
              <a:spcAft>
                <a:spcPts val="1800"/>
              </a:spcAft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E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entrySet</a:t>
            </a:r>
            <a:r>
              <a:rPr lang="es-E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(): 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Devuelve un Set de las entradas (pares clave-valor) contenidas en este mapa</a:t>
            </a:r>
          </a:p>
          <a:p>
            <a:pPr marL="69850" lvl="0">
              <a:spcBef>
                <a:spcPts val="0"/>
              </a:spcBef>
              <a:spcAft>
                <a:spcPts val="1800"/>
              </a:spcAft>
              <a:buSzPts val="2500"/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b</a:t>
            </a:r>
            <a:r>
              <a:rPr lang="en-U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oolean</a:t>
            </a: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isEmpty</a:t>
            </a:r>
            <a:r>
              <a:rPr lang="en-U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</a:p>
          <a:p>
            <a:pPr marL="69850" lvl="0" rtl="0">
              <a:spcBef>
                <a:spcPts val="0"/>
              </a:spcBef>
              <a:spcAft>
                <a:spcPts val="1800"/>
              </a:spcAft>
              <a:buSzPts val="2500"/>
            </a:pP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</a:t>
            </a: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 </a:t>
            </a:r>
            <a:r>
              <a:rPr lang="en-US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size </a:t>
            </a:r>
            <a:r>
              <a:rPr lang="en-U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</a:t>
            </a:r>
            <a:endParaRPr lang="es-AR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2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690283" y="287369"/>
            <a:ext cx="592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u="sng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u="sng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: Forma de recorrer.</a:t>
            </a:r>
            <a:endParaRPr sz="2800" b="1" u="sng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587992-EA04-75AB-7CF2-1D6EC225654E}"/>
              </a:ext>
            </a:extLst>
          </p:cNvPr>
          <p:cNvSpPr txBox="1"/>
          <p:nvPr/>
        </p:nvSpPr>
        <p:spPr>
          <a:xfrm>
            <a:off x="690283" y="1259690"/>
            <a:ext cx="7628964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Iterator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it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= 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hm.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entrySet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().</a:t>
            </a: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iterator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();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while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it.hasNext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())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{</a:t>
            </a: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Map.Entry</a:t>
            </a: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 me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= (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Map.Entry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) 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it.next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();</a:t>
            </a:r>
          </a:p>
          <a:p>
            <a:pPr marL="0" lvl="0" indent="45720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System.out.println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me.getKey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()+"-"+</a:t>
            </a:r>
            <a:r>
              <a:rPr lang="es-419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me.getValues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());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84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44575" y="123466"/>
            <a:ext cx="780295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Interfaz </a:t>
            </a:r>
            <a:r>
              <a:rPr lang="es-419" sz="2800" b="1" dirty="0" err="1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Map</a:t>
            </a:r>
            <a:r>
              <a:rPr lang="es-419" sz="2800" b="1" dirty="0">
                <a:solidFill>
                  <a:srgbClr val="F4860C"/>
                </a:solidFill>
                <a:latin typeface="Lato"/>
                <a:ea typeface="Lato"/>
                <a:cs typeface="Lato"/>
                <a:sym typeface="Lato"/>
              </a:rPr>
              <a:t>: Clases</a:t>
            </a:r>
            <a:endParaRPr sz="2800" b="1" dirty="0">
              <a:solidFill>
                <a:srgbClr val="F4860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2EA945-57CE-6D8E-AEBF-A05726B43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2" y="738989"/>
            <a:ext cx="7514124" cy="428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3471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925</Words>
  <Application>Microsoft Office PowerPoint</Application>
  <PresentationFormat>Presentación en pantalla (16:9)</PresentationFormat>
  <Paragraphs>94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Lato</vt:lpstr>
      <vt:lpstr>Arial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Carolina Archuby</dc:creator>
  <cp:lastModifiedBy>Carolina Archuby</cp:lastModifiedBy>
  <cp:revision>61</cp:revision>
  <dcterms:modified xsi:type="dcterms:W3CDTF">2024-09-09T12:29:47Z</dcterms:modified>
</cp:coreProperties>
</file>