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0"/>
  </p:notesMasterIdLst>
  <p:sldIdLst>
    <p:sldId id="256" r:id="rId2"/>
    <p:sldId id="257" r:id="rId3"/>
    <p:sldId id="258" r:id="rId4"/>
    <p:sldId id="286" r:id="rId5"/>
    <p:sldId id="297" r:id="rId6"/>
    <p:sldId id="261" r:id="rId7"/>
    <p:sldId id="262" r:id="rId8"/>
    <p:sldId id="260" r:id="rId9"/>
    <p:sldId id="259" r:id="rId10"/>
    <p:sldId id="295" r:id="rId11"/>
    <p:sldId id="274" r:id="rId12"/>
    <p:sldId id="263" r:id="rId13"/>
    <p:sldId id="264" r:id="rId14"/>
    <p:sldId id="265" r:id="rId15"/>
    <p:sldId id="287" r:id="rId16"/>
    <p:sldId id="301" r:id="rId17"/>
    <p:sldId id="302" r:id="rId18"/>
    <p:sldId id="288" r:id="rId19"/>
    <p:sldId id="277" r:id="rId20"/>
    <p:sldId id="289" r:id="rId21"/>
    <p:sldId id="300" r:id="rId22"/>
    <p:sldId id="291" r:id="rId23"/>
    <p:sldId id="304" r:id="rId24"/>
    <p:sldId id="276" r:id="rId25"/>
    <p:sldId id="290" r:id="rId26"/>
    <p:sldId id="278" r:id="rId27"/>
    <p:sldId id="266" r:id="rId28"/>
    <p:sldId id="303" r:id="rId29"/>
    <p:sldId id="299" r:id="rId30"/>
    <p:sldId id="280" r:id="rId31"/>
    <p:sldId id="279" r:id="rId32"/>
    <p:sldId id="281" r:id="rId33"/>
    <p:sldId id="282" r:id="rId34"/>
    <p:sldId id="283" r:id="rId35"/>
    <p:sldId id="298" r:id="rId36"/>
    <p:sldId id="267" r:id="rId37"/>
    <p:sldId id="268" r:id="rId38"/>
    <p:sldId id="269" r:id="rId39"/>
    <p:sldId id="270" r:id="rId40"/>
    <p:sldId id="292" r:id="rId41"/>
    <p:sldId id="293" r:id="rId42"/>
    <p:sldId id="294" r:id="rId43"/>
    <p:sldId id="271" r:id="rId44"/>
    <p:sldId id="306" r:id="rId45"/>
    <p:sldId id="305" r:id="rId46"/>
    <p:sldId id="308" r:id="rId47"/>
    <p:sldId id="307" r:id="rId48"/>
    <p:sldId id="272" r:id="rId49"/>
  </p:sldIdLst>
  <p:sldSz cx="9144000" cy="5143500" type="screen16x9"/>
  <p:notesSz cx="6858000" cy="9144000"/>
  <p:embeddedFontLst>
    <p:embeddedFont>
      <p:font typeface="Lato" panose="020F0502020204030203" pitchFamily="34" charset="0"/>
      <p:regular r:id="rId51"/>
      <p:bold r:id="rId52"/>
      <p:italic r:id="rId53"/>
      <p:boldItalic r:id="rId54"/>
    </p:embeddedFont>
    <p:embeddedFont>
      <p:font typeface="Montserrat" panose="00000500000000000000" pitchFamily="2" charset="0"/>
      <p:regular r:id="rId55"/>
      <p:bold r:id="rId56"/>
      <p:italic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860B"/>
    <a:srgbClr val="FF66CC"/>
    <a:srgbClr val="FF33CC"/>
    <a:srgbClr val="61EC14"/>
    <a:srgbClr val="F08F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55" autoAdjust="0"/>
    <p:restoredTop sz="88716" autoAdjust="0"/>
  </p:normalViewPr>
  <p:slideViewPr>
    <p:cSldViewPr snapToGrid="0">
      <p:cViewPr varScale="1">
        <p:scale>
          <a:sx n="80" d="100"/>
          <a:sy n="80" d="100"/>
        </p:scale>
        <p:origin x="114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font" Target="fonts/font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3.fntdata"/><Relationship Id="rId58" Type="http://schemas.openxmlformats.org/officeDocument/2006/relationships/font" Target="fonts/font8.fntdata"/><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font" Target="fonts/font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4.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7.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2.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dc5699acb1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dc5699acb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e0a7793df7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e0a7793df7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75061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e0a7793df7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e0a7793df7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80770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e0a7793df7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e0a7793df7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e0a7793df7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e0a7793df7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e0a7793df7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e0a7793df7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e0a7793df7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e0a7793df7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28061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e0a7793df7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e0a7793df7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21444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e0a7793df7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e0a7793df7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41959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e0a7793df7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e0a7793df7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07032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e0a7793df7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e0a7793df7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8777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dc5699acb1_1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dc5699acb1_1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e0a7793df7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e0a7793df7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08956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e0a7793df7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e0a7793df7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90662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e0a7793df7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e0a7793df7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85865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e0a7793df7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e0a7793df7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03700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e0a7793df7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e0a7793df7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46258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e0a7793df7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e0a7793df7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36014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e0a7793df7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e0a7793df7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52250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e0a7793df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e0a7793df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e0a7793df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e0a7793df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54951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e0a7793df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e0a7793df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1511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e0a7793d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e0a7793d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e0a7793df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e0a7793df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85229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e0a7793df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e0a7793df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31498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e0a7793df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e0a7793df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60267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e0a7793df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e0a7793df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901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e0a7793df7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e0a7793df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03230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e0a7793df7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e0a7793df7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40564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e0a7793df7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e0a7793df7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e0a7793df7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e0a7793df7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1e0a7793df7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1e0a7793df7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e0a7793df7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e0a7793df7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e0a7793d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e0a7793d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761881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e0a7793df7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e0a7793df7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87115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e0a7793df7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e0a7793df7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672187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e0a7793df7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e0a7793df7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50786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e0a7793df7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1e0a7793df7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e0a7793df7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1e0a7793df7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17843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e0a7793df7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1e0a7793df7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34089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e0a7793df7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1e0a7793df7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837732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e0a7793df7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1e0a7793df7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203862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1e0a7793df7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1e0a7793df7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e0a7793d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e0a7793d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5030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e0a7793df7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e0a7793df7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e0a7793df7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e0a7793df7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e0a7793df7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e0a7793df7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e0a7793df7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e0a7793df7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419"/>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1.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5.xml"/><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7.xm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1.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3"/>
        <p:cNvGrpSpPr/>
        <p:nvPr/>
      </p:nvGrpSpPr>
      <p:grpSpPr>
        <a:xfrm>
          <a:off x="0" y="0"/>
          <a:ext cx="0" cy="0"/>
          <a:chOff x="0" y="0"/>
          <a:chExt cx="0" cy="0"/>
        </a:xfrm>
      </p:grpSpPr>
      <p:pic>
        <p:nvPicPr>
          <p:cNvPr id="134" name="Google Shape;134;p13"/>
          <p:cNvPicPr preferRelativeResize="0"/>
          <p:nvPr/>
        </p:nvPicPr>
        <p:blipFill>
          <a:blip r:embed="rId3">
            <a:alphaModFix/>
          </a:blip>
          <a:stretch>
            <a:fillRect/>
          </a:stretch>
        </p:blipFill>
        <p:spPr>
          <a:xfrm>
            <a:off x="3849511" y="4309836"/>
            <a:ext cx="2008544" cy="563531"/>
          </a:xfrm>
          <a:prstGeom prst="rect">
            <a:avLst/>
          </a:prstGeom>
          <a:noFill/>
          <a:ln>
            <a:noFill/>
          </a:ln>
          <a:effectLst>
            <a:reflection endPos="30000" dist="38100" dir="5400000" fadeDir="5400012" sy="-100000" algn="bl" rotWithShape="0"/>
          </a:effectLst>
        </p:spPr>
      </p:pic>
      <p:pic>
        <p:nvPicPr>
          <p:cNvPr id="135" name="Google Shape;135;p13"/>
          <p:cNvPicPr preferRelativeResize="0"/>
          <p:nvPr/>
        </p:nvPicPr>
        <p:blipFill>
          <a:blip r:embed="rId4">
            <a:alphaModFix/>
          </a:blip>
          <a:stretch>
            <a:fillRect/>
          </a:stretch>
        </p:blipFill>
        <p:spPr>
          <a:xfrm>
            <a:off x="5530011" y="286687"/>
            <a:ext cx="3488425" cy="3488425"/>
          </a:xfrm>
          <a:prstGeom prst="rect">
            <a:avLst/>
          </a:prstGeom>
          <a:noFill/>
          <a:ln>
            <a:noFill/>
          </a:ln>
        </p:spPr>
      </p:pic>
      <p:sp>
        <p:nvSpPr>
          <p:cNvPr id="136" name="Google Shape;136;p13"/>
          <p:cNvSpPr txBox="1">
            <a:spLocks noGrp="1"/>
          </p:cNvSpPr>
          <p:nvPr>
            <p:ph type="title" idx="4294967295"/>
          </p:nvPr>
        </p:nvSpPr>
        <p:spPr>
          <a:xfrm>
            <a:off x="371200" y="667700"/>
            <a:ext cx="4977900" cy="114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s-419" sz="3000"/>
              <a:t>Programación II</a:t>
            </a:r>
            <a:br>
              <a:rPr lang="es-419" sz="3000"/>
            </a:br>
            <a:r>
              <a:rPr lang="es-419" sz="3000"/>
              <a:t>Desarrollo en Java</a:t>
            </a:r>
            <a:endParaRPr sz="3000"/>
          </a:p>
        </p:txBody>
      </p:sp>
      <p:sp>
        <p:nvSpPr>
          <p:cNvPr id="137" name="Google Shape;137;p13"/>
          <p:cNvSpPr txBox="1"/>
          <p:nvPr/>
        </p:nvSpPr>
        <p:spPr>
          <a:xfrm>
            <a:off x="439888" y="2393789"/>
            <a:ext cx="5282700" cy="846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300" b="1" dirty="0">
                <a:solidFill>
                  <a:srgbClr val="F5860B"/>
                </a:solidFill>
                <a:latin typeface="Lato"/>
                <a:ea typeface="Lato"/>
                <a:cs typeface="Lato"/>
                <a:sym typeface="Lato"/>
              </a:rPr>
              <a:t>Clase </a:t>
            </a:r>
            <a:r>
              <a:rPr lang="es-419" sz="2300" b="1" dirty="0" err="1">
                <a:solidFill>
                  <a:srgbClr val="F5860B"/>
                </a:solidFill>
                <a:latin typeface="Lato"/>
                <a:ea typeface="Lato"/>
                <a:cs typeface="Lato"/>
                <a:sym typeface="Lato"/>
              </a:rPr>
              <a:t>N°</a:t>
            </a:r>
            <a:r>
              <a:rPr lang="es-419" sz="2300" b="1" dirty="0">
                <a:solidFill>
                  <a:srgbClr val="F5860B"/>
                </a:solidFill>
                <a:latin typeface="Lato"/>
                <a:ea typeface="Lato"/>
                <a:cs typeface="Lato"/>
                <a:sym typeface="Lato"/>
              </a:rPr>
              <a:t> 13</a:t>
            </a:r>
            <a:endParaRPr sz="2300" b="1" dirty="0">
              <a:solidFill>
                <a:srgbClr val="F5860B"/>
              </a:solidFill>
              <a:latin typeface="Lato"/>
              <a:ea typeface="Lato"/>
              <a:cs typeface="Lato"/>
              <a:sym typeface="Lato"/>
            </a:endParaRPr>
          </a:p>
          <a:p>
            <a:pPr marL="0" lvl="0" indent="0" algn="l" rtl="0">
              <a:spcBef>
                <a:spcPts val="0"/>
              </a:spcBef>
              <a:spcAft>
                <a:spcPts val="0"/>
              </a:spcAft>
              <a:buNone/>
            </a:pPr>
            <a:r>
              <a:rPr lang="es-419" sz="2000" b="1" dirty="0">
                <a:solidFill>
                  <a:srgbClr val="F5860B"/>
                </a:solidFill>
                <a:latin typeface="Lato"/>
                <a:ea typeface="Lato"/>
                <a:cs typeface="Lato"/>
                <a:sym typeface="Lato"/>
              </a:rPr>
              <a:t>Manejo de errores / Excepciones</a:t>
            </a:r>
            <a:endParaRPr sz="2000" b="1" dirty="0">
              <a:solidFill>
                <a:srgbClr val="F5860B"/>
              </a:solidFill>
              <a:latin typeface="Lato"/>
              <a:ea typeface="Lato"/>
              <a:cs typeface="Lato"/>
              <a:sym typeface="Lato"/>
            </a:endParaRPr>
          </a:p>
        </p:txBody>
      </p:sp>
      <p:sp>
        <p:nvSpPr>
          <p:cNvPr id="2" name="Google Shape;137;p13">
            <a:extLst>
              <a:ext uri="{FF2B5EF4-FFF2-40B4-BE49-F238E27FC236}">
                <a16:creationId xmlns:a16="http://schemas.microsoft.com/office/drawing/2014/main" id="{65A93F8B-E841-263C-C07B-B30AB716191C}"/>
              </a:ext>
            </a:extLst>
          </p:cNvPr>
          <p:cNvSpPr txBox="1"/>
          <p:nvPr/>
        </p:nvSpPr>
        <p:spPr>
          <a:xfrm>
            <a:off x="439888" y="3852968"/>
            <a:ext cx="7900500"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AR" sz="1800" dirty="0">
                <a:solidFill>
                  <a:schemeClr val="bg1"/>
                </a:solidFill>
                <a:latin typeface="Lato"/>
                <a:ea typeface="Lato"/>
                <a:cs typeface="Lato"/>
                <a:sym typeface="Lato"/>
              </a:rPr>
              <a:t>Profesores Carolina Archuby  </a:t>
            </a:r>
          </a:p>
          <a:p>
            <a:pPr marL="0" lvl="0" indent="0" algn="l" rtl="0">
              <a:spcBef>
                <a:spcPts val="0"/>
              </a:spcBef>
              <a:spcAft>
                <a:spcPts val="0"/>
              </a:spcAft>
              <a:buNone/>
            </a:pPr>
            <a:r>
              <a:rPr lang="es-AR" sz="1800" dirty="0">
                <a:solidFill>
                  <a:schemeClr val="bg1"/>
                </a:solidFill>
                <a:latin typeface="Lato"/>
                <a:ea typeface="Lato"/>
                <a:cs typeface="Lato"/>
                <a:sym typeface="Lato"/>
              </a:rPr>
              <a:t>y Daniel Díaz.</a:t>
            </a:r>
            <a:endParaRPr sz="1800" dirty="0">
              <a:solidFill>
                <a:schemeClr val="bg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4" name="Google Shape;164;p17"/>
          <p:cNvSpPr txBox="1"/>
          <p:nvPr/>
        </p:nvSpPr>
        <p:spPr>
          <a:xfrm>
            <a:off x="441364" y="949283"/>
            <a:ext cx="8168694" cy="3908732"/>
          </a:xfrm>
          <a:prstGeom prst="rect">
            <a:avLst/>
          </a:prstGeom>
          <a:noFill/>
          <a:ln>
            <a:noFill/>
          </a:ln>
        </p:spPr>
        <p:txBody>
          <a:bodyPr spcFirstLastPara="1" wrap="square" lIns="91425" tIns="91425" rIns="91425" bIns="91425" anchor="t" anchorCtr="0">
            <a:spAutoFit/>
          </a:bodyPr>
          <a:lstStyle/>
          <a:p>
            <a:pPr lvl="0" algn="just"/>
            <a:r>
              <a:rPr lang="es-419" sz="2200" b="1" dirty="0">
                <a:solidFill>
                  <a:srgbClr val="00B0F0"/>
                </a:solidFill>
                <a:latin typeface="Lato"/>
                <a:ea typeface="Lato"/>
                <a:cs typeface="Lato"/>
                <a:sym typeface="Lato"/>
              </a:rPr>
              <a:t>1) </a:t>
            </a:r>
            <a:r>
              <a:rPr lang="es-419" sz="2200" b="1" u="sng" dirty="0">
                <a:solidFill>
                  <a:srgbClr val="00B0F0"/>
                </a:solidFill>
                <a:latin typeface="Lato"/>
                <a:ea typeface="Lato"/>
                <a:cs typeface="Lato"/>
                <a:sym typeface="Lato"/>
              </a:rPr>
              <a:t>ERROR:</a:t>
            </a:r>
            <a:r>
              <a:rPr lang="es-419" sz="2200" b="1" dirty="0">
                <a:solidFill>
                  <a:srgbClr val="00B0F0"/>
                </a:solidFill>
                <a:latin typeface="Lato"/>
                <a:ea typeface="Lato"/>
                <a:cs typeface="Lato"/>
                <a:sym typeface="Lato"/>
              </a:rPr>
              <a:t> </a:t>
            </a:r>
            <a:r>
              <a:rPr lang="es-419" sz="1800" dirty="0">
                <a:solidFill>
                  <a:schemeClr val="bg1"/>
                </a:solidFill>
                <a:latin typeface="Lato"/>
                <a:ea typeface="Lato"/>
                <a:cs typeface="Lato"/>
                <a:sym typeface="Lato"/>
              </a:rPr>
              <a:t>Representa aquellos </a:t>
            </a:r>
            <a:r>
              <a:rPr lang="es-419" sz="1800" b="1" dirty="0">
                <a:solidFill>
                  <a:srgbClr val="FFFF00"/>
                </a:solidFill>
                <a:latin typeface="Lato"/>
                <a:ea typeface="Lato"/>
                <a:cs typeface="Lato"/>
                <a:sym typeface="Lato"/>
              </a:rPr>
              <a:t>errores</a:t>
            </a:r>
            <a:r>
              <a:rPr lang="es-419" sz="1800" dirty="0">
                <a:solidFill>
                  <a:srgbClr val="FFFF00"/>
                </a:solidFill>
                <a:latin typeface="Lato"/>
                <a:ea typeface="Lato"/>
                <a:cs typeface="Lato"/>
                <a:sym typeface="Lato"/>
              </a:rPr>
              <a:t> </a:t>
            </a:r>
            <a:r>
              <a:rPr lang="es-419" sz="1800" dirty="0">
                <a:solidFill>
                  <a:schemeClr val="bg1"/>
                </a:solidFill>
                <a:latin typeface="Lato"/>
                <a:ea typeface="Lato"/>
                <a:cs typeface="Lato"/>
                <a:sym typeface="Lato"/>
              </a:rPr>
              <a:t>que son </a:t>
            </a:r>
            <a:r>
              <a:rPr lang="es-419" sz="1800" b="1" dirty="0">
                <a:solidFill>
                  <a:srgbClr val="FFFF00"/>
                </a:solidFill>
                <a:latin typeface="Lato"/>
                <a:ea typeface="Lato"/>
                <a:cs typeface="Lato"/>
                <a:sym typeface="Lato"/>
              </a:rPr>
              <a:t>irrecuperables</a:t>
            </a:r>
            <a:r>
              <a:rPr lang="es-419" sz="1800" dirty="0">
                <a:solidFill>
                  <a:srgbClr val="FFFF00"/>
                </a:solidFill>
                <a:latin typeface="Lato"/>
                <a:ea typeface="Lato"/>
                <a:cs typeface="Lato"/>
                <a:sym typeface="Lato"/>
              </a:rPr>
              <a:t>, </a:t>
            </a:r>
            <a:r>
              <a:rPr lang="es-419" sz="1800" dirty="0">
                <a:solidFill>
                  <a:schemeClr val="bg1"/>
                </a:solidFill>
                <a:latin typeface="Lato"/>
                <a:ea typeface="Lato"/>
                <a:cs typeface="Lato"/>
                <a:sym typeface="Lato"/>
              </a:rPr>
              <a:t>err</a:t>
            </a:r>
            <a:r>
              <a:rPr lang="es-419" sz="1800" dirty="0">
                <a:solidFill>
                  <a:schemeClr val="lt1"/>
                </a:solidFill>
                <a:latin typeface="Lato"/>
                <a:ea typeface="Lato"/>
                <a:cs typeface="Lato"/>
                <a:sym typeface="Lato"/>
              </a:rPr>
              <a:t>ores de una magnitud tal que una aplicación nunca debería intentar realizar nada con ellos.</a:t>
            </a:r>
            <a:r>
              <a:rPr lang="es-ES" sz="1800" dirty="0">
                <a:solidFill>
                  <a:schemeClr val="lt1"/>
                </a:solidFill>
                <a:latin typeface="Lato"/>
                <a:ea typeface="Lato"/>
                <a:cs typeface="Lato"/>
              </a:rPr>
              <a:t> Generalmente están relacionados con problemas del entorno de ejecución de la aplicación, como quedarse sin memoria (</a:t>
            </a:r>
            <a:r>
              <a:rPr lang="es-ES" sz="1800" dirty="0" err="1">
                <a:solidFill>
                  <a:schemeClr val="lt1"/>
                </a:solidFill>
                <a:latin typeface="Lato"/>
                <a:ea typeface="Lato"/>
                <a:cs typeface="Lato"/>
              </a:rPr>
              <a:t>OutOfMemoryError</a:t>
            </a:r>
            <a:r>
              <a:rPr lang="es-ES" sz="1800" dirty="0">
                <a:solidFill>
                  <a:schemeClr val="lt1"/>
                </a:solidFill>
                <a:latin typeface="Lato"/>
                <a:ea typeface="Lato"/>
                <a:cs typeface="Lato"/>
              </a:rPr>
              <a:t>)</a:t>
            </a:r>
            <a:r>
              <a:rPr lang="es-419" sz="1800" dirty="0">
                <a:solidFill>
                  <a:schemeClr val="lt1"/>
                </a:solidFill>
                <a:latin typeface="Lato"/>
                <a:ea typeface="Lato"/>
                <a:cs typeface="Lato"/>
                <a:sym typeface="Lato"/>
              </a:rPr>
              <a:t>, errores de la JVM, desbordamiento de buffer.</a:t>
            </a:r>
            <a:endParaRPr sz="1800" dirty="0">
              <a:solidFill>
                <a:schemeClr val="lt1"/>
              </a:solidFill>
              <a:latin typeface="Lato"/>
              <a:ea typeface="Lato"/>
              <a:cs typeface="Lato"/>
              <a:sym typeface="Lato"/>
            </a:endParaRPr>
          </a:p>
          <a:p>
            <a:pPr marL="0" lvl="0" indent="0" algn="just" rtl="0">
              <a:lnSpc>
                <a:spcPct val="200000"/>
              </a:lnSpc>
              <a:spcBef>
                <a:spcPts val="0"/>
              </a:spcBef>
              <a:spcAft>
                <a:spcPts val="0"/>
              </a:spcAft>
              <a:buNone/>
            </a:pPr>
            <a:endParaRPr lang="es-419" sz="1800" dirty="0">
              <a:solidFill>
                <a:schemeClr val="lt1"/>
              </a:solidFill>
              <a:latin typeface="Lato"/>
              <a:ea typeface="Lato"/>
              <a:cs typeface="Lato"/>
              <a:sym typeface="Lato"/>
            </a:endParaRPr>
          </a:p>
          <a:p>
            <a:pPr marL="0" lvl="0" indent="0" algn="just" rtl="0">
              <a:spcBef>
                <a:spcPts val="0"/>
              </a:spcBef>
              <a:spcAft>
                <a:spcPts val="0"/>
              </a:spcAft>
              <a:buNone/>
            </a:pPr>
            <a:r>
              <a:rPr lang="es-419" sz="2200" b="1" dirty="0">
                <a:solidFill>
                  <a:srgbClr val="00B0F0"/>
                </a:solidFill>
                <a:latin typeface="Lato"/>
                <a:ea typeface="Lato"/>
                <a:cs typeface="Lato"/>
                <a:sym typeface="Lato"/>
              </a:rPr>
              <a:t>2) </a:t>
            </a:r>
            <a:r>
              <a:rPr lang="es-419" sz="2200" b="1" u="sng" dirty="0">
                <a:solidFill>
                  <a:srgbClr val="00B0F0"/>
                </a:solidFill>
                <a:latin typeface="Lato"/>
                <a:ea typeface="Lato"/>
                <a:cs typeface="Lato"/>
                <a:sym typeface="Lato"/>
              </a:rPr>
              <a:t>EXCEPTION</a:t>
            </a:r>
            <a:r>
              <a:rPr lang="es-419" sz="2200" b="1" dirty="0">
                <a:solidFill>
                  <a:srgbClr val="00B0F0"/>
                </a:solidFill>
                <a:latin typeface="Lato"/>
                <a:ea typeface="Lato"/>
                <a:cs typeface="Lato"/>
                <a:sym typeface="Lato"/>
              </a:rPr>
              <a:t> </a:t>
            </a:r>
            <a:r>
              <a:rPr lang="es-419" sz="1800" b="1" dirty="0">
                <a:solidFill>
                  <a:schemeClr val="lt1"/>
                </a:solidFill>
                <a:latin typeface="Lato"/>
                <a:ea typeface="Lato"/>
                <a:cs typeface="Lato"/>
                <a:sym typeface="Lato"/>
              </a:rPr>
              <a:t>R</a:t>
            </a:r>
            <a:r>
              <a:rPr lang="es-419" sz="1800" dirty="0">
                <a:solidFill>
                  <a:schemeClr val="lt1"/>
                </a:solidFill>
                <a:latin typeface="Lato"/>
                <a:ea typeface="Lato"/>
                <a:cs typeface="Lato"/>
                <a:sym typeface="Lato"/>
              </a:rPr>
              <a:t>epresenta aquellos </a:t>
            </a:r>
            <a:r>
              <a:rPr lang="es-419" sz="1800" b="1" dirty="0">
                <a:solidFill>
                  <a:srgbClr val="FFFF00"/>
                </a:solidFill>
                <a:latin typeface="Lato"/>
                <a:ea typeface="Lato"/>
                <a:cs typeface="Lato"/>
                <a:sym typeface="Lato"/>
              </a:rPr>
              <a:t>errores</a:t>
            </a:r>
            <a:r>
              <a:rPr lang="es-419" sz="1800" b="1" dirty="0">
                <a:solidFill>
                  <a:schemeClr val="lt1"/>
                </a:solidFill>
                <a:latin typeface="Lato"/>
                <a:ea typeface="Lato"/>
                <a:cs typeface="Lato"/>
                <a:sym typeface="Lato"/>
              </a:rPr>
              <a:t> </a:t>
            </a:r>
            <a:r>
              <a:rPr lang="es-419" sz="1800" b="1" dirty="0">
                <a:solidFill>
                  <a:srgbClr val="FFFF00"/>
                </a:solidFill>
                <a:latin typeface="Lato"/>
                <a:ea typeface="Lato"/>
                <a:cs typeface="Lato"/>
                <a:sym typeface="Lato"/>
              </a:rPr>
              <a:t>que</a:t>
            </a:r>
            <a:r>
              <a:rPr lang="es-419" sz="1800" b="1" dirty="0">
                <a:solidFill>
                  <a:schemeClr val="lt1"/>
                </a:solidFill>
                <a:latin typeface="Lato"/>
                <a:ea typeface="Lato"/>
                <a:cs typeface="Lato"/>
                <a:sym typeface="Lato"/>
              </a:rPr>
              <a:t> </a:t>
            </a:r>
            <a:r>
              <a:rPr lang="es-419" sz="1800" b="1" dirty="0">
                <a:solidFill>
                  <a:srgbClr val="FFFF00"/>
                </a:solidFill>
                <a:latin typeface="Lato"/>
                <a:ea typeface="Lato"/>
                <a:cs typeface="Lato"/>
                <a:sym typeface="Lato"/>
              </a:rPr>
              <a:t>sí deberíamos tratar de gestionar</a:t>
            </a:r>
            <a:r>
              <a:rPr lang="es-419" sz="1800" dirty="0">
                <a:solidFill>
                  <a:schemeClr val="lt1"/>
                </a:solidFill>
                <a:latin typeface="Lato"/>
                <a:ea typeface="Lato"/>
                <a:cs typeface="Lato"/>
                <a:sym typeface="Lato"/>
              </a:rPr>
              <a:t>. </a:t>
            </a:r>
            <a:r>
              <a:rPr lang="es-419" sz="1800" dirty="0">
                <a:solidFill>
                  <a:schemeClr val="lt1"/>
                </a:solidFill>
                <a:latin typeface="Lato"/>
                <a:ea typeface="Lato"/>
                <a:cs typeface="Lato"/>
              </a:rPr>
              <a:t>De </a:t>
            </a:r>
            <a:r>
              <a:rPr lang="es-419" sz="1800" dirty="0" err="1">
                <a:solidFill>
                  <a:schemeClr val="lt1"/>
                </a:solidFill>
                <a:latin typeface="Lato"/>
                <a:ea typeface="Lato"/>
                <a:cs typeface="Lato"/>
              </a:rPr>
              <a:t>Exception</a:t>
            </a:r>
            <a:r>
              <a:rPr lang="es-419" sz="1800" dirty="0">
                <a:solidFill>
                  <a:schemeClr val="lt1"/>
                </a:solidFill>
                <a:latin typeface="Lato"/>
                <a:ea typeface="Lato"/>
                <a:cs typeface="Lato"/>
              </a:rPr>
              <a:t> derivan clases de las que se instancian objetos para ser lanzados y luego capturados por los catch </a:t>
            </a:r>
            <a:r>
              <a:rPr lang="es-AR" sz="1800" dirty="0">
                <a:solidFill>
                  <a:schemeClr val="lt1"/>
                </a:solidFill>
                <a:latin typeface="Lato"/>
                <a:ea typeface="Lato"/>
                <a:cs typeface="Lato"/>
              </a:rPr>
              <a:t>Por convenio, los nuevos tipos de excepción extienden a </a:t>
            </a:r>
            <a:r>
              <a:rPr lang="es-AR" sz="1800" dirty="0" err="1">
                <a:solidFill>
                  <a:schemeClr val="lt1"/>
                </a:solidFill>
                <a:latin typeface="Lato"/>
                <a:ea typeface="Lato"/>
                <a:cs typeface="Lato"/>
              </a:rPr>
              <a:t>Exception</a:t>
            </a:r>
            <a:r>
              <a:rPr lang="es-AR" sz="1800" dirty="0">
                <a:solidFill>
                  <a:schemeClr val="lt1"/>
                </a:solidFill>
                <a:latin typeface="Lato"/>
                <a:ea typeface="Lato"/>
                <a:cs typeface="Lato"/>
              </a:rPr>
              <a:t>. </a:t>
            </a:r>
            <a:endParaRPr lang="es-AR" sz="1800" dirty="0">
              <a:solidFill>
                <a:schemeClr val="bg1"/>
              </a:solidFill>
              <a:latin typeface="Lato"/>
              <a:ea typeface="Lato"/>
              <a:cs typeface="Lato"/>
            </a:endParaRPr>
          </a:p>
          <a:p>
            <a:pPr algn="just"/>
            <a:r>
              <a:rPr lang="es-AR" sz="1800" dirty="0">
                <a:solidFill>
                  <a:srgbClr val="FFFF00"/>
                </a:solidFill>
                <a:latin typeface="Lato"/>
                <a:ea typeface="Lato"/>
                <a:cs typeface="Lato"/>
              </a:rPr>
              <a:t>De </a:t>
            </a:r>
            <a:r>
              <a:rPr lang="es-AR" sz="1800" dirty="0" err="1">
                <a:solidFill>
                  <a:srgbClr val="FFFF00"/>
                </a:solidFill>
                <a:latin typeface="Lato"/>
                <a:ea typeface="Lato"/>
                <a:cs typeface="Lato"/>
              </a:rPr>
              <a:t>Exception</a:t>
            </a:r>
            <a:r>
              <a:rPr lang="es-AR" sz="1800" dirty="0">
                <a:solidFill>
                  <a:srgbClr val="FFFF00"/>
                </a:solidFill>
                <a:latin typeface="Lato"/>
                <a:ea typeface="Lato"/>
                <a:cs typeface="Lato"/>
              </a:rPr>
              <a:t> nacen múltiples ramas, que a su vez pueden clasificarse en excepciones </a:t>
            </a:r>
            <a:r>
              <a:rPr lang="es-AR" sz="1800" b="1" u="sng" dirty="0" err="1">
                <a:solidFill>
                  <a:srgbClr val="FFFF00"/>
                </a:solidFill>
                <a:latin typeface="Lato"/>
                <a:ea typeface="Lato"/>
                <a:cs typeface="Lato"/>
              </a:rPr>
              <a:t>checked</a:t>
            </a:r>
            <a:r>
              <a:rPr lang="es-AR" sz="1800" dirty="0">
                <a:solidFill>
                  <a:srgbClr val="FFFF00"/>
                </a:solidFill>
                <a:latin typeface="Lato"/>
                <a:ea typeface="Lato"/>
                <a:cs typeface="Lato"/>
              </a:rPr>
              <a:t> y </a:t>
            </a:r>
            <a:r>
              <a:rPr lang="es-AR" sz="1800" b="1" u="sng" dirty="0" err="1">
                <a:solidFill>
                  <a:srgbClr val="FFFF00"/>
                </a:solidFill>
                <a:latin typeface="Lato"/>
                <a:ea typeface="Lato"/>
                <a:cs typeface="Lato"/>
              </a:rPr>
              <a:t>unchecked</a:t>
            </a:r>
            <a:r>
              <a:rPr lang="es-AR" sz="1800" dirty="0">
                <a:solidFill>
                  <a:srgbClr val="FFFF00"/>
                </a:solidFill>
                <a:latin typeface="Lato"/>
                <a:ea typeface="Lato"/>
                <a:cs typeface="Lato"/>
              </a:rPr>
              <a:t>.</a:t>
            </a:r>
            <a:endParaRPr lang="es-AR" sz="1800" dirty="0">
              <a:solidFill>
                <a:schemeClr val="lt1"/>
              </a:solidFill>
              <a:latin typeface="Lato"/>
              <a:ea typeface="Lato"/>
              <a:cs typeface="Lato"/>
            </a:endParaRPr>
          </a:p>
        </p:txBody>
      </p:sp>
      <p:sp>
        <p:nvSpPr>
          <p:cNvPr id="3" name="Google Shape;163;p17"/>
          <p:cNvSpPr txBox="1"/>
          <p:nvPr/>
        </p:nvSpPr>
        <p:spPr>
          <a:xfrm>
            <a:off x="322988" y="133323"/>
            <a:ext cx="8498023" cy="584745"/>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sz="2600" b="1" u="sng" dirty="0">
                <a:solidFill>
                  <a:srgbClr val="F5860B"/>
                </a:solidFill>
                <a:latin typeface="Lato"/>
                <a:ea typeface="Lato"/>
                <a:cs typeface="Lato"/>
                <a:sym typeface="Lato"/>
              </a:rPr>
              <a:t>TIPOS DE EXCEPCIONES</a:t>
            </a:r>
          </a:p>
        </p:txBody>
      </p:sp>
    </p:spTree>
    <p:extLst>
      <p:ext uri="{BB962C8B-B14F-4D97-AF65-F5344CB8AC3E}">
        <p14:creationId xmlns:p14="http://schemas.microsoft.com/office/powerpoint/2010/main" val="1477619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4" name="Google Shape;164;p17"/>
          <p:cNvSpPr txBox="1"/>
          <p:nvPr/>
        </p:nvSpPr>
        <p:spPr>
          <a:xfrm>
            <a:off x="564457" y="1077691"/>
            <a:ext cx="8015086" cy="3508623"/>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s-AR" sz="1800" b="1" dirty="0">
                <a:solidFill>
                  <a:srgbClr val="FFFF00"/>
                </a:solidFill>
                <a:latin typeface="Lato"/>
                <a:ea typeface="Lato"/>
                <a:cs typeface="Lato"/>
                <a:sym typeface="Lato"/>
              </a:rPr>
              <a:t>=&gt;</a:t>
            </a:r>
            <a:r>
              <a:rPr lang="es-AR" sz="1800" dirty="0">
                <a:solidFill>
                  <a:schemeClr val="bg1"/>
                </a:solidFill>
                <a:latin typeface="Lato"/>
                <a:ea typeface="Lato"/>
                <a:cs typeface="Lato"/>
                <a:sym typeface="Lato"/>
              </a:rPr>
              <a:t>  Pertenecen a la clase EXCEPTION</a:t>
            </a:r>
          </a:p>
          <a:p>
            <a:pPr marL="0" lvl="0" indent="0" algn="just" rtl="0">
              <a:lnSpc>
                <a:spcPct val="150000"/>
              </a:lnSpc>
              <a:spcBef>
                <a:spcPts val="0"/>
              </a:spcBef>
              <a:spcAft>
                <a:spcPts val="0"/>
              </a:spcAft>
              <a:buNone/>
            </a:pPr>
            <a:endParaRPr lang="es-419" sz="1800" dirty="0">
              <a:solidFill>
                <a:schemeClr val="bg1"/>
              </a:solidFill>
              <a:latin typeface="Lato"/>
              <a:ea typeface="Lato"/>
              <a:cs typeface="Lato"/>
            </a:endParaRPr>
          </a:p>
          <a:p>
            <a:pPr marL="0" lvl="0" indent="0" algn="just" rtl="0">
              <a:lnSpc>
                <a:spcPct val="150000"/>
              </a:lnSpc>
              <a:spcBef>
                <a:spcPts val="0"/>
              </a:spcBef>
              <a:spcAft>
                <a:spcPts val="0"/>
              </a:spcAft>
              <a:buNone/>
            </a:pPr>
            <a:r>
              <a:rPr lang="es-AR" sz="1800" b="1" dirty="0">
                <a:solidFill>
                  <a:srgbClr val="FFFF00"/>
                </a:solidFill>
                <a:latin typeface="Lato"/>
                <a:ea typeface="Lato"/>
                <a:cs typeface="Lato"/>
                <a:sym typeface="Lato"/>
              </a:rPr>
              <a:t>=&gt;</a:t>
            </a:r>
            <a:r>
              <a:rPr lang="es-419" sz="1800" dirty="0">
                <a:solidFill>
                  <a:schemeClr val="bg1"/>
                </a:solidFill>
                <a:latin typeface="Lato"/>
                <a:ea typeface="Lato"/>
                <a:cs typeface="Lato"/>
              </a:rPr>
              <a:t> Son excepciones que </a:t>
            </a:r>
            <a:r>
              <a:rPr lang="es-419" sz="1800" b="1" dirty="0">
                <a:solidFill>
                  <a:srgbClr val="FFFF00"/>
                </a:solidFill>
                <a:latin typeface="Lato"/>
                <a:ea typeface="Lato"/>
                <a:cs typeface="Lato"/>
              </a:rPr>
              <a:t>se propagan automáticamente sin necesidad de especificarlas en la cabecera de los métodos</a:t>
            </a:r>
            <a:r>
              <a:rPr lang="es-419" sz="1800" dirty="0">
                <a:solidFill>
                  <a:schemeClr val="bg1"/>
                </a:solidFill>
                <a:latin typeface="Lato"/>
                <a:ea typeface="Lato"/>
                <a:cs typeface="Lato"/>
              </a:rPr>
              <a:t>.</a:t>
            </a:r>
          </a:p>
          <a:p>
            <a:pPr marL="0" lvl="0" indent="0" algn="just" rtl="0">
              <a:lnSpc>
                <a:spcPct val="150000"/>
              </a:lnSpc>
              <a:spcBef>
                <a:spcPts val="0"/>
              </a:spcBef>
              <a:spcAft>
                <a:spcPts val="0"/>
              </a:spcAft>
              <a:buNone/>
            </a:pPr>
            <a:endParaRPr lang="es-419" sz="1800" dirty="0">
              <a:solidFill>
                <a:schemeClr val="bg1"/>
              </a:solidFill>
              <a:latin typeface="Lato"/>
              <a:ea typeface="Lato"/>
              <a:cs typeface="Lato"/>
            </a:endParaRPr>
          </a:p>
          <a:p>
            <a:pPr marL="0" lvl="0" indent="0" algn="just" rtl="0">
              <a:lnSpc>
                <a:spcPct val="150000"/>
              </a:lnSpc>
              <a:spcBef>
                <a:spcPts val="0"/>
              </a:spcBef>
              <a:spcAft>
                <a:spcPts val="0"/>
              </a:spcAft>
              <a:buNone/>
            </a:pPr>
            <a:r>
              <a:rPr lang="es-AR" sz="1800" b="1" dirty="0">
                <a:solidFill>
                  <a:srgbClr val="FFFF00"/>
                </a:solidFill>
                <a:latin typeface="Lato"/>
                <a:ea typeface="Lato"/>
                <a:cs typeface="Lato"/>
                <a:sym typeface="Lato"/>
              </a:rPr>
              <a:t>=&gt;</a:t>
            </a:r>
            <a:r>
              <a:rPr lang="es-419" sz="1800" dirty="0">
                <a:solidFill>
                  <a:schemeClr val="bg1"/>
                </a:solidFill>
                <a:latin typeface="Lato"/>
                <a:ea typeface="Lato"/>
                <a:cs typeface="Lato"/>
              </a:rPr>
              <a:t> Por ejemplo: En la división entre 0 o índice fuera de rango sería tedioso especificar en todos los métodos que se puede propagar dicha excepción, por ello, Java las propaga sin tener que especificar ese hecho.</a:t>
            </a:r>
            <a:endParaRPr lang="es-AR" sz="1800" dirty="0">
              <a:solidFill>
                <a:schemeClr val="lt1"/>
              </a:solidFill>
              <a:latin typeface="Lato"/>
              <a:ea typeface="Lato"/>
              <a:cs typeface="Lato"/>
            </a:endParaRPr>
          </a:p>
        </p:txBody>
      </p:sp>
      <p:sp>
        <p:nvSpPr>
          <p:cNvPr id="2" name="Google Shape;163;p17">
            <a:extLst>
              <a:ext uri="{FF2B5EF4-FFF2-40B4-BE49-F238E27FC236}">
                <a16:creationId xmlns:a16="http://schemas.microsoft.com/office/drawing/2014/main" id="{6551C226-BFAF-6657-E134-4B6F78EDCBD5}"/>
              </a:ext>
            </a:extLst>
          </p:cNvPr>
          <p:cNvSpPr txBox="1"/>
          <p:nvPr/>
        </p:nvSpPr>
        <p:spPr>
          <a:xfrm>
            <a:off x="411169" y="241934"/>
            <a:ext cx="5074233" cy="58474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600" b="1" u="sng" dirty="0" err="1">
                <a:solidFill>
                  <a:srgbClr val="F5860B"/>
                </a:solidFill>
                <a:latin typeface="Lato"/>
                <a:ea typeface="Lato"/>
                <a:cs typeface="Lato"/>
                <a:sym typeface="Lato"/>
              </a:rPr>
              <a:t>RuntimeException</a:t>
            </a:r>
            <a:endParaRPr lang="es-419" sz="2600" b="1" u="sng" dirty="0">
              <a:solidFill>
                <a:srgbClr val="F5860B"/>
              </a:solidFill>
              <a:latin typeface="Lato"/>
              <a:ea typeface="Lato"/>
              <a:cs typeface="Lato"/>
              <a:sym typeface="Lato"/>
            </a:endParaRPr>
          </a:p>
        </p:txBody>
      </p:sp>
    </p:spTree>
    <p:extLst>
      <p:ext uri="{BB962C8B-B14F-4D97-AF65-F5344CB8AC3E}">
        <p14:creationId xmlns:p14="http://schemas.microsoft.com/office/powerpoint/2010/main" val="2678744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0"/>
          <p:cNvSpPr txBox="1"/>
          <p:nvPr/>
        </p:nvSpPr>
        <p:spPr>
          <a:xfrm>
            <a:off x="547511" y="150640"/>
            <a:ext cx="7399483" cy="58474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600" b="1" u="sng" dirty="0">
                <a:solidFill>
                  <a:srgbClr val="F5860B"/>
                </a:solidFill>
                <a:latin typeface="Lato"/>
                <a:ea typeface="Lato"/>
                <a:cs typeface="Lato"/>
                <a:sym typeface="Lato"/>
              </a:rPr>
              <a:t>EXCEPCIONES CHECKED (COMPROBADAS)</a:t>
            </a:r>
          </a:p>
        </p:txBody>
      </p:sp>
      <p:sp>
        <p:nvSpPr>
          <p:cNvPr id="183" name="Google Shape;183;p20"/>
          <p:cNvSpPr txBox="1"/>
          <p:nvPr/>
        </p:nvSpPr>
        <p:spPr>
          <a:xfrm>
            <a:off x="547511" y="1068739"/>
            <a:ext cx="8048978" cy="3924121"/>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s-419" sz="1800" b="1" dirty="0">
                <a:solidFill>
                  <a:srgbClr val="00B0F0"/>
                </a:solidFill>
                <a:latin typeface="Lato"/>
                <a:ea typeface="Lato"/>
                <a:cs typeface="Lato"/>
                <a:sym typeface="Lato"/>
              </a:rPr>
              <a:t>=&gt;</a:t>
            </a:r>
            <a:r>
              <a:rPr lang="es-419" sz="1800" dirty="0">
                <a:solidFill>
                  <a:schemeClr val="lt1"/>
                </a:solidFill>
                <a:latin typeface="Lato"/>
                <a:ea typeface="Lato"/>
                <a:cs typeface="Lato"/>
                <a:sym typeface="Lato"/>
              </a:rPr>
              <a:t> Una excepción de tipo </a:t>
            </a:r>
            <a:r>
              <a:rPr lang="es-419" sz="1800" dirty="0" err="1">
                <a:solidFill>
                  <a:schemeClr val="lt1"/>
                </a:solidFill>
                <a:latin typeface="Lato"/>
                <a:ea typeface="Lato"/>
                <a:cs typeface="Lato"/>
                <a:sym typeface="Lato"/>
              </a:rPr>
              <a:t>checked</a:t>
            </a:r>
            <a:r>
              <a:rPr lang="es-419" sz="1800" dirty="0">
                <a:solidFill>
                  <a:schemeClr val="lt1"/>
                </a:solidFill>
                <a:latin typeface="Lato"/>
                <a:ea typeface="Lato"/>
                <a:cs typeface="Lato"/>
                <a:sym typeface="Lato"/>
              </a:rPr>
              <a:t> </a:t>
            </a:r>
            <a:r>
              <a:rPr lang="es-419" sz="1800" b="1" dirty="0">
                <a:solidFill>
                  <a:srgbClr val="FFFF00"/>
                </a:solidFill>
                <a:latin typeface="Lato"/>
                <a:ea typeface="Lato"/>
                <a:cs typeface="Lato"/>
                <a:sym typeface="Lato"/>
              </a:rPr>
              <a:t>representa un </a:t>
            </a:r>
            <a:r>
              <a:rPr lang="es-419" sz="1800" b="1" dirty="0">
                <a:solidFill>
                  <a:srgbClr val="00B0F0"/>
                </a:solidFill>
                <a:latin typeface="Lato"/>
                <a:ea typeface="Lato"/>
                <a:cs typeface="Lato"/>
                <a:sym typeface="Lato"/>
              </a:rPr>
              <a:t>error del cual técnicamente podemos recuperarnos.</a:t>
            </a:r>
          </a:p>
          <a:p>
            <a:pPr marL="0" lvl="0" indent="0" algn="just" rtl="0">
              <a:lnSpc>
                <a:spcPct val="150000"/>
              </a:lnSpc>
              <a:spcBef>
                <a:spcPts val="0"/>
              </a:spcBef>
              <a:spcAft>
                <a:spcPts val="0"/>
              </a:spcAft>
              <a:buNone/>
            </a:pPr>
            <a:endParaRPr lang="es-419" sz="1800" b="1" dirty="0">
              <a:solidFill>
                <a:srgbClr val="00B0F0"/>
              </a:solidFill>
              <a:latin typeface="Lato"/>
              <a:ea typeface="Lato"/>
              <a:cs typeface="Lato"/>
              <a:sym typeface="Lato"/>
            </a:endParaRPr>
          </a:p>
          <a:p>
            <a:pPr marL="0" lvl="0" indent="0" algn="just" rtl="0">
              <a:lnSpc>
                <a:spcPct val="150000"/>
              </a:lnSpc>
              <a:spcBef>
                <a:spcPts val="0"/>
              </a:spcBef>
              <a:spcAft>
                <a:spcPts val="0"/>
              </a:spcAft>
              <a:buNone/>
            </a:pPr>
            <a:r>
              <a:rPr lang="es-419" sz="1800" b="1" dirty="0">
                <a:solidFill>
                  <a:srgbClr val="00B0F0"/>
                </a:solidFill>
                <a:latin typeface="Lato"/>
                <a:ea typeface="Lato"/>
                <a:cs typeface="Lato"/>
                <a:sym typeface="Lato"/>
              </a:rPr>
              <a:t>=&gt;</a:t>
            </a:r>
            <a:r>
              <a:rPr lang="es-419" sz="1800" dirty="0">
                <a:solidFill>
                  <a:schemeClr val="lt1"/>
                </a:solidFill>
                <a:latin typeface="Lato"/>
                <a:ea typeface="Lato"/>
                <a:cs typeface="Lato"/>
                <a:sym typeface="Lato"/>
              </a:rPr>
              <a:t> </a:t>
            </a:r>
            <a:r>
              <a:rPr lang="es-419" sz="1800" dirty="0">
                <a:solidFill>
                  <a:srgbClr val="FFFF00"/>
                </a:solidFill>
                <a:latin typeface="Lato"/>
                <a:ea typeface="Lato"/>
                <a:cs typeface="Lato"/>
                <a:sym typeface="Lato"/>
              </a:rPr>
              <a:t>Son todas las </a:t>
            </a:r>
            <a:r>
              <a:rPr lang="es-419" sz="1800" b="1" dirty="0">
                <a:solidFill>
                  <a:srgbClr val="00B0F0"/>
                </a:solidFill>
                <a:latin typeface="Lato"/>
                <a:ea typeface="Lato"/>
                <a:cs typeface="Lato"/>
                <a:sym typeface="Lato"/>
              </a:rPr>
              <a:t>SITUACIONES</a:t>
            </a:r>
            <a:r>
              <a:rPr lang="es-419" sz="1800" dirty="0">
                <a:solidFill>
                  <a:srgbClr val="FFFF00"/>
                </a:solidFill>
                <a:latin typeface="Lato"/>
                <a:ea typeface="Lato"/>
                <a:cs typeface="Lato"/>
                <a:sym typeface="Lato"/>
              </a:rPr>
              <a:t> que son totalmente </a:t>
            </a:r>
            <a:r>
              <a:rPr lang="es-419" sz="1800" b="1" u="sng" dirty="0">
                <a:solidFill>
                  <a:srgbClr val="00B0F0"/>
                </a:solidFill>
                <a:latin typeface="Lato"/>
                <a:ea typeface="Lato"/>
                <a:cs typeface="Lato"/>
                <a:sym typeface="Lato"/>
              </a:rPr>
              <a:t>AJENAS  AL PROPIO CÓDIGO</a:t>
            </a:r>
            <a:r>
              <a:rPr lang="es-419" sz="1800" dirty="0">
                <a:solidFill>
                  <a:srgbClr val="FFFF00"/>
                </a:solidFill>
                <a:latin typeface="Lato"/>
                <a:ea typeface="Lato"/>
                <a:cs typeface="Lato"/>
                <a:sym typeface="Lato"/>
              </a:rPr>
              <a:t>, </a:t>
            </a:r>
            <a:r>
              <a:rPr lang="es-419" sz="1800" dirty="0">
                <a:solidFill>
                  <a:schemeClr val="lt1"/>
                </a:solidFill>
                <a:latin typeface="Lato"/>
                <a:ea typeface="Lato"/>
                <a:cs typeface="Lato"/>
                <a:sym typeface="Lato"/>
              </a:rPr>
              <a:t>por ejemplo: fallo de una operación de lectura/escritura.</a:t>
            </a:r>
          </a:p>
          <a:p>
            <a:pPr marL="0" lvl="0" indent="0" algn="just" rtl="0">
              <a:lnSpc>
                <a:spcPct val="150000"/>
              </a:lnSpc>
              <a:spcBef>
                <a:spcPts val="0"/>
              </a:spcBef>
              <a:spcAft>
                <a:spcPts val="0"/>
              </a:spcAft>
              <a:buNone/>
            </a:pPr>
            <a:endParaRPr lang="es-419" sz="1800" dirty="0">
              <a:solidFill>
                <a:schemeClr val="lt1"/>
              </a:solidFill>
              <a:latin typeface="Lato"/>
              <a:ea typeface="Lato"/>
              <a:cs typeface="Lato"/>
              <a:sym typeface="Lato"/>
            </a:endParaRPr>
          </a:p>
          <a:p>
            <a:pPr algn="just">
              <a:lnSpc>
                <a:spcPct val="150000"/>
              </a:lnSpc>
            </a:pPr>
            <a:r>
              <a:rPr lang="es-ES" sz="1800" b="1" dirty="0">
                <a:solidFill>
                  <a:srgbClr val="00B0F0"/>
                </a:solidFill>
                <a:latin typeface="Lato"/>
                <a:ea typeface="Lato"/>
                <a:cs typeface="Lato"/>
                <a:sym typeface="Lato"/>
              </a:rPr>
              <a:t>=&gt;</a:t>
            </a:r>
            <a:r>
              <a:rPr lang="es-ES" sz="1800" dirty="0">
                <a:solidFill>
                  <a:schemeClr val="lt1"/>
                </a:solidFill>
                <a:latin typeface="Lato"/>
                <a:ea typeface="Lato"/>
                <a:cs typeface="Lato"/>
                <a:sym typeface="Lato"/>
              </a:rPr>
              <a:t> El compilador obliga a que </a:t>
            </a:r>
            <a:r>
              <a:rPr lang="es-ES" sz="1800" b="1" u="sng" dirty="0">
                <a:solidFill>
                  <a:srgbClr val="FF66CC"/>
                </a:solidFill>
                <a:latin typeface="Lato"/>
                <a:ea typeface="Lato"/>
                <a:cs typeface="Lato"/>
                <a:sym typeface="Lato"/>
              </a:rPr>
              <a:t>DEBAN SER MANEJADAS EXPLÍCITAMENTE POR EL PROGRAMA (</a:t>
            </a:r>
            <a:r>
              <a:rPr lang="es-ES" sz="1800" b="1" dirty="0">
                <a:solidFill>
                  <a:srgbClr val="FF66CC"/>
                </a:solidFill>
                <a:latin typeface="Lato"/>
                <a:ea typeface="Lato"/>
                <a:cs typeface="Lato"/>
                <a:sym typeface="Lato"/>
              </a:rPr>
              <a:t>capturadas o relanzadas </a:t>
            </a:r>
            <a:r>
              <a:rPr lang="es-ES" sz="1800" dirty="0">
                <a:solidFill>
                  <a:schemeClr val="lt1"/>
                </a:solidFill>
                <a:latin typeface="Lato"/>
                <a:ea typeface="Lato"/>
                <a:cs typeface="Lato"/>
                <a:sym typeface="Lato"/>
              </a:rPr>
              <a:t>por el propio método para que quien lo invoque sí las capture). </a:t>
            </a:r>
            <a:r>
              <a:rPr lang="es-ES" sz="1800" b="1" u="sng" dirty="0">
                <a:solidFill>
                  <a:srgbClr val="FF66CC"/>
                </a:solidFill>
                <a:latin typeface="Lato"/>
                <a:ea typeface="Lato"/>
                <a:cs typeface="Lato"/>
                <a:sym typeface="Lato"/>
              </a:rPr>
              <a:t>Sino no compilará</a:t>
            </a:r>
            <a:r>
              <a:rPr lang="es-ES" sz="1800" dirty="0">
                <a:solidFill>
                  <a:schemeClr val="lt1"/>
                </a:solidFill>
                <a:latin typeface="Lato"/>
                <a:ea typeface="Lato"/>
                <a:cs typeface="Lato"/>
                <a:sym typeface="Lato"/>
              </a:rPr>
              <a:t>.</a:t>
            </a:r>
            <a:endParaRPr lang="es-419" sz="1800" dirty="0">
              <a:solidFill>
                <a:schemeClr val="l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1"/>
          <p:cNvSpPr txBox="1"/>
          <p:nvPr/>
        </p:nvSpPr>
        <p:spPr>
          <a:xfrm>
            <a:off x="554450" y="252925"/>
            <a:ext cx="8200084" cy="58474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600" b="1" u="sng" dirty="0">
                <a:solidFill>
                  <a:srgbClr val="F5860B"/>
                </a:solidFill>
                <a:latin typeface="Lato"/>
                <a:ea typeface="Lato"/>
                <a:cs typeface="Lato"/>
                <a:sym typeface="Lato"/>
              </a:rPr>
              <a:t>EXCEPCIONES UNCHECKED (NO COMPROBADAS)</a:t>
            </a:r>
          </a:p>
        </p:txBody>
      </p:sp>
      <p:sp>
        <p:nvSpPr>
          <p:cNvPr id="189" name="Google Shape;189;p21"/>
          <p:cNvSpPr txBox="1"/>
          <p:nvPr/>
        </p:nvSpPr>
        <p:spPr>
          <a:xfrm>
            <a:off x="389466" y="1166509"/>
            <a:ext cx="8613422" cy="3785621"/>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419" sz="1900" b="1" dirty="0">
                <a:solidFill>
                  <a:srgbClr val="00B0F0"/>
                </a:solidFill>
                <a:latin typeface="Lato"/>
                <a:ea typeface="Lato"/>
                <a:cs typeface="Lato"/>
                <a:sym typeface="Lato"/>
              </a:rPr>
              <a:t>=&gt;</a:t>
            </a:r>
            <a:r>
              <a:rPr lang="es-419" sz="1900" dirty="0">
                <a:solidFill>
                  <a:srgbClr val="FFFF00"/>
                </a:solidFill>
                <a:latin typeface="Lato"/>
                <a:ea typeface="Lato"/>
                <a:cs typeface="Lato"/>
                <a:sym typeface="Lato"/>
              </a:rPr>
              <a:t> Representan </a:t>
            </a:r>
            <a:r>
              <a:rPr lang="es-419" sz="1900" b="1" u="sng" dirty="0">
                <a:solidFill>
                  <a:srgbClr val="00B0F0"/>
                </a:solidFill>
                <a:latin typeface="Lato"/>
                <a:ea typeface="Lato"/>
                <a:cs typeface="Lato"/>
                <a:sym typeface="Lato"/>
              </a:rPr>
              <a:t>ERRORES DE PROGRAMACIÓN</a:t>
            </a:r>
            <a:r>
              <a:rPr lang="es-419" sz="1900" dirty="0">
                <a:solidFill>
                  <a:schemeClr val="lt1"/>
                </a:solidFill>
                <a:latin typeface="Lato"/>
                <a:ea typeface="Lato"/>
                <a:cs typeface="Lato"/>
                <a:sym typeface="Lato"/>
              </a:rPr>
              <a:t>. </a:t>
            </a:r>
          </a:p>
          <a:p>
            <a:pPr marL="0" lvl="0" indent="0" algn="just" rtl="0">
              <a:spcBef>
                <a:spcPts val="0"/>
              </a:spcBef>
              <a:spcAft>
                <a:spcPts val="0"/>
              </a:spcAft>
              <a:buNone/>
            </a:pPr>
            <a:endParaRPr lang="es-419" sz="1900" dirty="0">
              <a:solidFill>
                <a:schemeClr val="lt1"/>
              </a:solidFill>
              <a:latin typeface="Lato"/>
              <a:ea typeface="Lato"/>
              <a:cs typeface="Lato"/>
              <a:sym typeface="Lato"/>
            </a:endParaRPr>
          </a:p>
          <a:p>
            <a:pPr marL="0" lvl="0" indent="0" algn="just" rtl="0">
              <a:spcBef>
                <a:spcPts val="0"/>
              </a:spcBef>
              <a:spcAft>
                <a:spcPts val="0"/>
              </a:spcAft>
              <a:buNone/>
            </a:pPr>
            <a:r>
              <a:rPr lang="es-419" sz="1900" b="1" dirty="0">
                <a:solidFill>
                  <a:srgbClr val="00B0F0"/>
                </a:solidFill>
                <a:latin typeface="Lato"/>
                <a:ea typeface="Lato"/>
                <a:cs typeface="Lato"/>
                <a:sym typeface="Lato"/>
              </a:rPr>
              <a:t>=&gt;</a:t>
            </a:r>
            <a:r>
              <a:rPr lang="es-419" sz="1900" dirty="0">
                <a:solidFill>
                  <a:schemeClr val="lt1"/>
                </a:solidFill>
                <a:latin typeface="Lato"/>
                <a:ea typeface="Lato"/>
                <a:cs typeface="Lato"/>
                <a:sym typeface="Lato"/>
              </a:rPr>
              <a:t> </a:t>
            </a:r>
            <a:r>
              <a:rPr lang="es-419" sz="1900" b="1" u="sng" dirty="0">
                <a:solidFill>
                  <a:srgbClr val="FF66CC"/>
                </a:solidFill>
                <a:latin typeface="Lato"/>
                <a:ea typeface="Lato"/>
                <a:cs typeface="Lato"/>
                <a:sym typeface="Lato"/>
              </a:rPr>
              <a:t>N</a:t>
            </a:r>
            <a:r>
              <a:rPr lang="es-ES" sz="1900" b="1" u="sng" dirty="0">
                <a:solidFill>
                  <a:srgbClr val="FF66CC"/>
                </a:solidFill>
                <a:latin typeface="Lato"/>
                <a:ea typeface="Lato"/>
                <a:cs typeface="Lato"/>
              </a:rPr>
              <a:t>o necesitan ser declaradas en un método o constructor mediante una cláusula </a:t>
            </a:r>
            <a:r>
              <a:rPr lang="es-ES" sz="1900" b="1" u="sng" dirty="0" err="1">
                <a:solidFill>
                  <a:srgbClr val="FF66CC"/>
                </a:solidFill>
                <a:latin typeface="Lato"/>
                <a:ea typeface="Lato"/>
                <a:cs typeface="Lato"/>
              </a:rPr>
              <a:t>throws</a:t>
            </a:r>
            <a:r>
              <a:rPr lang="es-ES" sz="1900" b="1" u="sng" dirty="0">
                <a:solidFill>
                  <a:srgbClr val="FF66CC"/>
                </a:solidFill>
                <a:latin typeface="Lato"/>
                <a:ea typeface="Lato"/>
                <a:cs typeface="Lato"/>
              </a:rPr>
              <a:t>, y EL COMPILADOR NO REQUIERE QUE SEAN CAPTURADAS</a:t>
            </a:r>
            <a:endParaRPr lang="es-419" sz="1900" b="1" u="sng" dirty="0">
              <a:solidFill>
                <a:srgbClr val="FF66CC"/>
              </a:solidFill>
              <a:latin typeface="Lato"/>
              <a:ea typeface="Lato"/>
              <a:cs typeface="Lato"/>
              <a:sym typeface="Lato"/>
            </a:endParaRPr>
          </a:p>
          <a:p>
            <a:pPr marL="0" lvl="0" indent="0" algn="just" rtl="0">
              <a:spcBef>
                <a:spcPts val="0"/>
              </a:spcBef>
              <a:spcAft>
                <a:spcPts val="0"/>
              </a:spcAft>
              <a:buNone/>
            </a:pPr>
            <a:endParaRPr lang="es-419" sz="2000" dirty="0">
              <a:solidFill>
                <a:schemeClr val="lt1"/>
              </a:solidFill>
              <a:latin typeface="Lato"/>
              <a:ea typeface="Lato"/>
              <a:cs typeface="Lato"/>
              <a:sym typeface="Lato"/>
            </a:endParaRPr>
          </a:p>
          <a:p>
            <a:pPr marL="0" lvl="0" indent="0" algn="just" rtl="0">
              <a:spcBef>
                <a:spcPts val="0"/>
              </a:spcBef>
              <a:spcAft>
                <a:spcPts val="0"/>
              </a:spcAft>
              <a:buNone/>
            </a:pPr>
            <a:r>
              <a:rPr lang="es-419" sz="1700" dirty="0">
                <a:solidFill>
                  <a:schemeClr val="lt1"/>
                </a:solidFill>
                <a:latin typeface="Lato"/>
                <a:ea typeface="Lato"/>
                <a:cs typeface="Lato"/>
                <a:sym typeface="Lato"/>
              </a:rPr>
              <a:t>* Por ejemplo: intentar leer de un array de N elementos un elemento que se encuentra en una posición mayor que N.</a:t>
            </a:r>
            <a:endParaRPr sz="1700" dirty="0">
              <a:solidFill>
                <a:schemeClr val="lt1"/>
              </a:solidFill>
              <a:latin typeface="Lato"/>
              <a:ea typeface="Lato"/>
              <a:cs typeface="Lato"/>
              <a:sym typeface="Lato"/>
            </a:endParaRPr>
          </a:p>
          <a:p>
            <a:pPr marL="0" lvl="0" indent="0" algn="just" rtl="0">
              <a:spcBef>
                <a:spcPts val="0"/>
              </a:spcBef>
              <a:spcAft>
                <a:spcPts val="0"/>
              </a:spcAft>
              <a:buNone/>
            </a:pPr>
            <a:r>
              <a:rPr lang="es-419" sz="1700" dirty="0" err="1">
                <a:solidFill>
                  <a:schemeClr val="lt1"/>
                </a:solidFill>
                <a:latin typeface="Lato"/>
                <a:ea typeface="Lato"/>
                <a:cs typeface="Lato"/>
                <a:sym typeface="Lato"/>
              </a:rPr>
              <a:t>int</a:t>
            </a:r>
            <a:r>
              <a:rPr lang="es-419" sz="1700" dirty="0">
                <a:solidFill>
                  <a:schemeClr val="lt1"/>
                </a:solidFill>
                <a:latin typeface="Lato"/>
                <a:ea typeface="Lato"/>
                <a:cs typeface="Lato"/>
                <a:sym typeface="Lato"/>
              </a:rPr>
              <a:t>[] </a:t>
            </a:r>
            <a:r>
              <a:rPr lang="es-419" sz="1700" dirty="0" err="1">
                <a:solidFill>
                  <a:schemeClr val="lt1"/>
                </a:solidFill>
                <a:latin typeface="Lato"/>
                <a:ea typeface="Lato"/>
                <a:cs typeface="Lato"/>
                <a:sym typeface="Lato"/>
              </a:rPr>
              <a:t>numerosPrimos</a:t>
            </a:r>
            <a:r>
              <a:rPr lang="es-419" sz="1700" dirty="0">
                <a:solidFill>
                  <a:schemeClr val="lt1"/>
                </a:solidFill>
                <a:latin typeface="Lato"/>
                <a:ea typeface="Lato"/>
                <a:cs typeface="Lato"/>
                <a:sym typeface="Lato"/>
              </a:rPr>
              <a:t> = {1, 3, 5, 7, 9, 11, 13, 17, 19, 23};</a:t>
            </a:r>
            <a:endParaRPr sz="1700" dirty="0">
              <a:solidFill>
                <a:schemeClr val="lt1"/>
              </a:solidFill>
              <a:latin typeface="Lato"/>
              <a:ea typeface="Lato"/>
              <a:cs typeface="Lato"/>
              <a:sym typeface="Lato"/>
            </a:endParaRPr>
          </a:p>
          <a:p>
            <a:pPr marL="0" lvl="0" indent="0" algn="just" rtl="0">
              <a:spcBef>
                <a:spcPts val="0"/>
              </a:spcBef>
              <a:spcAft>
                <a:spcPts val="0"/>
              </a:spcAft>
              <a:buNone/>
            </a:pPr>
            <a:r>
              <a:rPr lang="es-419" sz="1700" dirty="0" err="1">
                <a:solidFill>
                  <a:schemeClr val="lt1"/>
                </a:solidFill>
                <a:latin typeface="Lato"/>
                <a:ea typeface="Lato"/>
                <a:cs typeface="Lato"/>
                <a:sym typeface="Lato"/>
              </a:rPr>
              <a:t>System.out.println</a:t>
            </a:r>
            <a:r>
              <a:rPr lang="es-419" sz="1700" dirty="0">
                <a:solidFill>
                  <a:schemeClr val="lt1"/>
                </a:solidFill>
                <a:latin typeface="Lato"/>
                <a:ea typeface="Lato"/>
                <a:cs typeface="Lato"/>
                <a:sym typeface="Lato"/>
              </a:rPr>
              <a:t> (</a:t>
            </a:r>
            <a:r>
              <a:rPr lang="es-419" sz="1700" dirty="0" err="1">
                <a:solidFill>
                  <a:schemeClr val="lt1"/>
                </a:solidFill>
                <a:latin typeface="Lato"/>
                <a:ea typeface="Lato"/>
                <a:cs typeface="Lato"/>
                <a:sym typeface="Lato"/>
              </a:rPr>
              <a:t>numerosPrimos</a:t>
            </a:r>
            <a:r>
              <a:rPr lang="es-419" sz="1700" dirty="0">
                <a:solidFill>
                  <a:schemeClr val="lt1"/>
                </a:solidFill>
                <a:latin typeface="Lato"/>
                <a:ea typeface="Lato"/>
                <a:cs typeface="Lato"/>
                <a:sym typeface="Lato"/>
              </a:rPr>
              <a:t>[10]);  </a:t>
            </a:r>
            <a:r>
              <a:rPr lang="es-419" sz="1700" dirty="0">
                <a:solidFill>
                  <a:schemeClr val="lt1"/>
                </a:solidFill>
                <a:latin typeface="Lato"/>
                <a:ea typeface="Lato"/>
                <a:cs typeface="Lato"/>
                <a:sym typeface="Wingdings" panose="05000000000000000000" pitchFamily="2" charset="2"/>
              </a:rPr>
              <a:t></a:t>
            </a:r>
            <a:r>
              <a:rPr lang="es-419" sz="1700" dirty="0">
                <a:solidFill>
                  <a:schemeClr val="lt1"/>
                </a:solidFill>
                <a:latin typeface="Lato"/>
                <a:ea typeface="Lato"/>
                <a:cs typeface="Lato"/>
                <a:sym typeface="Lato"/>
              </a:rPr>
              <a:t>   </a:t>
            </a:r>
            <a:r>
              <a:rPr lang="es-419" sz="1700" dirty="0" err="1">
                <a:solidFill>
                  <a:schemeClr val="lt1"/>
                </a:solidFill>
                <a:latin typeface="Lato"/>
                <a:ea typeface="Lato"/>
                <a:cs typeface="Lato"/>
                <a:sym typeface="Lato"/>
              </a:rPr>
              <a:t>ArrayIndexOutOfBoundsException</a:t>
            </a:r>
            <a:r>
              <a:rPr lang="es-419" sz="1700" dirty="0">
                <a:solidFill>
                  <a:schemeClr val="lt1"/>
                </a:solidFill>
                <a:latin typeface="Lato"/>
                <a:ea typeface="Lato"/>
                <a:cs typeface="Lato"/>
                <a:sym typeface="Lato"/>
              </a:rPr>
              <a:t>.</a:t>
            </a:r>
            <a:endParaRPr sz="1700" dirty="0">
              <a:solidFill>
                <a:schemeClr val="lt1"/>
              </a:solidFill>
              <a:latin typeface="Lato"/>
              <a:ea typeface="Lato"/>
              <a:cs typeface="Lato"/>
              <a:sym typeface="Lato"/>
            </a:endParaRPr>
          </a:p>
          <a:p>
            <a:pPr marL="0" lvl="0" indent="0" algn="just" rtl="0">
              <a:spcBef>
                <a:spcPts val="0"/>
              </a:spcBef>
              <a:spcAft>
                <a:spcPts val="0"/>
              </a:spcAft>
              <a:buNone/>
            </a:pPr>
            <a:endParaRPr sz="1700" dirty="0">
              <a:solidFill>
                <a:schemeClr val="lt1"/>
              </a:solidFill>
              <a:latin typeface="Lato"/>
              <a:ea typeface="Lato"/>
              <a:cs typeface="Lato"/>
              <a:sym typeface="Lato"/>
            </a:endParaRPr>
          </a:p>
          <a:p>
            <a:pPr marL="0" lvl="0" indent="0" algn="just" rtl="0">
              <a:spcBef>
                <a:spcPts val="0"/>
              </a:spcBef>
              <a:spcAft>
                <a:spcPts val="0"/>
              </a:spcAft>
              <a:buNone/>
            </a:pPr>
            <a:r>
              <a:rPr lang="es-419" sz="1700" dirty="0">
                <a:solidFill>
                  <a:schemeClr val="lt1"/>
                </a:solidFill>
                <a:latin typeface="Lato"/>
                <a:ea typeface="Lato"/>
                <a:cs typeface="Lato"/>
                <a:sym typeface="Lato"/>
              </a:rPr>
              <a:t>* Otro error puede ser el de dividir algún número por 0, esto nos arrojaría un </a:t>
            </a:r>
            <a:r>
              <a:rPr lang="es-419" sz="1700" dirty="0" err="1">
                <a:solidFill>
                  <a:schemeClr val="lt1"/>
                </a:solidFill>
                <a:latin typeface="Lato"/>
                <a:ea typeface="Lato"/>
                <a:cs typeface="Lato"/>
                <a:sym typeface="Lato"/>
              </a:rPr>
              <a:t>ArithmeticException</a:t>
            </a:r>
            <a:r>
              <a:rPr lang="es-419" sz="1700" dirty="0">
                <a:solidFill>
                  <a:schemeClr val="lt1"/>
                </a:solidFill>
                <a:latin typeface="Lato"/>
                <a:ea typeface="Lato"/>
                <a:cs typeface="Lato"/>
                <a:sym typeface="Lato"/>
              </a:rPr>
              <a:t>, o </a:t>
            </a:r>
            <a:r>
              <a:rPr lang="es-ES" sz="1700" dirty="0">
                <a:solidFill>
                  <a:schemeClr val="lt1"/>
                </a:solidFill>
                <a:latin typeface="Lato"/>
                <a:ea typeface="Lato"/>
                <a:cs typeface="Lato"/>
              </a:rPr>
              <a:t>intentar manejar un objeto nulo (</a:t>
            </a:r>
            <a:r>
              <a:rPr lang="es-ES" sz="1700" dirty="0" err="1">
                <a:solidFill>
                  <a:schemeClr val="lt1"/>
                </a:solidFill>
                <a:latin typeface="Lato"/>
                <a:ea typeface="Lato"/>
                <a:cs typeface="Lato"/>
              </a:rPr>
              <a:t>NullPointerException</a:t>
            </a:r>
            <a:r>
              <a:rPr lang="es-ES" sz="1700" dirty="0">
                <a:solidFill>
                  <a:schemeClr val="lt1"/>
                </a:solidFill>
                <a:latin typeface="Lato"/>
                <a:ea typeface="Lato"/>
                <a:cs typeface="Lato"/>
              </a:rPr>
              <a:t>)</a:t>
            </a:r>
            <a:endParaRPr sz="1700" dirty="0">
              <a:solidFill>
                <a:schemeClr val="lt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2"/>
          <p:cNvSpPr txBox="1"/>
          <p:nvPr/>
        </p:nvSpPr>
        <p:spPr>
          <a:xfrm>
            <a:off x="407786" y="333483"/>
            <a:ext cx="8328425"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2800" b="1" u="sng" dirty="0">
                <a:solidFill>
                  <a:srgbClr val="F5860B"/>
                </a:solidFill>
                <a:latin typeface="Lato"/>
                <a:ea typeface="Lato"/>
                <a:cs typeface="Lato"/>
                <a:sym typeface="Lato"/>
              </a:rPr>
              <a:t>Mecanismo del manejo de excepciones en Java</a:t>
            </a:r>
          </a:p>
        </p:txBody>
      </p:sp>
      <p:sp>
        <p:nvSpPr>
          <p:cNvPr id="196" name="Google Shape;196;p22"/>
          <p:cNvSpPr txBox="1"/>
          <p:nvPr/>
        </p:nvSpPr>
        <p:spPr>
          <a:xfrm>
            <a:off x="407785" y="1130079"/>
            <a:ext cx="8328425" cy="3877954"/>
          </a:xfrm>
          <a:prstGeom prst="rect">
            <a:avLst/>
          </a:prstGeom>
          <a:noFill/>
          <a:ln>
            <a:noFill/>
          </a:ln>
        </p:spPr>
        <p:txBody>
          <a:bodyPr spcFirstLastPara="1" wrap="square" lIns="91425" tIns="91425" rIns="91425" bIns="91425" anchor="t" anchorCtr="0">
            <a:spAutoFit/>
          </a:bodyPr>
          <a:lstStyle/>
          <a:p>
            <a:pPr marL="0" lvl="0" indent="0" algn="just" rtl="0">
              <a:lnSpc>
                <a:spcPct val="200000"/>
              </a:lnSpc>
              <a:spcBef>
                <a:spcPts val="0"/>
              </a:spcBef>
              <a:spcAft>
                <a:spcPts val="0"/>
              </a:spcAft>
              <a:buNone/>
            </a:pPr>
            <a:r>
              <a:rPr lang="es-419" sz="2000" b="1" dirty="0">
                <a:solidFill>
                  <a:srgbClr val="00B0F0"/>
                </a:solidFill>
                <a:latin typeface="Lato"/>
                <a:ea typeface="Lato"/>
                <a:cs typeface="Lato"/>
                <a:sym typeface="Lato"/>
              </a:rPr>
              <a:t>try</a:t>
            </a:r>
            <a:r>
              <a:rPr lang="es-419" sz="2000" dirty="0">
                <a:solidFill>
                  <a:schemeClr val="lt1"/>
                </a:solidFill>
                <a:latin typeface="Lato"/>
                <a:ea typeface="Lato"/>
                <a:cs typeface="Lato"/>
                <a:sym typeface="Lato"/>
              </a:rPr>
              <a:t> • es un bloque para detectar excepciones,</a:t>
            </a:r>
            <a:endParaRPr sz="2000" dirty="0">
              <a:solidFill>
                <a:schemeClr val="lt1"/>
              </a:solidFill>
              <a:latin typeface="Lato"/>
              <a:ea typeface="Lato"/>
              <a:cs typeface="Lato"/>
              <a:sym typeface="Lato"/>
            </a:endParaRPr>
          </a:p>
          <a:p>
            <a:pPr marL="0" lvl="0" indent="0" algn="just" rtl="0">
              <a:lnSpc>
                <a:spcPct val="200000"/>
              </a:lnSpc>
              <a:spcBef>
                <a:spcPts val="0"/>
              </a:spcBef>
              <a:spcAft>
                <a:spcPts val="0"/>
              </a:spcAft>
              <a:buNone/>
            </a:pPr>
            <a:r>
              <a:rPr lang="es-419" sz="2000" b="1" dirty="0">
                <a:solidFill>
                  <a:srgbClr val="00B0F0"/>
                </a:solidFill>
                <a:latin typeface="Lato"/>
                <a:ea typeface="Lato"/>
                <a:cs typeface="Lato"/>
                <a:sym typeface="Lato"/>
              </a:rPr>
              <a:t>catch</a:t>
            </a:r>
            <a:r>
              <a:rPr lang="es-419" sz="2000" dirty="0">
                <a:solidFill>
                  <a:schemeClr val="lt1"/>
                </a:solidFill>
                <a:latin typeface="Lato"/>
                <a:ea typeface="Lato"/>
                <a:cs typeface="Lato"/>
                <a:sym typeface="Lato"/>
              </a:rPr>
              <a:t> • es un manejador para </a:t>
            </a:r>
            <a:r>
              <a:rPr lang="es-419" sz="2000" b="1" dirty="0">
                <a:solidFill>
                  <a:srgbClr val="FFFF00"/>
                </a:solidFill>
                <a:latin typeface="Lato"/>
                <a:ea typeface="Lato"/>
                <a:cs typeface="Lato"/>
                <a:sym typeface="Lato"/>
              </a:rPr>
              <a:t>capturar</a:t>
            </a:r>
            <a:r>
              <a:rPr lang="es-419" sz="2000" dirty="0">
                <a:solidFill>
                  <a:schemeClr val="lt1"/>
                </a:solidFill>
                <a:latin typeface="Lato"/>
                <a:ea typeface="Lato"/>
                <a:cs typeface="Lato"/>
                <a:sym typeface="Lato"/>
              </a:rPr>
              <a:t> excepciones de los bloques try,</a:t>
            </a:r>
            <a:endParaRPr sz="2000" dirty="0">
              <a:solidFill>
                <a:schemeClr val="lt1"/>
              </a:solidFill>
              <a:latin typeface="Lato"/>
              <a:ea typeface="Lato"/>
              <a:cs typeface="Lato"/>
              <a:sym typeface="Lato"/>
            </a:endParaRPr>
          </a:p>
          <a:p>
            <a:pPr algn="just">
              <a:lnSpc>
                <a:spcPct val="200000"/>
              </a:lnSpc>
            </a:pPr>
            <a:r>
              <a:rPr lang="es-419" sz="2000" b="1" dirty="0" err="1">
                <a:solidFill>
                  <a:srgbClr val="00B0F0"/>
                </a:solidFill>
                <a:latin typeface="Lato"/>
                <a:ea typeface="Lato"/>
                <a:cs typeface="Lato"/>
                <a:sym typeface="Lato"/>
              </a:rPr>
              <a:t>throw</a:t>
            </a:r>
            <a:r>
              <a:rPr lang="es-419" sz="2000" dirty="0">
                <a:solidFill>
                  <a:schemeClr val="lt1"/>
                </a:solidFill>
                <a:latin typeface="Lato"/>
                <a:ea typeface="Lato"/>
                <a:cs typeface="Lato"/>
                <a:sym typeface="Lato"/>
              </a:rPr>
              <a:t> • es una expresión para </a:t>
            </a:r>
            <a:r>
              <a:rPr lang="es-ES" sz="2000" b="1" dirty="0">
                <a:solidFill>
                  <a:srgbClr val="FFFF00"/>
                </a:solidFill>
                <a:latin typeface="Lato"/>
                <a:ea typeface="Lato"/>
                <a:cs typeface="Lato"/>
                <a:sym typeface="Lato"/>
              </a:rPr>
              <a:t>lanzar</a:t>
            </a:r>
            <a:r>
              <a:rPr lang="es-ES" sz="2000" dirty="0">
                <a:solidFill>
                  <a:srgbClr val="E06666"/>
                </a:solidFill>
                <a:latin typeface="Lato"/>
                <a:ea typeface="Lato"/>
                <a:cs typeface="Lato"/>
                <a:sym typeface="Lato"/>
              </a:rPr>
              <a:t> </a:t>
            </a:r>
            <a:r>
              <a:rPr lang="es-ES" sz="2000" dirty="0">
                <a:solidFill>
                  <a:schemeClr val="lt1"/>
                </a:solidFill>
                <a:latin typeface="Lato"/>
                <a:ea typeface="Lato"/>
                <a:cs typeface="Lato"/>
                <a:sym typeface="Lato"/>
              </a:rPr>
              <a:t>(</a:t>
            </a:r>
            <a:r>
              <a:rPr lang="es-ES" sz="2000" dirty="0" err="1">
                <a:solidFill>
                  <a:schemeClr val="lt1"/>
                </a:solidFill>
                <a:latin typeface="Lato"/>
                <a:ea typeface="Lato"/>
                <a:cs typeface="Lato"/>
                <a:sym typeface="Lato"/>
              </a:rPr>
              <a:t>throw</a:t>
            </a:r>
            <a:r>
              <a:rPr lang="es-ES" sz="2000" dirty="0">
                <a:solidFill>
                  <a:schemeClr val="lt1"/>
                </a:solidFill>
                <a:latin typeface="Lato"/>
                <a:ea typeface="Lato"/>
                <a:cs typeface="Lato"/>
                <a:sym typeface="Lato"/>
              </a:rPr>
              <a:t>) una excepción en el </a:t>
            </a:r>
          </a:p>
          <a:p>
            <a:pPr algn="just">
              <a:lnSpc>
                <a:spcPct val="200000"/>
              </a:lnSpc>
            </a:pPr>
            <a:r>
              <a:rPr lang="es-ES" sz="2000" dirty="0">
                <a:solidFill>
                  <a:schemeClr val="lt1"/>
                </a:solidFill>
                <a:latin typeface="Lato"/>
                <a:ea typeface="Lato"/>
                <a:cs typeface="Lato"/>
                <a:sym typeface="Lato"/>
              </a:rPr>
              <a:t>                momento que detecta el error.</a:t>
            </a:r>
            <a:endParaRPr sz="2000" dirty="0">
              <a:solidFill>
                <a:schemeClr val="lt1"/>
              </a:solidFill>
              <a:latin typeface="Lato"/>
              <a:ea typeface="Lato"/>
              <a:cs typeface="Lato"/>
              <a:sym typeface="Lato"/>
            </a:endParaRPr>
          </a:p>
          <a:p>
            <a:pPr algn="just">
              <a:lnSpc>
                <a:spcPct val="200000"/>
              </a:lnSpc>
            </a:pPr>
            <a:r>
              <a:rPr lang="es-419" sz="2000" b="1" dirty="0" err="1">
                <a:solidFill>
                  <a:srgbClr val="00B0F0"/>
                </a:solidFill>
                <a:latin typeface="Lato"/>
                <a:ea typeface="Lato"/>
                <a:cs typeface="Lato"/>
                <a:sym typeface="Lato"/>
              </a:rPr>
              <a:t>throws</a:t>
            </a:r>
            <a:r>
              <a:rPr lang="es-419" sz="2000" dirty="0">
                <a:solidFill>
                  <a:schemeClr val="lt1"/>
                </a:solidFill>
                <a:latin typeface="Lato"/>
                <a:ea typeface="Lato"/>
                <a:cs typeface="Lato"/>
                <a:sym typeface="Lato"/>
              </a:rPr>
              <a:t> • indica las excepciones que puede elevar un método</a:t>
            </a:r>
            <a:r>
              <a:rPr lang="es-ES" sz="2000" dirty="0">
                <a:solidFill>
                  <a:schemeClr val="lt1"/>
                </a:solidFill>
                <a:latin typeface="Lato"/>
                <a:ea typeface="Lato"/>
                <a:cs typeface="Lato"/>
                <a:sym typeface="Lato"/>
              </a:rPr>
              <a:t>.</a:t>
            </a:r>
          </a:p>
          <a:p>
            <a:pPr marL="0" lvl="0" indent="0" algn="just" rtl="0">
              <a:lnSpc>
                <a:spcPct val="200000"/>
              </a:lnSpc>
              <a:spcBef>
                <a:spcPts val="0"/>
              </a:spcBef>
              <a:spcAft>
                <a:spcPts val="0"/>
              </a:spcAft>
              <a:buNone/>
            </a:pPr>
            <a:r>
              <a:rPr lang="es-419" sz="2000" b="1" dirty="0" err="1">
                <a:solidFill>
                  <a:srgbClr val="00B0F0"/>
                </a:solidFill>
                <a:latin typeface="Lato"/>
                <a:ea typeface="Lato"/>
                <a:cs typeface="Lato"/>
                <a:sym typeface="Lato"/>
              </a:rPr>
              <a:t>finally</a:t>
            </a:r>
            <a:r>
              <a:rPr lang="es-419" sz="2000" dirty="0">
                <a:solidFill>
                  <a:schemeClr val="lt1"/>
                </a:solidFill>
                <a:latin typeface="Lato"/>
                <a:ea typeface="Lato"/>
                <a:cs typeface="Lato"/>
                <a:sym typeface="Lato"/>
              </a:rPr>
              <a:t> • es un bloque opcional situado después de los catch de un try.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3" name="CuadroTexto 2">
            <a:extLst>
              <a:ext uri="{FF2B5EF4-FFF2-40B4-BE49-F238E27FC236}">
                <a16:creationId xmlns:a16="http://schemas.microsoft.com/office/drawing/2014/main" id="{41222182-380C-605E-8039-AC4FF76B13E7}"/>
              </a:ext>
            </a:extLst>
          </p:cNvPr>
          <p:cNvSpPr txBox="1"/>
          <p:nvPr/>
        </p:nvSpPr>
        <p:spPr>
          <a:xfrm>
            <a:off x="1154123" y="1016317"/>
            <a:ext cx="6835754" cy="4062651"/>
          </a:xfrm>
          <a:prstGeom prst="rect">
            <a:avLst/>
          </a:prstGeom>
          <a:noFill/>
        </p:spPr>
        <p:txBody>
          <a:bodyPr wrap="square">
            <a:spAutoFit/>
          </a:bodyPr>
          <a:lstStyle/>
          <a:p>
            <a:pPr marL="47625" indent="0">
              <a:lnSpc>
                <a:spcPct val="100000"/>
              </a:lnSpc>
              <a:spcAft>
                <a:spcPts val="1800"/>
              </a:spcAft>
              <a:buNone/>
            </a:pPr>
            <a:r>
              <a:rPr lang="es-ES" sz="2400" b="1" dirty="0">
                <a:solidFill>
                  <a:srgbClr val="00B0F0"/>
                </a:solidFill>
              </a:rPr>
              <a:t>  try </a:t>
            </a:r>
            <a:r>
              <a:rPr lang="es-ES" sz="2400" b="1" spc="-5" dirty="0">
                <a:solidFill>
                  <a:srgbClr val="00B0F0"/>
                </a:solidFill>
              </a:rPr>
              <a:t>{</a:t>
            </a:r>
            <a:endParaRPr lang="es-ES" sz="2400" b="1" dirty="0">
              <a:solidFill>
                <a:srgbClr val="00B0F0"/>
              </a:solidFill>
            </a:endParaRPr>
          </a:p>
          <a:p>
            <a:pPr marL="184784" indent="0">
              <a:lnSpc>
                <a:spcPct val="100000"/>
              </a:lnSpc>
              <a:spcAft>
                <a:spcPts val="1800"/>
              </a:spcAft>
              <a:buNone/>
            </a:pPr>
            <a:r>
              <a:rPr lang="es-ES" sz="2400" b="1" spc="-15" dirty="0">
                <a:solidFill>
                  <a:srgbClr val="FFFF00"/>
                </a:solidFill>
                <a:latin typeface="Arial"/>
                <a:cs typeface="Arial"/>
              </a:rPr>
              <a:t>          </a:t>
            </a:r>
            <a:r>
              <a:rPr lang="es-ES" sz="2400" b="1" i="1" spc="-15" dirty="0">
                <a:solidFill>
                  <a:srgbClr val="FFFF00"/>
                </a:solidFill>
                <a:latin typeface="Arial"/>
                <a:cs typeface="Arial"/>
              </a:rPr>
              <a:t>[ </a:t>
            </a:r>
            <a:r>
              <a:rPr lang="es-ES" sz="2400" b="1" i="1" spc="-110" dirty="0">
                <a:solidFill>
                  <a:srgbClr val="FFFF00"/>
                </a:solidFill>
              </a:rPr>
              <a:t>método o bloque</a:t>
            </a:r>
            <a:r>
              <a:rPr lang="es-ES" sz="2400" b="1" i="1" spc="-110" dirty="0">
                <a:solidFill>
                  <a:srgbClr val="FFFF00"/>
                </a:solidFill>
                <a:latin typeface="Arial"/>
                <a:cs typeface="Arial"/>
              </a:rPr>
              <a:t> </a:t>
            </a:r>
            <a:r>
              <a:rPr lang="es-ES" sz="2400" b="1" i="1" spc="-114" dirty="0">
                <a:solidFill>
                  <a:srgbClr val="FFFF00"/>
                </a:solidFill>
                <a:latin typeface="Arial"/>
                <a:cs typeface="Arial"/>
              </a:rPr>
              <a:t>que lanza </a:t>
            </a:r>
            <a:r>
              <a:rPr lang="es-ES" sz="2400" b="1" i="1" spc="-75" dirty="0">
                <a:solidFill>
                  <a:srgbClr val="FFFF00"/>
                </a:solidFill>
                <a:latin typeface="Arial"/>
                <a:cs typeface="Arial"/>
              </a:rPr>
              <a:t>la </a:t>
            </a:r>
            <a:r>
              <a:rPr lang="es-ES" sz="2400" b="1" i="1" spc="-145" dirty="0">
                <a:solidFill>
                  <a:srgbClr val="FFFF00"/>
                </a:solidFill>
                <a:latin typeface="Arial"/>
                <a:cs typeface="Arial"/>
              </a:rPr>
              <a:t>excepción</a:t>
            </a:r>
            <a:r>
              <a:rPr lang="es-ES" sz="2400" b="1" i="1" spc="-240" dirty="0">
                <a:solidFill>
                  <a:srgbClr val="FFFF00"/>
                </a:solidFill>
                <a:latin typeface="Arial"/>
                <a:cs typeface="Arial"/>
              </a:rPr>
              <a:t>]</a:t>
            </a:r>
            <a:endParaRPr lang="es-ES" sz="2400" b="1" i="1" dirty="0">
              <a:solidFill>
                <a:srgbClr val="FFFF00"/>
              </a:solidFill>
              <a:latin typeface="Arial"/>
              <a:cs typeface="Arial"/>
            </a:endParaRPr>
          </a:p>
          <a:p>
            <a:pPr marL="47625" indent="0">
              <a:lnSpc>
                <a:spcPct val="100000"/>
              </a:lnSpc>
              <a:spcAft>
                <a:spcPts val="1800"/>
              </a:spcAft>
              <a:buNone/>
            </a:pPr>
            <a:r>
              <a:rPr lang="es-ES" sz="2400" b="1" spc="-5" dirty="0">
                <a:solidFill>
                  <a:srgbClr val="00B0F0"/>
                </a:solidFill>
              </a:rPr>
              <a:t>   } catch </a:t>
            </a:r>
            <a:r>
              <a:rPr lang="es-ES" sz="2400" b="1" spc="-10" dirty="0">
                <a:solidFill>
                  <a:srgbClr val="00B0F0"/>
                </a:solidFill>
              </a:rPr>
              <a:t>(</a:t>
            </a:r>
            <a:r>
              <a:rPr lang="es-ES" sz="2400" b="1" spc="-10" dirty="0" err="1">
                <a:solidFill>
                  <a:srgbClr val="00B0F0"/>
                </a:solidFill>
              </a:rPr>
              <a:t>TipoDeExcepcion</a:t>
            </a:r>
            <a:r>
              <a:rPr lang="es-ES" sz="2400" b="1" spc="-10" dirty="0">
                <a:solidFill>
                  <a:srgbClr val="00B0F0"/>
                </a:solidFill>
              </a:rPr>
              <a:t> </a:t>
            </a:r>
            <a:r>
              <a:rPr lang="es-ES" sz="2400" b="1" spc="-15" dirty="0">
                <a:solidFill>
                  <a:srgbClr val="00B0F0"/>
                </a:solidFill>
              </a:rPr>
              <a:t>variable)</a:t>
            </a:r>
            <a:r>
              <a:rPr lang="es-ES" sz="2400" b="1" spc="30" dirty="0">
                <a:solidFill>
                  <a:srgbClr val="00B0F0"/>
                </a:solidFill>
              </a:rPr>
              <a:t> </a:t>
            </a:r>
            <a:r>
              <a:rPr lang="es-ES" sz="2400" b="1" spc="-5" dirty="0">
                <a:solidFill>
                  <a:srgbClr val="00B0F0"/>
                </a:solidFill>
              </a:rPr>
              <a:t>{</a:t>
            </a:r>
            <a:endParaRPr lang="es-ES" sz="2400" b="1" dirty="0">
              <a:solidFill>
                <a:srgbClr val="00B0F0"/>
              </a:solidFill>
            </a:endParaRPr>
          </a:p>
          <a:p>
            <a:pPr marL="231775" indent="0">
              <a:lnSpc>
                <a:spcPct val="100000"/>
              </a:lnSpc>
              <a:spcAft>
                <a:spcPts val="1800"/>
              </a:spcAft>
              <a:buNone/>
            </a:pPr>
            <a:r>
              <a:rPr lang="es-ES" sz="2400" b="1" i="1" spc="-15" dirty="0">
                <a:solidFill>
                  <a:srgbClr val="FFFF00"/>
                </a:solidFill>
                <a:latin typeface="Arial"/>
                <a:cs typeface="Arial"/>
              </a:rPr>
              <a:t>          [ </a:t>
            </a:r>
            <a:r>
              <a:rPr lang="es-ES" sz="2400" b="1" i="1" spc="-145" dirty="0">
                <a:solidFill>
                  <a:srgbClr val="FFFF00"/>
                </a:solidFill>
                <a:latin typeface="Arial"/>
                <a:cs typeface="Arial"/>
              </a:rPr>
              <a:t>acá </a:t>
            </a:r>
            <a:r>
              <a:rPr lang="es-ES" sz="2400" b="1" i="1" spc="-125" dirty="0">
                <a:solidFill>
                  <a:srgbClr val="FFFF00"/>
                </a:solidFill>
                <a:latin typeface="Arial"/>
                <a:cs typeface="Arial"/>
              </a:rPr>
              <a:t>manejamos </a:t>
            </a:r>
            <a:r>
              <a:rPr lang="es-ES" sz="2400" b="1" i="1" spc="-75" dirty="0">
                <a:solidFill>
                  <a:srgbClr val="FFFF00"/>
                </a:solidFill>
                <a:latin typeface="Arial"/>
                <a:cs typeface="Arial"/>
              </a:rPr>
              <a:t>el </a:t>
            </a:r>
            <a:r>
              <a:rPr lang="es-ES" sz="2400" b="1" i="1" spc="-85" dirty="0">
                <a:solidFill>
                  <a:srgbClr val="FFFF00"/>
                </a:solidFill>
                <a:latin typeface="Arial"/>
                <a:cs typeface="Arial"/>
              </a:rPr>
              <a:t>error</a:t>
            </a:r>
            <a:r>
              <a:rPr lang="es-ES" sz="2400" b="1" i="1" spc="-240" dirty="0">
                <a:solidFill>
                  <a:srgbClr val="FFFF00"/>
                </a:solidFill>
                <a:latin typeface="Arial"/>
                <a:cs typeface="Arial"/>
              </a:rPr>
              <a:t>]</a:t>
            </a:r>
            <a:endParaRPr lang="es-ES" sz="2400" b="1" i="1" dirty="0">
              <a:solidFill>
                <a:srgbClr val="FFFF00"/>
              </a:solidFill>
              <a:latin typeface="Arial"/>
              <a:cs typeface="Arial"/>
            </a:endParaRPr>
          </a:p>
          <a:p>
            <a:pPr marL="47625" indent="0">
              <a:lnSpc>
                <a:spcPct val="100000"/>
              </a:lnSpc>
              <a:spcAft>
                <a:spcPts val="1800"/>
              </a:spcAft>
              <a:buNone/>
            </a:pPr>
            <a:r>
              <a:rPr lang="es-ES" sz="2400" b="1" spc="-5" dirty="0">
                <a:solidFill>
                  <a:srgbClr val="00B0F0"/>
                </a:solidFill>
              </a:rPr>
              <a:t>   } </a:t>
            </a:r>
            <a:r>
              <a:rPr lang="es-ES" sz="2400" b="1" spc="-5" dirty="0" err="1">
                <a:solidFill>
                  <a:srgbClr val="00B0F0"/>
                </a:solidFill>
              </a:rPr>
              <a:t>finally</a:t>
            </a:r>
            <a:r>
              <a:rPr lang="es-ES" sz="2400" b="1" spc="10" dirty="0">
                <a:solidFill>
                  <a:srgbClr val="00B0F0"/>
                </a:solidFill>
              </a:rPr>
              <a:t> </a:t>
            </a:r>
            <a:r>
              <a:rPr lang="es-ES" sz="2400" b="1" spc="-5" dirty="0">
                <a:solidFill>
                  <a:srgbClr val="00B0F0"/>
                </a:solidFill>
              </a:rPr>
              <a:t>{</a:t>
            </a:r>
            <a:endParaRPr lang="es-ES" sz="2400" b="1" dirty="0">
              <a:solidFill>
                <a:srgbClr val="00B0F0"/>
              </a:solidFill>
            </a:endParaRPr>
          </a:p>
          <a:p>
            <a:pPr marL="277495" indent="0">
              <a:lnSpc>
                <a:spcPct val="100000"/>
              </a:lnSpc>
              <a:spcAft>
                <a:spcPts val="1800"/>
              </a:spcAft>
              <a:buNone/>
            </a:pPr>
            <a:r>
              <a:rPr lang="es-ES" sz="2400" b="1" i="1" spc="-15" dirty="0">
                <a:solidFill>
                  <a:srgbClr val="FFFF00"/>
                </a:solidFill>
                <a:latin typeface="Arial"/>
                <a:cs typeface="Arial"/>
              </a:rPr>
              <a:t>          [ </a:t>
            </a:r>
            <a:r>
              <a:rPr lang="es-ES" sz="2400" b="1" i="1" spc="-110" dirty="0">
                <a:solidFill>
                  <a:srgbClr val="FFFF00"/>
                </a:solidFill>
                <a:latin typeface="Arial"/>
                <a:cs typeface="Arial"/>
              </a:rPr>
              <a:t>bloque </a:t>
            </a:r>
            <a:r>
              <a:rPr lang="es-ES" sz="2400" b="1" i="1" spc="-105" dirty="0">
                <a:solidFill>
                  <a:srgbClr val="FFFF00"/>
                </a:solidFill>
                <a:latin typeface="Arial"/>
                <a:cs typeface="Arial"/>
              </a:rPr>
              <a:t>opcional, </a:t>
            </a:r>
            <a:r>
              <a:rPr lang="es-ES" sz="2400" b="1" i="1" spc="-114" dirty="0">
                <a:solidFill>
                  <a:srgbClr val="FFFF00"/>
                </a:solidFill>
                <a:latin typeface="Arial"/>
                <a:cs typeface="Arial"/>
              </a:rPr>
              <a:t>siempre </a:t>
            </a:r>
            <a:r>
              <a:rPr lang="es-ES" sz="2400" b="1" i="1" spc="-170" dirty="0">
                <a:solidFill>
                  <a:srgbClr val="FFFF00"/>
                </a:solidFill>
                <a:latin typeface="Arial"/>
                <a:cs typeface="Arial"/>
              </a:rPr>
              <a:t>se </a:t>
            </a:r>
            <a:r>
              <a:rPr lang="es-ES" sz="2400" b="1" i="1" spc="-95" dirty="0">
                <a:solidFill>
                  <a:srgbClr val="FFFF00"/>
                </a:solidFill>
                <a:latin typeface="Arial"/>
                <a:cs typeface="Arial"/>
              </a:rPr>
              <a:t>ejecuta</a:t>
            </a:r>
            <a:r>
              <a:rPr lang="es-ES" sz="2400" b="1" i="1" spc="-240" dirty="0">
                <a:solidFill>
                  <a:srgbClr val="FFFF00"/>
                </a:solidFill>
                <a:latin typeface="Arial"/>
                <a:cs typeface="Arial"/>
              </a:rPr>
              <a:t>]</a:t>
            </a:r>
            <a:endParaRPr lang="es-ES" sz="2400" b="1" i="1" spc="-240" dirty="0">
              <a:solidFill>
                <a:srgbClr val="FFFF00"/>
              </a:solidFill>
            </a:endParaRPr>
          </a:p>
          <a:p>
            <a:pPr marL="277495" indent="0">
              <a:lnSpc>
                <a:spcPct val="100000"/>
              </a:lnSpc>
              <a:spcAft>
                <a:spcPts val="1800"/>
              </a:spcAft>
              <a:buNone/>
            </a:pPr>
            <a:r>
              <a:rPr lang="es-ES" sz="2400" b="1" spc="-5" dirty="0">
                <a:solidFill>
                  <a:srgbClr val="00B0F0"/>
                </a:solidFill>
              </a:rPr>
              <a:t>}</a:t>
            </a:r>
            <a:endParaRPr lang="es-ES" sz="2400" b="1" dirty="0">
              <a:solidFill>
                <a:srgbClr val="FFFF00"/>
              </a:solidFill>
              <a:latin typeface="Arial"/>
              <a:cs typeface="Arial"/>
            </a:endParaRPr>
          </a:p>
        </p:txBody>
      </p:sp>
      <p:sp>
        <p:nvSpPr>
          <p:cNvPr id="5" name="Google Shape;195;p22">
            <a:extLst>
              <a:ext uri="{FF2B5EF4-FFF2-40B4-BE49-F238E27FC236}">
                <a16:creationId xmlns:a16="http://schemas.microsoft.com/office/drawing/2014/main" id="{F22F6329-31EF-25D0-4E84-2E60A6A85A15}"/>
              </a:ext>
            </a:extLst>
          </p:cNvPr>
          <p:cNvSpPr txBox="1"/>
          <p:nvPr/>
        </p:nvSpPr>
        <p:spPr>
          <a:xfrm>
            <a:off x="158263" y="205209"/>
            <a:ext cx="9144000" cy="60013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2700" b="1" u="sng" dirty="0">
                <a:solidFill>
                  <a:srgbClr val="F5860B"/>
                </a:solidFill>
                <a:latin typeface="Lato"/>
                <a:ea typeface="Lato"/>
                <a:cs typeface="Lato"/>
                <a:sym typeface="Lato"/>
              </a:rPr>
              <a:t>Mecanismo del manejo de excepciones en Java: try-catch</a:t>
            </a:r>
          </a:p>
        </p:txBody>
      </p:sp>
    </p:spTree>
    <p:extLst>
      <p:ext uri="{BB962C8B-B14F-4D97-AF65-F5344CB8AC3E}">
        <p14:creationId xmlns:p14="http://schemas.microsoft.com/office/powerpoint/2010/main" val="3774448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3" name="CuadroTexto 2">
            <a:extLst>
              <a:ext uri="{FF2B5EF4-FFF2-40B4-BE49-F238E27FC236}">
                <a16:creationId xmlns:a16="http://schemas.microsoft.com/office/drawing/2014/main" id="{41222182-380C-605E-8039-AC4FF76B13E7}"/>
              </a:ext>
            </a:extLst>
          </p:cNvPr>
          <p:cNvSpPr txBox="1"/>
          <p:nvPr/>
        </p:nvSpPr>
        <p:spPr>
          <a:xfrm>
            <a:off x="615463" y="1016317"/>
            <a:ext cx="7877906" cy="3774046"/>
          </a:xfrm>
          <a:prstGeom prst="rect">
            <a:avLst/>
          </a:prstGeom>
          <a:noFill/>
        </p:spPr>
        <p:txBody>
          <a:bodyPr wrap="square">
            <a:spAutoFit/>
          </a:bodyPr>
          <a:lstStyle/>
          <a:p>
            <a:pPr marL="47625" indent="0" algn="just">
              <a:lnSpc>
                <a:spcPct val="150000"/>
              </a:lnSpc>
              <a:spcAft>
                <a:spcPts val="1800"/>
              </a:spcAft>
              <a:buNone/>
            </a:pPr>
            <a:r>
              <a:rPr lang="es-ES" sz="1900" b="1" dirty="0">
                <a:solidFill>
                  <a:srgbClr val="FFFF00"/>
                </a:solidFill>
                <a:latin typeface="Lato" panose="020F0502020204030203" pitchFamily="34" charset="0"/>
                <a:ea typeface="Lato" panose="020F0502020204030203" pitchFamily="34" charset="0"/>
                <a:cs typeface="Lato" panose="020F0502020204030203" pitchFamily="34" charset="0"/>
              </a:rPr>
              <a:t>=&gt;</a:t>
            </a:r>
            <a:r>
              <a:rPr lang="es-ES" sz="1900" dirty="0">
                <a:solidFill>
                  <a:schemeClr val="bg1"/>
                </a:solidFill>
                <a:latin typeface="Lato" panose="020F0502020204030203" pitchFamily="34" charset="0"/>
                <a:ea typeface="Lato" panose="020F0502020204030203" pitchFamily="34" charset="0"/>
                <a:cs typeface="Lato" panose="020F0502020204030203" pitchFamily="34" charset="0"/>
              </a:rPr>
              <a:t> El bloque try </a:t>
            </a:r>
            <a:r>
              <a:rPr lang="es-ES" sz="1900" b="1" dirty="0">
                <a:solidFill>
                  <a:srgbClr val="FFFF00"/>
                </a:solidFill>
                <a:latin typeface="Lato" panose="020F0502020204030203" pitchFamily="34" charset="0"/>
                <a:ea typeface="Lato" panose="020F0502020204030203" pitchFamily="34" charset="0"/>
                <a:cs typeface="Lato" panose="020F0502020204030203" pitchFamily="34" charset="0"/>
              </a:rPr>
              <a:t>es donde se coloca el código que puede causar una excepción. </a:t>
            </a:r>
          </a:p>
          <a:p>
            <a:pPr marL="47625" indent="0" algn="just">
              <a:lnSpc>
                <a:spcPct val="150000"/>
              </a:lnSpc>
              <a:spcAft>
                <a:spcPts val="1800"/>
              </a:spcAft>
              <a:buNone/>
            </a:pPr>
            <a:r>
              <a:rPr lang="es-ES" sz="1900" b="1" dirty="0">
                <a:solidFill>
                  <a:srgbClr val="FFFF00"/>
                </a:solidFill>
                <a:latin typeface="Lato" panose="020F0502020204030203" pitchFamily="34" charset="0"/>
                <a:ea typeface="Lato" panose="020F0502020204030203" pitchFamily="34" charset="0"/>
                <a:cs typeface="Lato" panose="020F0502020204030203" pitchFamily="34" charset="0"/>
              </a:rPr>
              <a:t>=&gt; </a:t>
            </a:r>
            <a:r>
              <a:rPr lang="es-ES" sz="1900" dirty="0">
                <a:solidFill>
                  <a:schemeClr val="bg1"/>
                </a:solidFill>
                <a:latin typeface="Lato" panose="020F0502020204030203" pitchFamily="34" charset="0"/>
                <a:ea typeface="Lato" panose="020F0502020204030203" pitchFamily="34" charset="0"/>
                <a:cs typeface="Lato" panose="020F0502020204030203" pitchFamily="34" charset="0"/>
              </a:rPr>
              <a:t>Este bloque intenta ejecutar dentro de él el código que es susceptible a errores (como operaciones de entrada/salida, </a:t>
            </a:r>
            <a:r>
              <a:rPr lang="es-ES" sz="1900" dirty="0" err="1">
                <a:solidFill>
                  <a:schemeClr val="bg1"/>
                </a:solidFill>
                <a:latin typeface="Lato" panose="020F0502020204030203" pitchFamily="34" charset="0"/>
                <a:ea typeface="Lato" panose="020F0502020204030203" pitchFamily="34" charset="0"/>
                <a:cs typeface="Lato" panose="020F0502020204030203" pitchFamily="34" charset="0"/>
              </a:rPr>
              <a:t>parseo</a:t>
            </a:r>
            <a:r>
              <a:rPr lang="es-ES" sz="1900" dirty="0">
                <a:solidFill>
                  <a:schemeClr val="bg1"/>
                </a:solidFill>
                <a:latin typeface="Lato" panose="020F0502020204030203" pitchFamily="34" charset="0"/>
                <a:ea typeface="Lato" panose="020F0502020204030203" pitchFamily="34" charset="0"/>
                <a:cs typeface="Lato" panose="020F0502020204030203" pitchFamily="34" charset="0"/>
              </a:rPr>
              <a:t> de números, manejo de archivos, etc.). Si ocurre un error dentro del bloque try, la ejecución del código dentro de este bloque se detiene inmediatamente, y el control se pasa al bloque catch correspondiente que puede manejar ese tipo específico de excepción. </a:t>
            </a:r>
            <a:endParaRPr lang="es-ES" sz="1900" b="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5" name="Google Shape;195;p22">
            <a:extLst>
              <a:ext uri="{FF2B5EF4-FFF2-40B4-BE49-F238E27FC236}">
                <a16:creationId xmlns:a16="http://schemas.microsoft.com/office/drawing/2014/main" id="{F22F6329-31EF-25D0-4E84-2E60A6A85A15}"/>
              </a:ext>
            </a:extLst>
          </p:cNvPr>
          <p:cNvSpPr txBox="1"/>
          <p:nvPr/>
        </p:nvSpPr>
        <p:spPr>
          <a:xfrm>
            <a:off x="615463" y="240378"/>
            <a:ext cx="9144000" cy="60013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2700" b="1" u="sng" dirty="0">
                <a:solidFill>
                  <a:srgbClr val="F5860B"/>
                </a:solidFill>
                <a:latin typeface="Lato"/>
                <a:ea typeface="Lato"/>
                <a:cs typeface="Lato"/>
                <a:sym typeface="Lato"/>
              </a:rPr>
              <a:t>Bloque try:</a:t>
            </a:r>
          </a:p>
        </p:txBody>
      </p:sp>
    </p:spTree>
    <p:extLst>
      <p:ext uri="{BB962C8B-B14F-4D97-AF65-F5344CB8AC3E}">
        <p14:creationId xmlns:p14="http://schemas.microsoft.com/office/powerpoint/2010/main" val="2159268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3" name="CuadroTexto 2">
            <a:extLst>
              <a:ext uri="{FF2B5EF4-FFF2-40B4-BE49-F238E27FC236}">
                <a16:creationId xmlns:a16="http://schemas.microsoft.com/office/drawing/2014/main" id="{41222182-380C-605E-8039-AC4FF76B13E7}"/>
              </a:ext>
            </a:extLst>
          </p:cNvPr>
          <p:cNvSpPr txBox="1"/>
          <p:nvPr/>
        </p:nvSpPr>
        <p:spPr>
          <a:xfrm>
            <a:off x="615463" y="1016317"/>
            <a:ext cx="7877906" cy="4007957"/>
          </a:xfrm>
          <a:prstGeom prst="rect">
            <a:avLst/>
          </a:prstGeom>
          <a:noFill/>
        </p:spPr>
        <p:txBody>
          <a:bodyPr wrap="square">
            <a:spAutoFit/>
          </a:bodyPr>
          <a:lstStyle/>
          <a:p>
            <a:pPr marL="47625" indent="0" algn="just">
              <a:lnSpc>
                <a:spcPct val="150000"/>
              </a:lnSpc>
              <a:spcAft>
                <a:spcPts val="1800"/>
              </a:spcAft>
              <a:buNone/>
            </a:pPr>
            <a:r>
              <a:rPr lang="es-ES" sz="1800" b="1" dirty="0">
                <a:solidFill>
                  <a:srgbClr val="FFFF00"/>
                </a:solidFill>
                <a:latin typeface="Lato" panose="020F0502020204030203" pitchFamily="34" charset="0"/>
                <a:ea typeface="Lato" panose="020F0502020204030203" pitchFamily="34" charset="0"/>
                <a:cs typeface="Lato" panose="020F0502020204030203" pitchFamily="34" charset="0"/>
              </a:rPr>
              <a:t>=&gt;</a:t>
            </a:r>
            <a:r>
              <a:rPr lang="es-ES" sz="1800" dirty="0">
                <a:solidFill>
                  <a:schemeClr val="bg1"/>
                </a:solidFill>
                <a:latin typeface="Lato" panose="020F0502020204030203" pitchFamily="34" charset="0"/>
                <a:ea typeface="Lato" panose="020F0502020204030203" pitchFamily="34" charset="0"/>
                <a:cs typeface="Lato" panose="020F0502020204030203" pitchFamily="34" charset="0"/>
              </a:rPr>
              <a:t> El bloque </a:t>
            </a:r>
            <a:r>
              <a:rPr lang="es-ES" sz="1800" b="1" dirty="0">
                <a:solidFill>
                  <a:srgbClr val="FFFF00"/>
                </a:solidFill>
                <a:latin typeface="Lato" panose="020F0502020204030203" pitchFamily="34" charset="0"/>
                <a:ea typeface="Lato" panose="020F0502020204030203" pitchFamily="34" charset="0"/>
                <a:cs typeface="Lato" panose="020F0502020204030203" pitchFamily="34" charset="0"/>
              </a:rPr>
              <a:t>catch captura y maneja las excepciones especificadas</a:t>
            </a:r>
            <a:r>
              <a:rPr lang="es-ES" sz="1800" dirty="0">
                <a:solidFill>
                  <a:schemeClr val="bg1"/>
                </a:solidFill>
                <a:latin typeface="Lato" panose="020F0502020204030203" pitchFamily="34" charset="0"/>
                <a:ea typeface="Lato" panose="020F0502020204030203" pitchFamily="34" charset="0"/>
                <a:cs typeface="Lato" panose="020F0502020204030203" pitchFamily="34" charset="0"/>
              </a:rPr>
              <a:t>. Es usado para definir una respuesta a diversas situaciones de error, permitiendo que el programa continúe su ejecución de una manera controlada o que proporcione una salida de error más comprensible para el usuario. </a:t>
            </a:r>
          </a:p>
          <a:p>
            <a:pPr marL="47625" indent="0" algn="just">
              <a:lnSpc>
                <a:spcPct val="150000"/>
              </a:lnSpc>
              <a:spcAft>
                <a:spcPts val="1800"/>
              </a:spcAft>
              <a:buNone/>
            </a:pPr>
            <a:r>
              <a:rPr lang="es-ES" sz="1800" b="1" dirty="0">
                <a:solidFill>
                  <a:srgbClr val="FFFF00"/>
                </a:solidFill>
                <a:latin typeface="Lato" panose="020F0502020204030203" pitchFamily="34" charset="0"/>
                <a:ea typeface="Lato" panose="020F0502020204030203" pitchFamily="34" charset="0"/>
                <a:cs typeface="Lato" panose="020F0502020204030203" pitchFamily="34" charset="0"/>
              </a:rPr>
              <a:t>=&gt;</a:t>
            </a:r>
            <a:r>
              <a:rPr lang="es-ES" sz="1800" dirty="0">
                <a:solidFill>
                  <a:schemeClr val="bg1"/>
                </a:solidFill>
                <a:latin typeface="Lato" panose="020F0502020204030203" pitchFamily="34" charset="0"/>
                <a:ea typeface="Lato" panose="020F0502020204030203" pitchFamily="34" charset="0"/>
                <a:cs typeface="Lato" panose="020F0502020204030203" pitchFamily="34" charset="0"/>
              </a:rPr>
              <a:t> Puede haber múltiples bloques catch asociados a un solo try, permitiendo manejar diferentes tipos de excepciones de manera específica. Cada catch es diseñado para capturar un tipo de excepción en particular y contiene el código que determina cómo responder a esa situación.</a:t>
            </a:r>
            <a:endParaRPr lang="es-ES" sz="1800" b="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
        <p:nvSpPr>
          <p:cNvPr id="5" name="Google Shape;195;p22">
            <a:extLst>
              <a:ext uri="{FF2B5EF4-FFF2-40B4-BE49-F238E27FC236}">
                <a16:creationId xmlns:a16="http://schemas.microsoft.com/office/drawing/2014/main" id="{F22F6329-31EF-25D0-4E84-2E60A6A85A15}"/>
              </a:ext>
            </a:extLst>
          </p:cNvPr>
          <p:cNvSpPr txBox="1"/>
          <p:nvPr/>
        </p:nvSpPr>
        <p:spPr>
          <a:xfrm>
            <a:off x="615463" y="240378"/>
            <a:ext cx="9144000" cy="60013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2700" b="1" u="sng" dirty="0">
                <a:solidFill>
                  <a:srgbClr val="F5860B"/>
                </a:solidFill>
                <a:latin typeface="Lato"/>
                <a:ea typeface="Lato"/>
                <a:cs typeface="Lato"/>
                <a:sym typeface="Lato"/>
              </a:rPr>
              <a:t>Bloque catch:</a:t>
            </a:r>
          </a:p>
        </p:txBody>
      </p:sp>
    </p:spTree>
    <p:extLst>
      <p:ext uri="{BB962C8B-B14F-4D97-AF65-F5344CB8AC3E}">
        <p14:creationId xmlns:p14="http://schemas.microsoft.com/office/powerpoint/2010/main" val="29412438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2" name="Google Shape;195;p22">
            <a:extLst>
              <a:ext uri="{FF2B5EF4-FFF2-40B4-BE49-F238E27FC236}">
                <a16:creationId xmlns:a16="http://schemas.microsoft.com/office/drawing/2014/main" id="{B5F00738-9832-8561-F955-862751869C96}"/>
              </a:ext>
            </a:extLst>
          </p:cNvPr>
          <p:cNvSpPr txBox="1"/>
          <p:nvPr/>
        </p:nvSpPr>
        <p:spPr>
          <a:xfrm>
            <a:off x="407784" y="54514"/>
            <a:ext cx="8328425" cy="61552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ES" sz="2800" b="1" dirty="0">
                <a:solidFill>
                  <a:srgbClr val="FFFF00"/>
                </a:solidFill>
                <a:latin typeface="Lato"/>
                <a:ea typeface="Lato"/>
                <a:cs typeface="Lato"/>
                <a:sym typeface="Lato"/>
              </a:rPr>
              <a:t>Ejemplo de múltiples catch:</a:t>
            </a:r>
          </a:p>
        </p:txBody>
      </p:sp>
      <p:sp>
        <p:nvSpPr>
          <p:cNvPr id="5" name="object 5">
            <a:extLst>
              <a:ext uri="{FF2B5EF4-FFF2-40B4-BE49-F238E27FC236}">
                <a16:creationId xmlns:a16="http://schemas.microsoft.com/office/drawing/2014/main" id="{5FC9AE0E-B46E-7B6B-33E6-17649AA0A81E}"/>
              </a:ext>
            </a:extLst>
          </p:cNvPr>
          <p:cNvSpPr txBox="1"/>
          <p:nvPr/>
        </p:nvSpPr>
        <p:spPr>
          <a:xfrm>
            <a:off x="407785" y="875012"/>
            <a:ext cx="8328424" cy="4213974"/>
          </a:xfrm>
          <a:prstGeom prst="rect">
            <a:avLst/>
          </a:prstGeom>
          <a:ln w="12700">
            <a:solidFill>
              <a:srgbClr val="FFFF00"/>
            </a:solidFill>
          </a:ln>
        </p:spPr>
        <p:txBody>
          <a:bodyPr vert="horz" wrap="square" lIns="0" tIns="119380" rIns="0" bIns="0" rtlCol="0">
            <a:spAutoFit/>
          </a:bodyPr>
          <a:lstStyle/>
          <a:p>
            <a:pPr marL="250190">
              <a:lnSpc>
                <a:spcPct val="100000"/>
              </a:lnSpc>
            </a:pPr>
            <a:r>
              <a:rPr sz="1900" b="1" dirty="0">
                <a:solidFill>
                  <a:srgbClr val="F5860B"/>
                </a:solidFill>
                <a:latin typeface="Lato" panose="020F0502020204030203" pitchFamily="34" charset="0"/>
                <a:ea typeface="Lato" panose="020F0502020204030203" pitchFamily="34" charset="0"/>
                <a:cs typeface="Lato" panose="020F0502020204030203" pitchFamily="34" charset="0"/>
              </a:rPr>
              <a:t>try</a:t>
            </a:r>
            <a:r>
              <a:rPr sz="1900" spc="-15" dirty="0">
                <a:solidFill>
                  <a:schemeClr val="bg1"/>
                </a:solidFill>
                <a:latin typeface="Lato" panose="020F0502020204030203" pitchFamily="34" charset="0"/>
                <a:ea typeface="Lato" panose="020F0502020204030203" pitchFamily="34" charset="0"/>
                <a:cs typeface="Lato" panose="020F0502020204030203" pitchFamily="34" charset="0"/>
              </a:rPr>
              <a:t> </a:t>
            </a:r>
            <a:r>
              <a:rPr sz="1900" b="1" dirty="0">
                <a:solidFill>
                  <a:srgbClr val="F5860B"/>
                </a:solidFill>
                <a:latin typeface="Lato" panose="020F0502020204030203" pitchFamily="34" charset="0"/>
                <a:ea typeface="Lato" panose="020F0502020204030203" pitchFamily="34" charset="0"/>
                <a:cs typeface="Lato" panose="020F0502020204030203" pitchFamily="34" charset="0"/>
              </a:rPr>
              <a:t>{</a:t>
            </a:r>
          </a:p>
          <a:p>
            <a:pPr marL="368935">
              <a:lnSpc>
                <a:spcPct val="100000"/>
              </a:lnSpc>
            </a:pPr>
            <a:r>
              <a:rPr sz="1900" dirty="0">
                <a:solidFill>
                  <a:srgbClr val="FFFF00"/>
                </a:solidFill>
                <a:latin typeface="Lato" panose="020F0502020204030203" pitchFamily="34" charset="0"/>
                <a:ea typeface="Lato" panose="020F0502020204030203" pitchFamily="34" charset="0"/>
                <a:cs typeface="Lato" panose="020F0502020204030203" pitchFamily="34" charset="0"/>
              </a:rPr>
              <a:t>String </a:t>
            </a:r>
            <a:r>
              <a:rPr sz="1900" spc="-5" dirty="0">
                <a:solidFill>
                  <a:srgbClr val="FFFF00"/>
                </a:solidFill>
                <a:latin typeface="Lato" panose="020F0502020204030203" pitchFamily="34" charset="0"/>
                <a:ea typeface="Lato" panose="020F0502020204030203" pitchFamily="34" charset="0"/>
                <a:cs typeface="Lato" panose="020F0502020204030203" pitchFamily="34" charset="0"/>
              </a:rPr>
              <a:t>valor </a:t>
            </a:r>
            <a:r>
              <a:rPr sz="1900" dirty="0">
                <a:solidFill>
                  <a:srgbClr val="FFFF00"/>
                </a:solidFill>
                <a:latin typeface="Lato" panose="020F0502020204030203" pitchFamily="34" charset="0"/>
                <a:ea typeface="Lato" panose="020F0502020204030203" pitchFamily="34" charset="0"/>
                <a:cs typeface="Lato" panose="020F0502020204030203" pitchFamily="34" charset="0"/>
              </a:rPr>
              <a:t>= </a:t>
            </a:r>
            <a:r>
              <a:rPr sz="1900" spc="-5" dirty="0">
                <a:solidFill>
                  <a:srgbClr val="FFFF00"/>
                </a:solidFill>
                <a:latin typeface="Lato" panose="020F0502020204030203" pitchFamily="34" charset="0"/>
                <a:ea typeface="Lato" panose="020F0502020204030203" pitchFamily="34" charset="0"/>
                <a:cs typeface="Lato" panose="020F0502020204030203" pitchFamily="34" charset="0"/>
              </a:rPr>
              <a:t>JOptionPane.showInputDialog(null, "Ingresar </a:t>
            </a:r>
            <a:r>
              <a:rPr sz="1900" dirty="0">
                <a:solidFill>
                  <a:srgbClr val="FFFF00"/>
                </a:solidFill>
                <a:latin typeface="Lato" panose="020F0502020204030203" pitchFamily="34" charset="0"/>
                <a:ea typeface="Lato" panose="020F0502020204030203" pitchFamily="34" charset="0"/>
                <a:cs typeface="Lato" panose="020F0502020204030203" pitchFamily="34" charset="0"/>
              </a:rPr>
              <a:t>un</a:t>
            </a:r>
            <a:r>
              <a:rPr sz="1900" spc="-100" dirty="0">
                <a:solidFill>
                  <a:srgbClr val="FFFF00"/>
                </a:solidFill>
                <a:latin typeface="Lato" panose="020F0502020204030203" pitchFamily="34" charset="0"/>
                <a:ea typeface="Lato" panose="020F0502020204030203" pitchFamily="34" charset="0"/>
                <a:cs typeface="Lato" panose="020F0502020204030203" pitchFamily="34" charset="0"/>
              </a:rPr>
              <a:t> </a:t>
            </a:r>
            <a:r>
              <a:rPr sz="1900" spc="-5" dirty="0">
                <a:solidFill>
                  <a:srgbClr val="FFFF00"/>
                </a:solidFill>
                <a:latin typeface="Lato" panose="020F0502020204030203" pitchFamily="34" charset="0"/>
                <a:ea typeface="Lato" panose="020F0502020204030203" pitchFamily="34" charset="0"/>
                <a:cs typeface="Lato" panose="020F0502020204030203" pitchFamily="34" charset="0"/>
              </a:rPr>
              <a:t>entero:");</a:t>
            </a:r>
            <a:endParaRPr sz="1900" dirty="0">
              <a:solidFill>
                <a:srgbClr val="FFFF00"/>
              </a:solidFill>
              <a:latin typeface="Lato" panose="020F0502020204030203" pitchFamily="34" charset="0"/>
              <a:ea typeface="Lato" panose="020F0502020204030203" pitchFamily="34" charset="0"/>
              <a:cs typeface="Lato" panose="020F0502020204030203" pitchFamily="34" charset="0"/>
            </a:endParaRPr>
          </a:p>
          <a:p>
            <a:pPr>
              <a:lnSpc>
                <a:spcPct val="100000"/>
              </a:lnSpc>
            </a:pPr>
            <a:endParaRPr sz="1900" dirty="0">
              <a:solidFill>
                <a:schemeClr val="bg1"/>
              </a:solidFill>
              <a:latin typeface="Lato" panose="020F0502020204030203" pitchFamily="34" charset="0"/>
              <a:ea typeface="Lato" panose="020F0502020204030203" pitchFamily="34" charset="0"/>
              <a:cs typeface="Lato" panose="020F0502020204030203" pitchFamily="34" charset="0"/>
            </a:endParaRPr>
          </a:p>
          <a:p>
            <a:pPr marL="368935" marR="1834514">
              <a:lnSpc>
                <a:spcPct val="100000"/>
              </a:lnSpc>
            </a:pPr>
            <a:r>
              <a:rPr sz="1900" i="1" dirty="0">
                <a:solidFill>
                  <a:schemeClr val="bg1"/>
                </a:solidFill>
                <a:latin typeface="Lato" panose="020F0502020204030203" pitchFamily="34" charset="0"/>
                <a:ea typeface="Lato" panose="020F0502020204030203" pitchFamily="34" charset="0"/>
                <a:cs typeface="Lato" panose="020F0502020204030203" pitchFamily="34" charset="0"/>
              </a:rPr>
              <a:t>// </a:t>
            </a:r>
            <a:r>
              <a:rPr sz="1900" i="1" spc="-5" dirty="0">
                <a:solidFill>
                  <a:schemeClr val="bg1"/>
                </a:solidFill>
                <a:latin typeface="Lato" panose="020F0502020204030203" pitchFamily="34" charset="0"/>
                <a:ea typeface="Lato" panose="020F0502020204030203" pitchFamily="34" charset="0"/>
                <a:cs typeface="Lato" panose="020F0502020204030203" pitchFamily="34" charset="0"/>
              </a:rPr>
              <a:t>Un </a:t>
            </a:r>
            <a:r>
              <a:rPr sz="1900" i="1" spc="-10" dirty="0">
                <a:solidFill>
                  <a:schemeClr val="bg1"/>
                </a:solidFill>
                <a:latin typeface="Lato" panose="020F0502020204030203" pitchFamily="34" charset="0"/>
                <a:ea typeface="Lato" panose="020F0502020204030203" pitchFamily="34" charset="0"/>
                <a:cs typeface="Lato" panose="020F0502020204030203" pitchFamily="34" charset="0"/>
              </a:rPr>
              <a:t>valor </a:t>
            </a:r>
            <a:r>
              <a:rPr sz="1900" i="1" dirty="0">
                <a:solidFill>
                  <a:schemeClr val="bg1"/>
                </a:solidFill>
                <a:latin typeface="Lato" panose="020F0502020204030203" pitchFamily="34" charset="0"/>
                <a:ea typeface="Lato" panose="020F0502020204030203" pitchFamily="34" charset="0"/>
                <a:cs typeface="Lato" panose="020F0502020204030203" pitchFamily="34" charset="0"/>
              </a:rPr>
              <a:t>no numérico </a:t>
            </a:r>
            <a:r>
              <a:rPr sz="1900" i="1" spc="-5" dirty="0">
                <a:solidFill>
                  <a:schemeClr val="bg1"/>
                </a:solidFill>
                <a:latin typeface="Lato" panose="020F0502020204030203" pitchFamily="34" charset="0"/>
                <a:ea typeface="Lato" panose="020F0502020204030203" pitchFamily="34" charset="0"/>
                <a:cs typeface="Lato" panose="020F0502020204030203" pitchFamily="34" charset="0"/>
              </a:rPr>
              <a:t>lanzará </a:t>
            </a:r>
            <a:r>
              <a:rPr sz="1900" i="1" dirty="0">
                <a:solidFill>
                  <a:schemeClr val="bg1"/>
                </a:solidFill>
                <a:latin typeface="Lato" panose="020F0502020204030203" pitchFamily="34" charset="0"/>
                <a:ea typeface="Lato" panose="020F0502020204030203" pitchFamily="34" charset="0"/>
                <a:cs typeface="Lato" panose="020F0502020204030203" pitchFamily="34" charset="0"/>
              </a:rPr>
              <a:t>un</a:t>
            </a:r>
            <a:r>
              <a:rPr sz="1900" i="1" spc="-130" dirty="0">
                <a:solidFill>
                  <a:schemeClr val="bg1"/>
                </a:solidFill>
                <a:latin typeface="Lato" panose="020F0502020204030203" pitchFamily="34" charset="0"/>
                <a:ea typeface="Lato" panose="020F0502020204030203" pitchFamily="34" charset="0"/>
                <a:cs typeface="Lato" panose="020F0502020204030203" pitchFamily="34" charset="0"/>
              </a:rPr>
              <a:t> </a:t>
            </a:r>
            <a:r>
              <a:rPr sz="1900" i="1" spc="-5" dirty="0" err="1">
                <a:solidFill>
                  <a:schemeClr val="bg1"/>
                </a:solidFill>
                <a:latin typeface="Lato" panose="020F0502020204030203" pitchFamily="34" charset="0"/>
                <a:ea typeface="Lato" panose="020F0502020204030203" pitchFamily="34" charset="0"/>
                <a:cs typeface="Lato" panose="020F0502020204030203" pitchFamily="34" charset="0"/>
              </a:rPr>
              <a:t>NumberFormatException</a:t>
            </a:r>
            <a:r>
              <a:rPr sz="1900" i="1" spc="-5" dirty="0">
                <a:solidFill>
                  <a:schemeClr val="bg1"/>
                </a:solidFill>
                <a:latin typeface="Lato" panose="020F0502020204030203" pitchFamily="34" charset="0"/>
                <a:ea typeface="Lato" panose="020F0502020204030203" pitchFamily="34" charset="0"/>
                <a:cs typeface="Lato" panose="020F0502020204030203" pitchFamily="34" charset="0"/>
              </a:rPr>
              <a:t>  </a:t>
            </a:r>
            <a:endParaRPr lang="es-AR" sz="1900" i="1" spc="-5" dirty="0">
              <a:solidFill>
                <a:schemeClr val="bg1"/>
              </a:solidFill>
              <a:latin typeface="Lato" panose="020F0502020204030203" pitchFamily="34" charset="0"/>
              <a:ea typeface="Lato" panose="020F0502020204030203" pitchFamily="34" charset="0"/>
              <a:cs typeface="Lato" panose="020F0502020204030203" pitchFamily="34" charset="0"/>
            </a:endParaRPr>
          </a:p>
          <a:p>
            <a:pPr marL="368935" marR="1834514">
              <a:lnSpc>
                <a:spcPct val="100000"/>
              </a:lnSpc>
            </a:pPr>
            <a:r>
              <a:rPr sz="1900" spc="-5" dirty="0">
                <a:solidFill>
                  <a:srgbClr val="FFFF00"/>
                </a:solidFill>
                <a:latin typeface="Lato" panose="020F0502020204030203" pitchFamily="34" charset="0"/>
                <a:ea typeface="Lato" panose="020F0502020204030203" pitchFamily="34" charset="0"/>
                <a:cs typeface="Lato" panose="020F0502020204030203" pitchFamily="34" charset="0"/>
              </a:rPr>
              <a:t>int divisor </a:t>
            </a:r>
            <a:r>
              <a:rPr sz="1900" dirty="0">
                <a:solidFill>
                  <a:srgbClr val="FFFF00"/>
                </a:solidFill>
                <a:latin typeface="Lato" panose="020F0502020204030203" pitchFamily="34" charset="0"/>
                <a:ea typeface="Lato" panose="020F0502020204030203" pitchFamily="34" charset="0"/>
                <a:cs typeface="Lato" panose="020F0502020204030203" pitchFamily="34" charset="0"/>
              </a:rPr>
              <a:t>=</a:t>
            </a:r>
            <a:r>
              <a:rPr lang="es-AR" sz="1900" dirty="0">
                <a:solidFill>
                  <a:srgbClr val="FFFF00"/>
                </a:solidFill>
                <a:latin typeface="Lato" panose="020F0502020204030203" pitchFamily="34" charset="0"/>
                <a:ea typeface="Lato" panose="020F0502020204030203" pitchFamily="34" charset="0"/>
                <a:cs typeface="Lato" panose="020F0502020204030203" pitchFamily="34" charset="0"/>
              </a:rPr>
              <a:t> </a:t>
            </a:r>
            <a:r>
              <a:rPr lang="es-AR" sz="1900" spc="-5" dirty="0">
                <a:solidFill>
                  <a:srgbClr val="FFFF00"/>
                </a:solidFill>
                <a:latin typeface="Lato" panose="020F0502020204030203" pitchFamily="34" charset="0"/>
                <a:ea typeface="Lato" panose="020F0502020204030203" pitchFamily="34" charset="0"/>
                <a:cs typeface="Lato" panose="020F0502020204030203" pitchFamily="34" charset="0"/>
              </a:rPr>
              <a:t> </a:t>
            </a:r>
            <a:r>
              <a:rPr sz="1900" spc="-15" dirty="0" err="1">
                <a:solidFill>
                  <a:srgbClr val="FFFF00"/>
                </a:solidFill>
                <a:latin typeface="Lato" panose="020F0502020204030203" pitchFamily="34" charset="0"/>
                <a:ea typeface="Lato" panose="020F0502020204030203" pitchFamily="34" charset="0"/>
                <a:cs typeface="Lato" panose="020F0502020204030203" pitchFamily="34" charset="0"/>
              </a:rPr>
              <a:t>Integer.parseInt</a:t>
            </a:r>
            <a:r>
              <a:rPr sz="1900" spc="-15" dirty="0">
                <a:solidFill>
                  <a:srgbClr val="FFFF00"/>
                </a:solidFill>
                <a:latin typeface="Lato" panose="020F0502020204030203" pitchFamily="34" charset="0"/>
                <a:ea typeface="Lato" panose="020F0502020204030203" pitchFamily="34" charset="0"/>
                <a:cs typeface="Lato" panose="020F0502020204030203" pitchFamily="34" charset="0"/>
              </a:rPr>
              <a:t>(valor);</a:t>
            </a:r>
            <a:endParaRPr sz="1900" dirty="0">
              <a:solidFill>
                <a:srgbClr val="FFFF00"/>
              </a:solidFill>
              <a:latin typeface="Lato" panose="020F0502020204030203" pitchFamily="34" charset="0"/>
              <a:ea typeface="Lato" panose="020F0502020204030203" pitchFamily="34" charset="0"/>
              <a:cs typeface="Lato" panose="020F0502020204030203" pitchFamily="34" charset="0"/>
            </a:endParaRPr>
          </a:p>
          <a:p>
            <a:pPr>
              <a:lnSpc>
                <a:spcPct val="100000"/>
              </a:lnSpc>
            </a:pPr>
            <a:endParaRPr sz="1900" dirty="0">
              <a:solidFill>
                <a:schemeClr val="bg1"/>
              </a:solidFill>
              <a:latin typeface="Lato" panose="020F0502020204030203" pitchFamily="34" charset="0"/>
              <a:ea typeface="Lato" panose="020F0502020204030203" pitchFamily="34" charset="0"/>
              <a:cs typeface="Lato" panose="020F0502020204030203" pitchFamily="34" charset="0"/>
            </a:endParaRPr>
          </a:p>
          <a:p>
            <a:pPr marL="368935">
              <a:lnSpc>
                <a:spcPct val="100000"/>
              </a:lnSpc>
            </a:pPr>
            <a:r>
              <a:rPr sz="1900" i="1" dirty="0">
                <a:solidFill>
                  <a:schemeClr val="bg1"/>
                </a:solidFill>
                <a:latin typeface="Lato" panose="020F0502020204030203" pitchFamily="34" charset="0"/>
                <a:ea typeface="Lato" panose="020F0502020204030203" pitchFamily="34" charset="0"/>
                <a:cs typeface="Lato" panose="020F0502020204030203" pitchFamily="34" charset="0"/>
              </a:rPr>
              <a:t>// Si la </a:t>
            </a:r>
            <a:r>
              <a:rPr sz="1900" i="1" spc="-5" dirty="0">
                <a:solidFill>
                  <a:schemeClr val="bg1"/>
                </a:solidFill>
                <a:latin typeface="Lato" panose="020F0502020204030203" pitchFamily="34" charset="0"/>
                <a:ea typeface="Lato" panose="020F0502020204030203" pitchFamily="34" charset="0"/>
                <a:cs typeface="Lato" panose="020F0502020204030203" pitchFamily="34" charset="0"/>
              </a:rPr>
              <a:t>divición es </a:t>
            </a:r>
            <a:r>
              <a:rPr sz="1900" i="1" dirty="0">
                <a:solidFill>
                  <a:schemeClr val="bg1"/>
                </a:solidFill>
                <a:latin typeface="Lato" panose="020F0502020204030203" pitchFamily="34" charset="0"/>
                <a:ea typeface="Lato" panose="020F0502020204030203" pitchFamily="34" charset="0"/>
                <a:cs typeface="Lato" panose="020F0502020204030203" pitchFamily="34" charset="0"/>
              </a:rPr>
              <a:t>0, </a:t>
            </a:r>
            <a:r>
              <a:rPr sz="1900" i="1" spc="-5" dirty="0">
                <a:solidFill>
                  <a:schemeClr val="bg1"/>
                </a:solidFill>
                <a:latin typeface="Lato" panose="020F0502020204030203" pitchFamily="34" charset="0"/>
                <a:ea typeface="Lato" panose="020F0502020204030203" pitchFamily="34" charset="0"/>
                <a:cs typeface="Lato" panose="020F0502020204030203" pitchFamily="34" charset="0"/>
              </a:rPr>
              <a:t>esto resultará </a:t>
            </a:r>
            <a:r>
              <a:rPr sz="1900" i="1" dirty="0">
                <a:solidFill>
                  <a:schemeClr val="bg1"/>
                </a:solidFill>
                <a:latin typeface="Lato" panose="020F0502020204030203" pitchFamily="34" charset="0"/>
                <a:ea typeface="Lato" panose="020F0502020204030203" pitchFamily="34" charset="0"/>
                <a:cs typeface="Lato" panose="020F0502020204030203" pitchFamily="34" charset="0"/>
              </a:rPr>
              <a:t>un</a:t>
            </a:r>
            <a:r>
              <a:rPr sz="1900" i="1" spc="-105" dirty="0">
                <a:solidFill>
                  <a:schemeClr val="bg1"/>
                </a:solidFill>
                <a:latin typeface="Lato" panose="020F0502020204030203" pitchFamily="34" charset="0"/>
                <a:ea typeface="Lato" panose="020F0502020204030203" pitchFamily="34" charset="0"/>
                <a:cs typeface="Lato" panose="020F0502020204030203" pitchFamily="34" charset="0"/>
              </a:rPr>
              <a:t> </a:t>
            </a:r>
            <a:r>
              <a:rPr sz="1900" i="1" spc="-5" dirty="0">
                <a:solidFill>
                  <a:schemeClr val="bg1"/>
                </a:solidFill>
                <a:latin typeface="Lato" panose="020F0502020204030203" pitchFamily="34" charset="0"/>
                <a:ea typeface="Lato" panose="020F0502020204030203" pitchFamily="34" charset="0"/>
                <a:cs typeface="Lato" panose="020F0502020204030203" pitchFamily="34" charset="0"/>
              </a:rPr>
              <a:t>ArithmetricException</a:t>
            </a:r>
            <a:endParaRPr sz="1900" i="1" dirty="0">
              <a:solidFill>
                <a:schemeClr val="bg1"/>
              </a:solidFill>
              <a:latin typeface="Lato" panose="020F0502020204030203" pitchFamily="34" charset="0"/>
              <a:ea typeface="Lato" panose="020F0502020204030203" pitchFamily="34" charset="0"/>
              <a:cs typeface="Lato" panose="020F0502020204030203" pitchFamily="34" charset="0"/>
            </a:endParaRPr>
          </a:p>
          <a:p>
            <a:pPr marL="368935">
              <a:lnSpc>
                <a:spcPct val="100000"/>
              </a:lnSpc>
            </a:pPr>
            <a:r>
              <a:rPr sz="1900" spc="-5" dirty="0">
                <a:solidFill>
                  <a:srgbClr val="FFFF00"/>
                </a:solidFill>
                <a:latin typeface="Lato" panose="020F0502020204030203" pitchFamily="34" charset="0"/>
                <a:ea typeface="Lato" panose="020F0502020204030203" pitchFamily="34" charset="0"/>
                <a:cs typeface="Lato" panose="020F0502020204030203" pitchFamily="34" charset="0"/>
              </a:rPr>
              <a:t>System.out.println(10 </a:t>
            </a:r>
            <a:r>
              <a:rPr sz="1900" dirty="0">
                <a:solidFill>
                  <a:srgbClr val="FFFF00"/>
                </a:solidFill>
                <a:latin typeface="Lato" panose="020F0502020204030203" pitchFamily="34" charset="0"/>
                <a:ea typeface="Lato" panose="020F0502020204030203" pitchFamily="34" charset="0"/>
                <a:cs typeface="Lato" panose="020F0502020204030203" pitchFamily="34" charset="0"/>
              </a:rPr>
              <a:t>/</a:t>
            </a:r>
            <a:r>
              <a:rPr sz="1900" spc="-30" dirty="0">
                <a:solidFill>
                  <a:srgbClr val="FFFF00"/>
                </a:solidFill>
                <a:latin typeface="Lato" panose="020F0502020204030203" pitchFamily="34" charset="0"/>
                <a:ea typeface="Lato" panose="020F0502020204030203" pitchFamily="34" charset="0"/>
                <a:cs typeface="Lato" panose="020F0502020204030203" pitchFamily="34" charset="0"/>
              </a:rPr>
              <a:t> </a:t>
            </a:r>
            <a:r>
              <a:rPr sz="1900" dirty="0">
                <a:solidFill>
                  <a:srgbClr val="FFFF00"/>
                </a:solidFill>
                <a:latin typeface="Lato" panose="020F0502020204030203" pitchFamily="34" charset="0"/>
                <a:ea typeface="Lato" panose="020F0502020204030203" pitchFamily="34" charset="0"/>
                <a:cs typeface="Lato" panose="020F0502020204030203" pitchFamily="34" charset="0"/>
              </a:rPr>
              <a:t>divisor);</a:t>
            </a:r>
          </a:p>
          <a:p>
            <a:pPr>
              <a:lnSpc>
                <a:spcPct val="100000"/>
              </a:lnSpc>
            </a:pPr>
            <a:endParaRPr sz="1900" dirty="0">
              <a:solidFill>
                <a:schemeClr val="bg1"/>
              </a:solidFill>
              <a:latin typeface="Lato" panose="020F0502020204030203" pitchFamily="34" charset="0"/>
              <a:ea typeface="Lato" panose="020F0502020204030203" pitchFamily="34" charset="0"/>
              <a:cs typeface="Lato" panose="020F0502020204030203" pitchFamily="34" charset="0"/>
            </a:endParaRPr>
          </a:p>
          <a:p>
            <a:pPr marL="250190">
              <a:lnSpc>
                <a:spcPct val="100000"/>
              </a:lnSpc>
            </a:pPr>
            <a:r>
              <a:rPr sz="1900" b="1" dirty="0">
                <a:solidFill>
                  <a:srgbClr val="F5860B"/>
                </a:solidFill>
                <a:latin typeface="Lato" panose="020F0502020204030203" pitchFamily="34" charset="0"/>
                <a:ea typeface="Lato" panose="020F0502020204030203" pitchFamily="34" charset="0"/>
                <a:cs typeface="Lato" panose="020F0502020204030203" pitchFamily="34" charset="0"/>
              </a:rPr>
              <a:t>} </a:t>
            </a:r>
            <a:r>
              <a:rPr sz="1900" b="1" spc="-5" dirty="0">
                <a:solidFill>
                  <a:srgbClr val="F5860B"/>
                </a:solidFill>
                <a:latin typeface="Lato" panose="020F0502020204030203" pitchFamily="34" charset="0"/>
                <a:ea typeface="Lato" panose="020F0502020204030203" pitchFamily="34" charset="0"/>
                <a:cs typeface="Lato" panose="020F0502020204030203" pitchFamily="34" charset="0"/>
              </a:rPr>
              <a:t>ca</a:t>
            </a:r>
            <a:r>
              <a:rPr lang="es-AR" sz="1900" b="1" spc="-5" dirty="0">
                <a:solidFill>
                  <a:srgbClr val="F5860B"/>
                </a:solidFill>
                <a:latin typeface="Lato" panose="020F0502020204030203" pitchFamily="34" charset="0"/>
                <a:ea typeface="Lato" panose="020F0502020204030203" pitchFamily="34" charset="0"/>
                <a:cs typeface="Lato" panose="020F0502020204030203" pitchFamily="34" charset="0"/>
              </a:rPr>
              <a:t>t</a:t>
            </a:r>
            <a:r>
              <a:rPr sz="1900" b="1" spc="-5" dirty="0" err="1">
                <a:solidFill>
                  <a:srgbClr val="F5860B"/>
                </a:solidFill>
                <a:latin typeface="Lato" panose="020F0502020204030203" pitchFamily="34" charset="0"/>
                <a:ea typeface="Lato" panose="020F0502020204030203" pitchFamily="34" charset="0"/>
                <a:cs typeface="Lato" panose="020F0502020204030203" pitchFamily="34" charset="0"/>
              </a:rPr>
              <a:t>ch</a:t>
            </a:r>
            <a:r>
              <a:rPr sz="1900" spc="-5" dirty="0">
                <a:solidFill>
                  <a:schemeClr val="bg1"/>
                </a:solidFill>
                <a:latin typeface="Lato" panose="020F0502020204030203" pitchFamily="34" charset="0"/>
                <a:ea typeface="Lato" panose="020F0502020204030203" pitchFamily="34" charset="0"/>
                <a:cs typeface="Lato" panose="020F0502020204030203" pitchFamily="34" charset="0"/>
              </a:rPr>
              <a:t> </a:t>
            </a:r>
            <a:r>
              <a:rPr sz="1900" spc="-5" dirty="0">
                <a:solidFill>
                  <a:srgbClr val="FFFF00"/>
                </a:solidFill>
                <a:latin typeface="Lato" panose="020F0502020204030203" pitchFamily="34" charset="0"/>
                <a:ea typeface="Lato" panose="020F0502020204030203" pitchFamily="34" charset="0"/>
                <a:cs typeface="Lato" panose="020F0502020204030203" pitchFamily="34" charset="0"/>
              </a:rPr>
              <a:t>(NumberFormatException </a:t>
            </a:r>
            <a:r>
              <a:rPr sz="1900" spc="-10" dirty="0">
                <a:solidFill>
                  <a:srgbClr val="FFFF00"/>
                </a:solidFill>
                <a:latin typeface="Lato" panose="020F0502020204030203" pitchFamily="34" charset="0"/>
                <a:ea typeface="Lato" panose="020F0502020204030203" pitchFamily="34" charset="0"/>
                <a:cs typeface="Lato" panose="020F0502020204030203" pitchFamily="34" charset="0"/>
              </a:rPr>
              <a:t>nfe)</a:t>
            </a:r>
            <a:r>
              <a:rPr sz="1900" spc="-85" dirty="0">
                <a:solidFill>
                  <a:srgbClr val="FFFF00"/>
                </a:solidFill>
                <a:latin typeface="Lato" panose="020F0502020204030203" pitchFamily="34" charset="0"/>
                <a:ea typeface="Lato" panose="020F0502020204030203" pitchFamily="34" charset="0"/>
                <a:cs typeface="Lato" panose="020F0502020204030203" pitchFamily="34" charset="0"/>
              </a:rPr>
              <a:t> </a:t>
            </a:r>
            <a:r>
              <a:rPr sz="1900" b="1" dirty="0">
                <a:solidFill>
                  <a:srgbClr val="F5860B"/>
                </a:solidFill>
                <a:latin typeface="Lato" panose="020F0502020204030203" pitchFamily="34" charset="0"/>
                <a:ea typeface="Lato" panose="020F0502020204030203" pitchFamily="34" charset="0"/>
                <a:cs typeface="Lato" panose="020F0502020204030203" pitchFamily="34" charset="0"/>
              </a:rPr>
              <a:t>{</a:t>
            </a:r>
          </a:p>
          <a:p>
            <a:pPr marL="408305">
              <a:lnSpc>
                <a:spcPct val="100000"/>
              </a:lnSpc>
            </a:pPr>
            <a:r>
              <a:rPr sz="1900" i="1" spc="-15" dirty="0">
                <a:solidFill>
                  <a:srgbClr val="00B0F0"/>
                </a:solidFill>
                <a:latin typeface="Lato" panose="020F0502020204030203" pitchFamily="34" charset="0"/>
                <a:ea typeface="Lato" panose="020F0502020204030203" pitchFamily="34" charset="0"/>
                <a:cs typeface="Lato" panose="020F0502020204030203" pitchFamily="34" charset="0"/>
              </a:rPr>
              <a:t>[ </a:t>
            </a:r>
            <a:r>
              <a:rPr sz="1900" i="1" spc="-125" dirty="0">
                <a:solidFill>
                  <a:srgbClr val="00B0F0"/>
                </a:solidFill>
                <a:latin typeface="Lato" panose="020F0502020204030203" pitchFamily="34" charset="0"/>
                <a:ea typeface="Lato" panose="020F0502020204030203" pitchFamily="34" charset="0"/>
                <a:cs typeface="Lato" panose="020F0502020204030203" pitchFamily="34" charset="0"/>
              </a:rPr>
              <a:t>acá </a:t>
            </a:r>
            <a:r>
              <a:rPr sz="1900" i="1" spc="-105" dirty="0">
                <a:solidFill>
                  <a:srgbClr val="00B0F0"/>
                </a:solidFill>
                <a:latin typeface="Lato" panose="020F0502020204030203" pitchFamily="34" charset="0"/>
                <a:ea typeface="Lato" panose="020F0502020204030203" pitchFamily="34" charset="0"/>
                <a:cs typeface="Lato" panose="020F0502020204030203" pitchFamily="34" charset="0"/>
              </a:rPr>
              <a:t>manejamos </a:t>
            </a:r>
            <a:r>
              <a:rPr sz="1900" i="1" spc="-65" dirty="0">
                <a:solidFill>
                  <a:srgbClr val="00B0F0"/>
                </a:solidFill>
                <a:latin typeface="Lato" panose="020F0502020204030203" pitchFamily="34" charset="0"/>
                <a:ea typeface="Lato" panose="020F0502020204030203" pitchFamily="34" charset="0"/>
                <a:cs typeface="Lato" panose="020F0502020204030203" pitchFamily="34" charset="0"/>
              </a:rPr>
              <a:t>el error </a:t>
            </a:r>
            <a:r>
              <a:rPr sz="1900" i="1" spc="-105" dirty="0">
                <a:solidFill>
                  <a:srgbClr val="00B0F0"/>
                </a:solidFill>
                <a:latin typeface="Lato" panose="020F0502020204030203" pitchFamily="34" charset="0"/>
                <a:ea typeface="Lato" panose="020F0502020204030203" pitchFamily="34" charset="0"/>
                <a:cs typeface="Lato" panose="020F0502020204030203" pitchFamily="34" charset="0"/>
              </a:rPr>
              <a:t>NumberFormatException</a:t>
            </a:r>
            <a:r>
              <a:rPr sz="1900" i="1" spc="-204" dirty="0">
                <a:solidFill>
                  <a:srgbClr val="00B0F0"/>
                </a:solidFill>
                <a:latin typeface="Lato" panose="020F0502020204030203" pitchFamily="34" charset="0"/>
                <a:ea typeface="Lato" panose="020F0502020204030203" pitchFamily="34" charset="0"/>
                <a:cs typeface="Lato" panose="020F0502020204030203" pitchFamily="34" charset="0"/>
              </a:rPr>
              <a:t> </a:t>
            </a:r>
            <a:r>
              <a:rPr sz="1900" i="1" spc="-215" dirty="0">
                <a:solidFill>
                  <a:srgbClr val="00B0F0"/>
                </a:solidFill>
                <a:latin typeface="Lato" panose="020F0502020204030203" pitchFamily="34" charset="0"/>
                <a:ea typeface="Lato" panose="020F0502020204030203" pitchFamily="34" charset="0"/>
                <a:cs typeface="Lato" panose="020F0502020204030203" pitchFamily="34" charset="0"/>
              </a:rPr>
              <a:t>…]</a:t>
            </a:r>
            <a:endParaRPr sz="1900" i="1" dirty="0">
              <a:solidFill>
                <a:srgbClr val="00B0F0"/>
              </a:solidFill>
              <a:latin typeface="Lato" panose="020F0502020204030203" pitchFamily="34" charset="0"/>
              <a:ea typeface="Lato" panose="020F0502020204030203" pitchFamily="34" charset="0"/>
              <a:cs typeface="Lato" panose="020F0502020204030203" pitchFamily="34" charset="0"/>
            </a:endParaRPr>
          </a:p>
          <a:p>
            <a:pPr marL="250190"/>
            <a:r>
              <a:rPr sz="1900" b="1" dirty="0">
                <a:solidFill>
                  <a:srgbClr val="F5860B"/>
                </a:solidFill>
                <a:latin typeface="Lato" panose="020F0502020204030203" pitchFamily="34" charset="0"/>
                <a:ea typeface="Lato" panose="020F0502020204030203" pitchFamily="34" charset="0"/>
                <a:cs typeface="Lato" panose="020F0502020204030203" pitchFamily="34" charset="0"/>
              </a:rPr>
              <a:t>}</a:t>
            </a:r>
            <a:r>
              <a:rPr sz="1900" dirty="0">
                <a:solidFill>
                  <a:schemeClr val="bg1"/>
                </a:solidFill>
                <a:latin typeface="Lato" panose="020F0502020204030203" pitchFamily="34" charset="0"/>
                <a:ea typeface="Lato" panose="020F0502020204030203" pitchFamily="34" charset="0"/>
                <a:cs typeface="Lato" panose="020F0502020204030203" pitchFamily="34" charset="0"/>
              </a:rPr>
              <a:t> </a:t>
            </a:r>
            <a:r>
              <a:rPr lang="es-AR" sz="1900" b="1" spc="-5" dirty="0">
                <a:solidFill>
                  <a:srgbClr val="F5860B"/>
                </a:solidFill>
                <a:latin typeface="Lato" panose="020F0502020204030203" pitchFamily="34" charset="0"/>
                <a:ea typeface="Lato" panose="020F0502020204030203" pitchFamily="34" charset="0"/>
                <a:cs typeface="Lato" panose="020F0502020204030203" pitchFamily="34" charset="0"/>
              </a:rPr>
              <a:t>catch</a:t>
            </a:r>
            <a:r>
              <a:rPr sz="1900" spc="-5" dirty="0">
                <a:solidFill>
                  <a:schemeClr val="bg1"/>
                </a:solidFill>
                <a:latin typeface="Lato" panose="020F0502020204030203" pitchFamily="34" charset="0"/>
                <a:ea typeface="Lato" panose="020F0502020204030203" pitchFamily="34" charset="0"/>
                <a:cs typeface="Lato" panose="020F0502020204030203" pitchFamily="34" charset="0"/>
              </a:rPr>
              <a:t> </a:t>
            </a:r>
            <a:r>
              <a:rPr sz="1900" spc="-5" dirty="0">
                <a:solidFill>
                  <a:srgbClr val="FFFF00"/>
                </a:solidFill>
                <a:latin typeface="Lato" panose="020F0502020204030203" pitchFamily="34" charset="0"/>
                <a:ea typeface="Lato" panose="020F0502020204030203" pitchFamily="34" charset="0"/>
                <a:cs typeface="Lato" panose="020F0502020204030203" pitchFamily="34" charset="0"/>
              </a:rPr>
              <a:t>(ArithmetricException </a:t>
            </a:r>
            <a:r>
              <a:rPr sz="1900" dirty="0">
                <a:solidFill>
                  <a:srgbClr val="FFFF00"/>
                </a:solidFill>
                <a:latin typeface="Lato" panose="020F0502020204030203" pitchFamily="34" charset="0"/>
                <a:ea typeface="Lato" panose="020F0502020204030203" pitchFamily="34" charset="0"/>
                <a:cs typeface="Lato" panose="020F0502020204030203" pitchFamily="34" charset="0"/>
              </a:rPr>
              <a:t>ae)</a:t>
            </a:r>
            <a:r>
              <a:rPr sz="1900" spc="-60" dirty="0">
                <a:solidFill>
                  <a:srgbClr val="FFFF00"/>
                </a:solidFill>
                <a:latin typeface="Lato" panose="020F0502020204030203" pitchFamily="34" charset="0"/>
                <a:ea typeface="Lato" panose="020F0502020204030203" pitchFamily="34" charset="0"/>
                <a:cs typeface="Lato" panose="020F0502020204030203" pitchFamily="34" charset="0"/>
              </a:rPr>
              <a:t> </a:t>
            </a:r>
            <a:r>
              <a:rPr sz="1900" b="1" dirty="0">
                <a:solidFill>
                  <a:srgbClr val="F5860B"/>
                </a:solidFill>
                <a:latin typeface="Lato" panose="020F0502020204030203" pitchFamily="34" charset="0"/>
                <a:ea typeface="Lato" panose="020F0502020204030203" pitchFamily="34" charset="0"/>
                <a:cs typeface="Lato" panose="020F0502020204030203" pitchFamily="34" charset="0"/>
              </a:rPr>
              <a:t>{</a:t>
            </a:r>
          </a:p>
          <a:p>
            <a:pPr marL="448309">
              <a:lnSpc>
                <a:spcPct val="100000"/>
              </a:lnSpc>
            </a:pPr>
            <a:r>
              <a:rPr sz="1900" i="1" spc="-5" dirty="0">
                <a:solidFill>
                  <a:srgbClr val="00B0F0"/>
                </a:solidFill>
                <a:latin typeface="Lato" panose="020F0502020204030203" pitchFamily="34" charset="0"/>
                <a:ea typeface="Lato" panose="020F0502020204030203" pitchFamily="34" charset="0"/>
                <a:cs typeface="Lato" panose="020F0502020204030203" pitchFamily="34" charset="0"/>
              </a:rPr>
              <a:t>[acá manejamos el error ArithmetricException</a:t>
            </a:r>
            <a:r>
              <a:rPr sz="1900" i="1" spc="-95" dirty="0">
                <a:solidFill>
                  <a:srgbClr val="00B0F0"/>
                </a:solidFill>
                <a:latin typeface="Lato" panose="020F0502020204030203" pitchFamily="34" charset="0"/>
                <a:ea typeface="Lato" panose="020F0502020204030203" pitchFamily="34" charset="0"/>
                <a:cs typeface="Lato" panose="020F0502020204030203" pitchFamily="34" charset="0"/>
              </a:rPr>
              <a:t> </a:t>
            </a:r>
            <a:r>
              <a:rPr sz="1900" i="1" spc="-215" dirty="0">
                <a:solidFill>
                  <a:srgbClr val="00B0F0"/>
                </a:solidFill>
                <a:latin typeface="Lato" panose="020F0502020204030203" pitchFamily="34" charset="0"/>
                <a:ea typeface="Lato" panose="020F0502020204030203" pitchFamily="34" charset="0"/>
                <a:cs typeface="Lato" panose="020F0502020204030203" pitchFamily="34" charset="0"/>
              </a:rPr>
              <a:t>…]</a:t>
            </a:r>
            <a:endParaRPr sz="1900" i="1" dirty="0">
              <a:solidFill>
                <a:srgbClr val="00B0F0"/>
              </a:solidFill>
              <a:latin typeface="Lato" panose="020F0502020204030203" pitchFamily="34" charset="0"/>
              <a:ea typeface="Lato" panose="020F0502020204030203" pitchFamily="34" charset="0"/>
              <a:cs typeface="Lato" panose="020F0502020204030203" pitchFamily="34" charset="0"/>
            </a:endParaRPr>
          </a:p>
          <a:p>
            <a:pPr marL="250190">
              <a:lnSpc>
                <a:spcPct val="100000"/>
              </a:lnSpc>
            </a:pPr>
            <a:r>
              <a:rPr sz="1900" b="1" dirty="0">
                <a:solidFill>
                  <a:srgbClr val="F5860B"/>
                </a:solidFill>
                <a:latin typeface="Lato" panose="020F0502020204030203" pitchFamily="34" charset="0"/>
                <a:ea typeface="Lato" panose="020F0502020204030203" pitchFamily="34" charset="0"/>
                <a:cs typeface="Lato" panose="020F0502020204030203" pitchFamily="34" charset="0"/>
              </a:rPr>
              <a:t>}</a:t>
            </a:r>
          </a:p>
        </p:txBody>
      </p:sp>
    </p:spTree>
    <p:extLst>
      <p:ext uri="{BB962C8B-B14F-4D97-AF65-F5344CB8AC3E}">
        <p14:creationId xmlns:p14="http://schemas.microsoft.com/office/powerpoint/2010/main" val="3968559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2"/>
          <p:cNvSpPr txBox="1"/>
          <p:nvPr/>
        </p:nvSpPr>
        <p:spPr>
          <a:xfrm>
            <a:off x="324395" y="324256"/>
            <a:ext cx="8495209" cy="58474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2600" b="1" u="sng" dirty="0">
                <a:solidFill>
                  <a:srgbClr val="F5860B"/>
                </a:solidFill>
                <a:latin typeface="Lato"/>
                <a:ea typeface="Lato"/>
                <a:cs typeface="Lato"/>
                <a:sym typeface="Lato"/>
              </a:rPr>
              <a:t>MANEJO DE EXCEPCIONES EN JAVA: LANZAMIENTO</a:t>
            </a:r>
          </a:p>
        </p:txBody>
      </p:sp>
      <p:sp>
        <p:nvSpPr>
          <p:cNvPr id="196" name="Google Shape;196;p22"/>
          <p:cNvSpPr txBox="1"/>
          <p:nvPr/>
        </p:nvSpPr>
        <p:spPr>
          <a:xfrm>
            <a:off x="494081" y="1033623"/>
            <a:ext cx="8155835" cy="3785621"/>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ES" sz="1800" b="1" dirty="0">
                <a:solidFill>
                  <a:srgbClr val="FFFF00"/>
                </a:solidFill>
                <a:latin typeface="Lato" panose="020F0502020204030203" pitchFamily="34" charset="0"/>
                <a:ea typeface="Lato" panose="020F0502020204030203" pitchFamily="34" charset="0"/>
                <a:cs typeface="Lato" panose="020F0502020204030203" pitchFamily="34" charset="0"/>
              </a:rPr>
              <a:t>=&gt;</a:t>
            </a:r>
            <a:r>
              <a:rPr lang="es-ES" sz="1800" dirty="0">
                <a:solidFill>
                  <a:schemeClr val="bg1"/>
                </a:solidFill>
                <a:latin typeface="Lato" panose="020F0502020204030203" pitchFamily="34" charset="0"/>
                <a:ea typeface="Lato" panose="020F0502020204030203" pitchFamily="34" charset="0"/>
                <a:cs typeface="Lato" panose="020F0502020204030203" pitchFamily="34" charset="0"/>
              </a:rPr>
              <a:t> Las excepciones se lanzan utilizando la palabra reservada </a:t>
            </a:r>
            <a:r>
              <a:rPr lang="es-ES" sz="1800" b="1" u="sng" dirty="0">
                <a:solidFill>
                  <a:srgbClr val="00B0F0"/>
                </a:solidFill>
                <a:latin typeface="Lato" panose="020F0502020204030203" pitchFamily="34" charset="0"/>
                <a:ea typeface="Lato" panose="020F0502020204030203" pitchFamily="34" charset="0"/>
                <a:cs typeface="Lato" panose="020F0502020204030203" pitchFamily="34" charset="0"/>
              </a:rPr>
              <a:t>THROW</a:t>
            </a:r>
            <a:r>
              <a:rPr lang="es-ES" sz="1800" dirty="0">
                <a:solidFill>
                  <a:schemeClr val="bg1"/>
                </a:solidFill>
                <a:latin typeface="Lato" panose="020F0502020204030203" pitchFamily="34" charset="0"/>
                <a:ea typeface="Lato" panose="020F0502020204030203" pitchFamily="34" charset="0"/>
                <a:cs typeface="Lato" panose="020F0502020204030203" pitchFamily="34" charset="0"/>
              </a:rPr>
              <a:t>:        </a:t>
            </a:r>
            <a:r>
              <a:rPr lang="es-ES" sz="1800" dirty="0" err="1">
                <a:solidFill>
                  <a:schemeClr val="bg1"/>
                </a:solidFill>
                <a:latin typeface="Lato" panose="020F0502020204030203" pitchFamily="34" charset="0"/>
                <a:ea typeface="Lato" panose="020F0502020204030203" pitchFamily="34" charset="0"/>
                <a:cs typeface="Lato" panose="020F0502020204030203" pitchFamily="34" charset="0"/>
              </a:rPr>
              <a:t>throw</a:t>
            </a:r>
            <a:r>
              <a:rPr lang="es-ES" sz="1800" dirty="0">
                <a:solidFill>
                  <a:schemeClr val="bg1"/>
                </a:solidFill>
                <a:latin typeface="Lato" panose="020F0502020204030203" pitchFamily="34" charset="0"/>
                <a:ea typeface="Lato" panose="020F0502020204030203" pitchFamily="34" charset="0"/>
                <a:cs typeface="Lato" panose="020F0502020204030203" pitchFamily="34" charset="0"/>
              </a:rPr>
              <a:t> </a:t>
            </a:r>
            <a:r>
              <a:rPr lang="es-ES" sz="1800" dirty="0" err="1">
                <a:solidFill>
                  <a:schemeClr val="bg1"/>
                </a:solidFill>
                <a:latin typeface="Lato" panose="020F0502020204030203" pitchFamily="34" charset="0"/>
                <a:ea typeface="Lato" panose="020F0502020204030203" pitchFamily="34" charset="0"/>
                <a:cs typeface="Lato" panose="020F0502020204030203" pitchFamily="34" charset="0"/>
              </a:rPr>
              <a:t>AException</a:t>
            </a:r>
            <a:r>
              <a:rPr lang="es-ES" sz="1800" dirty="0">
                <a:solidFill>
                  <a:schemeClr val="bg1"/>
                </a:solidFill>
                <a:latin typeface="Lato" panose="020F0502020204030203" pitchFamily="34" charset="0"/>
                <a:ea typeface="Lato" panose="020F0502020204030203" pitchFamily="34" charset="0"/>
                <a:cs typeface="Lato" panose="020F0502020204030203" pitchFamily="34" charset="0"/>
              </a:rPr>
              <a:t> </a:t>
            </a:r>
          </a:p>
          <a:p>
            <a:pPr marL="0" lvl="0" indent="0" algn="just" rtl="0">
              <a:spcBef>
                <a:spcPts val="0"/>
              </a:spcBef>
              <a:spcAft>
                <a:spcPts val="0"/>
              </a:spcAft>
              <a:buNone/>
            </a:pPr>
            <a:endParaRPr lang="es-ES" sz="1800" dirty="0">
              <a:solidFill>
                <a:schemeClr val="bg1"/>
              </a:solidFill>
              <a:latin typeface="Lato" panose="020F0502020204030203" pitchFamily="34" charset="0"/>
              <a:ea typeface="Lato" panose="020F0502020204030203" pitchFamily="34" charset="0"/>
              <a:cs typeface="Lato" panose="020F0502020204030203" pitchFamily="34" charset="0"/>
            </a:endParaRPr>
          </a:p>
          <a:p>
            <a:pPr lvl="0" algn="just" rtl="0">
              <a:spcBef>
                <a:spcPts val="0"/>
              </a:spcBef>
              <a:spcAft>
                <a:spcPts val="0"/>
              </a:spcAft>
            </a:pPr>
            <a:r>
              <a:rPr lang="es-ES" sz="1800" b="1" dirty="0">
                <a:solidFill>
                  <a:srgbClr val="FFFF00"/>
                </a:solidFill>
                <a:latin typeface="Lato" panose="020F0502020204030203" pitchFamily="34" charset="0"/>
                <a:ea typeface="Lato" panose="020F0502020204030203" pitchFamily="34" charset="0"/>
                <a:cs typeface="Lato" panose="020F0502020204030203" pitchFamily="34" charset="0"/>
              </a:rPr>
              <a:t>=&gt; </a:t>
            </a:r>
            <a:r>
              <a:rPr lang="es-ES" sz="1800" dirty="0" err="1">
                <a:solidFill>
                  <a:schemeClr val="bg1"/>
                </a:solidFill>
                <a:latin typeface="Lato" panose="020F0502020204030203" pitchFamily="34" charset="0"/>
                <a:ea typeface="Lato" panose="020F0502020204030203" pitchFamily="34" charset="0"/>
                <a:cs typeface="Lato" panose="020F0502020204030203" pitchFamily="34" charset="0"/>
              </a:rPr>
              <a:t>AException</a:t>
            </a:r>
            <a:r>
              <a:rPr lang="es-ES" sz="1800" dirty="0">
                <a:solidFill>
                  <a:schemeClr val="bg1"/>
                </a:solidFill>
                <a:latin typeface="Lato" panose="020F0502020204030203" pitchFamily="34" charset="0"/>
                <a:ea typeface="Lato" panose="020F0502020204030203" pitchFamily="34" charset="0"/>
                <a:cs typeface="Lato" panose="020F0502020204030203" pitchFamily="34" charset="0"/>
              </a:rPr>
              <a:t> debe ser un </a:t>
            </a:r>
            <a:r>
              <a:rPr lang="es-ES" sz="1800" b="1" dirty="0">
                <a:solidFill>
                  <a:srgbClr val="FFFF00"/>
                </a:solidFill>
                <a:latin typeface="Lato" panose="020F0502020204030203" pitchFamily="34" charset="0"/>
                <a:ea typeface="Lato" panose="020F0502020204030203" pitchFamily="34" charset="0"/>
                <a:cs typeface="Lato" panose="020F0502020204030203" pitchFamily="34" charset="0"/>
              </a:rPr>
              <a:t>objeto </a:t>
            </a:r>
            <a:r>
              <a:rPr lang="es-ES" sz="1800" b="1" dirty="0" err="1">
                <a:solidFill>
                  <a:srgbClr val="FFFF00"/>
                </a:solidFill>
                <a:latin typeface="Lato" panose="020F0502020204030203" pitchFamily="34" charset="0"/>
                <a:ea typeface="Lato" panose="020F0502020204030203" pitchFamily="34" charset="0"/>
                <a:cs typeface="Lato" panose="020F0502020204030203" pitchFamily="34" charset="0"/>
              </a:rPr>
              <a:t>Throwable</a:t>
            </a:r>
            <a:r>
              <a:rPr lang="es-ES" sz="1800" b="1" dirty="0">
                <a:solidFill>
                  <a:schemeClr val="bg1"/>
                </a:solidFill>
                <a:latin typeface="Lato" panose="020F0502020204030203" pitchFamily="34" charset="0"/>
                <a:ea typeface="Lato" panose="020F0502020204030203" pitchFamily="34" charset="0"/>
                <a:cs typeface="Lato" panose="020F0502020204030203" pitchFamily="34" charset="0"/>
              </a:rPr>
              <a:t>, </a:t>
            </a:r>
            <a:r>
              <a:rPr lang="es-ES" sz="1800" dirty="0">
                <a:solidFill>
                  <a:schemeClr val="bg1"/>
                </a:solidFill>
                <a:latin typeface="Lato" panose="020F0502020204030203" pitchFamily="34" charset="0"/>
                <a:ea typeface="Lato" panose="020F0502020204030203" pitchFamily="34" charset="0"/>
                <a:cs typeface="Lato" panose="020F0502020204030203" pitchFamily="34" charset="0"/>
              </a:rPr>
              <a:t>ya sea una excepción       predefinida en Java o una excepción personalizada creada por el       programador.</a:t>
            </a:r>
          </a:p>
          <a:p>
            <a:pPr marL="342900" lvl="0" indent="-342900" algn="just" rtl="0">
              <a:spcBef>
                <a:spcPts val="0"/>
              </a:spcBef>
              <a:spcAft>
                <a:spcPts val="0"/>
              </a:spcAft>
              <a:buFont typeface="Symbol" panose="05050102010706020507" pitchFamily="18" charset="2"/>
              <a:buChar char="Þ"/>
            </a:pPr>
            <a:endParaRPr lang="es-ES" sz="1800" dirty="0">
              <a:solidFill>
                <a:schemeClr val="bg1"/>
              </a:solidFill>
              <a:latin typeface="Lato" panose="020F0502020204030203" pitchFamily="34" charset="0"/>
              <a:ea typeface="Lato" panose="020F0502020204030203" pitchFamily="34" charset="0"/>
              <a:cs typeface="Lato" panose="020F0502020204030203" pitchFamily="34" charset="0"/>
            </a:endParaRPr>
          </a:p>
          <a:p>
            <a:pPr marL="0" lvl="0" indent="0" algn="just" rtl="0">
              <a:spcBef>
                <a:spcPts val="0"/>
              </a:spcBef>
              <a:spcAft>
                <a:spcPts val="0"/>
              </a:spcAft>
              <a:buNone/>
            </a:pPr>
            <a:r>
              <a:rPr lang="es-ES" sz="1800" b="1" dirty="0">
                <a:solidFill>
                  <a:srgbClr val="FFFF00"/>
                </a:solidFill>
                <a:latin typeface="Lato" panose="020F0502020204030203" pitchFamily="34" charset="0"/>
                <a:ea typeface="Lato" panose="020F0502020204030203" pitchFamily="34" charset="0"/>
                <a:cs typeface="Lato" panose="020F0502020204030203" pitchFamily="34" charset="0"/>
              </a:rPr>
              <a:t>=&gt;</a:t>
            </a:r>
            <a:r>
              <a:rPr lang="es-ES" sz="1800" dirty="0">
                <a:solidFill>
                  <a:schemeClr val="bg1"/>
                </a:solidFill>
                <a:latin typeface="Lato" panose="020F0502020204030203" pitchFamily="34" charset="0"/>
                <a:ea typeface="Lato" panose="020F0502020204030203" pitchFamily="34" charset="0"/>
                <a:cs typeface="Lato" panose="020F0502020204030203" pitchFamily="34" charset="0"/>
              </a:rPr>
              <a:t> Las excepciones son objetos, por lo tanto se debe crear una instancia antes de lanzarse. </a:t>
            </a:r>
            <a:r>
              <a:rPr lang="es-419" sz="1800" dirty="0">
                <a:solidFill>
                  <a:schemeClr val="bg1"/>
                </a:solidFill>
                <a:latin typeface="Lato" panose="020F0502020204030203" pitchFamily="34" charset="0"/>
                <a:ea typeface="Lato" panose="020F0502020204030203" pitchFamily="34" charset="0"/>
                <a:cs typeface="Lato" panose="020F0502020204030203" pitchFamily="34" charset="0"/>
                <a:sym typeface="Lato"/>
              </a:rPr>
              <a:t>          </a:t>
            </a:r>
          </a:p>
          <a:p>
            <a:pPr marL="0" lvl="0" indent="0" algn="just" rtl="0">
              <a:spcBef>
                <a:spcPts val="0"/>
              </a:spcBef>
              <a:spcAft>
                <a:spcPts val="0"/>
              </a:spcAft>
              <a:buNone/>
            </a:pPr>
            <a:r>
              <a:rPr lang="es-419" sz="1800" dirty="0">
                <a:solidFill>
                  <a:schemeClr val="bg1"/>
                </a:solidFill>
                <a:latin typeface="Lato" panose="020F0502020204030203" pitchFamily="34" charset="0"/>
                <a:ea typeface="Lato" panose="020F0502020204030203" pitchFamily="34" charset="0"/>
                <a:cs typeface="Lato" panose="020F0502020204030203" pitchFamily="34" charset="0"/>
                <a:sym typeface="Lato"/>
              </a:rPr>
              <a:t>  </a:t>
            </a:r>
          </a:p>
          <a:p>
            <a:pPr algn="just"/>
            <a:r>
              <a:rPr lang="es-ES" sz="1800" b="1" dirty="0">
                <a:solidFill>
                  <a:srgbClr val="FFFF00"/>
                </a:solidFill>
                <a:latin typeface="Lato" panose="020F0502020204030203" pitchFamily="34" charset="0"/>
                <a:ea typeface="Lato" panose="020F0502020204030203" pitchFamily="34" charset="0"/>
                <a:cs typeface="Lato" panose="020F0502020204030203" pitchFamily="34" charset="0"/>
              </a:rPr>
              <a:t>=&gt;</a:t>
            </a:r>
            <a:r>
              <a:rPr lang="es-ES" sz="1800" dirty="0">
                <a:solidFill>
                  <a:schemeClr val="bg1"/>
                </a:solidFill>
                <a:latin typeface="Lato" panose="020F0502020204030203" pitchFamily="34" charset="0"/>
                <a:ea typeface="Lato" panose="020F0502020204030203" pitchFamily="34" charset="0"/>
                <a:cs typeface="Lato" panose="020F0502020204030203" pitchFamily="34" charset="0"/>
              </a:rPr>
              <a:t> Las excepciones deben lanzarse en situaciones donde el método no puede completar su tarea de manera normal debido a circunstancias excepcionales. Si se lanza la excepción, no se regresa al flujo normal del programa. </a:t>
            </a:r>
            <a:r>
              <a:rPr lang="es-419" sz="1800" dirty="0">
                <a:solidFill>
                  <a:schemeClr val="bg1"/>
                </a:solidFill>
                <a:latin typeface="Lato" panose="020F0502020204030203" pitchFamily="34" charset="0"/>
                <a:ea typeface="Lato" panose="020F0502020204030203" pitchFamily="34" charset="0"/>
                <a:cs typeface="Lato" panose="020F0502020204030203" pitchFamily="34" charset="0"/>
                <a:sym typeface="Lato"/>
              </a:rPr>
              <a:t>             </a:t>
            </a:r>
          </a:p>
        </p:txBody>
      </p:sp>
    </p:spTree>
    <p:extLst>
      <p:ext uri="{BB962C8B-B14F-4D97-AF65-F5344CB8AC3E}">
        <p14:creationId xmlns:p14="http://schemas.microsoft.com/office/powerpoint/2010/main" val="2189748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4"/>
          <p:cNvSpPr txBox="1"/>
          <p:nvPr/>
        </p:nvSpPr>
        <p:spPr>
          <a:xfrm>
            <a:off x="457848" y="671915"/>
            <a:ext cx="79005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600" b="1" dirty="0">
                <a:solidFill>
                  <a:srgbClr val="F5860B"/>
                </a:solidFill>
                <a:latin typeface="Lato"/>
                <a:ea typeface="Lato"/>
                <a:cs typeface="Lato"/>
                <a:sym typeface="Lato"/>
              </a:rPr>
              <a:t>TEMAS A DESARROLLAR</a:t>
            </a:r>
            <a:endParaRPr sz="2600" b="1" dirty="0">
              <a:solidFill>
                <a:srgbClr val="F5860B"/>
              </a:solidFill>
              <a:latin typeface="Lato"/>
              <a:ea typeface="Lato"/>
              <a:cs typeface="Lato"/>
              <a:sym typeface="Lato"/>
            </a:endParaRPr>
          </a:p>
        </p:txBody>
      </p:sp>
      <p:sp>
        <p:nvSpPr>
          <p:cNvPr id="145" name="Google Shape;145;p14"/>
          <p:cNvSpPr txBox="1"/>
          <p:nvPr/>
        </p:nvSpPr>
        <p:spPr>
          <a:xfrm>
            <a:off x="260625" y="1921031"/>
            <a:ext cx="7900500" cy="2893069"/>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chemeClr val="lt1"/>
              </a:buClr>
              <a:buSzPts val="1600"/>
              <a:buFont typeface="Lato"/>
              <a:buChar char="●"/>
            </a:pPr>
            <a:r>
              <a:rPr lang="es-419" sz="1600" dirty="0">
                <a:solidFill>
                  <a:schemeClr val="lt1"/>
                </a:solidFill>
                <a:latin typeface="Lato"/>
                <a:ea typeface="Lato"/>
                <a:cs typeface="Lato"/>
                <a:sym typeface="Lato"/>
              </a:rPr>
              <a:t>Concepto de Excepción.</a:t>
            </a:r>
            <a:endParaRPr sz="1600" dirty="0">
              <a:solidFill>
                <a:schemeClr val="lt1"/>
              </a:solidFill>
              <a:latin typeface="Lato"/>
              <a:ea typeface="Lato"/>
              <a:cs typeface="Lato"/>
              <a:sym typeface="Lato"/>
            </a:endParaRPr>
          </a:p>
          <a:p>
            <a:pPr marL="457200" lvl="0" indent="-330200" algn="l" rtl="0">
              <a:spcBef>
                <a:spcPts val="0"/>
              </a:spcBef>
              <a:spcAft>
                <a:spcPts val="0"/>
              </a:spcAft>
              <a:buClr>
                <a:schemeClr val="lt1"/>
              </a:buClr>
              <a:buSzPts val="1600"/>
              <a:buFont typeface="Lato"/>
              <a:buChar char="●"/>
            </a:pPr>
            <a:r>
              <a:rPr lang="es-419" sz="1600" dirty="0">
                <a:solidFill>
                  <a:schemeClr val="lt1"/>
                </a:solidFill>
                <a:latin typeface="Lato"/>
                <a:ea typeface="Lato"/>
                <a:cs typeface="Lato"/>
                <a:sym typeface="Lato"/>
              </a:rPr>
              <a:t>Tipos de excepciones.</a:t>
            </a:r>
            <a:endParaRPr sz="1600" dirty="0">
              <a:solidFill>
                <a:schemeClr val="lt1"/>
              </a:solidFill>
              <a:latin typeface="Lato"/>
              <a:ea typeface="Lato"/>
              <a:cs typeface="Lato"/>
              <a:sym typeface="Lato"/>
            </a:endParaRPr>
          </a:p>
          <a:p>
            <a:pPr marL="457200" lvl="0" indent="-330200" algn="l" rtl="0">
              <a:spcBef>
                <a:spcPts val="0"/>
              </a:spcBef>
              <a:spcAft>
                <a:spcPts val="0"/>
              </a:spcAft>
              <a:buClr>
                <a:schemeClr val="lt1"/>
              </a:buClr>
              <a:buSzPts val="1600"/>
              <a:buFont typeface="Lato"/>
              <a:buChar char="●"/>
            </a:pPr>
            <a:r>
              <a:rPr lang="es-419" sz="1600" dirty="0">
                <a:solidFill>
                  <a:schemeClr val="lt1"/>
                </a:solidFill>
                <a:latin typeface="Lato"/>
                <a:ea typeface="Lato"/>
                <a:cs typeface="Lato"/>
                <a:sym typeface="Lato"/>
              </a:rPr>
              <a:t>¿Por qué utilizar excepciones?</a:t>
            </a:r>
            <a:endParaRPr sz="1600" dirty="0">
              <a:solidFill>
                <a:schemeClr val="lt1"/>
              </a:solidFill>
              <a:latin typeface="Lato"/>
              <a:ea typeface="Lato"/>
              <a:cs typeface="Lato"/>
              <a:sym typeface="Lato"/>
            </a:endParaRPr>
          </a:p>
          <a:p>
            <a:pPr marL="457200" lvl="0" indent="-330200" algn="l" rtl="0">
              <a:spcBef>
                <a:spcPts val="0"/>
              </a:spcBef>
              <a:spcAft>
                <a:spcPts val="0"/>
              </a:spcAft>
              <a:buClr>
                <a:schemeClr val="lt1"/>
              </a:buClr>
              <a:buSzPts val="1600"/>
              <a:buFont typeface="Lato"/>
              <a:buChar char="●"/>
            </a:pPr>
            <a:r>
              <a:rPr lang="es-419" sz="1600" dirty="0">
                <a:solidFill>
                  <a:schemeClr val="lt1"/>
                </a:solidFill>
                <a:latin typeface="Lato"/>
                <a:ea typeface="Lato"/>
                <a:cs typeface="Lato"/>
                <a:sym typeface="Lato"/>
              </a:rPr>
              <a:t>Excepciones </a:t>
            </a:r>
            <a:r>
              <a:rPr lang="es-419" sz="1600" dirty="0" err="1">
                <a:solidFill>
                  <a:schemeClr val="lt1"/>
                </a:solidFill>
                <a:latin typeface="Lato"/>
                <a:ea typeface="Lato"/>
                <a:cs typeface="Lato"/>
                <a:sym typeface="Lato"/>
              </a:rPr>
              <a:t>checked</a:t>
            </a:r>
            <a:r>
              <a:rPr lang="es-419" sz="1600" dirty="0">
                <a:solidFill>
                  <a:schemeClr val="lt1"/>
                </a:solidFill>
                <a:latin typeface="Lato"/>
                <a:ea typeface="Lato"/>
                <a:cs typeface="Lato"/>
                <a:sym typeface="Lato"/>
              </a:rPr>
              <a:t> o comprobadas.</a:t>
            </a:r>
            <a:endParaRPr sz="1600" dirty="0">
              <a:solidFill>
                <a:schemeClr val="lt1"/>
              </a:solidFill>
              <a:latin typeface="Lato"/>
              <a:ea typeface="Lato"/>
              <a:cs typeface="Lato"/>
              <a:sym typeface="Lato"/>
            </a:endParaRPr>
          </a:p>
          <a:p>
            <a:pPr marL="457200" lvl="0" indent="-330200" algn="l" rtl="0">
              <a:spcBef>
                <a:spcPts val="0"/>
              </a:spcBef>
              <a:spcAft>
                <a:spcPts val="0"/>
              </a:spcAft>
              <a:buClr>
                <a:schemeClr val="lt1"/>
              </a:buClr>
              <a:buSzPts val="1600"/>
              <a:buFont typeface="Lato"/>
              <a:buChar char="●"/>
            </a:pPr>
            <a:r>
              <a:rPr lang="es-419" sz="1600" dirty="0">
                <a:solidFill>
                  <a:schemeClr val="lt1"/>
                </a:solidFill>
                <a:latin typeface="Lato"/>
                <a:ea typeface="Lato"/>
                <a:cs typeface="Lato"/>
                <a:sym typeface="Lato"/>
              </a:rPr>
              <a:t>Excepciones </a:t>
            </a:r>
            <a:r>
              <a:rPr lang="es-419" sz="1600" dirty="0" err="1">
                <a:solidFill>
                  <a:schemeClr val="lt1"/>
                </a:solidFill>
                <a:latin typeface="Lato"/>
                <a:ea typeface="Lato"/>
                <a:cs typeface="Lato"/>
                <a:sym typeface="Lato"/>
              </a:rPr>
              <a:t>unchecked</a:t>
            </a:r>
            <a:r>
              <a:rPr lang="es-419" sz="1600" dirty="0">
                <a:solidFill>
                  <a:schemeClr val="lt1"/>
                </a:solidFill>
                <a:latin typeface="Lato"/>
                <a:ea typeface="Lato"/>
                <a:cs typeface="Lato"/>
                <a:sym typeface="Lato"/>
              </a:rPr>
              <a:t> o no comprobadas</a:t>
            </a:r>
          </a:p>
          <a:p>
            <a:pPr marL="457200" lvl="0" indent="-330200" algn="l" rtl="0">
              <a:spcBef>
                <a:spcPts val="0"/>
              </a:spcBef>
              <a:spcAft>
                <a:spcPts val="0"/>
              </a:spcAft>
              <a:buClr>
                <a:schemeClr val="lt1"/>
              </a:buClr>
              <a:buSzPts val="1600"/>
              <a:buFont typeface="Lato"/>
              <a:buChar char="●"/>
            </a:pPr>
            <a:r>
              <a:rPr lang="es-ES" sz="1600" dirty="0">
                <a:solidFill>
                  <a:schemeClr val="lt1"/>
                </a:solidFill>
                <a:latin typeface="Lato"/>
                <a:ea typeface="Lato"/>
                <a:cs typeface="Lato"/>
              </a:rPr>
              <a:t>Lanzamiento de excepciones.</a:t>
            </a:r>
          </a:p>
          <a:p>
            <a:pPr marL="457200" lvl="0" indent="-330200" algn="l" rtl="0">
              <a:spcBef>
                <a:spcPts val="0"/>
              </a:spcBef>
              <a:spcAft>
                <a:spcPts val="0"/>
              </a:spcAft>
              <a:buClr>
                <a:schemeClr val="lt1"/>
              </a:buClr>
              <a:buSzPts val="1600"/>
              <a:buFont typeface="Lato"/>
              <a:buChar char="●"/>
            </a:pPr>
            <a:r>
              <a:rPr lang="es-ES" sz="1600" dirty="0">
                <a:solidFill>
                  <a:schemeClr val="lt1"/>
                </a:solidFill>
                <a:latin typeface="Lato"/>
                <a:ea typeface="Lato"/>
                <a:cs typeface="Lato"/>
              </a:rPr>
              <a:t>Transferencia de control.</a:t>
            </a:r>
          </a:p>
          <a:p>
            <a:pPr marL="457200" lvl="0" indent="-330200" algn="l" rtl="0">
              <a:spcBef>
                <a:spcPts val="0"/>
              </a:spcBef>
              <a:spcAft>
                <a:spcPts val="0"/>
              </a:spcAft>
              <a:buClr>
                <a:schemeClr val="lt1"/>
              </a:buClr>
              <a:buSzPts val="1600"/>
              <a:buFont typeface="Lato"/>
              <a:buChar char="●"/>
            </a:pPr>
            <a:r>
              <a:rPr lang="es-ES" sz="1600" dirty="0">
                <a:solidFill>
                  <a:schemeClr val="lt1"/>
                </a:solidFill>
                <a:latin typeface="Lato"/>
                <a:ea typeface="Lato"/>
                <a:cs typeface="Lato"/>
              </a:rPr>
              <a:t>Cláusula </a:t>
            </a:r>
            <a:r>
              <a:rPr lang="es-ES" sz="1600" dirty="0" err="1">
                <a:solidFill>
                  <a:schemeClr val="lt1"/>
                </a:solidFill>
                <a:latin typeface="Lato"/>
                <a:ea typeface="Lato"/>
                <a:cs typeface="Lato"/>
              </a:rPr>
              <a:t>throws</a:t>
            </a:r>
            <a:r>
              <a:rPr lang="es-ES" sz="1600" dirty="0">
                <a:solidFill>
                  <a:schemeClr val="lt1"/>
                </a:solidFill>
                <a:latin typeface="Lato"/>
                <a:ea typeface="Lato"/>
                <a:cs typeface="Lato"/>
              </a:rPr>
              <a:t>.</a:t>
            </a:r>
            <a:endParaRPr sz="1600" dirty="0">
              <a:solidFill>
                <a:schemeClr val="lt1"/>
              </a:solidFill>
              <a:latin typeface="Lato"/>
              <a:ea typeface="Lato"/>
              <a:cs typeface="Lato"/>
              <a:sym typeface="Lato"/>
            </a:endParaRPr>
          </a:p>
          <a:p>
            <a:pPr marL="457200" lvl="0" indent="-330200" algn="l" rtl="0">
              <a:spcBef>
                <a:spcPts val="0"/>
              </a:spcBef>
              <a:spcAft>
                <a:spcPts val="0"/>
              </a:spcAft>
              <a:buClr>
                <a:schemeClr val="lt1"/>
              </a:buClr>
              <a:buSzPts val="1600"/>
              <a:buFont typeface="Lato"/>
              <a:buChar char="●"/>
            </a:pPr>
            <a:r>
              <a:rPr lang="es-419" sz="1600" dirty="0">
                <a:solidFill>
                  <a:schemeClr val="lt1"/>
                </a:solidFill>
                <a:latin typeface="Lato"/>
                <a:ea typeface="Lato"/>
                <a:cs typeface="Lato"/>
                <a:sym typeface="Lato"/>
              </a:rPr>
              <a:t>Terminología utilizada para trabajar con excepciones.</a:t>
            </a:r>
            <a:endParaRPr sz="1600" dirty="0">
              <a:solidFill>
                <a:schemeClr val="lt1"/>
              </a:solidFill>
              <a:latin typeface="Lato"/>
              <a:ea typeface="Lato"/>
              <a:cs typeface="Lato"/>
              <a:sym typeface="Lato"/>
            </a:endParaRPr>
          </a:p>
          <a:p>
            <a:pPr marL="457200" lvl="0" indent="-330200" algn="l" rtl="0">
              <a:spcBef>
                <a:spcPts val="0"/>
              </a:spcBef>
              <a:spcAft>
                <a:spcPts val="0"/>
              </a:spcAft>
              <a:buClr>
                <a:schemeClr val="lt1"/>
              </a:buClr>
              <a:buSzPts val="1600"/>
              <a:buFont typeface="Lato"/>
              <a:buChar char="●"/>
            </a:pPr>
            <a:r>
              <a:rPr lang="es-419" sz="1600" dirty="0">
                <a:solidFill>
                  <a:schemeClr val="lt1"/>
                </a:solidFill>
                <a:latin typeface="Lato"/>
                <a:ea typeface="Lato"/>
                <a:cs typeface="Lato"/>
                <a:sym typeface="Lato"/>
              </a:rPr>
              <a:t>Creando nuestras propias excepciones.</a:t>
            </a:r>
            <a:endParaRPr sz="1600" dirty="0">
              <a:solidFill>
                <a:schemeClr val="lt1"/>
              </a:solidFill>
              <a:latin typeface="Lato"/>
              <a:ea typeface="Lato"/>
              <a:cs typeface="Lato"/>
              <a:sym typeface="Lato"/>
            </a:endParaRPr>
          </a:p>
          <a:p>
            <a:pPr marL="457200" lvl="0" indent="-330200" algn="l" rtl="0">
              <a:spcBef>
                <a:spcPts val="0"/>
              </a:spcBef>
              <a:spcAft>
                <a:spcPts val="0"/>
              </a:spcAft>
              <a:buClr>
                <a:schemeClr val="lt1"/>
              </a:buClr>
              <a:buSzPts val="1600"/>
              <a:buFont typeface="Lato"/>
              <a:buChar char="●"/>
            </a:pPr>
            <a:r>
              <a:rPr lang="es-419" sz="1600" dirty="0">
                <a:solidFill>
                  <a:schemeClr val="lt1"/>
                </a:solidFill>
                <a:latin typeface="Lato"/>
                <a:ea typeface="Lato"/>
                <a:cs typeface="Lato"/>
                <a:sym typeface="Lato"/>
              </a:rPr>
              <a:t>Malas prácticas vs buenas prácticas.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6" name="Google Shape;196;p22"/>
          <p:cNvSpPr txBox="1"/>
          <p:nvPr/>
        </p:nvSpPr>
        <p:spPr>
          <a:xfrm>
            <a:off x="307575" y="772839"/>
            <a:ext cx="8003400" cy="800189"/>
          </a:xfrm>
          <a:prstGeom prst="rect">
            <a:avLst/>
          </a:prstGeom>
          <a:noFill/>
          <a:ln>
            <a:noFill/>
          </a:ln>
        </p:spPr>
        <p:txBody>
          <a:bodyPr spcFirstLastPara="1" wrap="square" lIns="91425" tIns="91425" rIns="91425" bIns="91425" anchor="t" anchorCtr="0">
            <a:spAutoFit/>
          </a:bodyPr>
          <a:lstStyle/>
          <a:p>
            <a:pPr marL="0" lvl="0" indent="0" algn="just" rtl="0">
              <a:lnSpc>
                <a:spcPct val="200000"/>
              </a:lnSpc>
              <a:spcBef>
                <a:spcPts val="0"/>
              </a:spcBef>
              <a:spcAft>
                <a:spcPts val="0"/>
              </a:spcAft>
              <a:buNone/>
            </a:pPr>
            <a:r>
              <a:rPr lang="es-419" sz="2000" dirty="0">
                <a:solidFill>
                  <a:schemeClr val="bg1"/>
                </a:solidFill>
                <a:latin typeface="Lato" panose="020F0502020204030203" pitchFamily="34" charset="0"/>
                <a:ea typeface="Lato" panose="020F0502020204030203" pitchFamily="34" charset="0"/>
                <a:cs typeface="Lato" panose="020F0502020204030203" pitchFamily="34" charset="0"/>
                <a:sym typeface="Lato"/>
              </a:rPr>
              <a:t>   Ejemplo</a:t>
            </a:r>
            <a:r>
              <a:rPr lang="es-419" sz="1600" dirty="0">
                <a:solidFill>
                  <a:schemeClr val="bg1"/>
                </a:solidFill>
                <a:latin typeface="Lato" panose="020F0502020204030203" pitchFamily="34" charset="0"/>
                <a:ea typeface="Lato" panose="020F0502020204030203" pitchFamily="34" charset="0"/>
                <a:cs typeface="Lato" panose="020F0502020204030203" pitchFamily="34" charset="0"/>
                <a:sym typeface="Lato"/>
              </a:rPr>
              <a:t>:</a:t>
            </a:r>
          </a:p>
        </p:txBody>
      </p:sp>
      <p:pic>
        <p:nvPicPr>
          <p:cNvPr id="3" name="Imagen 2">
            <a:extLst>
              <a:ext uri="{FF2B5EF4-FFF2-40B4-BE49-F238E27FC236}">
                <a16:creationId xmlns:a16="http://schemas.microsoft.com/office/drawing/2014/main" id="{B40F185F-761B-3F85-D64B-D0125D77B94C}"/>
              </a:ext>
            </a:extLst>
          </p:cNvPr>
          <p:cNvPicPr>
            <a:picLocks noChangeAspect="1"/>
          </p:cNvPicPr>
          <p:nvPr/>
        </p:nvPicPr>
        <p:blipFill>
          <a:blip r:embed="rId3"/>
          <a:stretch>
            <a:fillRect/>
          </a:stretch>
        </p:blipFill>
        <p:spPr>
          <a:xfrm>
            <a:off x="598199" y="1704622"/>
            <a:ext cx="8116779" cy="3148489"/>
          </a:xfrm>
          <a:prstGeom prst="rect">
            <a:avLst/>
          </a:prstGeom>
          <a:ln w="38100">
            <a:solidFill>
              <a:srgbClr val="F5860B"/>
            </a:solidFill>
          </a:ln>
        </p:spPr>
      </p:pic>
      <p:sp>
        <p:nvSpPr>
          <p:cNvPr id="2" name="Google Shape;195;p22">
            <a:extLst>
              <a:ext uri="{FF2B5EF4-FFF2-40B4-BE49-F238E27FC236}">
                <a16:creationId xmlns:a16="http://schemas.microsoft.com/office/drawing/2014/main" id="{AAAD2A27-D280-DAF5-CFD8-BBED66371C14}"/>
              </a:ext>
            </a:extLst>
          </p:cNvPr>
          <p:cNvSpPr txBox="1"/>
          <p:nvPr/>
        </p:nvSpPr>
        <p:spPr>
          <a:xfrm>
            <a:off x="341216" y="290389"/>
            <a:ext cx="8495209" cy="58474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2600" b="1" u="sng" dirty="0">
                <a:solidFill>
                  <a:srgbClr val="F5860B"/>
                </a:solidFill>
                <a:latin typeface="Lato"/>
                <a:ea typeface="Lato"/>
                <a:cs typeface="Lato"/>
                <a:sym typeface="Lato"/>
              </a:rPr>
              <a:t>MANEJO DE EXCEPCIONES EN JAVA: LANZAMIENTO</a:t>
            </a:r>
          </a:p>
        </p:txBody>
      </p:sp>
    </p:spTree>
    <p:extLst>
      <p:ext uri="{BB962C8B-B14F-4D97-AF65-F5344CB8AC3E}">
        <p14:creationId xmlns:p14="http://schemas.microsoft.com/office/powerpoint/2010/main" val="2654602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6" name="Google Shape;196;p22"/>
          <p:cNvSpPr txBox="1"/>
          <p:nvPr/>
        </p:nvSpPr>
        <p:spPr>
          <a:xfrm>
            <a:off x="480805" y="1019024"/>
            <a:ext cx="8073647" cy="738633"/>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419" sz="1800" dirty="0">
                <a:solidFill>
                  <a:schemeClr val="bg1"/>
                </a:solidFill>
                <a:latin typeface="Lato" panose="020F0502020204030203" pitchFamily="34" charset="0"/>
                <a:ea typeface="Lato" panose="020F0502020204030203" pitchFamily="34" charset="0"/>
                <a:cs typeface="Lato" panose="020F0502020204030203" pitchFamily="34" charset="0"/>
                <a:sym typeface="Lato"/>
              </a:rPr>
              <a:t>Otro ejemplo: Si la cantidad a retirar es mayor que el saldo disponible, se lanza la excepción </a:t>
            </a:r>
            <a:r>
              <a:rPr lang="es-419" sz="1800" dirty="0" err="1">
                <a:solidFill>
                  <a:schemeClr val="bg1"/>
                </a:solidFill>
                <a:latin typeface="Lato" panose="020F0502020204030203" pitchFamily="34" charset="0"/>
                <a:ea typeface="Lato" panose="020F0502020204030203" pitchFamily="34" charset="0"/>
                <a:cs typeface="Lato" panose="020F0502020204030203" pitchFamily="34" charset="0"/>
                <a:sym typeface="Lato"/>
              </a:rPr>
              <a:t>SaldoInsuficienteException</a:t>
            </a:r>
            <a:r>
              <a:rPr lang="es-419" sz="1800" dirty="0">
                <a:solidFill>
                  <a:schemeClr val="bg1"/>
                </a:solidFill>
                <a:latin typeface="Lato" panose="020F0502020204030203" pitchFamily="34" charset="0"/>
                <a:ea typeface="Lato" panose="020F0502020204030203" pitchFamily="34" charset="0"/>
                <a:cs typeface="Lato" panose="020F0502020204030203" pitchFamily="34" charset="0"/>
                <a:sym typeface="Lato"/>
              </a:rPr>
              <a:t> con un mensaje específico:</a:t>
            </a:r>
          </a:p>
        </p:txBody>
      </p:sp>
      <p:sp>
        <p:nvSpPr>
          <p:cNvPr id="2" name="Google Shape;195;p22">
            <a:extLst>
              <a:ext uri="{FF2B5EF4-FFF2-40B4-BE49-F238E27FC236}">
                <a16:creationId xmlns:a16="http://schemas.microsoft.com/office/drawing/2014/main" id="{AAAD2A27-D280-DAF5-CFD8-BBED66371C14}"/>
              </a:ext>
            </a:extLst>
          </p:cNvPr>
          <p:cNvSpPr txBox="1"/>
          <p:nvPr/>
        </p:nvSpPr>
        <p:spPr>
          <a:xfrm>
            <a:off x="324395" y="219166"/>
            <a:ext cx="8495209" cy="58474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2600" b="1" u="sng" dirty="0">
                <a:solidFill>
                  <a:srgbClr val="F5860B"/>
                </a:solidFill>
                <a:latin typeface="Lato"/>
                <a:ea typeface="Lato"/>
                <a:cs typeface="Lato"/>
                <a:sym typeface="Lato"/>
              </a:rPr>
              <a:t>MANEJO DE EXCEPCIONES EN JAVA: LANZAMIENTO</a:t>
            </a:r>
          </a:p>
        </p:txBody>
      </p:sp>
      <p:pic>
        <p:nvPicPr>
          <p:cNvPr id="5" name="Imagen 4">
            <a:extLst>
              <a:ext uri="{FF2B5EF4-FFF2-40B4-BE49-F238E27FC236}">
                <a16:creationId xmlns:a16="http://schemas.microsoft.com/office/drawing/2014/main" id="{AB3D3DE7-EF00-A420-0608-CC85A428DC28}"/>
              </a:ext>
            </a:extLst>
          </p:cNvPr>
          <p:cNvPicPr>
            <a:picLocks noChangeAspect="1"/>
          </p:cNvPicPr>
          <p:nvPr/>
        </p:nvPicPr>
        <p:blipFill>
          <a:blip r:embed="rId3"/>
          <a:stretch>
            <a:fillRect/>
          </a:stretch>
        </p:blipFill>
        <p:spPr>
          <a:xfrm>
            <a:off x="833191" y="1972770"/>
            <a:ext cx="7477617" cy="2801903"/>
          </a:xfrm>
          <a:prstGeom prst="rect">
            <a:avLst/>
          </a:prstGeom>
          <a:ln w="38100">
            <a:solidFill>
              <a:srgbClr val="F5860B"/>
            </a:solidFill>
          </a:ln>
        </p:spPr>
      </p:pic>
    </p:spTree>
    <p:extLst>
      <p:ext uri="{BB962C8B-B14F-4D97-AF65-F5344CB8AC3E}">
        <p14:creationId xmlns:p14="http://schemas.microsoft.com/office/powerpoint/2010/main" val="5224005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6" name="Google Shape;196;p22"/>
          <p:cNvSpPr txBox="1"/>
          <p:nvPr/>
        </p:nvSpPr>
        <p:spPr>
          <a:xfrm>
            <a:off x="341215" y="913991"/>
            <a:ext cx="8385095" cy="1441390"/>
          </a:xfrm>
          <a:prstGeom prst="rect">
            <a:avLst/>
          </a:prstGeom>
          <a:noFill/>
          <a:ln>
            <a:noFill/>
          </a:ln>
        </p:spPr>
        <p:txBody>
          <a:bodyPr spcFirstLastPara="1" wrap="square" lIns="91425" tIns="91425" rIns="91425" bIns="91425" anchor="t" anchorCtr="0">
            <a:spAutoFit/>
          </a:bodyPr>
          <a:lstStyle/>
          <a:p>
            <a:pPr marL="12700" marR="5080" algn="just">
              <a:lnSpc>
                <a:spcPct val="100000"/>
              </a:lnSpc>
              <a:spcBef>
                <a:spcPts val="100"/>
              </a:spcBef>
              <a:tabLst>
                <a:tab pos="469265" algn="l"/>
                <a:tab pos="469900" algn="l"/>
              </a:tabLst>
            </a:pPr>
            <a:r>
              <a:rPr lang="es-ES" sz="2000" b="1" dirty="0">
                <a:solidFill>
                  <a:srgbClr val="FFFF00"/>
                </a:solidFill>
                <a:latin typeface="Lato" panose="020F0502020204030203" pitchFamily="34" charset="0"/>
                <a:ea typeface="Lato" panose="020F0502020204030203" pitchFamily="34" charset="0"/>
                <a:cs typeface="Lato" panose="020F0502020204030203" pitchFamily="34" charset="0"/>
              </a:rPr>
              <a:t>=&gt;</a:t>
            </a:r>
            <a:r>
              <a:rPr lang="es-ES" sz="2000" b="1" dirty="0">
                <a:solidFill>
                  <a:schemeClr val="bg1"/>
                </a:solidFill>
                <a:latin typeface="Lato" panose="020F0502020204030203" pitchFamily="34" charset="0"/>
                <a:ea typeface="Lato" panose="020F0502020204030203" pitchFamily="34" charset="0"/>
                <a:cs typeface="Lato" panose="020F0502020204030203" pitchFamily="34" charset="0"/>
              </a:rPr>
              <a:t> Cuando se lanza una excepción, lo que se hace es lanzar </a:t>
            </a:r>
            <a:r>
              <a:rPr lang="es-ES" sz="2000" b="1" dirty="0">
                <a:solidFill>
                  <a:srgbClr val="00B0F0"/>
                </a:solidFill>
                <a:latin typeface="Lato" panose="020F0502020204030203" pitchFamily="34" charset="0"/>
                <a:ea typeface="Lato" panose="020F0502020204030203" pitchFamily="34" charset="0"/>
                <a:cs typeface="Lato" panose="020F0502020204030203" pitchFamily="34" charset="0"/>
              </a:rPr>
              <a:t>una instancia  </a:t>
            </a:r>
          </a:p>
          <a:p>
            <a:pPr marL="12700" marR="5080" algn="just">
              <a:lnSpc>
                <a:spcPct val="100000"/>
              </a:lnSpc>
              <a:spcBef>
                <a:spcPts val="100"/>
              </a:spcBef>
              <a:tabLst>
                <a:tab pos="469265" algn="l"/>
                <a:tab pos="469900" algn="l"/>
              </a:tabLst>
            </a:pPr>
            <a:r>
              <a:rPr lang="es-ES" sz="2000" b="1" dirty="0">
                <a:solidFill>
                  <a:srgbClr val="00B0F0"/>
                </a:solidFill>
                <a:latin typeface="Lato" panose="020F0502020204030203" pitchFamily="34" charset="0"/>
                <a:ea typeface="Lato" panose="020F0502020204030203" pitchFamily="34" charset="0"/>
                <a:cs typeface="Lato" panose="020F0502020204030203" pitchFamily="34" charset="0"/>
              </a:rPr>
              <a:t>       de </a:t>
            </a:r>
            <a:r>
              <a:rPr lang="es-ES" sz="2000" b="1" dirty="0" err="1">
                <a:solidFill>
                  <a:srgbClr val="00B0F0"/>
                </a:solidFill>
                <a:latin typeface="Lato" panose="020F0502020204030203" pitchFamily="34" charset="0"/>
                <a:ea typeface="Lato" panose="020F0502020204030203" pitchFamily="34" charset="0"/>
                <a:cs typeface="Lato" panose="020F0502020204030203" pitchFamily="34" charset="0"/>
              </a:rPr>
              <a:t>Exception</a:t>
            </a:r>
            <a:r>
              <a:rPr lang="es-ES" sz="2000" b="1" dirty="0">
                <a:solidFill>
                  <a:srgbClr val="00B0F0"/>
                </a:solidFill>
                <a:latin typeface="Lato" panose="020F0502020204030203" pitchFamily="34" charset="0"/>
                <a:ea typeface="Lato" panose="020F0502020204030203" pitchFamily="34" charset="0"/>
                <a:cs typeface="Lato" panose="020F0502020204030203" pitchFamily="34" charset="0"/>
              </a:rPr>
              <a:t> o de una clase derivada.</a:t>
            </a:r>
            <a:endParaRPr lang="es-ES" sz="2000" dirty="0">
              <a:solidFill>
                <a:srgbClr val="00B0F0"/>
              </a:solidFill>
              <a:latin typeface="Lato" panose="020F0502020204030203" pitchFamily="34" charset="0"/>
              <a:ea typeface="Lato" panose="020F0502020204030203" pitchFamily="34" charset="0"/>
              <a:cs typeface="Lato" panose="020F0502020204030203" pitchFamily="34" charset="0"/>
            </a:endParaRPr>
          </a:p>
          <a:p>
            <a:pPr marL="12700" algn="just">
              <a:lnSpc>
                <a:spcPct val="100000"/>
              </a:lnSpc>
              <a:tabLst>
                <a:tab pos="469265" algn="l"/>
                <a:tab pos="469900" algn="l"/>
              </a:tabLst>
            </a:pPr>
            <a:endParaRPr lang="es-ES" sz="2000" b="1" dirty="0">
              <a:solidFill>
                <a:schemeClr val="bg1"/>
              </a:solidFill>
              <a:latin typeface="Lato" panose="020F0502020204030203" pitchFamily="34" charset="0"/>
              <a:ea typeface="Lato" panose="020F0502020204030203" pitchFamily="34" charset="0"/>
              <a:cs typeface="Lato" panose="020F0502020204030203" pitchFamily="34" charset="0"/>
            </a:endParaRPr>
          </a:p>
          <a:p>
            <a:pPr marL="12700" algn="just">
              <a:lnSpc>
                <a:spcPct val="100000"/>
              </a:lnSpc>
              <a:tabLst>
                <a:tab pos="469265" algn="l"/>
                <a:tab pos="469900" algn="l"/>
              </a:tabLst>
            </a:pPr>
            <a:r>
              <a:rPr lang="es-ES" sz="2000" b="1" dirty="0">
                <a:solidFill>
                  <a:srgbClr val="FFFF00"/>
                </a:solidFill>
                <a:latin typeface="Lato" panose="020F0502020204030203" pitchFamily="34" charset="0"/>
                <a:ea typeface="Lato" panose="020F0502020204030203" pitchFamily="34" charset="0"/>
                <a:cs typeface="Lato" panose="020F0502020204030203" pitchFamily="34" charset="0"/>
              </a:rPr>
              <a:t>=&gt;</a:t>
            </a:r>
            <a:r>
              <a:rPr lang="es-ES" sz="2000" b="1" dirty="0">
                <a:solidFill>
                  <a:schemeClr val="bg1"/>
                </a:solidFill>
                <a:latin typeface="Lato" panose="020F0502020204030203" pitchFamily="34" charset="0"/>
                <a:ea typeface="Lato" panose="020F0502020204030203" pitchFamily="34" charset="0"/>
                <a:cs typeface="Lato" panose="020F0502020204030203" pitchFamily="34" charset="0"/>
              </a:rPr>
              <a:t> Esta clase tiene dos </a:t>
            </a:r>
            <a:r>
              <a:rPr lang="es-ES" sz="2000" b="1" dirty="0">
                <a:solidFill>
                  <a:srgbClr val="FFFF00"/>
                </a:solidFill>
                <a:latin typeface="Lato" panose="020F0502020204030203" pitchFamily="34" charset="0"/>
                <a:ea typeface="Lato" panose="020F0502020204030203" pitchFamily="34" charset="0"/>
                <a:cs typeface="Lato" panose="020F0502020204030203" pitchFamily="34" charset="0"/>
              </a:rPr>
              <a:t>constructores</a:t>
            </a:r>
            <a:r>
              <a:rPr lang="es-ES" sz="2000" b="1" dirty="0">
                <a:solidFill>
                  <a:schemeClr val="bg1"/>
                </a:solidFill>
                <a:latin typeface="Lato" panose="020F0502020204030203" pitchFamily="34" charset="0"/>
                <a:ea typeface="Lato" panose="020F0502020204030203" pitchFamily="34" charset="0"/>
                <a:cs typeface="Lato" panose="020F0502020204030203" pitchFamily="34" charset="0"/>
              </a:rPr>
              <a:t> y dos </a:t>
            </a:r>
            <a:r>
              <a:rPr lang="es-ES" sz="2000" b="1" dirty="0">
                <a:solidFill>
                  <a:srgbClr val="FFFF00"/>
                </a:solidFill>
                <a:latin typeface="Lato" panose="020F0502020204030203" pitchFamily="34" charset="0"/>
                <a:ea typeface="Lato" panose="020F0502020204030203" pitchFamily="34" charset="0"/>
                <a:cs typeface="Lato" panose="020F0502020204030203" pitchFamily="34" charset="0"/>
              </a:rPr>
              <a:t>métodos</a:t>
            </a:r>
            <a:r>
              <a:rPr lang="es-ES" sz="2000" b="1" dirty="0">
                <a:solidFill>
                  <a:schemeClr val="bg1"/>
                </a:solidFill>
                <a:latin typeface="Lato" panose="020F0502020204030203" pitchFamily="34" charset="0"/>
                <a:ea typeface="Lato" panose="020F0502020204030203" pitchFamily="34" charset="0"/>
                <a:cs typeface="Lato" panose="020F0502020204030203" pitchFamily="34" charset="0"/>
              </a:rPr>
              <a:t> importantes:</a:t>
            </a:r>
            <a:endParaRPr lang="es-419" sz="2000" dirty="0">
              <a:solidFill>
                <a:schemeClr val="bg1"/>
              </a:solidFill>
              <a:latin typeface="Lato" panose="020F0502020204030203" pitchFamily="34" charset="0"/>
              <a:ea typeface="Lato" panose="020F0502020204030203" pitchFamily="34" charset="0"/>
              <a:cs typeface="Lato" panose="020F0502020204030203" pitchFamily="34" charset="0"/>
              <a:sym typeface="Lato"/>
            </a:endParaRPr>
          </a:p>
        </p:txBody>
      </p:sp>
      <p:sp>
        <p:nvSpPr>
          <p:cNvPr id="2" name="Google Shape;195;p22">
            <a:extLst>
              <a:ext uri="{FF2B5EF4-FFF2-40B4-BE49-F238E27FC236}">
                <a16:creationId xmlns:a16="http://schemas.microsoft.com/office/drawing/2014/main" id="{AAAD2A27-D280-DAF5-CFD8-BBED66371C14}"/>
              </a:ext>
            </a:extLst>
          </p:cNvPr>
          <p:cNvSpPr txBox="1"/>
          <p:nvPr/>
        </p:nvSpPr>
        <p:spPr>
          <a:xfrm>
            <a:off x="341216" y="261717"/>
            <a:ext cx="8495209" cy="58474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2600" b="1" u="sng" dirty="0">
                <a:solidFill>
                  <a:srgbClr val="F5860B"/>
                </a:solidFill>
                <a:latin typeface="Lato"/>
                <a:ea typeface="Lato"/>
                <a:cs typeface="Lato"/>
                <a:sym typeface="Lato"/>
              </a:rPr>
              <a:t>MANEJO DE EXCEPCIONES EN JAVA: LANZAMIENTO</a:t>
            </a:r>
          </a:p>
        </p:txBody>
      </p:sp>
      <p:pic>
        <p:nvPicPr>
          <p:cNvPr id="5" name="Imagen 4">
            <a:extLst>
              <a:ext uri="{FF2B5EF4-FFF2-40B4-BE49-F238E27FC236}">
                <a16:creationId xmlns:a16="http://schemas.microsoft.com/office/drawing/2014/main" id="{C0B66F34-E1C7-1B99-373D-D957B7D523EA}"/>
              </a:ext>
            </a:extLst>
          </p:cNvPr>
          <p:cNvPicPr>
            <a:picLocks noChangeAspect="1"/>
          </p:cNvPicPr>
          <p:nvPr/>
        </p:nvPicPr>
        <p:blipFill>
          <a:blip r:embed="rId3"/>
          <a:stretch>
            <a:fillRect/>
          </a:stretch>
        </p:blipFill>
        <p:spPr>
          <a:xfrm>
            <a:off x="812799" y="2333221"/>
            <a:ext cx="7913509" cy="2762717"/>
          </a:xfrm>
          <a:prstGeom prst="rect">
            <a:avLst/>
          </a:prstGeom>
        </p:spPr>
      </p:pic>
    </p:spTree>
    <p:extLst>
      <p:ext uri="{BB962C8B-B14F-4D97-AF65-F5344CB8AC3E}">
        <p14:creationId xmlns:p14="http://schemas.microsoft.com/office/powerpoint/2010/main" val="23131317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6" name="Google Shape;196;p22"/>
          <p:cNvSpPr txBox="1"/>
          <p:nvPr/>
        </p:nvSpPr>
        <p:spPr>
          <a:xfrm>
            <a:off x="341215" y="913991"/>
            <a:ext cx="8385095" cy="1441390"/>
          </a:xfrm>
          <a:prstGeom prst="rect">
            <a:avLst/>
          </a:prstGeom>
          <a:noFill/>
          <a:ln>
            <a:noFill/>
          </a:ln>
        </p:spPr>
        <p:txBody>
          <a:bodyPr spcFirstLastPara="1" wrap="square" lIns="91425" tIns="91425" rIns="91425" bIns="91425" anchor="t" anchorCtr="0">
            <a:spAutoFit/>
          </a:bodyPr>
          <a:lstStyle/>
          <a:p>
            <a:pPr marL="12700" marR="5080" algn="just">
              <a:lnSpc>
                <a:spcPct val="100000"/>
              </a:lnSpc>
              <a:spcBef>
                <a:spcPts val="100"/>
              </a:spcBef>
              <a:tabLst>
                <a:tab pos="469265" algn="l"/>
                <a:tab pos="469900" algn="l"/>
              </a:tabLst>
            </a:pPr>
            <a:r>
              <a:rPr lang="es-ES" sz="2000" b="1" dirty="0">
                <a:solidFill>
                  <a:srgbClr val="FFFF00"/>
                </a:solidFill>
                <a:latin typeface="Lato" panose="020F0502020204030203" pitchFamily="34" charset="0"/>
                <a:ea typeface="Lato" panose="020F0502020204030203" pitchFamily="34" charset="0"/>
                <a:cs typeface="Lato" panose="020F0502020204030203" pitchFamily="34" charset="0"/>
              </a:rPr>
              <a:t>=&gt;</a:t>
            </a:r>
            <a:r>
              <a:rPr lang="es-ES" sz="2000" b="1" dirty="0">
                <a:solidFill>
                  <a:schemeClr val="bg1"/>
                </a:solidFill>
                <a:latin typeface="Lato" panose="020F0502020204030203" pitchFamily="34" charset="0"/>
                <a:ea typeface="Lato" panose="020F0502020204030203" pitchFamily="34" charset="0"/>
                <a:cs typeface="Lato" panose="020F0502020204030203" pitchFamily="34" charset="0"/>
              </a:rPr>
              <a:t> Cuando se lanza una excepción, lo que se hace es lanzar </a:t>
            </a:r>
            <a:r>
              <a:rPr lang="es-ES" sz="2000" b="1" dirty="0">
                <a:solidFill>
                  <a:srgbClr val="00B0F0"/>
                </a:solidFill>
                <a:latin typeface="Lato" panose="020F0502020204030203" pitchFamily="34" charset="0"/>
                <a:ea typeface="Lato" panose="020F0502020204030203" pitchFamily="34" charset="0"/>
                <a:cs typeface="Lato" panose="020F0502020204030203" pitchFamily="34" charset="0"/>
              </a:rPr>
              <a:t>una instancia  </a:t>
            </a:r>
          </a:p>
          <a:p>
            <a:pPr marL="12700" marR="5080" algn="just">
              <a:lnSpc>
                <a:spcPct val="100000"/>
              </a:lnSpc>
              <a:spcBef>
                <a:spcPts val="100"/>
              </a:spcBef>
              <a:tabLst>
                <a:tab pos="469265" algn="l"/>
                <a:tab pos="469900" algn="l"/>
              </a:tabLst>
            </a:pPr>
            <a:r>
              <a:rPr lang="es-ES" sz="2000" b="1" dirty="0">
                <a:solidFill>
                  <a:srgbClr val="00B0F0"/>
                </a:solidFill>
                <a:latin typeface="Lato" panose="020F0502020204030203" pitchFamily="34" charset="0"/>
                <a:ea typeface="Lato" panose="020F0502020204030203" pitchFamily="34" charset="0"/>
                <a:cs typeface="Lato" panose="020F0502020204030203" pitchFamily="34" charset="0"/>
              </a:rPr>
              <a:t>       de </a:t>
            </a:r>
            <a:r>
              <a:rPr lang="es-ES" sz="2000" b="1" dirty="0" err="1">
                <a:solidFill>
                  <a:srgbClr val="00B0F0"/>
                </a:solidFill>
                <a:latin typeface="Lato" panose="020F0502020204030203" pitchFamily="34" charset="0"/>
                <a:ea typeface="Lato" panose="020F0502020204030203" pitchFamily="34" charset="0"/>
                <a:cs typeface="Lato" panose="020F0502020204030203" pitchFamily="34" charset="0"/>
              </a:rPr>
              <a:t>Exception</a:t>
            </a:r>
            <a:r>
              <a:rPr lang="es-ES" sz="2000" b="1" dirty="0">
                <a:solidFill>
                  <a:srgbClr val="00B0F0"/>
                </a:solidFill>
                <a:latin typeface="Lato" panose="020F0502020204030203" pitchFamily="34" charset="0"/>
                <a:ea typeface="Lato" panose="020F0502020204030203" pitchFamily="34" charset="0"/>
                <a:cs typeface="Lato" panose="020F0502020204030203" pitchFamily="34" charset="0"/>
              </a:rPr>
              <a:t> o de una clase derivada.</a:t>
            </a:r>
            <a:endParaRPr lang="es-ES" sz="2000" dirty="0">
              <a:solidFill>
                <a:srgbClr val="00B0F0"/>
              </a:solidFill>
              <a:latin typeface="Lato" panose="020F0502020204030203" pitchFamily="34" charset="0"/>
              <a:ea typeface="Lato" panose="020F0502020204030203" pitchFamily="34" charset="0"/>
              <a:cs typeface="Lato" panose="020F0502020204030203" pitchFamily="34" charset="0"/>
            </a:endParaRPr>
          </a:p>
          <a:p>
            <a:pPr marL="12700" algn="just">
              <a:lnSpc>
                <a:spcPct val="100000"/>
              </a:lnSpc>
              <a:tabLst>
                <a:tab pos="469265" algn="l"/>
                <a:tab pos="469900" algn="l"/>
              </a:tabLst>
            </a:pPr>
            <a:endParaRPr lang="es-ES" sz="2000" b="1" dirty="0">
              <a:solidFill>
                <a:schemeClr val="bg1"/>
              </a:solidFill>
              <a:latin typeface="Lato" panose="020F0502020204030203" pitchFamily="34" charset="0"/>
              <a:ea typeface="Lato" panose="020F0502020204030203" pitchFamily="34" charset="0"/>
              <a:cs typeface="Lato" panose="020F0502020204030203" pitchFamily="34" charset="0"/>
            </a:endParaRPr>
          </a:p>
          <a:p>
            <a:pPr marL="12700" algn="just">
              <a:lnSpc>
                <a:spcPct val="100000"/>
              </a:lnSpc>
              <a:tabLst>
                <a:tab pos="469265" algn="l"/>
                <a:tab pos="469900" algn="l"/>
              </a:tabLst>
            </a:pPr>
            <a:r>
              <a:rPr lang="es-ES" sz="2000" b="1" dirty="0">
                <a:solidFill>
                  <a:srgbClr val="FFFF00"/>
                </a:solidFill>
                <a:latin typeface="Lato" panose="020F0502020204030203" pitchFamily="34" charset="0"/>
                <a:ea typeface="Lato" panose="020F0502020204030203" pitchFamily="34" charset="0"/>
                <a:cs typeface="Lato" panose="020F0502020204030203" pitchFamily="34" charset="0"/>
              </a:rPr>
              <a:t>=&gt;</a:t>
            </a:r>
            <a:r>
              <a:rPr lang="es-ES" sz="2000" b="1" dirty="0">
                <a:solidFill>
                  <a:schemeClr val="bg1"/>
                </a:solidFill>
                <a:latin typeface="Lato" panose="020F0502020204030203" pitchFamily="34" charset="0"/>
                <a:ea typeface="Lato" panose="020F0502020204030203" pitchFamily="34" charset="0"/>
                <a:cs typeface="Lato" panose="020F0502020204030203" pitchFamily="34" charset="0"/>
              </a:rPr>
              <a:t> Esta clase tiene dos </a:t>
            </a:r>
            <a:r>
              <a:rPr lang="es-ES" sz="2000" b="1" dirty="0">
                <a:solidFill>
                  <a:srgbClr val="FFFF00"/>
                </a:solidFill>
                <a:latin typeface="Lato" panose="020F0502020204030203" pitchFamily="34" charset="0"/>
                <a:ea typeface="Lato" panose="020F0502020204030203" pitchFamily="34" charset="0"/>
                <a:cs typeface="Lato" panose="020F0502020204030203" pitchFamily="34" charset="0"/>
              </a:rPr>
              <a:t>constructores</a:t>
            </a:r>
            <a:r>
              <a:rPr lang="es-ES" sz="2000" b="1" dirty="0">
                <a:solidFill>
                  <a:schemeClr val="bg1"/>
                </a:solidFill>
                <a:latin typeface="Lato" panose="020F0502020204030203" pitchFamily="34" charset="0"/>
                <a:ea typeface="Lato" panose="020F0502020204030203" pitchFamily="34" charset="0"/>
                <a:cs typeface="Lato" panose="020F0502020204030203" pitchFamily="34" charset="0"/>
              </a:rPr>
              <a:t> y dos </a:t>
            </a:r>
            <a:r>
              <a:rPr lang="es-ES" sz="2000" b="1" dirty="0">
                <a:solidFill>
                  <a:srgbClr val="FFFF00"/>
                </a:solidFill>
                <a:latin typeface="Lato" panose="020F0502020204030203" pitchFamily="34" charset="0"/>
                <a:ea typeface="Lato" panose="020F0502020204030203" pitchFamily="34" charset="0"/>
                <a:cs typeface="Lato" panose="020F0502020204030203" pitchFamily="34" charset="0"/>
              </a:rPr>
              <a:t>métodos</a:t>
            </a:r>
            <a:r>
              <a:rPr lang="es-ES" sz="2000" b="1" dirty="0">
                <a:solidFill>
                  <a:schemeClr val="bg1"/>
                </a:solidFill>
                <a:latin typeface="Lato" panose="020F0502020204030203" pitchFamily="34" charset="0"/>
                <a:ea typeface="Lato" panose="020F0502020204030203" pitchFamily="34" charset="0"/>
                <a:cs typeface="Lato" panose="020F0502020204030203" pitchFamily="34" charset="0"/>
              </a:rPr>
              <a:t> importantes:</a:t>
            </a:r>
            <a:endParaRPr lang="es-419" sz="2000" dirty="0">
              <a:solidFill>
                <a:schemeClr val="bg1"/>
              </a:solidFill>
              <a:latin typeface="Lato" panose="020F0502020204030203" pitchFamily="34" charset="0"/>
              <a:ea typeface="Lato" panose="020F0502020204030203" pitchFamily="34" charset="0"/>
              <a:cs typeface="Lato" panose="020F0502020204030203" pitchFamily="34" charset="0"/>
              <a:sym typeface="Lato"/>
            </a:endParaRPr>
          </a:p>
        </p:txBody>
      </p:sp>
      <p:sp>
        <p:nvSpPr>
          <p:cNvPr id="2" name="Google Shape;195;p22">
            <a:extLst>
              <a:ext uri="{FF2B5EF4-FFF2-40B4-BE49-F238E27FC236}">
                <a16:creationId xmlns:a16="http://schemas.microsoft.com/office/drawing/2014/main" id="{AAAD2A27-D280-DAF5-CFD8-BBED66371C14}"/>
              </a:ext>
            </a:extLst>
          </p:cNvPr>
          <p:cNvSpPr txBox="1"/>
          <p:nvPr/>
        </p:nvSpPr>
        <p:spPr>
          <a:xfrm>
            <a:off x="341216" y="261717"/>
            <a:ext cx="8495209" cy="58474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2600" b="1" u="sng" dirty="0">
                <a:solidFill>
                  <a:srgbClr val="F5860B"/>
                </a:solidFill>
                <a:latin typeface="Lato"/>
                <a:ea typeface="Lato"/>
                <a:cs typeface="Lato"/>
                <a:sym typeface="Lato"/>
              </a:rPr>
              <a:t>MANEJO DE EXCEPCIONES EN JAVA: LANZAMIENTO</a:t>
            </a:r>
          </a:p>
        </p:txBody>
      </p:sp>
      <p:pic>
        <p:nvPicPr>
          <p:cNvPr id="5" name="Imagen 4">
            <a:extLst>
              <a:ext uri="{FF2B5EF4-FFF2-40B4-BE49-F238E27FC236}">
                <a16:creationId xmlns:a16="http://schemas.microsoft.com/office/drawing/2014/main" id="{C0B66F34-E1C7-1B99-373D-D957B7D523EA}"/>
              </a:ext>
            </a:extLst>
          </p:cNvPr>
          <p:cNvPicPr>
            <a:picLocks noChangeAspect="1"/>
          </p:cNvPicPr>
          <p:nvPr/>
        </p:nvPicPr>
        <p:blipFill>
          <a:blip r:embed="rId3"/>
          <a:stretch>
            <a:fillRect/>
          </a:stretch>
        </p:blipFill>
        <p:spPr>
          <a:xfrm>
            <a:off x="812799" y="2333221"/>
            <a:ext cx="7913509" cy="2762717"/>
          </a:xfrm>
          <a:prstGeom prst="rect">
            <a:avLst/>
          </a:prstGeom>
        </p:spPr>
      </p:pic>
    </p:spTree>
    <p:extLst>
      <p:ext uri="{BB962C8B-B14F-4D97-AF65-F5344CB8AC3E}">
        <p14:creationId xmlns:p14="http://schemas.microsoft.com/office/powerpoint/2010/main" val="34947169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2"/>
          <p:cNvSpPr txBox="1"/>
          <p:nvPr/>
        </p:nvSpPr>
        <p:spPr>
          <a:xfrm>
            <a:off x="307575" y="231884"/>
            <a:ext cx="8486469" cy="56935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500" b="1" u="sng" dirty="0">
                <a:solidFill>
                  <a:srgbClr val="F5860B"/>
                </a:solidFill>
                <a:latin typeface="Lato"/>
                <a:ea typeface="Lato"/>
                <a:cs typeface="Lato"/>
                <a:sym typeface="Lato"/>
              </a:rPr>
              <a:t>Manejo de excepciones en Java: Transferencia de control</a:t>
            </a:r>
            <a:endParaRPr sz="2500" b="1" u="sng" dirty="0">
              <a:solidFill>
                <a:srgbClr val="F5860B"/>
              </a:solidFill>
              <a:latin typeface="Lato"/>
              <a:ea typeface="Lato"/>
              <a:cs typeface="Lato"/>
              <a:sym typeface="Lato"/>
            </a:endParaRPr>
          </a:p>
        </p:txBody>
      </p:sp>
      <p:sp>
        <p:nvSpPr>
          <p:cNvPr id="196" name="Google Shape;196;p22"/>
          <p:cNvSpPr txBox="1"/>
          <p:nvPr/>
        </p:nvSpPr>
        <p:spPr>
          <a:xfrm>
            <a:off x="443042" y="1038307"/>
            <a:ext cx="8023625" cy="3877954"/>
          </a:xfrm>
          <a:prstGeom prst="rect">
            <a:avLst/>
          </a:prstGeom>
          <a:noFill/>
          <a:ln>
            <a:noFill/>
          </a:ln>
        </p:spPr>
        <p:txBody>
          <a:bodyPr spcFirstLastPara="1" wrap="square" lIns="91425" tIns="91425" rIns="91425" bIns="91425" anchor="t" anchorCtr="0">
            <a:spAutoFit/>
          </a:bodyPr>
          <a:lstStyle/>
          <a:p>
            <a:pPr algn="just">
              <a:lnSpc>
                <a:spcPct val="150000"/>
              </a:lnSpc>
            </a:pPr>
            <a:r>
              <a:rPr lang="es-ES" sz="2000" b="1" dirty="0">
                <a:solidFill>
                  <a:srgbClr val="FFFF00"/>
                </a:solidFill>
                <a:latin typeface="Lato" panose="020F0502020204030203" pitchFamily="34" charset="0"/>
                <a:ea typeface="Lato" panose="020F0502020204030203" pitchFamily="34" charset="0"/>
                <a:cs typeface="Lato" panose="020F0502020204030203" pitchFamily="34" charset="0"/>
              </a:rPr>
              <a:t>=&gt;</a:t>
            </a:r>
            <a:r>
              <a:rPr lang="es-ES" sz="2000" dirty="0">
                <a:solidFill>
                  <a:schemeClr val="bg1"/>
                </a:solidFill>
                <a:latin typeface="Lato" panose="020F0502020204030203" pitchFamily="34" charset="0"/>
                <a:ea typeface="Lato" panose="020F0502020204030203" pitchFamily="34" charset="0"/>
                <a:cs typeface="Lato" panose="020F0502020204030203" pitchFamily="34" charset="0"/>
              </a:rPr>
              <a:t> Las sentencias dentro de la cláusula try se ejecutan hasta que se lance una excepción o hasta que finalicen con éxito las instrucciones del try. </a:t>
            </a:r>
          </a:p>
          <a:p>
            <a:pPr marL="0" lvl="0" indent="0" algn="just" rtl="0">
              <a:lnSpc>
                <a:spcPct val="150000"/>
              </a:lnSpc>
              <a:spcBef>
                <a:spcPts val="0"/>
              </a:spcBef>
              <a:spcAft>
                <a:spcPts val="0"/>
              </a:spcAft>
              <a:buNone/>
            </a:pPr>
            <a:endParaRPr lang="es-ES" sz="2000" dirty="0">
              <a:solidFill>
                <a:schemeClr val="bg1"/>
              </a:solidFill>
              <a:latin typeface="Lato" panose="020F0502020204030203" pitchFamily="34" charset="0"/>
              <a:ea typeface="Lato" panose="020F0502020204030203" pitchFamily="34" charset="0"/>
              <a:cs typeface="Lato" panose="020F0502020204030203" pitchFamily="34" charset="0"/>
            </a:endParaRPr>
          </a:p>
          <a:p>
            <a:pPr marL="0" lvl="0" indent="0" algn="just" rtl="0">
              <a:lnSpc>
                <a:spcPct val="150000"/>
              </a:lnSpc>
              <a:spcBef>
                <a:spcPts val="0"/>
              </a:spcBef>
              <a:spcAft>
                <a:spcPts val="0"/>
              </a:spcAft>
              <a:buNone/>
            </a:pPr>
            <a:r>
              <a:rPr lang="es-ES" sz="2000" b="1" dirty="0">
                <a:solidFill>
                  <a:srgbClr val="FFFF00"/>
                </a:solidFill>
                <a:latin typeface="Lato" panose="020F0502020204030203" pitchFamily="34" charset="0"/>
                <a:ea typeface="Lato" panose="020F0502020204030203" pitchFamily="34" charset="0"/>
                <a:cs typeface="Lato" panose="020F0502020204030203" pitchFamily="34" charset="0"/>
              </a:rPr>
              <a:t>=&gt;</a:t>
            </a:r>
            <a:r>
              <a:rPr lang="es-ES" sz="2000" dirty="0">
                <a:solidFill>
                  <a:schemeClr val="bg1"/>
                </a:solidFill>
                <a:latin typeface="Lato" panose="020F0502020204030203" pitchFamily="34" charset="0"/>
                <a:ea typeface="Lato" panose="020F0502020204030203" pitchFamily="34" charset="0"/>
                <a:cs typeface="Lato" panose="020F0502020204030203" pitchFamily="34" charset="0"/>
              </a:rPr>
              <a:t> Si se lanza una excepción, las acciones que hubiera detrás del punto donde se produjo la excepción no tienen lugar, y pasarán a examinarse </a:t>
            </a:r>
            <a:r>
              <a:rPr lang="es-ES" sz="2000" dirty="0">
                <a:solidFill>
                  <a:srgbClr val="FFFF00"/>
                </a:solidFill>
                <a:latin typeface="Lato" panose="020F0502020204030203" pitchFamily="34" charset="0"/>
                <a:ea typeface="Lato" panose="020F0502020204030203" pitchFamily="34" charset="0"/>
                <a:cs typeface="Lato" panose="020F0502020204030203" pitchFamily="34" charset="0"/>
              </a:rPr>
              <a:t>sucesivamente</a:t>
            </a:r>
            <a:r>
              <a:rPr lang="es-ES" sz="2000" dirty="0">
                <a:solidFill>
                  <a:schemeClr val="bg1"/>
                </a:solidFill>
                <a:latin typeface="Lato" panose="020F0502020204030203" pitchFamily="34" charset="0"/>
                <a:ea typeface="Lato" panose="020F0502020204030203" pitchFamily="34" charset="0"/>
                <a:cs typeface="Lato" panose="020F0502020204030203" pitchFamily="34" charset="0"/>
              </a:rPr>
              <a:t> las sentencias contenidas dentro de cada cláusula </a:t>
            </a:r>
            <a:r>
              <a:rPr lang="es-ES" sz="2000" dirty="0">
                <a:solidFill>
                  <a:srgbClr val="FFFF00"/>
                </a:solidFill>
                <a:latin typeface="Lato" panose="020F0502020204030203" pitchFamily="34" charset="0"/>
                <a:ea typeface="Lato" panose="020F0502020204030203" pitchFamily="34" charset="0"/>
                <a:cs typeface="Lato" panose="020F0502020204030203" pitchFamily="34" charset="0"/>
              </a:rPr>
              <a:t>catch</a:t>
            </a:r>
            <a:r>
              <a:rPr lang="es-ES" sz="2000" dirty="0">
                <a:solidFill>
                  <a:schemeClr val="bg1"/>
                </a:solidFill>
                <a:latin typeface="Lato" panose="020F0502020204030203" pitchFamily="34" charset="0"/>
                <a:ea typeface="Lato" panose="020F0502020204030203" pitchFamily="34" charset="0"/>
                <a:cs typeface="Lato" panose="020F0502020204030203" pitchFamily="34" charset="0"/>
              </a:rPr>
              <a:t> (en </a:t>
            </a:r>
            <a:r>
              <a:rPr lang="es-ES" sz="2000" dirty="0" err="1">
                <a:solidFill>
                  <a:schemeClr val="bg1"/>
                </a:solidFill>
                <a:latin typeface="Lato" panose="020F0502020204030203" pitchFamily="34" charset="0"/>
                <a:ea typeface="Lato" panose="020F0502020204030203" pitchFamily="34" charset="0"/>
                <a:cs typeface="Lato" panose="020F0502020204030203" pitchFamily="34" charset="0"/>
              </a:rPr>
              <a:t>órden</a:t>
            </a:r>
            <a:r>
              <a:rPr lang="es-ES" sz="2000" dirty="0">
                <a:solidFill>
                  <a:schemeClr val="bg1"/>
                </a:solidFill>
                <a:latin typeface="Lato" panose="020F0502020204030203" pitchFamily="34" charset="0"/>
                <a:ea typeface="Lato" panose="020F0502020204030203" pitchFamily="34" charset="0"/>
                <a:cs typeface="Lato" panose="020F0502020204030203" pitchFamily="34" charset="0"/>
              </a:rPr>
              <a:t>), y por último el bloque </a:t>
            </a:r>
            <a:r>
              <a:rPr lang="es-ES" sz="2000" dirty="0" err="1">
                <a:solidFill>
                  <a:srgbClr val="FFFF00"/>
                </a:solidFill>
                <a:latin typeface="Lato" panose="020F0502020204030203" pitchFamily="34" charset="0"/>
                <a:ea typeface="Lato" panose="020F0502020204030203" pitchFamily="34" charset="0"/>
                <a:cs typeface="Lato" panose="020F0502020204030203" pitchFamily="34" charset="0"/>
              </a:rPr>
              <a:t>finally</a:t>
            </a:r>
            <a:r>
              <a:rPr lang="es-ES" sz="2000" dirty="0">
                <a:solidFill>
                  <a:schemeClr val="bg1"/>
                </a:solidFill>
                <a:latin typeface="Lato" panose="020F0502020204030203" pitchFamily="34" charset="0"/>
                <a:ea typeface="Lato" panose="020F0502020204030203" pitchFamily="34" charset="0"/>
                <a:cs typeface="Lato" panose="020F0502020204030203" pitchFamily="34" charset="0"/>
              </a:rPr>
              <a:t>.</a:t>
            </a:r>
          </a:p>
        </p:txBody>
      </p:sp>
    </p:spTree>
    <p:extLst>
      <p:ext uri="{BB962C8B-B14F-4D97-AF65-F5344CB8AC3E}">
        <p14:creationId xmlns:p14="http://schemas.microsoft.com/office/powerpoint/2010/main" val="27869714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2"/>
          <p:cNvSpPr txBox="1"/>
          <p:nvPr/>
        </p:nvSpPr>
        <p:spPr>
          <a:xfrm>
            <a:off x="307575" y="231884"/>
            <a:ext cx="8486469" cy="56935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500" b="1" u="sng" dirty="0">
                <a:solidFill>
                  <a:srgbClr val="F5860B"/>
                </a:solidFill>
                <a:latin typeface="Lato"/>
                <a:ea typeface="Lato"/>
                <a:cs typeface="Lato"/>
                <a:sym typeface="Lato"/>
              </a:rPr>
              <a:t>Manejo de excepciones en Java: Transferencia de control</a:t>
            </a:r>
            <a:endParaRPr sz="2500" b="1" u="sng" dirty="0">
              <a:solidFill>
                <a:srgbClr val="F5860B"/>
              </a:solidFill>
              <a:latin typeface="Lato"/>
              <a:ea typeface="Lato"/>
              <a:cs typeface="Lato"/>
              <a:sym typeface="Lato"/>
            </a:endParaRPr>
          </a:p>
        </p:txBody>
      </p:sp>
      <p:sp>
        <p:nvSpPr>
          <p:cNvPr id="196" name="Google Shape;196;p22"/>
          <p:cNvSpPr txBox="1"/>
          <p:nvPr/>
        </p:nvSpPr>
        <p:spPr>
          <a:xfrm>
            <a:off x="443042" y="970573"/>
            <a:ext cx="1182558" cy="800189"/>
          </a:xfrm>
          <a:prstGeom prst="rect">
            <a:avLst/>
          </a:prstGeom>
          <a:noFill/>
          <a:ln>
            <a:noFill/>
          </a:ln>
        </p:spPr>
        <p:txBody>
          <a:bodyPr spcFirstLastPara="1" wrap="square" lIns="91425" tIns="91425" rIns="91425" bIns="91425" anchor="t" anchorCtr="0">
            <a:spAutoFit/>
          </a:bodyPr>
          <a:lstStyle/>
          <a:p>
            <a:pPr marL="0" lvl="0" indent="0" algn="just" rtl="0">
              <a:lnSpc>
                <a:spcPct val="200000"/>
              </a:lnSpc>
              <a:spcBef>
                <a:spcPts val="0"/>
              </a:spcBef>
              <a:spcAft>
                <a:spcPts val="0"/>
              </a:spcAft>
              <a:buNone/>
            </a:pPr>
            <a:r>
              <a:rPr lang="es-419" sz="2000" dirty="0">
                <a:solidFill>
                  <a:schemeClr val="bg1"/>
                </a:solidFill>
                <a:latin typeface="+mn-lt"/>
                <a:ea typeface="Lato"/>
                <a:cs typeface="Lato"/>
                <a:sym typeface="Lato"/>
              </a:rPr>
              <a:t>Ejemplo:</a:t>
            </a:r>
            <a:r>
              <a:rPr lang="es-419" sz="1600" dirty="0">
                <a:solidFill>
                  <a:schemeClr val="bg1"/>
                </a:solidFill>
                <a:latin typeface="+mn-lt"/>
                <a:ea typeface="Lato"/>
                <a:cs typeface="Lato"/>
                <a:sym typeface="Lato"/>
              </a:rPr>
              <a:t> </a:t>
            </a:r>
          </a:p>
        </p:txBody>
      </p:sp>
      <p:pic>
        <p:nvPicPr>
          <p:cNvPr id="3" name="Imagen 2">
            <a:extLst>
              <a:ext uri="{FF2B5EF4-FFF2-40B4-BE49-F238E27FC236}">
                <a16:creationId xmlns:a16="http://schemas.microsoft.com/office/drawing/2014/main" id="{D552AC67-68C1-7CCB-9927-E654822FA5E3}"/>
              </a:ext>
            </a:extLst>
          </p:cNvPr>
          <p:cNvPicPr>
            <a:picLocks noChangeAspect="1"/>
          </p:cNvPicPr>
          <p:nvPr/>
        </p:nvPicPr>
        <p:blipFill>
          <a:blip r:embed="rId3"/>
          <a:stretch>
            <a:fillRect/>
          </a:stretch>
        </p:blipFill>
        <p:spPr>
          <a:xfrm>
            <a:off x="1919112" y="1061155"/>
            <a:ext cx="6454358" cy="3946878"/>
          </a:xfrm>
          <a:prstGeom prst="rect">
            <a:avLst/>
          </a:prstGeom>
        </p:spPr>
      </p:pic>
    </p:spTree>
    <p:extLst>
      <p:ext uri="{BB962C8B-B14F-4D97-AF65-F5344CB8AC3E}">
        <p14:creationId xmlns:p14="http://schemas.microsoft.com/office/powerpoint/2010/main" val="13189538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2"/>
          <p:cNvSpPr txBox="1"/>
          <p:nvPr/>
        </p:nvSpPr>
        <p:spPr>
          <a:xfrm>
            <a:off x="443043" y="254462"/>
            <a:ext cx="8486469" cy="56935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500" b="1" u="sng" dirty="0">
                <a:solidFill>
                  <a:srgbClr val="F5860B"/>
                </a:solidFill>
                <a:latin typeface="Lato"/>
                <a:ea typeface="Lato"/>
                <a:cs typeface="Lato"/>
                <a:sym typeface="Lato"/>
              </a:rPr>
              <a:t>Manejo de excepciones en Java: Bloque </a:t>
            </a:r>
            <a:r>
              <a:rPr lang="es-419" sz="2500" b="1" u="sng" dirty="0" err="1">
                <a:solidFill>
                  <a:srgbClr val="F5860B"/>
                </a:solidFill>
                <a:latin typeface="Lato"/>
                <a:ea typeface="Lato"/>
                <a:cs typeface="Lato"/>
                <a:sym typeface="Lato"/>
              </a:rPr>
              <a:t>Finally</a:t>
            </a:r>
            <a:endParaRPr sz="2500" b="1" u="sng" dirty="0">
              <a:solidFill>
                <a:srgbClr val="F5860B"/>
              </a:solidFill>
              <a:latin typeface="Lato"/>
              <a:ea typeface="Lato"/>
              <a:cs typeface="Lato"/>
              <a:sym typeface="Lato"/>
            </a:endParaRPr>
          </a:p>
        </p:txBody>
      </p:sp>
      <p:sp>
        <p:nvSpPr>
          <p:cNvPr id="196" name="Google Shape;196;p22"/>
          <p:cNvSpPr txBox="1"/>
          <p:nvPr/>
        </p:nvSpPr>
        <p:spPr>
          <a:xfrm>
            <a:off x="443043" y="1417484"/>
            <a:ext cx="8192958" cy="3570178"/>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s-ES" sz="2000" b="1" dirty="0">
                <a:solidFill>
                  <a:srgbClr val="FFFF00"/>
                </a:solidFill>
                <a:latin typeface="Lato" panose="020F0502020204030203" pitchFamily="34" charset="0"/>
                <a:ea typeface="Lato" panose="020F0502020204030203" pitchFamily="34" charset="0"/>
                <a:cs typeface="Lato" panose="020F0502020204030203" pitchFamily="34" charset="0"/>
              </a:rPr>
              <a:t>=&gt;</a:t>
            </a:r>
            <a:r>
              <a:rPr lang="es-ES" sz="2000" dirty="0">
                <a:solidFill>
                  <a:srgbClr val="FFFF00"/>
                </a:solidFill>
                <a:latin typeface="Lato" panose="020F0502020204030203" pitchFamily="34" charset="0"/>
                <a:ea typeface="Lato" panose="020F0502020204030203" pitchFamily="34" charset="0"/>
                <a:cs typeface="Lato" panose="020F0502020204030203" pitchFamily="34" charset="0"/>
              </a:rPr>
              <a:t> </a:t>
            </a:r>
            <a:r>
              <a:rPr lang="es-ES" sz="2000" dirty="0">
                <a:solidFill>
                  <a:schemeClr val="bg1"/>
                </a:solidFill>
                <a:latin typeface="Lato" panose="020F0502020204030203" pitchFamily="34" charset="0"/>
                <a:ea typeface="Lato" panose="020F0502020204030203" pitchFamily="34" charset="0"/>
                <a:cs typeface="Lato" panose="020F0502020204030203" pitchFamily="34" charset="0"/>
              </a:rPr>
              <a:t> Contiene código que debe ejecutarse después de que los bloques try y catch hayan terminado su ejecución, independientemente de si se lanzó una excepción o no. </a:t>
            </a:r>
          </a:p>
          <a:p>
            <a:pPr marL="0" lvl="0" indent="0" algn="just" rtl="0">
              <a:lnSpc>
                <a:spcPct val="200000"/>
              </a:lnSpc>
              <a:spcBef>
                <a:spcPts val="0"/>
              </a:spcBef>
              <a:spcAft>
                <a:spcPts val="0"/>
              </a:spcAft>
              <a:buNone/>
            </a:pPr>
            <a:endParaRPr lang="es-ES" sz="2000" dirty="0">
              <a:solidFill>
                <a:schemeClr val="bg1"/>
              </a:solidFill>
              <a:latin typeface="Lato" panose="020F0502020204030203" pitchFamily="34" charset="0"/>
              <a:ea typeface="Lato" panose="020F0502020204030203" pitchFamily="34" charset="0"/>
              <a:cs typeface="Lato" panose="020F0502020204030203" pitchFamily="34" charset="0"/>
            </a:endParaRPr>
          </a:p>
          <a:p>
            <a:pPr marL="0" lvl="0" indent="0" algn="just" rtl="0">
              <a:lnSpc>
                <a:spcPct val="150000"/>
              </a:lnSpc>
              <a:spcBef>
                <a:spcPts val="0"/>
              </a:spcBef>
              <a:spcAft>
                <a:spcPts val="0"/>
              </a:spcAft>
              <a:buNone/>
            </a:pPr>
            <a:r>
              <a:rPr lang="es-ES" sz="2000" b="1" dirty="0">
                <a:solidFill>
                  <a:srgbClr val="FFFF00"/>
                </a:solidFill>
                <a:latin typeface="Lato" panose="020F0502020204030203" pitchFamily="34" charset="0"/>
                <a:ea typeface="Lato" panose="020F0502020204030203" pitchFamily="34" charset="0"/>
                <a:cs typeface="Lato" panose="020F0502020204030203" pitchFamily="34" charset="0"/>
              </a:rPr>
              <a:t>=&gt;</a:t>
            </a:r>
            <a:r>
              <a:rPr lang="es-ES" sz="2000" dirty="0">
                <a:solidFill>
                  <a:srgbClr val="FFFF00"/>
                </a:solidFill>
                <a:latin typeface="Lato" panose="020F0502020204030203" pitchFamily="34" charset="0"/>
                <a:ea typeface="Lato" panose="020F0502020204030203" pitchFamily="34" charset="0"/>
                <a:cs typeface="Lato" panose="020F0502020204030203" pitchFamily="34" charset="0"/>
              </a:rPr>
              <a:t> </a:t>
            </a:r>
            <a:r>
              <a:rPr lang="es-ES" sz="2000" dirty="0">
                <a:solidFill>
                  <a:schemeClr val="bg1"/>
                </a:solidFill>
                <a:latin typeface="Lato" panose="020F0502020204030203" pitchFamily="34" charset="0"/>
                <a:ea typeface="Lato" panose="020F0502020204030203" pitchFamily="34" charset="0"/>
                <a:cs typeface="Lato" panose="020F0502020204030203" pitchFamily="34" charset="0"/>
              </a:rPr>
              <a:t>Generalmente se usa para limpiar el estado interno o para liberar recursos (como cerrar archivos o conexiones a bases de datos), independientemente de si las operaciones fueron exitosas o no.</a:t>
            </a:r>
            <a:r>
              <a:rPr lang="es-419" sz="2000" dirty="0">
                <a:solidFill>
                  <a:schemeClr val="bg1"/>
                </a:solidFill>
                <a:latin typeface="Lato" panose="020F0502020204030203" pitchFamily="34" charset="0"/>
                <a:ea typeface="Lato" panose="020F0502020204030203" pitchFamily="34" charset="0"/>
                <a:cs typeface="Lato" panose="020F0502020204030203" pitchFamily="34" charset="0"/>
                <a:sym typeface="Lato"/>
              </a:rPr>
              <a:t> </a:t>
            </a:r>
          </a:p>
        </p:txBody>
      </p:sp>
    </p:spTree>
    <p:extLst>
      <p:ext uri="{BB962C8B-B14F-4D97-AF65-F5344CB8AC3E}">
        <p14:creationId xmlns:p14="http://schemas.microsoft.com/office/powerpoint/2010/main" val="30736033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2" name="Google Shape;202;p23"/>
          <p:cNvSpPr txBox="1"/>
          <p:nvPr/>
        </p:nvSpPr>
        <p:spPr>
          <a:xfrm>
            <a:off x="445736" y="1021362"/>
            <a:ext cx="8252528" cy="3924121"/>
          </a:xfrm>
          <a:prstGeom prst="rect">
            <a:avLst/>
          </a:prstGeom>
          <a:noFill/>
          <a:ln>
            <a:noFill/>
          </a:ln>
        </p:spPr>
        <p:txBody>
          <a:bodyPr spcFirstLastPara="1" wrap="square" lIns="91425" tIns="91425" rIns="91425" bIns="91425" anchor="t" anchorCtr="0">
            <a:spAutoFit/>
          </a:bodyPr>
          <a:lstStyle/>
          <a:p>
            <a:pPr algn="just">
              <a:lnSpc>
                <a:spcPct val="150000"/>
              </a:lnSpc>
            </a:pPr>
            <a:r>
              <a:rPr lang="es-419" sz="1800" b="1" dirty="0">
                <a:solidFill>
                  <a:srgbClr val="00B0F0"/>
                </a:solidFill>
                <a:latin typeface="Lato" panose="020F0502020204030203" pitchFamily="34" charset="0"/>
                <a:ea typeface="Lato" panose="020F0502020204030203" pitchFamily="34" charset="0"/>
                <a:cs typeface="Lato" panose="020F0502020204030203" pitchFamily="34" charset="0"/>
                <a:sym typeface="Lato"/>
              </a:rPr>
              <a:t>=&gt;</a:t>
            </a:r>
            <a:r>
              <a:rPr lang="es-419" sz="1800" dirty="0">
                <a:solidFill>
                  <a:schemeClr val="lt1"/>
                </a:solidFill>
                <a:latin typeface="Lato" panose="020F0502020204030203" pitchFamily="34" charset="0"/>
                <a:ea typeface="Lato" panose="020F0502020204030203" pitchFamily="34" charset="0"/>
                <a:cs typeface="Lato" panose="020F0502020204030203" pitchFamily="34" charset="0"/>
                <a:sym typeface="Lato"/>
              </a:rPr>
              <a:t> </a:t>
            </a:r>
            <a:r>
              <a:rPr lang="es-ES" sz="1800" b="1" dirty="0">
                <a:solidFill>
                  <a:srgbClr val="FFFF00"/>
                </a:solidFill>
                <a:latin typeface="Lato" panose="020F0502020204030203" pitchFamily="34" charset="0"/>
                <a:ea typeface="Lato" panose="020F0502020204030203" pitchFamily="34" charset="0"/>
                <a:cs typeface="Lato" panose="020F0502020204030203" pitchFamily="34" charset="0"/>
              </a:rPr>
              <a:t>Los métodos deben:</a:t>
            </a:r>
          </a:p>
          <a:p>
            <a:pPr algn="just">
              <a:lnSpc>
                <a:spcPct val="150000"/>
              </a:lnSpc>
            </a:pPr>
            <a:r>
              <a:rPr lang="es-ES" sz="1800" b="1" dirty="0">
                <a:solidFill>
                  <a:srgbClr val="FFFF00"/>
                </a:solidFill>
                <a:latin typeface="Lato" panose="020F0502020204030203" pitchFamily="34" charset="0"/>
                <a:ea typeface="Lato" panose="020F0502020204030203" pitchFamily="34" charset="0"/>
                <a:cs typeface="Lato" panose="020F0502020204030203" pitchFamily="34" charset="0"/>
              </a:rPr>
              <a:t>* capturar todas las excepciones chequeadas que puedan ser lanzadas dentro de su ámbito, </a:t>
            </a:r>
          </a:p>
          <a:p>
            <a:pPr algn="just">
              <a:lnSpc>
                <a:spcPct val="150000"/>
              </a:lnSpc>
            </a:pPr>
            <a:r>
              <a:rPr lang="es-ES" sz="1800" b="1" dirty="0">
                <a:solidFill>
                  <a:srgbClr val="FFFF00"/>
                </a:solidFill>
                <a:latin typeface="Lato" panose="020F0502020204030203" pitchFamily="34" charset="0"/>
                <a:ea typeface="Lato" panose="020F0502020204030203" pitchFamily="34" charset="0"/>
                <a:cs typeface="Lato" panose="020F0502020204030203" pitchFamily="34" charset="0"/>
              </a:rPr>
              <a:t>* o propagarlas hacia arriba en la pila de llamadas hasta que se encuentren con un bloque catch adecuado para manejarlas.</a:t>
            </a:r>
          </a:p>
          <a:p>
            <a:pPr marL="0" lvl="0" indent="0" algn="just" rtl="0">
              <a:spcBef>
                <a:spcPts val="0"/>
              </a:spcBef>
              <a:spcAft>
                <a:spcPts val="0"/>
              </a:spcAft>
              <a:buNone/>
            </a:pPr>
            <a:endParaRPr lang="es-419" sz="1800" dirty="0">
              <a:solidFill>
                <a:schemeClr val="lt1"/>
              </a:solidFill>
              <a:latin typeface="Lato" panose="020F0502020204030203" pitchFamily="34" charset="0"/>
              <a:ea typeface="Lato" panose="020F0502020204030203" pitchFamily="34" charset="0"/>
              <a:cs typeface="Lato" panose="020F0502020204030203" pitchFamily="34" charset="0"/>
              <a:sym typeface="Lato"/>
            </a:endParaRPr>
          </a:p>
          <a:p>
            <a:pPr marL="0" lvl="0" indent="0" algn="just" rtl="0">
              <a:spcBef>
                <a:spcPts val="0"/>
              </a:spcBef>
              <a:spcAft>
                <a:spcPts val="0"/>
              </a:spcAft>
              <a:buNone/>
            </a:pPr>
            <a:r>
              <a:rPr lang="es-419" sz="1800" b="1" dirty="0">
                <a:solidFill>
                  <a:srgbClr val="00B0F0"/>
                </a:solidFill>
                <a:latin typeface="Lato" panose="020F0502020204030203" pitchFamily="34" charset="0"/>
                <a:ea typeface="Lato" panose="020F0502020204030203" pitchFamily="34" charset="0"/>
                <a:cs typeface="Lato" panose="020F0502020204030203" pitchFamily="34" charset="0"/>
                <a:sym typeface="Lato"/>
              </a:rPr>
              <a:t>=&gt;</a:t>
            </a:r>
            <a:r>
              <a:rPr lang="es-419" sz="1800" dirty="0">
                <a:solidFill>
                  <a:schemeClr val="lt1"/>
                </a:solidFill>
                <a:latin typeface="Lato" panose="020F0502020204030203" pitchFamily="34" charset="0"/>
                <a:ea typeface="Lato" panose="020F0502020204030203" pitchFamily="34" charset="0"/>
                <a:cs typeface="Lato" panose="020F0502020204030203" pitchFamily="34" charset="0"/>
                <a:sym typeface="Lato"/>
              </a:rPr>
              <a:t> </a:t>
            </a:r>
            <a:r>
              <a:rPr lang="es-ES" sz="1800" dirty="0">
                <a:solidFill>
                  <a:schemeClr val="bg1"/>
                </a:solidFill>
                <a:latin typeface="Lato" panose="020F0502020204030203" pitchFamily="34" charset="0"/>
                <a:ea typeface="Lato" panose="020F0502020204030203" pitchFamily="34" charset="0"/>
                <a:cs typeface="Lato" panose="020F0502020204030203" pitchFamily="34" charset="0"/>
              </a:rPr>
              <a:t>Esto es especialmente útil en aplicaciones grandes, donde un error en un nivel bajo puede necesitar ser tratado en un nivel más alto de manera específica. La capacidad de propagar excepciones permite a los desarrolladores decidir si un método debe manejar un error directamente o pasarlo a su llamador para que lo maneje, basándose en el contexto de la aplicación.</a:t>
            </a:r>
            <a:endParaRPr lang="es-419" sz="1800" dirty="0">
              <a:solidFill>
                <a:schemeClr val="bg1"/>
              </a:solidFill>
              <a:latin typeface="Lato" panose="020F0502020204030203" pitchFamily="34" charset="0"/>
              <a:ea typeface="Lato" panose="020F0502020204030203" pitchFamily="34" charset="0"/>
              <a:cs typeface="Lato" panose="020F0502020204030203" pitchFamily="34" charset="0"/>
              <a:sym typeface="Lato"/>
            </a:endParaRPr>
          </a:p>
        </p:txBody>
      </p:sp>
      <p:sp>
        <p:nvSpPr>
          <p:cNvPr id="2" name="Google Shape;195;p22">
            <a:extLst>
              <a:ext uri="{FF2B5EF4-FFF2-40B4-BE49-F238E27FC236}">
                <a16:creationId xmlns:a16="http://schemas.microsoft.com/office/drawing/2014/main" id="{D88AF66A-7F4C-FA03-D0FC-E47067F91AC1}"/>
              </a:ext>
            </a:extLst>
          </p:cNvPr>
          <p:cNvSpPr txBox="1"/>
          <p:nvPr/>
        </p:nvSpPr>
        <p:spPr>
          <a:xfrm>
            <a:off x="328764" y="198017"/>
            <a:ext cx="8486469" cy="56935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500" b="1" u="sng" dirty="0">
                <a:solidFill>
                  <a:srgbClr val="F5860B"/>
                </a:solidFill>
                <a:latin typeface="Lato"/>
                <a:ea typeface="Lato"/>
                <a:cs typeface="Lato"/>
                <a:sym typeface="Lato"/>
              </a:rPr>
              <a:t>Manejo de excepciones en Java: Propagación</a:t>
            </a:r>
            <a:endParaRPr sz="2500" b="1" u="sng" dirty="0">
              <a:solidFill>
                <a:srgbClr val="F5860B"/>
              </a:solidFill>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2" name="Google Shape;202;p23"/>
          <p:cNvSpPr txBox="1"/>
          <p:nvPr/>
        </p:nvSpPr>
        <p:spPr>
          <a:xfrm>
            <a:off x="519228" y="1021362"/>
            <a:ext cx="8132403" cy="3785621"/>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419" sz="1800" b="1" dirty="0">
                <a:solidFill>
                  <a:srgbClr val="FFFF00"/>
                </a:solidFill>
                <a:latin typeface="Lato" panose="020F0502020204030203" pitchFamily="34" charset="0"/>
                <a:ea typeface="Lato" panose="020F0502020204030203" pitchFamily="34" charset="0"/>
                <a:cs typeface="Lato" panose="020F0502020204030203" pitchFamily="34" charset="0"/>
                <a:sym typeface="Lato"/>
              </a:rPr>
              <a:t>=&gt;</a:t>
            </a:r>
            <a:r>
              <a:rPr lang="es-419" sz="1800" dirty="0">
                <a:solidFill>
                  <a:schemeClr val="lt1"/>
                </a:solidFill>
                <a:latin typeface="Lato" panose="020F0502020204030203" pitchFamily="34" charset="0"/>
                <a:ea typeface="Lato" panose="020F0502020204030203" pitchFamily="34" charset="0"/>
                <a:cs typeface="Lato" panose="020F0502020204030203" pitchFamily="34" charset="0"/>
                <a:sym typeface="Lato"/>
              </a:rPr>
              <a:t> Si al ocurrir un </a:t>
            </a:r>
            <a:r>
              <a:rPr lang="es-419" sz="1800" b="1" dirty="0">
                <a:solidFill>
                  <a:schemeClr val="bg1"/>
                </a:solidFill>
                <a:latin typeface="Lato" panose="020F0502020204030203" pitchFamily="34" charset="0"/>
                <a:ea typeface="Lato" panose="020F0502020204030203" pitchFamily="34" charset="0"/>
                <a:cs typeface="Lato" panose="020F0502020204030203" pitchFamily="34" charset="0"/>
                <a:sym typeface="Lato"/>
              </a:rPr>
              <a:t>error</a:t>
            </a:r>
            <a:r>
              <a:rPr lang="es-419" sz="1800" dirty="0">
                <a:solidFill>
                  <a:schemeClr val="lt1"/>
                </a:solidFill>
                <a:latin typeface="Lato" panose="020F0502020204030203" pitchFamily="34" charset="0"/>
                <a:ea typeface="Lato" panose="020F0502020204030203" pitchFamily="34" charset="0"/>
                <a:cs typeface="Lato" panose="020F0502020204030203" pitchFamily="34" charset="0"/>
                <a:sym typeface="Lato"/>
              </a:rPr>
              <a:t> está activa una porción de código denominado </a:t>
            </a:r>
            <a:r>
              <a:rPr lang="es-419" sz="1800" b="1" dirty="0">
                <a:solidFill>
                  <a:srgbClr val="00B0F0"/>
                </a:solidFill>
                <a:latin typeface="Lato" panose="020F0502020204030203" pitchFamily="34" charset="0"/>
                <a:ea typeface="Lato" panose="020F0502020204030203" pitchFamily="34" charset="0"/>
                <a:cs typeface="Lato" panose="020F0502020204030203" pitchFamily="34" charset="0"/>
                <a:sym typeface="Lato"/>
              </a:rPr>
              <a:t>manejador de excepción</a:t>
            </a:r>
            <a:r>
              <a:rPr lang="es-419" sz="1800" dirty="0">
                <a:solidFill>
                  <a:schemeClr val="lt1"/>
                </a:solidFill>
                <a:latin typeface="Lato" panose="020F0502020204030203" pitchFamily="34" charset="0"/>
                <a:ea typeface="Lato" panose="020F0502020204030203" pitchFamily="34" charset="0"/>
                <a:cs typeface="Lato" panose="020F0502020204030203" pitchFamily="34" charset="0"/>
                <a:sym typeface="Lato"/>
              </a:rPr>
              <a:t>, entonces el flujo de control se transfiere al </a:t>
            </a:r>
            <a:r>
              <a:rPr lang="es-419" sz="1800" b="1" dirty="0">
                <a:solidFill>
                  <a:srgbClr val="00B0F0"/>
                </a:solidFill>
                <a:latin typeface="Lato" panose="020F0502020204030203" pitchFamily="34" charset="0"/>
                <a:ea typeface="Lato" panose="020F0502020204030203" pitchFamily="34" charset="0"/>
                <a:cs typeface="Lato" panose="020F0502020204030203" pitchFamily="34" charset="0"/>
                <a:sym typeface="Lato"/>
              </a:rPr>
              <a:t>manejador</a:t>
            </a:r>
            <a:r>
              <a:rPr lang="es-419" sz="1800" b="1" dirty="0">
                <a:solidFill>
                  <a:schemeClr val="lt1"/>
                </a:solidFill>
                <a:latin typeface="Lato" panose="020F0502020204030203" pitchFamily="34" charset="0"/>
                <a:ea typeface="Lato" panose="020F0502020204030203" pitchFamily="34" charset="0"/>
                <a:cs typeface="Lato" panose="020F0502020204030203" pitchFamily="34" charset="0"/>
                <a:sym typeface="Lato"/>
              </a:rPr>
              <a:t>.</a:t>
            </a:r>
          </a:p>
          <a:p>
            <a:pPr marL="0" lvl="0" indent="0" algn="just" rtl="0">
              <a:spcBef>
                <a:spcPts val="0"/>
              </a:spcBef>
              <a:spcAft>
                <a:spcPts val="0"/>
              </a:spcAft>
              <a:buNone/>
            </a:pPr>
            <a:endParaRPr lang="es-419" sz="1800" dirty="0">
              <a:solidFill>
                <a:schemeClr val="lt1"/>
              </a:solidFill>
              <a:latin typeface="Lato" panose="020F0502020204030203" pitchFamily="34" charset="0"/>
              <a:ea typeface="Lato" panose="020F0502020204030203" pitchFamily="34" charset="0"/>
              <a:cs typeface="Lato" panose="020F0502020204030203" pitchFamily="34" charset="0"/>
              <a:sym typeface="Lato"/>
            </a:endParaRPr>
          </a:p>
          <a:p>
            <a:pPr marL="0" lvl="0" indent="0" algn="just" rtl="0">
              <a:spcBef>
                <a:spcPts val="0"/>
              </a:spcBef>
              <a:spcAft>
                <a:spcPts val="0"/>
              </a:spcAft>
              <a:buNone/>
            </a:pPr>
            <a:r>
              <a:rPr lang="es-419" sz="1800" b="1" dirty="0">
                <a:solidFill>
                  <a:srgbClr val="FFFF00"/>
                </a:solidFill>
                <a:latin typeface="Lato" panose="020F0502020204030203" pitchFamily="34" charset="0"/>
                <a:ea typeface="Lato" panose="020F0502020204030203" pitchFamily="34" charset="0"/>
                <a:cs typeface="Lato" panose="020F0502020204030203" pitchFamily="34" charset="0"/>
                <a:sym typeface="Lato"/>
              </a:rPr>
              <a:t>=&gt;</a:t>
            </a:r>
            <a:r>
              <a:rPr lang="es-419" sz="1800" dirty="0">
                <a:solidFill>
                  <a:schemeClr val="lt1"/>
                </a:solidFill>
                <a:latin typeface="Lato" panose="020F0502020204030203" pitchFamily="34" charset="0"/>
                <a:ea typeface="Lato" panose="020F0502020204030203" pitchFamily="34" charset="0"/>
                <a:cs typeface="Lato" panose="020F0502020204030203" pitchFamily="34" charset="0"/>
                <a:sym typeface="Lato"/>
              </a:rPr>
              <a:t> Si no existe un manejador para la excepción, ésta se </a:t>
            </a:r>
            <a:r>
              <a:rPr lang="es-419" sz="1800" b="1" u="sng" dirty="0">
                <a:solidFill>
                  <a:srgbClr val="00B0F0"/>
                </a:solidFill>
                <a:latin typeface="Lato" panose="020F0502020204030203" pitchFamily="34" charset="0"/>
                <a:ea typeface="Lato" panose="020F0502020204030203" pitchFamily="34" charset="0"/>
                <a:cs typeface="Lato" panose="020F0502020204030203" pitchFamily="34" charset="0"/>
                <a:sym typeface="Lato"/>
              </a:rPr>
              <a:t>propaga</a:t>
            </a:r>
            <a:r>
              <a:rPr lang="es-419" sz="1800" dirty="0">
                <a:solidFill>
                  <a:schemeClr val="lt1"/>
                </a:solidFill>
                <a:latin typeface="Lato" panose="020F0502020204030203" pitchFamily="34" charset="0"/>
                <a:ea typeface="Lato" panose="020F0502020204030203" pitchFamily="34" charset="0"/>
                <a:cs typeface="Lato" panose="020F0502020204030203" pitchFamily="34" charset="0"/>
                <a:sym typeface="Lato"/>
              </a:rPr>
              <a:t> al método que invoca.</a:t>
            </a:r>
          </a:p>
          <a:p>
            <a:pPr marL="0" lvl="0" indent="0" algn="just" rtl="0">
              <a:lnSpc>
                <a:spcPct val="150000"/>
              </a:lnSpc>
              <a:spcBef>
                <a:spcPts val="0"/>
              </a:spcBef>
              <a:spcAft>
                <a:spcPts val="0"/>
              </a:spcAft>
              <a:buNone/>
            </a:pPr>
            <a:endParaRPr lang="es-419" sz="1800" dirty="0">
              <a:solidFill>
                <a:schemeClr val="lt1"/>
              </a:solidFill>
              <a:latin typeface="Lato" panose="020F0502020204030203" pitchFamily="34" charset="0"/>
              <a:ea typeface="Lato" panose="020F0502020204030203" pitchFamily="34" charset="0"/>
              <a:cs typeface="Lato" panose="020F0502020204030203" pitchFamily="34" charset="0"/>
              <a:sym typeface="Lato"/>
            </a:endParaRPr>
          </a:p>
          <a:p>
            <a:pPr marL="0" lvl="0" indent="0" algn="just" rtl="0">
              <a:spcBef>
                <a:spcPts val="0"/>
              </a:spcBef>
              <a:spcAft>
                <a:spcPts val="0"/>
              </a:spcAft>
              <a:buNone/>
            </a:pPr>
            <a:r>
              <a:rPr lang="es-419" sz="1800" b="1" dirty="0">
                <a:solidFill>
                  <a:srgbClr val="FFFF00"/>
                </a:solidFill>
                <a:latin typeface="Lato" panose="020F0502020204030203" pitchFamily="34" charset="0"/>
                <a:ea typeface="Lato" panose="020F0502020204030203" pitchFamily="34" charset="0"/>
                <a:cs typeface="Lato" panose="020F0502020204030203" pitchFamily="34" charset="0"/>
                <a:sym typeface="Lato"/>
              </a:rPr>
              <a:t>=&gt;</a:t>
            </a:r>
            <a:r>
              <a:rPr lang="es-419" sz="1800" dirty="0">
                <a:solidFill>
                  <a:schemeClr val="lt1"/>
                </a:solidFill>
                <a:latin typeface="Lato" panose="020F0502020204030203" pitchFamily="34" charset="0"/>
                <a:ea typeface="Lato" panose="020F0502020204030203" pitchFamily="34" charset="0"/>
                <a:cs typeface="Lato" panose="020F0502020204030203" pitchFamily="34" charset="0"/>
                <a:sym typeface="Lato"/>
              </a:rPr>
              <a:t> Si en éste tampoco se capta, la excepción se propaga al que a su vez le llamó.</a:t>
            </a:r>
          </a:p>
          <a:p>
            <a:pPr marL="0" lvl="0" indent="0" algn="just" rtl="0">
              <a:lnSpc>
                <a:spcPct val="150000"/>
              </a:lnSpc>
              <a:spcBef>
                <a:spcPts val="0"/>
              </a:spcBef>
              <a:spcAft>
                <a:spcPts val="0"/>
              </a:spcAft>
              <a:buNone/>
            </a:pPr>
            <a:endParaRPr lang="es-419" sz="1800" dirty="0">
              <a:solidFill>
                <a:schemeClr val="lt1"/>
              </a:solidFill>
              <a:latin typeface="Lato" panose="020F0502020204030203" pitchFamily="34" charset="0"/>
              <a:ea typeface="Lato" panose="020F0502020204030203" pitchFamily="34" charset="0"/>
              <a:cs typeface="Lato" panose="020F0502020204030203" pitchFamily="34" charset="0"/>
              <a:sym typeface="Lato"/>
            </a:endParaRPr>
          </a:p>
          <a:p>
            <a:pPr marL="0" lvl="0" indent="0" algn="just" rtl="0">
              <a:spcBef>
                <a:spcPts val="0"/>
              </a:spcBef>
              <a:spcAft>
                <a:spcPts val="0"/>
              </a:spcAft>
              <a:buNone/>
            </a:pPr>
            <a:r>
              <a:rPr lang="es-419" sz="1800" b="1" dirty="0">
                <a:solidFill>
                  <a:srgbClr val="FFFF00"/>
                </a:solidFill>
                <a:latin typeface="Lato" panose="020F0502020204030203" pitchFamily="34" charset="0"/>
                <a:ea typeface="Lato" panose="020F0502020204030203" pitchFamily="34" charset="0"/>
                <a:cs typeface="Lato" panose="020F0502020204030203" pitchFamily="34" charset="0"/>
                <a:sym typeface="Lato"/>
              </a:rPr>
              <a:t>=&gt;</a:t>
            </a:r>
            <a:r>
              <a:rPr lang="es-419" sz="1800" dirty="0">
                <a:solidFill>
                  <a:schemeClr val="lt1"/>
                </a:solidFill>
                <a:latin typeface="Lato" panose="020F0502020204030203" pitchFamily="34" charset="0"/>
                <a:ea typeface="Lato" panose="020F0502020204030203" pitchFamily="34" charset="0"/>
                <a:cs typeface="Lato" panose="020F0502020204030203" pitchFamily="34" charset="0"/>
                <a:sym typeface="Lato"/>
              </a:rPr>
              <a:t> Si llega al método por el que empieza la ejecución, es decir, </a:t>
            </a:r>
            <a:r>
              <a:rPr lang="es-419" sz="1800" b="1" dirty="0" err="1">
                <a:solidFill>
                  <a:srgbClr val="61EC14"/>
                </a:solidFill>
                <a:latin typeface="Lato" panose="020F0502020204030203" pitchFamily="34" charset="0"/>
                <a:ea typeface="Lato" panose="020F0502020204030203" pitchFamily="34" charset="0"/>
                <a:cs typeface="Lato" panose="020F0502020204030203" pitchFamily="34" charset="0"/>
                <a:sym typeface="Lato"/>
              </a:rPr>
              <a:t>main</a:t>
            </a:r>
            <a:r>
              <a:rPr lang="es-419" sz="1800" b="1" dirty="0">
                <a:solidFill>
                  <a:srgbClr val="61EC14"/>
                </a:solidFill>
                <a:latin typeface="Lato" panose="020F0502020204030203" pitchFamily="34" charset="0"/>
                <a:ea typeface="Lato" panose="020F0502020204030203" pitchFamily="34" charset="0"/>
                <a:cs typeface="Lato" panose="020F0502020204030203" pitchFamily="34" charset="0"/>
                <a:sym typeface="Lato"/>
              </a:rPr>
              <a:t>()</a:t>
            </a:r>
            <a:r>
              <a:rPr lang="es-419" sz="1800" b="1" dirty="0">
                <a:solidFill>
                  <a:schemeClr val="bg1"/>
                </a:solidFill>
                <a:latin typeface="Lato" panose="020F0502020204030203" pitchFamily="34" charset="0"/>
                <a:ea typeface="Lato" panose="020F0502020204030203" pitchFamily="34" charset="0"/>
                <a:cs typeface="Lato" panose="020F0502020204030203" pitchFamily="34" charset="0"/>
                <a:sym typeface="Lato"/>
              </a:rPr>
              <a:t>,</a:t>
            </a:r>
            <a:r>
              <a:rPr lang="es-419" sz="1800" b="1" dirty="0">
                <a:solidFill>
                  <a:srgbClr val="61EC14"/>
                </a:solidFill>
                <a:latin typeface="Lato" panose="020F0502020204030203" pitchFamily="34" charset="0"/>
                <a:ea typeface="Lato" panose="020F0502020204030203" pitchFamily="34" charset="0"/>
                <a:cs typeface="Lato" panose="020F0502020204030203" pitchFamily="34" charset="0"/>
                <a:sym typeface="Lato"/>
              </a:rPr>
              <a:t> </a:t>
            </a:r>
            <a:r>
              <a:rPr lang="es-419" sz="1800" dirty="0">
                <a:solidFill>
                  <a:schemeClr val="lt1"/>
                </a:solidFill>
                <a:latin typeface="Lato" panose="020F0502020204030203" pitchFamily="34" charset="0"/>
                <a:ea typeface="Lato" panose="020F0502020204030203" pitchFamily="34" charset="0"/>
                <a:cs typeface="Lato" panose="020F0502020204030203" pitchFamily="34" charset="0"/>
                <a:sym typeface="Lato"/>
              </a:rPr>
              <a:t>y tampoco es captada, la ejecución termina.</a:t>
            </a:r>
            <a:endParaRPr sz="1800" dirty="0">
              <a:solidFill>
                <a:schemeClr val="lt1"/>
              </a:solidFill>
              <a:latin typeface="Lato" panose="020F0502020204030203" pitchFamily="34" charset="0"/>
              <a:ea typeface="Lato" panose="020F0502020204030203" pitchFamily="34" charset="0"/>
              <a:cs typeface="Lato" panose="020F0502020204030203" pitchFamily="34" charset="0"/>
              <a:sym typeface="Lato"/>
            </a:endParaRPr>
          </a:p>
        </p:txBody>
      </p:sp>
      <p:sp>
        <p:nvSpPr>
          <p:cNvPr id="2" name="Google Shape;195;p22">
            <a:extLst>
              <a:ext uri="{FF2B5EF4-FFF2-40B4-BE49-F238E27FC236}">
                <a16:creationId xmlns:a16="http://schemas.microsoft.com/office/drawing/2014/main" id="{D88AF66A-7F4C-FA03-D0FC-E47067F91AC1}"/>
              </a:ext>
            </a:extLst>
          </p:cNvPr>
          <p:cNvSpPr txBox="1"/>
          <p:nvPr/>
        </p:nvSpPr>
        <p:spPr>
          <a:xfrm>
            <a:off x="519228" y="198017"/>
            <a:ext cx="8296005" cy="56935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500" b="1" u="sng" dirty="0">
                <a:solidFill>
                  <a:srgbClr val="F5860B"/>
                </a:solidFill>
                <a:latin typeface="Lato"/>
                <a:ea typeface="Lato"/>
                <a:cs typeface="Lato"/>
                <a:sym typeface="Lato"/>
              </a:rPr>
              <a:t>Manejo de excepciones en Java: Propagación</a:t>
            </a:r>
            <a:endParaRPr sz="2500" b="1" u="sng" dirty="0">
              <a:solidFill>
                <a:srgbClr val="F5860B"/>
              </a:solidFill>
              <a:latin typeface="Lato"/>
              <a:ea typeface="Lato"/>
              <a:cs typeface="Lato"/>
              <a:sym typeface="Lato"/>
            </a:endParaRPr>
          </a:p>
        </p:txBody>
      </p:sp>
    </p:spTree>
    <p:extLst>
      <p:ext uri="{BB962C8B-B14F-4D97-AF65-F5344CB8AC3E}">
        <p14:creationId xmlns:p14="http://schemas.microsoft.com/office/powerpoint/2010/main" val="35856898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2" name="Google Shape;202;p23"/>
          <p:cNvSpPr txBox="1"/>
          <p:nvPr/>
        </p:nvSpPr>
        <p:spPr>
          <a:xfrm>
            <a:off x="555409" y="957769"/>
            <a:ext cx="8033182" cy="4185731"/>
          </a:xfrm>
          <a:prstGeom prst="rect">
            <a:avLst/>
          </a:prstGeom>
          <a:noFill/>
          <a:ln>
            <a:noFill/>
          </a:ln>
        </p:spPr>
        <p:txBody>
          <a:bodyPr spcFirstLastPara="1" wrap="square" lIns="91425" tIns="91425" rIns="91425" bIns="91425" anchor="t" anchorCtr="0">
            <a:spAutoFit/>
          </a:bodyPr>
          <a:lstStyle/>
          <a:p>
            <a:pPr lvl="0" algn="just" rtl="0">
              <a:spcBef>
                <a:spcPts val="0"/>
              </a:spcBef>
              <a:spcAft>
                <a:spcPts val="0"/>
              </a:spcAft>
            </a:pPr>
            <a:r>
              <a:rPr lang="es-ES" sz="2000" b="1" dirty="0">
                <a:solidFill>
                  <a:srgbClr val="FFFF00"/>
                </a:solidFill>
                <a:latin typeface="Lato" panose="020F0502020204030203" pitchFamily="34" charset="0"/>
                <a:ea typeface="Lato" panose="020F0502020204030203" pitchFamily="34" charset="0"/>
                <a:cs typeface="Lato" panose="020F0502020204030203" pitchFamily="34" charset="0"/>
              </a:rPr>
              <a:t>=&gt;</a:t>
            </a:r>
            <a:r>
              <a:rPr lang="es-ES" sz="2000" dirty="0">
                <a:solidFill>
                  <a:schemeClr val="bg1"/>
                </a:solidFill>
                <a:latin typeface="Lato" panose="020F0502020204030203" pitchFamily="34" charset="0"/>
                <a:ea typeface="Lato" panose="020F0502020204030203" pitchFamily="34" charset="0"/>
                <a:cs typeface="Lato" panose="020F0502020204030203" pitchFamily="34" charset="0"/>
              </a:rPr>
              <a:t>  </a:t>
            </a:r>
            <a:r>
              <a:rPr lang="es-ES" sz="2000" dirty="0" err="1">
                <a:solidFill>
                  <a:schemeClr val="bg1"/>
                </a:solidFill>
                <a:latin typeface="Lato" panose="020F0502020204030203" pitchFamily="34" charset="0"/>
                <a:ea typeface="Lato" panose="020F0502020204030203" pitchFamily="34" charset="0"/>
                <a:cs typeface="Lato" panose="020F0502020204030203" pitchFamily="34" charset="0"/>
              </a:rPr>
              <a:t>Throws</a:t>
            </a:r>
            <a:r>
              <a:rPr lang="es-ES" sz="2000" dirty="0">
                <a:solidFill>
                  <a:schemeClr val="bg1"/>
                </a:solidFill>
                <a:latin typeface="Lato" panose="020F0502020204030203" pitchFamily="34" charset="0"/>
                <a:ea typeface="Lato" panose="020F0502020204030203" pitchFamily="34" charset="0"/>
                <a:cs typeface="Lato" panose="020F0502020204030203" pitchFamily="34" charset="0"/>
              </a:rPr>
              <a:t> </a:t>
            </a:r>
            <a:r>
              <a:rPr lang="es-ES" sz="2000" dirty="0">
                <a:solidFill>
                  <a:srgbClr val="FFFF00"/>
                </a:solidFill>
                <a:latin typeface="Lato" panose="020F0502020204030203" pitchFamily="34" charset="0"/>
                <a:ea typeface="Lato" panose="020F0502020204030203" pitchFamily="34" charset="0"/>
                <a:cs typeface="Lato" panose="020F0502020204030203" pitchFamily="34" charset="0"/>
              </a:rPr>
              <a:t>e</a:t>
            </a:r>
            <a:r>
              <a:rPr lang="es-ES" sz="2000" b="1" dirty="0">
                <a:solidFill>
                  <a:srgbClr val="FFFF00"/>
                </a:solidFill>
                <a:latin typeface="Lato" panose="020F0502020204030203" pitchFamily="34" charset="0"/>
                <a:ea typeface="Lato" panose="020F0502020204030203" pitchFamily="34" charset="0"/>
                <a:cs typeface="Lato" panose="020F0502020204030203" pitchFamily="34" charset="0"/>
              </a:rPr>
              <a:t>s la palabra reservada que se utiliza en la firma de un método para declarar una o varias excepciones </a:t>
            </a:r>
            <a:r>
              <a:rPr lang="es-ES" sz="2000" b="1" dirty="0" err="1">
                <a:solidFill>
                  <a:srgbClr val="FFFF00"/>
                </a:solidFill>
                <a:latin typeface="Lato" panose="020F0502020204030203" pitchFamily="34" charset="0"/>
                <a:ea typeface="Lato" panose="020F0502020204030203" pitchFamily="34" charset="0"/>
                <a:cs typeface="Lato" panose="020F0502020204030203" pitchFamily="34" charset="0"/>
              </a:rPr>
              <a:t>checked</a:t>
            </a:r>
            <a:r>
              <a:rPr lang="es-ES" sz="2000" b="1" dirty="0">
                <a:solidFill>
                  <a:srgbClr val="FFFF00"/>
                </a:solidFill>
                <a:latin typeface="Lato" panose="020F0502020204030203" pitchFamily="34" charset="0"/>
                <a:ea typeface="Lato" panose="020F0502020204030203" pitchFamily="34" charset="0"/>
                <a:cs typeface="Lato" panose="020F0502020204030203" pitchFamily="34" charset="0"/>
              </a:rPr>
              <a:t> que puede lanzar el método</a:t>
            </a:r>
            <a:r>
              <a:rPr lang="es-ES" sz="2000" dirty="0">
                <a:solidFill>
                  <a:schemeClr val="bg1"/>
                </a:solidFill>
                <a:latin typeface="Lato" panose="020F0502020204030203" pitchFamily="34" charset="0"/>
                <a:ea typeface="Lato" panose="020F0502020204030203" pitchFamily="34" charset="0"/>
                <a:cs typeface="Lato" panose="020F0502020204030203" pitchFamily="34" charset="0"/>
              </a:rPr>
              <a:t>. Es un aviso de que en el cuerpo del método hay por lo menos una sentencia que lanza una excepción </a:t>
            </a:r>
            <a:r>
              <a:rPr lang="es-ES" sz="2000" dirty="0" err="1">
                <a:solidFill>
                  <a:schemeClr val="bg1"/>
                </a:solidFill>
                <a:latin typeface="Lato" panose="020F0502020204030203" pitchFamily="34" charset="0"/>
                <a:ea typeface="Lato" panose="020F0502020204030203" pitchFamily="34" charset="0"/>
                <a:cs typeface="Lato" panose="020F0502020204030203" pitchFamily="34" charset="0"/>
              </a:rPr>
              <a:t>checked</a:t>
            </a:r>
            <a:r>
              <a:rPr lang="es-ES" sz="2000" dirty="0">
                <a:solidFill>
                  <a:schemeClr val="bg1"/>
                </a:solidFill>
                <a:latin typeface="Lato" panose="020F0502020204030203" pitchFamily="34" charset="0"/>
                <a:ea typeface="Lato" panose="020F0502020204030203" pitchFamily="34" charset="0"/>
                <a:cs typeface="Lato" panose="020F0502020204030203" pitchFamily="34" charset="0"/>
              </a:rPr>
              <a:t>. </a:t>
            </a:r>
          </a:p>
          <a:p>
            <a:pPr lvl="0" algn="just" rtl="0">
              <a:spcBef>
                <a:spcPts val="0"/>
              </a:spcBef>
              <a:spcAft>
                <a:spcPts val="0"/>
              </a:spcAft>
            </a:pPr>
            <a:endParaRPr lang="es-ES" sz="2000" dirty="0">
              <a:solidFill>
                <a:schemeClr val="bg1"/>
              </a:solidFill>
              <a:latin typeface="Lato" panose="020F0502020204030203" pitchFamily="34" charset="0"/>
              <a:ea typeface="Lato" panose="020F0502020204030203" pitchFamily="34" charset="0"/>
              <a:cs typeface="Lato" panose="020F0502020204030203" pitchFamily="34" charset="0"/>
            </a:endParaRPr>
          </a:p>
          <a:p>
            <a:pPr lvl="0" algn="just" rtl="0">
              <a:spcBef>
                <a:spcPts val="0"/>
              </a:spcBef>
              <a:spcAft>
                <a:spcPts val="0"/>
              </a:spcAft>
            </a:pPr>
            <a:r>
              <a:rPr lang="es-ES" sz="2000" b="1" dirty="0">
                <a:solidFill>
                  <a:srgbClr val="FFFF00"/>
                </a:solidFill>
                <a:latin typeface="Lato" panose="020F0502020204030203" pitchFamily="34" charset="0"/>
                <a:ea typeface="Lato" panose="020F0502020204030203" pitchFamily="34" charset="0"/>
                <a:cs typeface="Lato" panose="020F0502020204030203" pitchFamily="34" charset="0"/>
              </a:rPr>
              <a:t>=&gt;</a:t>
            </a:r>
            <a:r>
              <a:rPr lang="es-ES" sz="2000" dirty="0">
                <a:solidFill>
                  <a:schemeClr val="bg1"/>
                </a:solidFill>
                <a:latin typeface="Lato" panose="020F0502020204030203" pitchFamily="34" charset="0"/>
                <a:ea typeface="Lato" panose="020F0502020204030203" pitchFamily="34" charset="0"/>
                <a:cs typeface="Lato" panose="020F0502020204030203" pitchFamily="34" charset="0"/>
              </a:rPr>
              <a:t>  Se pueden declarar varias, separadas por comas. </a:t>
            </a:r>
          </a:p>
          <a:p>
            <a:pPr lvl="0" algn="just" rtl="0">
              <a:spcBef>
                <a:spcPts val="0"/>
              </a:spcBef>
              <a:spcAft>
                <a:spcPts val="0"/>
              </a:spcAft>
            </a:pPr>
            <a:endParaRPr lang="es-ES" sz="2000" dirty="0">
              <a:solidFill>
                <a:schemeClr val="bg1"/>
              </a:solidFill>
              <a:latin typeface="Lato" panose="020F0502020204030203" pitchFamily="34" charset="0"/>
              <a:ea typeface="Lato" panose="020F0502020204030203" pitchFamily="34" charset="0"/>
              <a:cs typeface="Lato" panose="020F0502020204030203" pitchFamily="34" charset="0"/>
            </a:endParaRPr>
          </a:p>
          <a:p>
            <a:pPr lvl="0" algn="just" rtl="0">
              <a:spcBef>
                <a:spcPts val="0"/>
              </a:spcBef>
              <a:spcAft>
                <a:spcPts val="0"/>
              </a:spcAft>
            </a:pPr>
            <a:r>
              <a:rPr lang="es-ES" sz="2000" b="1" dirty="0">
                <a:solidFill>
                  <a:srgbClr val="FFFF00"/>
                </a:solidFill>
                <a:latin typeface="Lato" panose="020F0502020204030203" pitchFamily="34" charset="0"/>
                <a:ea typeface="Lato" panose="020F0502020204030203" pitchFamily="34" charset="0"/>
                <a:cs typeface="Lato" panose="020F0502020204030203" pitchFamily="34" charset="0"/>
              </a:rPr>
              <a:t>=&gt;</a:t>
            </a:r>
            <a:r>
              <a:rPr lang="es-ES" sz="2000" dirty="0">
                <a:solidFill>
                  <a:schemeClr val="bg1"/>
                </a:solidFill>
                <a:latin typeface="Lato" panose="020F0502020204030203" pitchFamily="34" charset="0"/>
                <a:ea typeface="Lato" panose="020F0502020204030203" pitchFamily="34" charset="0"/>
                <a:cs typeface="Lato" panose="020F0502020204030203" pitchFamily="34" charset="0"/>
              </a:rPr>
              <a:t>  </a:t>
            </a:r>
            <a:r>
              <a:rPr lang="es-ES" sz="2000" dirty="0" err="1">
                <a:solidFill>
                  <a:schemeClr val="bg1"/>
                </a:solidFill>
                <a:latin typeface="Lato" panose="020F0502020204030203" pitchFamily="34" charset="0"/>
                <a:ea typeface="Lato" panose="020F0502020204030203" pitchFamily="34" charset="0"/>
                <a:cs typeface="Lato" panose="020F0502020204030203" pitchFamily="34" charset="0"/>
              </a:rPr>
              <a:t>RuntimeException</a:t>
            </a:r>
            <a:r>
              <a:rPr lang="es-ES" sz="2000" dirty="0">
                <a:solidFill>
                  <a:schemeClr val="bg1"/>
                </a:solidFill>
                <a:latin typeface="Lato" panose="020F0502020204030203" pitchFamily="34" charset="0"/>
                <a:ea typeface="Lato" panose="020F0502020204030203" pitchFamily="34" charset="0"/>
                <a:cs typeface="Lato" panose="020F0502020204030203" pitchFamily="34" charset="0"/>
              </a:rPr>
              <a:t> y Error son las únicas excepciones que no hace falta incluir en las cláusulas </a:t>
            </a:r>
            <a:r>
              <a:rPr lang="es-ES" sz="2000" dirty="0" err="1">
                <a:solidFill>
                  <a:schemeClr val="bg1"/>
                </a:solidFill>
                <a:latin typeface="Lato" panose="020F0502020204030203" pitchFamily="34" charset="0"/>
                <a:ea typeface="Lato" panose="020F0502020204030203" pitchFamily="34" charset="0"/>
                <a:cs typeface="Lato" panose="020F0502020204030203" pitchFamily="34" charset="0"/>
              </a:rPr>
              <a:t>throws</a:t>
            </a:r>
            <a:r>
              <a:rPr lang="es-419" sz="2000" dirty="0">
                <a:solidFill>
                  <a:schemeClr val="bg1"/>
                </a:solidFill>
                <a:latin typeface="Lato" panose="020F0502020204030203" pitchFamily="34" charset="0"/>
                <a:ea typeface="Lato" panose="020F0502020204030203" pitchFamily="34" charset="0"/>
                <a:cs typeface="Lato" panose="020F0502020204030203" pitchFamily="34" charset="0"/>
                <a:sym typeface="Lato"/>
              </a:rPr>
              <a:t>.</a:t>
            </a:r>
          </a:p>
          <a:p>
            <a:pPr lvl="0" algn="just" rtl="0">
              <a:spcBef>
                <a:spcPts val="0"/>
              </a:spcBef>
              <a:spcAft>
                <a:spcPts val="0"/>
              </a:spcAft>
            </a:pPr>
            <a:endParaRPr lang="es-419" sz="2000" dirty="0">
              <a:solidFill>
                <a:schemeClr val="bg1"/>
              </a:solidFill>
              <a:latin typeface="Lato" panose="020F0502020204030203" pitchFamily="34" charset="0"/>
              <a:ea typeface="Lato" panose="020F0502020204030203" pitchFamily="34" charset="0"/>
              <a:cs typeface="Lato" panose="020F0502020204030203" pitchFamily="34" charset="0"/>
              <a:sym typeface="Lato"/>
            </a:endParaRPr>
          </a:p>
          <a:p>
            <a:pPr lvl="0" algn="just" rtl="0">
              <a:spcBef>
                <a:spcPts val="0"/>
              </a:spcBef>
              <a:spcAft>
                <a:spcPts val="0"/>
              </a:spcAft>
            </a:pPr>
            <a:r>
              <a:rPr lang="es-ES" sz="2000" b="1" dirty="0">
                <a:solidFill>
                  <a:srgbClr val="FFFF00"/>
                </a:solidFill>
                <a:latin typeface="Lato" panose="020F0502020204030203" pitchFamily="34" charset="0"/>
                <a:ea typeface="Lato" panose="020F0502020204030203" pitchFamily="34" charset="0"/>
                <a:cs typeface="Lato" panose="020F0502020204030203" pitchFamily="34" charset="0"/>
              </a:rPr>
              <a:t>=&gt; </a:t>
            </a:r>
            <a:r>
              <a:rPr lang="es-ES" sz="2000" dirty="0">
                <a:solidFill>
                  <a:schemeClr val="lt1"/>
                </a:solidFill>
                <a:latin typeface="Lato"/>
                <a:ea typeface="Lato"/>
                <a:cs typeface="Lato"/>
              </a:rPr>
              <a:t>Hay muchos ejemplos (por ejemplo, los métodos de lectura de archivos). El IDE nos avisará del mismo para que lo encerremos en un bloque try-catch. </a:t>
            </a:r>
            <a:endParaRPr lang="es-419" sz="2000" dirty="0">
              <a:solidFill>
                <a:schemeClr val="bg1"/>
              </a:solidFill>
              <a:latin typeface="Lato" panose="020F0502020204030203" pitchFamily="34" charset="0"/>
              <a:ea typeface="Lato" panose="020F0502020204030203" pitchFamily="34" charset="0"/>
              <a:cs typeface="Lato" panose="020F0502020204030203" pitchFamily="34" charset="0"/>
              <a:sym typeface="Lato"/>
            </a:endParaRPr>
          </a:p>
        </p:txBody>
      </p:sp>
      <p:sp>
        <p:nvSpPr>
          <p:cNvPr id="2" name="Google Shape;195;p22">
            <a:extLst>
              <a:ext uri="{FF2B5EF4-FFF2-40B4-BE49-F238E27FC236}">
                <a16:creationId xmlns:a16="http://schemas.microsoft.com/office/drawing/2014/main" id="{D88AF66A-7F4C-FA03-D0FC-E47067F91AC1}"/>
              </a:ext>
            </a:extLst>
          </p:cNvPr>
          <p:cNvSpPr txBox="1"/>
          <p:nvPr/>
        </p:nvSpPr>
        <p:spPr>
          <a:xfrm>
            <a:off x="555409" y="177817"/>
            <a:ext cx="8486469" cy="56935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500" b="1" u="sng" dirty="0">
                <a:solidFill>
                  <a:srgbClr val="F5860B"/>
                </a:solidFill>
                <a:latin typeface="Lato"/>
                <a:ea typeface="Lato"/>
                <a:cs typeface="Lato"/>
                <a:sym typeface="Lato"/>
              </a:rPr>
              <a:t>Manejo de excepciones en Java: </a:t>
            </a:r>
            <a:r>
              <a:rPr lang="es-419" sz="2500" b="1" u="sng" dirty="0" err="1">
                <a:solidFill>
                  <a:srgbClr val="F5860B"/>
                </a:solidFill>
                <a:latin typeface="Lato"/>
                <a:ea typeface="Lato"/>
                <a:cs typeface="Lato"/>
                <a:sym typeface="Lato"/>
              </a:rPr>
              <a:t>Throws</a:t>
            </a:r>
            <a:endParaRPr sz="2500" b="1" u="sng" dirty="0">
              <a:solidFill>
                <a:srgbClr val="F5860B"/>
              </a:solidFill>
              <a:latin typeface="Lato"/>
              <a:ea typeface="Lato"/>
              <a:cs typeface="Lato"/>
              <a:sym typeface="Lato"/>
            </a:endParaRPr>
          </a:p>
        </p:txBody>
      </p:sp>
    </p:spTree>
    <p:extLst>
      <p:ext uri="{BB962C8B-B14F-4D97-AF65-F5344CB8AC3E}">
        <p14:creationId xmlns:p14="http://schemas.microsoft.com/office/powerpoint/2010/main" val="3022516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5"/>
          <p:cNvSpPr txBox="1"/>
          <p:nvPr/>
        </p:nvSpPr>
        <p:spPr>
          <a:xfrm>
            <a:off x="441300" y="129500"/>
            <a:ext cx="59253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600" b="1" u="sng" dirty="0">
                <a:solidFill>
                  <a:srgbClr val="F5860B"/>
                </a:solidFill>
                <a:latin typeface="Lato"/>
                <a:ea typeface="Lato"/>
                <a:cs typeface="Lato"/>
                <a:sym typeface="Lato"/>
              </a:rPr>
              <a:t>EXCEPCIONES</a:t>
            </a:r>
            <a:endParaRPr sz="2600" b="1" u="sng" dirty="0">
              <a:solidFill>
                <a:srgbClr val="F5860B"/>
              </a:solidFill>
              <a:latin typeface="Lato"/>
              <a:ea typeface="Lato"/>
              <a:cs typeface="Lato"/>
              <a:sym typeface="Lato"/>
            </a:endParaRPr>
          </a:p>
        </p:txBody>
      </p:sp>
      <p:sp>
        <p:nvSpPr>
          <p:cNvPr id="151" name="Google Shape;151;p15"/>
          <p:cNvSpPr txBox="1"/>
          <p:nvPr/>
        </p:nvSpPr>
        <p:spPr>
          <a:xfrm>
            <a:off x="426350" y="714500"/>
            <a:ext cx="8291300" cy="4154953"/>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419" sz="1800" dirty="0">
                <a:solidFill>
                  <a:schemeClr val="lt1"/>
                </a:solidFill>
                <a:latin typeface="Lato"/>
                <a:ea typeface="Lato"/>
                <a:cs typeface="Lato"/>
                <a:sym typeface="Lato"/>
              </a:rPr>
              <a:t>●  Durante la ejecución del programa pueden producirse </a:t>
            </a:r>
            <a:r>
              <a:rPr lang="es-419" sz="1800" b="1" dirty="0">
                <a:solidFill>
                  <a:srgbClr val="FFFF00"/>
                </a:solidFill>
                <a:latin typeface="Lato"/>
                <a:ea typeface="Lato"/>
                <a:cs typeface="Lato"/>
                <a:sym typeface="Lato"/>
              </a:rPr>
              <a:t>errores</a:t>
            </a:r>
            <a:r>
              <a:rPr lang="es-419" sz="1800" dirty="0">
                <a:solidFill>
                  <a:schemeClr val="lt1"/>
                </a:solidFill>
                <a:latin typeface="Lato"/>
                <a:ea typeface="Lato"/>
                <a:cs typeface="Lato"/>
                <a:sym typeface="Lato"/>
              </a:rPr>
              <a:t> o situaciones excepcionales que interrumpen el flujo normal del programa (por ejemplo: </a:t>
            </a:r>
            <a:r>
              <a:rPr lang="es-ES" sz="1800" i="1" dirty="0">
                <a:solidFill>
                  <a:schemeClr val="lt1"/>
                </a:solidFill>
                <a:latin typeface="Lato"/>
                <a:ea typeface="Lato"/>
                <a:cs typeface="Lato"/>
                <a:sym typeface="Lato"/>
              </a:rPr>
              <a:t>leer un archivo que no existe, acceder al valor N de una colección que tiene menos de N elementos, enviar o recibir información por red mientras se produce una pérdida de conectividad, </a:t>
            </a:r>
            <a:r>
              <a:rPr lang="es-ES" sz="1800" i="1" dirty="0" err="1">
                <a:solidFill>
                  <a:schemeClr val="lt1"/>
                </a:solidFill>
                <a:latin typeface="Lato"/>
                <a:ea typeface="Lato"/>
                <a:cs typeface="Lato"/>
                <a:sym typeface="Lato"/>
              </a:rPr>
              <a:t>etc</a:t>
            </a:r>
            <a:r>
              <a:rPr lang="es-ES" sz="1800" i="1" dirty="0">
                <a:solidFill>
                  <a:schemeClr val="lt1"/>
                </a:solidFill>
                <a:latin typeface="Lato"/>
                <a:ea typeface="Lato"/>
                <a:cs typeface="Lato"/>
                <a:sym typeface="Lato"/>
              </a:rPr>
              <a:t>).</a:t>
            </a:r>
          </a:p>
          <a:p>
            <a:pPr marL="0" lvl="0" indent="0" algn="just" rtl="0">
              <a:spcBef>
                <a:spcPts val="0"/>
              </a:spcBef>
              <a:spcAft>
                <a:spcPts val="0"/>
              </a:spcAft>
              <a:buNone/>
            </a:pPr>
            <a:endParaRPr lang="es-ES" sz="1800" i="1" dirty="0">
              <a:solidFill>
                <a:schemeClr val="lt1"/>
              </a:solidFill>
              <a:latin typeface="Lato"/>
              <a:ea typeface="Lato"/>
              <a:cs typeface="Lato"/>
              <a:sym typeface="Lato"/>
            </a:endParaRPr>
          </a:p>
          <a:p>
            <a:pPr marL="0" lvl="0" indent="0" algn="just" rtl="0">
              <a:spcBef>
                <a:spcPts val="0"/>
              </a:spcBef>
              <a:spcAft>
                <a:spcPts val="0"/>
              </a:spcAft>
              <a:buNone/>
            </a:pPr>
            <a:r>
              <a:rPr lang="es-ES" sz="1800" dirty="0">
                <a:solidFill>
                  <a:schemeClr val="lt1"/>
                </a:solidFill>
                <a:latin typeface="Lato"/>
                <a:ea typeface="Lato"/>
                <a:cs typeface="Lato"/>
                <a:sym typeface="Lato"/>
              </a:rPr>
              <a:t>●  Generalmente, ante estos errores, el programa se cierra. El </a:t>
            </a:r>
            <a:r>
              <a:rPr lang="es-ES" sz="1800" b="1" dirty="0">
                <a:solidFill>
                  <a:srgbClr val="00B0F0"/>
                </a:solidFill>
                <a:latin typeface="Lato"/>
                <a:ea typeface="Lato"/>
                <a:cs typeface="Lato"/>
                <a:sym typeface="Lato"/>
              </a:rPr>
              <a:t>manejo de excepciones</a:t>
            </a:r>
            <a:r>
              <a:rPr lang="es-ES" sz="1800" dirty="0">
                <a:solidFill>
                  <a:schemeClr val="lt1"/>
                </a:solidFill>
                <a:latin typeface="Lato"/>
                <a:ea typeface="Lato"/>
                <a:cs typeface="Lato"/>
                <a:sym typeface="Lato"/>
              </a:rPr>
              <a:t> es el </a:t>
            </a:r>
            <a:r>
              <a:rPr lang="es-ES" sz="1800" b="1" dirty="0">
                <a:solidFill>
                  <a:srgbClr val="FFFF00"/>
                </a:solidFill>
                <a:latin typeface="Lato"/>
                <a:ea typeface="Lato"/>
                <a:cs typeface="Lato"/>
                <a:sym typeface="Lato"/>
              </a:rPr>
              <a:t>mecanismo</a:t>
            </a:r>
            <a:r>
              <a:rPr lang="es-ES" sz="1800" dirty="0">
                <a:solidFill>
                  <a:schemeClr val="lt1"/>
                </a:solidFill>
                <a:latin typeface="Lato"/>
                <a:ea typeface="Lato"/>
                <a:cs typeface="Lato"/>
                <a:sym typeface="Lato"/>
              </a:rPr>
              <a:t> previsto por Java para permitir </a:t>
            </a:r>
            <a:r>
              <a:rPr lang="es-ES" sz="1800" b="1" dirty="0">
                <a:solidFill>
                  <a:srgbClr val="FFFF00"/>
                </a:solidFill>
                <a:latin typeface="Lato"/>
                <a:ea typeface="Lato"/>
                <a:cs typeface="Lato"/>
                <a:sym typeface="Lato"/>
              </a:rPr>
              <a:t>tratar</a:t>
            </a:r>
            <a:r>
              <a:rPr lang="es-ES" sz="1800" dirty="0">
                <a:solidFill>
                  <a:schemeClr val="lt1"/>
                </a:solidFill>
                <a:latin typeface="Lato"/>
                <a:ea typeface="Lato"/>
                <a:cs typeface="Lato"/>
                <a:sym typeface="Lato"/>
              </a:rPr>
              <a:t> estos </a:t>
            </a:r>
            <a:r>
              <a:rPr lang="es-ES" sz="1800" b="1" dirty="0">
                <a:solidFill>
                  <a:srgbClr val="FFFF00"/>
                </a:solidFill>
                <a:latin typeface="Lato"/>
                <a:ea typeface="Lato"/>
                <a:cs typeface="Lato"/>
                <a:sym typeface="Lato"/>
              </a:rPr>
              <a:t>errores</a:t>
            </a:r>
            <a:r>
              <a:rPr lang="es-ES" sz="1800" dirty="0">
                <a:solidFill>
                  <a:schemeClr val="lt1"/>
                </a:solidFill>
                <a:latin typeface="Lato"/>
                <a:ea typeface="Lato"/>
                <a:cs typeface="Lato"/>
                <a:sym typeface="Lato"/>
              </a:rPr>
              <a:t>: capturarlos, </a:t>
            </a:r>
            <a:r>
              <a:rPr lang="es-ES" sz="1800" dirty="0">
                <a:solidFill>
                  <a:schemeClr val="bg1"/>
                </a:solidFill>
                <a:latin typeface="Lato"/>
                <a:ea typeface="Lato"/>
                <a:cs typeface="Lato"/>
                <a:sym typeface="Lato"/>
              </a:rPr>
              <a:t>recuperarnos</a:t>
            </a:r>
            <a:r>
              <a:rPr lang="es-ES" sz="1800" dirty="0">
                <a:solidFill>
                  <a:schemeClr val="lt1"/>
                </a:solidFill>
                <a:latin typeface="Lato"/>
                <a:ea typeface="Lato"/>
                <a:cs typeface="Lato"/>
                <a:sym typeface="Lato"/>
              </a:rPr>
              <a:t>, mostrar un mensaje y decidir si continuamos o no.</a:t>
            </a:r>
          </a:p>
          <a:p>
            <a:pPr marL="0" lvl="0" indent="0" algn="just" rtl="0">
              <a:spcBef>
                <a:spcPts val="0"/>
              </a:spcBef>
              <a:spcAft>
                <a:spcPts val="0"/>
              </a:spcAft>
              <a:buNone/>
            </a:pPr>
            <a:endParaRPr lang="es-ES" sz="1800" dirty="0">
              <a:solidFill>
                <a:schemeClr val="lt1"/>
              </a:solidFill>
              <a:latin typeface="Lato"/>
              <a:ea typeface="Lato"/>
              <a:cs typeface="Lato"/>
              <a:sym typeface="Lato"/>
            </a:endParaRPr>
          </a:p>
          <a:p>
            <a:pPr marL="0" lvl="0" indent="0" algn="just" rtl="0">
              <a:spcBef>
                <a:spcPts val="0"/>
              </a:spcBef>
              <a:spcAft>
                <a:spcPts val="0"/>
              </a:spcAft>
              <a:buNone/>
            </a:pPr>
            <a:r>
              <a:rPr lang="es-ES" sz="1800" dirty="0">
                <a:solidFill>
                  <a:schemeClr val="lt1"/>
                </a:solidFill>
                <a:latin typeface="Lato"/>
                <a:ea typeface="Lato"/>
                <a:cs typeface="Lato"/>
                <a:sym typeface="Lato"/>
              </a:rPr>
              <a:t>● </a:t>
            </a:r>
            <a:r>
              <a:rPr lang="es-ES" sz="1800" dirty="0">
                <a:solidFill>
                  <a:schemeClr val="lt1"/>
                </a:solidFill>
                <a:latin typeface="Lato"/>
                <a:ea typeface="Lato"/>
                <a:cs typeface="Lato"/>
              </a:rPr>
              <a:t>En Java</a:t>
            </a:r>
            <a:r>
              <a:rPr lang="es-ES" sz="1800" b="1" dirty="0">
                <a:solidFill>
                  <a:srgbClr val="00B0F0"/>
                </a:solidFill>
                <a:latin typeface="Lato"/>
                <a:ea typeface="Lato"/>
                <a:cs typeface="Lato"/>
              </a:rPr>
              <a:t>, las excepciones son objetos </a:t>
            </a:r>
            <a:r>
              <a:rPr lang="es-ES" sz="1800" dirty="0">
                <a:solidFill>
                  <a:schemeClr val="lt1"/>
                </a:solidFill>
                <a:latin typeface="Lato"/>
                <a:ea typeface="Lato"/>
                <a:cs typeface="Lato"/>
              </a:rPr>
              <a:t>que encapsulan la información del error ocurrido. </a:t>
            </a:r>
            <a:r>
              <a:rPr lang="es-ES" sz="1800" b="1" dirty="0">
                <a:solidFill>
                  <a:srgbClr val="FFFF00"/>
                </a:solidFill>
                <a:latin typeface="Lato"/>
                <a:ea typeface="Lato"/>
                <a:cs typeface="Lato"/>
              </a:rPr>
              <a:t>Convierten los errores que un método puede arrojar en una parte explícita del contrato del método</a:t>
            </a:r>
            <a:r>
              <a:rPr lang="es-419" sz="1800" b="1" dirty="0">
                <a:solidFill>
                  <a:srgbClr val="FFFF00"/>
                </a:solidFill>
                <a:latin typeface="Lato"/>
                <a:ea typeface="Lato"/>
                <a:cs typeface="Lato"/>
                <a:sym typeface="Lato"/>
              </a:rPr>
              <a:t>.</a:t>
            </a:r>
            <a:endParaRPr lang="es-419" sz="1800" dirty="0">
              <a:solidFill>
                <a:schemeClr val="lt1"/>
              </a:solidFill>
              <a:latin typeface="Lato"/>
              <a:ea typeface="Lato"/>
              <a:cs typeface="Lato"/>
              <a:sym typeface="Lato"/>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2" name="Google Shape;202;p23"/>
          <p:cNvSpPr txBox="1"/>
          <p:nvPr/>
        </p:nvSpPr>
        <p:spPr>
          <a:xfrm>
            <a:off x="657532" y="1103287"/>
            <a:ext cx="7843002" cy="800189"/>
          </a:xfrm>
          <a:prstGeom prst="rect">
            <a:avLst/>
          </a:prstGeom>
          <a:noFill/>
          <a:ln>
            <a:noFill/>
          </a:ln>
        </p:spPr>
        <p:txBody>
          <a:bodyPr spcFirstLastPara="1" wrap="square" lIns="91425" tIns="91425" rIns="91425" bIns="91425" anchor="t" anchorCtr="0">
            <a:spAutoFit/>
          </a:bodyPr>
          <a:lstStyle/>
          <a:p>
            <a:pPr lvl="0" algn="l" rtl="0">
              <a:spcBef>
                <a:spcPts val="0"/>
              </a:spcBef>
              <a:spcAft>
                <a:spcPts val="0"/>
              </a:spcAft>
            </a:pPr>
            <a:endParaRPr lang="es-419" sz="2000" dirty="0">
              <a:solidFill>
                <a:schemeClr val="bg1"/>
              </a:solidFill>
              <a:latin typeface="Lato" panose="020F0502020204030203" pitchFamily="34" charset="0"/>
              <a:ea typeface="Lato" panose="020F0502020204030203" pitchFamily="34" charset="0"/>
              <a:cs typeface="Lato" panose="020F0502020204030203" pitchFamily="34" charset="0"/>
              <a:sym typeface="Lato"/>
            </a:endParaRPr>
          </a:p>
          <a:p>
            <a:pPr lvl="0" algn="l" rtl="0">
              <a:spcBef>
                <a:spcPts val="0"/>
              </a:spcBef>
              <a:spcAft>
                <a:spcPts val="0"/>
              </a:spcAft>
            </a:pPr>
            <a:r>
              <a:rPr lang="es-419" sz="2000" dirty="0">
                <a:solidFill>
                  <a:schemeClr val="bg1"/>
                </a:solidFill>
                <a:latin typeface="Lato" panose="020F0502020204030203" pitchFamily="34" charset="0"/>
                <a:ea typeface="Lato" panose="020F0502020204030203" pitchFamily="34" charset="0"/>
                <a:cs typeface="Lato" panose="020F0502020204030203" pitchFamily="34" charset="0"/>
                <a:sym typeface="Lato"/>
              </a:rPr>
              <a:t>Ejemplo:</a:t>
            </a:r>
          </a:p>
        </p:txBody>
      </p:sp>
      <p:sp>
        <p:nvSpPr>
          <p:cNvPr id="2" name="Google Shape;195;p22">
            <a:extLst>
              <a:ext uri="{FF2B5EF4-FFF2-40B4-BE49-F238E27FC236}">
                <a16:creationId xmlns:a16="http://schemas.microsoft.com/office/drawing/2014/main" id="{D88AF66A-7F4C-FA03-D0FC-E47067F91AC1}"/>
              </a:ext>
            </a:extLst>
          </p:cNvPr>
          <p:cNvSpPr txBox="1"/>
          <p:nvPr/>
        </p:nvSpPr>
        <p:spPr>
          <a:xfrm>
            <a:off x="328765" y="322195"/>
            <a:ext cx="8486469" cy="56935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500" b="1" u="sng" dirty="0">
                <a:solidFill>
                  <a:srgbClr val="F5860B"/>
                </a:solidFill>
                <a:latin typeface="Lato"/>
                <a:ea typeface="Lato"/>
                <a:cs typeface="Lato"/>
                <a:sym typeface="Lato"/>
              </a:rPr>
              <a:t>Manejo de excepciones en Java: </a:t>
            </a:r>
            <a:r>
              <a:rPr lang="es-419" sz="2500" b="1" u="sng" dirty="0" err="1">
                <a:solidFill>
                  <a:srgbClr val="F5860B"/>
                </a:solidFill>
                <a:latin typeface="Lato"/>
                <a:ea typeface="Lato"/>
                <a:cs typeface="Lato"/>
                <a:sym typeface="Lato"/>
              </a:rPr>
              <a:t>Throws</a:t>
            </a:r>
            <a:endParaRPr sz="2500" b="1" u="sng" dirty="0">
              <a:solidFill>
                <a:srgbClr val="F5860B"/>
              </a:solidFill>
              <a:latin typeface="Lato"/>
              <a:ea typeface="Lato"/>
              <a:cs typeface="Lato"/>
              <a:sym typeface="Lato"/>
            </a:endParaRPr>
          </a:p>
        </p:txBody>
      </p:sp>
      <p:pic>
        <p:nvPicPr>
          <p:cNvPr id="4" name="Imagen 3">
            <a:extLst>
              <a:ext uri="{FF2B5EF4-FFF2-40B4-BE49-F238E27FC236}">
                <a16:creationId xmlns:a16="http://schemas.microsoft.com/office/drawing/2014/main" id="{D1A00EAC-2A3F-13EF-95C3-FCFE78AD04EC}"/>
              </a:ext>
            </a:extLst>
          </p:cNvPr>
          <p:cNvPicPr>
            <a:picLocks noChangeAspect="1"/>
          </p:cNvPicPr>
          <p:nvPr/>
        </p:nvPicPr>
        <p:blipFill>
          <a:blip r:embed="rId3"/>
          <a:stretch>
            <a:fillRect/>
          </a:stretch>
        </p:blipFill>
        <p:spPr>
          <a:xfrm>
            <a:off x="1283678" y="2387980"/>
            <a:ext cx="6248618" cy="1688860"/>
          </a:xfrm>
          <a:prstGeom prst="rect">
            <a:avLst/>
          </a:prstGeom>
        </p:spPr>
      </p:pic>
    </p:spTree>
    <p:extLst>
      <p:ext uri="{BB962C8B-B14F-4D97-AF65-F5344CB8AC3E}">
        <p14:creationId xmlns:p14="http://schemas.microsoft.com/office/powerpoint/2010/main" val="42121161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2" name="Google Shape;202;p23"/>
          <p:cNvSpPr txBox="1"/>
          <p:nvPr/>
        </p:nvSpPr>
        <p:spPr>
          <a:xfrm>
            <a:off x="750243" y="805240"/>
            <a:ext cx="7643513" cy="1061799"/>
          </a:xfrm>
          <a:prstGeom prst="rect">
            <a:avLst/>
          </a:prstGeom>
          <a:noFill/>
          <a:ln>
            <a:noFill/>
          </a:ln>
        </p:spPr>
        <p:txBody>
          <a:bodyPr spcFirstLastPara="1" wrap="square" lIns="91425" tIns="91425" rIns="91425" bIns="91425" anchor="t" anchorCtr="0">
            <a:spAutoFit/>
          </a:bodyPr>
          <a:lstStyle/>
          <a:p>
            <a:pPr lvl="0" algn="just" rtl="0">
              <a:lnSpc>
                <a:spcPct val="150000"/>
              </a:lnSpc>
              <a:spcBef>
                <a:spcPts val="0"/>
              </a:spcBef>
              <a:spcAft>
                <a:spcPts val="0"/>
              </a:spcAft>
            </a:pPr>
            <a:r>
              <a:rPr lang="es-ES" sz="1900" b="1" dirty="0">
                <a:solidFill>
                  <a:srgbClr val="FFFF00"/>
                </a:solidFill>
                <a:latin typeface="Lato" panose="020F0502020204030203" pitchFamily="34" charset="0"/>
                <a:ea typeface="Lato" panose="020F0502020204030203" pitchFamily="34" charset="0"/>
                <a:cs typeface="Lato" panose="020F0502020204030203" pitchFamily="34" charset="0"/>
              </a:rPr>
              <a:t>Si se invoca a un método que tiene una excepción </a:t>
            </a:r>
            <a:r>
              <a:rPr lang="es-ES" sz="1900" b="1" dirty="0" err="1">
                <a:solidFill>
                  <a:srgbClr val="FFFF00"/>
                </a:solidFill>
                <a:latin typeface="Lato" panose="020F0502020204030203" pitchFamily="34" charset="0"/>
                <a:ea typeface="Lato" panose="020F0502020204030203" pitchFamily="34" charset="0"/>
                <a:cs typeface="Lato" panose="020F0502020204030203" pitchFamily="34" charset="0"/>
              </a:rPr>
              <a:t>checked</a:t>
            </a:r>
            <a:r>
              <a:rPr lang="es-ES" sz="1900" b="1" dirty="0">
                <a:solidFill>
                  <a:srgbClr val="FFFF00"/>
                </a:solidFill>
                <a:latin typeface="Lato" panose="020F0502020204030203" pitchFamily="34" charset="0"/>
                <a:ea typeface="Lato" panose="020F0502020204030203" pitchFamily="34" charset="0"/>
                <a:cs typeface="Lato" panose="020F0502020204030203" pitchFamily="34" charset="0"/>
              </a:rPr>
              <a:t> en su cláusula </a:t>
            </a:r>
            <a:r>
              <a:rPr lang="es-ES" sz="1900" b="1" dirty="0" err="1">
                <a:solidFill>
                  <a:srgbClr val="FFFF00"/>
                </a:solidFill>
                <a:latin typeface="Lato" panose="020F0502020204030203" pitchFamily="34" charset="0"/>
                <a:ea typeface="Lato" panose="020F0502020204030203" pitchFamily="34" charset="0"/>
                <a:cs typeface="Lato" panose="020F0502020204030203" pitchFamily="34" charset="0"/>
              </a:rPr>
              <a:t>throws</a:t>
            </a:r>
            <a:r>
              <a:rPr lang="es-ES" sz="1900" b="1" dirty="0">
                <a:solidFill>
                  <a:srgbClr val="FFFF00"/>
                </a:solidFill>
                <a:latin typeface="Lato" panose="020F0502020204030203" pitchFamily="34" charset="0"/>
                <a:ea typeface="Lato" panose="020F0502020204030203" pitchFamily="34" charset="0"/>
                <a:cs typeface="Lato" panose="020F0502020204030203" pitchFamily="34" charset="0"/>
              </a:rPr>
              <a:t>, existen tres opciones: </a:t>
            </a:r>
            <a:endParaRPr sz="1900" b="1" dirty="0">
              <a:solidFill>
                <a:srgbClr val="FFFF00"/>
              </a:solidFill>
              <a:latin typeface="Lato" panose="020F0502020204030203" pitchFamily="34" charset="0"/>
              <a:ea typeface="Lato" panose="020F0502020204030203" pitchFamily="34" charset="0"/>
              <a:cs typeface="Lato" panose="020F0502020204030203" pitchFamily="34" charset="0"/>
              <a:sym typeface="Lato"/>
            </a:endParaRPr>
          </a:p>
        </p:txBody>
      </p:sp>
      <p:sp>
        <p:nvSpPr>
          <p:cNvPr id="2" name="Google Shape;195;p22">
            <a:extLst>
              <a:ext uri="{FF2B5EF4-FFF2-40B4-BE49-F238E27FC236}">
                <a16:creationId xmlns:a16="http://schemas.microsoft.com/office/drawing/2014/main" id="{D88AF66A-7F4C-FA03-D0FC-E47067F91AC1}"/>
              </a:ext>
            </a:extLst>
          </p:cNvPr>
          <p:cNvSpPr txBox="1"/>
          <p:nvPr/>
        </p:nvSpPr>
        <p:spPr>
          <a:xfrm>
            <a:off x="750243" y="235884"/>
            <a:ext cx="8486469" cy="56935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500" b="1" u="sng" dirty="0">
                <a:solidFill>
                  <a:srgbClr val="F5860B"/>
                </a:solidFill>
                <a:latin typeface="Lato"/>
                <a:ea typeface="Lato"/>
                <a:cs typeface="Lato"/>
                <a:sym typeface="Lato"/>
              </a:rPr>
              <a:t>Manejo de excepciones en Java: </a:t>
            </a:r>
            <a:r>
              <a:rPr lang="es-419" sz="2500" b="1" u="sng" dirty="0" err="1">
                <a:solidFill>
                  <a:srgbClr val="F5860B"/>
                </a:solidFill>
                <a:latin typeface="Lato"/>
                <a:ea typeface="Lato"/>
                <a:cs typeface="Lato"/>
                <a:sym typeface="Lato"/>
              </a:rPr>
              <a:t>Throws</a:t>
            </a:r>
            <a:endParaRPr sz="2500" b="1" u="sng" dirty="0">
              <a:solidFill>
                <a:srgbClr val="F5860B"/>
              </a:solidFill>
              <a:latin typeface="Lato"/>
              <a:ea typeface="Lato"/>
              <a:cs typeface="Lato"/>
              <a:sym typeface="Lato"/>
            </a:endParaRPr>
          </a:p>
        </p:txBody>
      </p:sp>
      <p:pic>
        <p:nvPicPr>
          <p:cNvPr id="6" name="Imagen 5">
            <a:extLst>
              <a:ext uri="{FF2B5EF4-FFF2-40B4-BE49-F238E27FC236}">
                <a16:creationId xmlns:a16="http://schemas.microsoft.com/office/drawing/2014/main" id="{0D34608D-F2FA-A970-A7C1-228066E3BBC9}"/>
              </a:ext>
            </a:extLst>
          </p:cNvPr>
          <p:cNvPicPr>
            <a:picLocks noChangeAspect="1"/>
          </p:cNvPicPr>
          <p:nvPr/>
        </p:nvPicPr>
        <p:blipFill>
          <a:blip r:embed="rId3"/>
          <a:stretch>
            <a:fillRect/>
          </a:stretch>
        </p:blipFill>
        <p:spPr>
          <a:xfrm>
            <a:off x="750244" y="1867039"/>
            <a:ext cx="7625928" cy="3229426"/>
          </a:xfrm>
          <a:prstGeom prst="rect">
            <a:avLst/>
          </a:prstGeom>
        </p:spPr>
      </p:pic>
    </p:spTree>
    <p:extLst>
      <p:ext uri="{BB962C8B-B14F-4D97-AF65-F5344CB8AC3E}">
        <p14:creationId xmlns:p14="http://schemas.microsoft.com/office/powerpoint/2010/main" val="12133706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2" name="Google Shape;202;p23"/>
          <p:cNvSpPr txBox="1"/>
          <p:nvPr/>
        </p:nvSpPr>
        <p:spPr>
          <a:xfrm>
            <a:off x="470915" y="293240"/>
            <a:ext cx="8202170" cy="1107965"/>
          </a:xfrm>
          <a:prstGeom prst="rect">
            <a:avLst/>
          </a:prstGeom>
          <a:noFill/>
          <a:ln>
            <a:noFill/>
          </a:ln>
        </p:spPr>
        <p:txBody>
          <a:bodyPr spcFirstLastPara="1" wrap="square" lIns="91425" tIns="91425" rIns="91425" bIns="91425" anchor="t" anchorCtr="0">
            <a:spAutoFit/>
          </a:bodyPr>
          <a:lstStyle/>
          <a:p>
            <a:pPr lvl="0" algn="just" rtl="0">
              <a:lnSpc>
                <a:spcPct val="150000"/>
              </a:lnSpc>
              <a:spcBef>
                <a:spcPts val="0"/>
              </a:spcBef>
              <a:spcAft>
                <a:spcPts val="0"/>
              </a:spcAft>
            </a:pPr>
            <a:r>
              <a:rPr lang="es-ES" sz="2000" b="1" dirty="0">
                <a:solidFill>
                  <a:srgbClr val="FFFF00"/>
                </a:solidFill>
                <a:latin typeface="Lato" panose="020F0502020204030203" pitchFamily="34" charset="0"/>
                <a:ea typeface="Lato" panose="020F0502020204030203" pitchFamily="34" charset="0"/>
                <a:cs typeface="Lato" panose="020F0502020204030203" pitchFamily="34" charset="0"/>
              </a:rPr>
              <a:t>Si se invoca a un método que tiene una excepción </a:t>
            </a:r>
            <a:r>
              <a:rPr lang="es-ES" sz="2000" b="1" dirty="0" err="1">
                <a:solidFill>
                  <a:srgbClr val="FFFF00"/>
                </a:solidFill>
                <a:latin typeface="Lato" panose="020F0502020204030203" pitchFamily="34" charset="0"/>
                <a:ea typeface="Lato" panose="020F0502020204030203" pitchFamily="34" charset="0"/>
                <a:cs typeface="Lato" panose="020F0502020204030203" pitchFamily="34" charset="0"/>
              </a:rPr>
              <a:t>checked</a:t>
            </a:r>
            <a:r>
              <a:rPr lang="es-ES" sz="2000" b="1" dirty="0">
                <a:solidFill>
                  <a:srgbClr val="FFFF00"/>
                </a:solidFill>
                <a:latin typeface="Lato" panose="020F0502020204030203" pitchFamily="34" charset="0"/>
                <a:ea typeface="Lato" panose="020F0502020204030203" pitchFamily="34" charset="0"/>
                <a:cs typeface="Lato" panose="020F0502020204030203" pitchFamily="34" charset="0"/>
              </a:rPr>
              <a:t> en su cláusula </a:t>
            </a:r>
            <a:r>
              <a:rPr lang="es-ES" sz="2000" b="1" dirty="0" err="1">
                <a:solidFill>
                  <a:srgbClr val="FFFF00"/>
                </a:solidFill>
                <a:latin typeface="Lato" panose="020F0502020204030203" pitchFamily="34" charset="0"/>
                <a:ea typeface="Lato" panose="020F0502020204030203" pitchFamily="34" charset="0"/>
                <a:cs typeface="Lato" panose="020F0502020204030203" pitchFamily="34" charset="0"/>
              </a:rPr>
              <a:t>throws</a:t>
            </a:r>
            <a:r>
              <a:rPr lang="es-ES" sz="2000" b="1" dirty="0">
                <a:solidFill>
                  <a:srgbClr val="FFFF00"/>
                </a:solidFill>
                <a:latin typeface="Lato" panose="020F0502020204030203" pitchFamily="34" charset="0"/>
                <a:ea typeface="Lato" panose="020F0502020204030203" pitchFamily="34" charset="0"/>
                <a:cs typeface="Lato" panose="020F0502020204030203" pitchFamily="34" charset="0"/>
              </a:rPr>
              <a:t>, existen tres opciones: </a:t>
            </a:r>
            <a:endParaRPr sz="2000" b="1" dirty="0">
              <a:solidFill>
                <a:srgbClr val="FFFF00"/>
              </a:solidFill>
              <a:latin typeface="Lato" panose="020F0502020204030203" pitchFamily="34" charset="0"/>
              <a:ea typeface="Lato" panose="020F0502020204030203" pitchFamily="34" charset="0"/>
              <a:cs typeface="Lato" panose="020F0502020204030203" pitchFamily="34" charset="0"/>
              <a:sym typeface="Lato"/>
            </a:endParaRPr>
          </a:p>
        </p:txBody>
      </p:sp>
      <p:pic>
        <p:nvPicPr>
          <p:cNvPr id="4" name="Imagen 3">
            <a:extLst>
              <a:ext uri="{FF2B5EF4-FFF2-40B4-BE49-F238E27FC236}">
                <a16:creationId xmlns:a16="http://schemas.microsoft.com/office/drawing/2014/main" id="{64058A47-7A7D-9864-D276-6C1A2682E229}"/>
              </a:ext>
            </a:extLst>
          </p:cNvPr>
          <p:cNvPicPr>
            <a:picLocks noChangeAspect="1"/>
          </p:cNvPicPr>
          <p:nvPr/>
        </p:nvPicPr>
        <p:blipFill>
          <a:blip r:embed="rId3"/>
          <a:stretch>
            <a:fillRect/>
          </a:stretch>
        </p:blipFill>
        <p:spPr>
          <a:xfrm>
            <a:off x="470915" y="1487466"/>
            <a:ext cx="8202170" cy="3362794"/>
          </a:xfrm>
          <a:prstGeom prst="rect">
            <a:avLst/>
          </a:prstGeom>
        </p:spPr>
      </p:pic>
    </p:spTree>
    <p:extLst>
      <p:ext uri="{BB962C8B-B14F-4D97-AF65-F5344CB8AC3E}">
        <p14:creationId xmlns:p14="http://schemas.microsoft.com/office/powerpoint/2010/main" val="42268886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2" name="Google Shape;202;p23"/>
          <p:cNvSpPr txBox="1"/>
          <p:nvPr/>
        </p:nvSpPr>
        <p:spPr>
          <a:xfrm>
            <a:off x="480441" y="276254"/>
            <a:ext cx="8183117" cy="1107965"/>
          </a:xfrm>
          <a:prstGeom prst="rect">
            <a:avLst/>
          </a:prstGeom>
          <a:noFill/>
          <a:ln>
            <a:noFill/>
          </a:ln>
        </p:spPr>
        <p:txBody>
          <a:bodyPr spcFirstLastPara="1" wrap="square" lIns="91425" tIns="91425" rIns="91425" bIns="91425" anchor="t" anchorCtr="0">
            <a:spAutoFit/>
          </a:bodyPr>
          <a:lstStyle/>
          <a:p>
            <a:pPr lvl="0" algn="just" rtl="0">
              <a:lnSpc>
                <a:spcPct val="150000"/>
              </a:lnSpc>
              <a:spcBef>
                <a:spcPts val="0"/>
              </a:spcBef>
              <a:spcAft>
                <a:spcPts val="0"/>
              </a:spcAft>
            </a:pPr>
            <a:r>
              <a:rPr lang="es-ES" sz="2000" b="1" dirty="0">
                <a:solidFill>
                  <a:srgbClr val="FFFF00"/>
                </a:solidFill>
                <a:latin typeface="Lato" panose="020F0502020204030203" pitchFamily="34" charset="0"/>
                <a:ea typeface="Lato" panose="020F0502020204030203" pitchFamily="34" charset="0"/>
                <a:cs typeface="Lato" panose="020F0502020204030203" pitchFamily="34" charset="0"/>
              </a:rPr>
              <a:t>Si se invoca a un método que tiene una excepción </a:t>
            </a:r>
            <a:r>
              <a:rPr lang="es-ES" sz="2000" b="1" dirty="0" err="1">
                <a:solidFill>
                  <a:srgbClr val="FFFF00"/>
                </a:solidFill>
                <a:latin typeface="Lato" panose="020F0502020204030203" pitchFamily="34" charset="0"/>
                <a:ea typeface="Lato" panose="020F0502020204030203" pitchFamily="34" charset="0"/>
                <a:cs typeface="Lato" panose="020F0502020204030203" pitchFamily="34" charset="0"/>
              </a:rPr>
              <a:t>checked</a:t>
            </a:r>
            <a:r>
              <a:rPr lang="es-ES" sz="2000" b="1" dirty="0">
                <a:solidFill>
                  <a:srgbClr val="FFFF00"/>
                </a:solidFill>
                <a:latin typeface="Lato" panose="020F0502020204030203" pitchFamily="34" charset="0"/>
                <a:ea typeface="Lato" panose="020F0502020204030203" pitchFamily="34" charset="0"/>
                <a:cs typeface="Lato" panose="020F0502020204030203" pitchFamily="34" charset="0"/>
              </a:rPr>
              <a:t> en su cláusula </a:t>
            </a:r>
            <a:r>
              <a:rPr lang="es-ES" sz="2000" b="1" dirty="0" err="1">
                <a:solidFill>
                  <a:srgbClr val="FFFF00"/>
                </a:solidFill>
                <a:latin typeface="Lato" panose="020F0502020204030203" pitchFamily="34" charset="0"/>
                <a:ea typeface="Lato" panose="020F0502020204030203" pitchFamily="34" charset="0"/>
                <a:cs typeface="Lato" panose="020F0502020204030203" pitchFamily="34" charset="0"/>
              </a:rPr>
              <a:t>throws</a:t>
            </a:r>
            <a:r>
              <a:rPr lang="es-ES" sz="2000" b="1" dirty="0">
                <a:solidFill>
                  <a:srgbClr val="FFFF00"/>
                </a:solidFill>
                <a:latin typeface="Lato" panose="020F0502020204030203" pitchFamily="34" charset="0"/>
                <a:ea typeface="Lato" panose="020F0502020204030203" pitchFamily="34" charset="0"/>
                <a:cs typeface="Lato" panose="020F0502020204030203" pitchFamily="34" charset="0"/>
              </a:rPr>
              <a:t>, existen tres opciones: </a:t>
            </a:r>
            <a:endParaRPr sz="2000" b="1" dirty="0">
              <a:solidFill>
                <a:srgbClr val="FFFF00"/>
              </a:solidFill>
              <a:latin typeface="Lato" panose="020F0502020204030203" pitchFamily="34" charset="0"/>
              <a:ea typeface="Lato" panose="020F0502020204030203" pitchFamily="34" charset="0"/>
              <a:cs typeface="Lato" panose="020F0502020204030203" pitchFamily="34" charset="0"/>
              <a:sym typeface="Lato"/>
            </a:endParaRPr>
          </a:p>
        </p:txBody>
      </p:sp>
      <p:pic>
        <p:nvPicPr>
          <p:cNvPr id="4" name="Imagen 3">
            <a:extLst>
              <a:ext uri="{FF2B5EF4-FFF2-40B4-BE49-F238E27FC236}">
                <a16:creationId xmlns:a16="http://schemas.microsoft.com/office/drawing/2014/main" id="{E147EAA3-8110-4859-6CF2-4576014259A7}"/>
              </a:ext>
            </a:extLst>
          </p:cNvPr>
          <p:cNvPicPr>
            <a:picLocks noChangeAspect="1"/>
          </p:cNvPicPr>
          <p:nvPr/>
        </p:nvPicPr>
        <p:blipFill>
          <a:blip r:embed="rId3"/>
          <a:stretch>
            <a:fillRect/>
          </a:stretch>
        </p:blipFill>
        <p:spPr>
          <a:xfrm>
            <a:off x="480441" y="1786537"/>
            <a:ext cx="8183117" cy="2896004"/>
          </a:xfrm>
          <a:prstGeom prst="rect">
            <a:avLst/>
          </a:prstGeom>
        </p:spPr>
      </p:pic>
    </p:spTree>
    <p:extLst>
      <p:ext uri="{BB962C8B-B14F-4D97-AF65-F5344CB8AC3E}">
        <p14:creationId xmlns:p14="http://schemas.microsoft.com/office/powerpoint/2010/main" val="42928944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2" name="Google Shape;202;p23"/>
          <p:cNvSpPr txBox="1"/>
          <p:nvPr/>
        </p:nvSpPr>
        <p:spPr>
          <a:xfrm>
            <a:off x="454821" y="1318861"/>
            <a:ext cx="8234354" cy="3570178"/>
          </a:xfrm>
          <a:prstGeom prst="rect">
            <a:avLst/>
          </a:prstGeom>
          <a:noFill/>
          <a:ln>
            <a:noFill/>
          </a:ln>
        </p:spPr>
        <p:txBody>
          <a:bodyPr spcFirstLastPara="1" wrap="square" lIns="91425" tIns="91425" rIns="91425" bIns="91425" anchor="t" anchorCtr="0">
            <a:spAutoFit/>
          </a:bodyPr>
          <a:lstStyle/>
          <a:p>
            <a:pPr lvl="0" algn="just" rtl="0">
              <a:lnSpc>
                <a:spcPct val="150000"/>
              </a:lnSpc>
              <a:spcBef>
                <a:spcPts val="0"/>
              </a:spcBef>
              <a:spcAft>
                <a:spcPts val="0"/>
              </a:spcAft>
            </a:pPr>
            <a:r>
              <a:rPr lang="es-ES" sz="2000" b="1" dirty="0">
                <a:solidFill>
                  <a:srgbClr val="FFFF00"/>
                </a:solidFill>
                <a:latin typeface="Lato" panose="020F0502020204030203" pitchFamily="34" charset="0"/>
                <a:ea typeface="Lato" panose="020F0502020204030203" pitchFamily="34" charset="0"/>
                <a:cs typeface="Lato" panose="020F0502020204030203" pitchFamily="34" charset="0"/>
              </a:rPr>
              <a:t>=&gt;</a:t>
            </a:r>
            <a:r>
              <a:rPr lang="es-ES" sz="2000" dirty="0">
                <a:solidFill>
                  <a:schemeClr val="bg1"/>
                </a:solidFill>
                <a:latin typeface="Lato" panose="020F0502020204030203" pitchFamily="34" charset="0"/>
                <a:ea typeface="Lato" panose="020F0502020204030203" pitchFamily="34" charset="0"/>
                <a:cs typeface="Lato" panose="020F0502020204030203" pitchFamily="34" charset="0"/>
              </a:rPr>
              <a:t> No se permite que los </a:t>
            </a:r>
            <a:r>
              <a:rPr lang="es-ES" sz="2000" dirty="0">
                <a:solidFill>
                  <a:srgbClr val="FFFF00"/>
                </a:solidFill>
                <a:latin typeface="Lato" panose="020F0502020204030203" pitchFamily="34" charset="0"/>
                <a:ea typeface="Lato" panose="020F0502020204030203" pitchFamily="34" charset="0"/>
                <a:cs typeface="Lato" panose="020F0502020204030203" pitchFamily="34" charset="0"/>
              </a:rPr>
              <a:t>métodos redefinidos </a:t>
            </a:r>
            <a:r>
              <a:rPr lang="es-ES" sz="2000" dirty="0">
                <a:solidFill>
                  <a:schemeClr val="bg1"/>
                </a:solidFill>
                <a:latin typeface="Lato" panose="020F0502020204030203" pitchFamily="34" charset="0"/>
                <a:ea typeface="Lato" panose="020F0502020204030203" pitchFamily="34" charset="0"/>
                <a:cs typeface="Lato" panose="020F0502020204030203" pitchFamily="34" charset="0"/>
              </a:rPr>
              <a:t>declaren más excepciones </a:t>
            </a:r>
            <a:r>
              <a:rPr lang="es-ES" sz="2000" dirty="0" err="1">
                <a:solidFill>
                  <a:schemeClr val="bg1"/>
                </a:solidFill>
                <a:latin typeface="Lato" panose="020F0502020204030203" pitchFamily="34" charset="0"/>
                <a:ea typeface="Lato" panose="020F0502020204030203" pitchFamily="34" charset="0"/>
                <a:cs typeface="Lato" panose="020F0502020204030203" pitchFamily="34" charset="0"/>
              </a:rPr>
              <a:t>checked</a:t>
            </a:r>
            <a:r>
              <a:rPr lang="es-ES" sz="2000" dirty="0">
                <a:solidFill>
                  <a:schemeClr val="bg1"/>
                </a:solidFill>
                <a:latin typeface="Lato" panose="020F0502020204030203" pitchFamily="34" charset="0"/>
                <a:ea typeface="Lato" panose="020F0502020204030203" pitchFamily="34" charset="0"/>
                <a:cs typeface="Lato" panose="020F0502020204030203" pitchFamily="34" charset="0"/>
              </a:rPr>
              <a:t> en la cláusula </a:t>
            </a:r>
            <a:r>
              <a:rPr lang="es-ES" sz="2000" dirty="0" err="1">
                <a:solidFill>
                  <a:schemeClr val="bg1"/>
                </a:solidFill>
                <a:latin typeface="Lato" panose="020F0502020204030203" pitchFamily="34" charset="0"/>
                <a:ea typeface="Lato" panose="020F0502020204030203" pitchFamily="34" charset="0"/>
                <a:cs typeface="Lato" panose="020F0502020204030203" pitchFamily="34" charset="0"/>
              </a:rPr>
              <a:t>throws</a:t>
            </a:r>
            <a:r>
              <a:rPr lang="es-ES" sz="2000" dirty="0">
                <a:solidFill>
                  <a:schemeClr val="bg1"/>
                </a:solidFill>
                <a:latin typeface="Lato" panose="020F0502020204030203" pitchFamily="34" charset="0"/>
                <a:ea typeface="Lato" panose="020F0502020204030203" pitchFamily="34" charset="0"/>
                <a:cs typeface="Lato" panose="020F0502020204030203" pitchFamily="34" charset="0"/>
              </a:rPr>
              <a:t> que las que declara el método. </a:t>
            </a:r>
          </a:p>
          <a:p>
            <a:pPr lvl="0" algn="just" rtl="0">
              <a:lnSpc>
                <a:spcPct val="200000"/>
              </a:lnSpc>
              <a:spcBef>
                <a:spcPts val="0"/>
              </a:spcBef>
              <a:spcAft>
                <a:spcPts val="0"/>
              </a:spcAft>
            </a:pPr>
            <a:endParaRPr lang="es-ES" sz="2000" dirty="0">
              <a:solidFill>
                <a:schemeClr val="bg1"/>
              </a:solidFill>
              <a:latin typeface="Lato" panose="020F0502020204030203" pitchFamily="34" charset="0"/>
              <a:ea typeface="Lato" panose="020F0502020204030203" pitchFamily="34" charset="0"/>
              <a:cs typeface="Lato" panose="020F0502020204030203" pitchFamily="34" charset="0"/>
            </a:endParaRPr>
          </a:p>
          <a:p>
            <a:pPr lvl="0" algn="just" rtl="0">
              <a:lnSpc>
                <a:spcPct val="150000"/>
              </a:lnSpc>
              <a:spcBef>
                <a:spcPts val="0"/>
              </a:spcBef>
              <a:spcAft>
                <a:spcPts val="0"/>
              </a:spcAft>
            </a:pPr>
            <a:r>
              <a:rPr lang="es-ES" sz="2000" b="1" dirty="0">
                <a:solidFill>
                  <a:srgbClr val="FFFF00"/>
                </a:solidFill>
                <a:latin typeface="Lato" panose="020F0502020204030203" pitchFamily="34" charset="0"/>
                <a:ea typeface="Lato" panose="020F0502020204030203" pitchFamily="34" charset="0"/>
                <a:cs typeface="Lato" panose="020F0502020204030203" pitchFamily="34" charset="0"/>
              </a:rPr>
              <a:t>=&gt;</a:t>
            </a:r>
            <a:r>
              <a:rPr lang="es-ES" sz="2000" dirty="0">
                <a:solidFill>
                  <a:schemeClr val="bg1"/>
                </a:solidFill>
                <a:latin typeface="Lato" panose="020F0502020204030203" pitchFamily="34" charset="0"/>
                <a:ea typeface="Lato" panose="020F0502020204030203" pitchFamily="34" charset="0"/>
                <a:cs typeface="Lato" panose="020F0502020204030203" pitchFamily="34" charset="0"/>
              </a:rPr>
              <a:t> Se pueden lanzar </a:t>
            </a:r>
            <a:r>
              <a:rPr lang="es-ES" sz="2000" dirty="0">
                <a:solidFill>
                  <a:srgbClr val="FFFF00"/>
                </a:solidFill>
                <a:latin typeface="Lato" panose="020F0502020204030203" pitchFamily="34" charset="0"/>
                <a:ea typeface="Lato" panose="020F0502020204030203" pitchFamily="34" charset="0"/>
                <a:cs typeface="Lato" panose="020F0502020204030203" pitchFamily="34" charset="0"/>
              </a:rPr>
              <a:t>subtipos</a:t>
            </a:r>
            <a:r>
              <a:rPr lang="es-ES" sz="2000" dirty="0">
                <a:solidFill>
                  <a:schemeClr val="bg1"/>
                </a:solidFill>
                <a:latin typeface="Lato" panose="020F0502020204030203" pitchFamily="34" charset="0"/>
                <a:ea typeface="Lato" panose="020F0502020204030203" pitchFamily="34" charset="0"/>
                <a:cs typeface="Lato" panose="020F0502020204030203" pitchFamily="34" charset="0"/>
              </a:rPr>
              <a:t> de las excepciones declaradas, ya que podrán ser capturadas en el bloque catch correspondiente a su </a:t>
            </a:r>
            <a:r>
              <a:rPr lang="es-ES" sz="2000" dirty="0" err="1">
                <a:solidFill>
                  <a:schemeClr val="bg1"/>
                </a:solidFill>
                <a:latin typeface="Lato" panose="020F0502020204030203" pitchFamily="34" charset="0"/>
                <a:ea typeface="Lato" panose="020F0502020204030203" pitchFamily="34" charset="0"/>
                <a:cs typeface="Lato" panose="020F0502020204030203" pitchFamily="34" charset="0"/>
              </a:rPr>
              <a:t>supertipo</a:t>
            </a:r>
            <a:r>
              <a:rPr lang="es-ES" sz="2000" dirty="0">
                <a:solidFill>
                  <a:schemeClr val="bg1"/>
                </a:solidFill>
                <a:latin typeface="Lato" panose="020F0502020204030203" pitchFamily="34" charset="0"/>
                <a:ea typeface="Lato" panose="020F0502020204030203" pitchFamily="34" charset="0"/>
                <a:cs typeface="Lato" panose="020F0502020204030203" pitchFamily="34" charset="0"/>
              </a:rPr>
              <a:t>.</a:t>
            </a:r>
          </a:p>
        </p:txBody>
      </p:sp>
      <p:sp>
        <p:nvSpPr>
          <p:cNvPr id="2" name="Google Shape;195;p22">
            <a:extLst>
              <a:ext uri="{FF2B5EF4-FFF2-40B4-BE49-F238E27FC236}">
                <a16:creationId xmlns:a16="http://schemas.microsoft.com/office/drawing/2014/main" id="{D88AF66A-7F4C-FA03-D0FC-E47067F91AC1}"/>
              </a:ext>
            </a:extLst>
          </p:cNvPr>
          <p:cNvSpPr txBox="1"/>
          <p:nvPr/>
        </p:nvSpPr>
        <p:spPr>
          <a:xfrm>
            <a:off x="328764" y="254461"/>
            <a:ext cx="8486469"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800" b="1" u="sng" dirty="0">
                <a:solidFill>
                  <a:srgbClr val="F5860B"/>
                </a:solidFill>
                <a:latin typeface="Lato"/>
                <a:ea typeface="Lato"/>
                <a:cs typeface="Lato"/>
                <a:sym typeface="Lato"/>
              </a:rPr>
              <a:t>Manejo de excepciones en Java: </a:t>
            </a:r>
            <a:r>
              <a:rPr lang="es-419" sz="2800" b="1" u="sng" dirty="0" err="1">
                <a:solidFill>
                  <a:srgbClr val="F5860B"/>
                </a:solidFill>
                <a:latin typeface="Lato"/>
                <a:ea typeface="Lato"/>
                <a:cs typeface="Lato"/>
                <a:sym typeface="Lato"/>
              </a:rPr>
              <a:t>Throws</a:t>
            </a:r>
            <a:endParaRPr sz="2800" b="1" u="sng" dirty="0">
              <a:solidFill>
                <a:srgbClr val="F5860B"/>
              </a:solidFill>
              <a:latin typeface="Lato"/>
              <a:ea typeface="Lato"/>
              <a:cs typeface="Lato"/>
              <a:sym typeface="Lato"/>
            </a:endParaRPr>
          </a:p>
        </p:txBody>
      </p:sp>
    </p:spTree>
    <p:extLst>
      <p:ext uri="{BB962C8B-B14F-4D97-AF65-F5344CB8AC3E}">
        <p14:creationId xmlns:p14="http://schemas.microsoft.com/office/powerpoint/2010/main" val="40714605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4"/>
          <p:cNvSpPr txBox="1"/>
          <p:nvPr/>
        </p:nvSpPr>
        <p:spPr>
          <a:xfrm>
            <a:off x="338849" y="525540"/>
            <a:ext cx="8466301" cy="58474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600" b="1" u="sng" dirty="0">
                <a:solidFill>
                  <a:srgbClr val="F5860B"/>
                </a:solidFill>
                <a:latin typeface="Lato"/>
                <a:ea typeface="Lato"/>
                <a:cs typeface="Lato"/>
                <a:sym typeface="Lato"/>
              </a:rPr>
              <a:t>CREANDO NUESTRAS PROPIAS EXCEPCIONES</a:t>
            </a:r>
          </a:p>
        </p:txBody>
      </p:sp>
      <p:sp>
        <p:nvSpPr>
          <p:cNvPr id="208" name="Google Shape;208;p24"/>
          <p:cNvSpPr txBox="1"/>
          <p:nvPr/>
        </p:nvSpPr>
        <p:spPr>
          <a:xfrm>
            <a:off x="338849" y="1333332"/>
            <a:ext cx="8568083" cy="3262401"/>
          </a:xfrm>
          <a:prstGeom prst="rect">
            <a:avLst/>
          </a:prstGeom>
          <a:noFill/>
          <a:ln>
            <a:noFill/>
          </a:ln>
        </p:spPr>
        <p:txBody>
          <a:bodyPr spcFirstLastPara="1" wrap="square" lIns="91425" tIns="91425" rIns="91425" bIns="91425" anchor="t" anchorCtr="0">
            <a:spAutoFit/>
          </a:bodyPr>
          <a:lstStyle/>
          <a:p>
            <a:pPr marL="0" lvl="0" indent="0" algn="just" rtl="0">
              <a:lnSpc>
                <a:spcPct val="200000"/>
              </a:lnSpc>
              <a:spcBef>
                <a:spcPts val="0"/>
              </a:spcBef>
              <a:spcAft>
                <a:spcPts val="0"/>
              </a:spcAft>
              <a:buNone/>
            </a:pPr>
            <a:r>
              <a:rPr lang="es-419" sz="2000" b="1" dirty="0">
                <a:solidFill>
                  <a:srgbClr val="FFFF00"/>
                </a:solidFill>
                <a:latin typeface="Lato"/>
                <a:ea typeface="Lato"/>
                <a:cs typeface="Lato"/>
                <a:sym typeface="Lato"/>
              </a:rPr>
              <a:t>=&gt;</a:t>
            </a:r>
            <a:r>
              <a:rPr lang="es-419" sz="2000" dirty="0">
                <a:solidFill>
                  <a:schemeClr val="lt1"/>
                </a:solidFill>
                <a:latin typeface="Lato"/>
                <a:ea typeface="Lato"/>
                <a:cs typeface="Lato"/>
                <a:sym typeface="Lato"/>
              </a:rPr>
              <a:t> Además de las clases de excepciones que define Java, se pueden definir nuevas excepciones personalizadas para que las aplicaciones tengan </a:t>
            </a:r>
            <a:r>
              <a:rPr lang="es-419" sz="2000" b="1" dirty="0">
                <a:solidFill>
                  <a:srgbClr val="00B0F0"/>
                </a:solidFill>
                <a:latin typeface="Lato"/>
                <a:ea typeface="Lato"/>
                <a:cs typeface="Lato"/>
                <a:sym typeface="Lato"/>
              </a:rPr>
              <a:t>control específico </a:t>
            </a:r>
            <a:r>
              <a:rPr lang="es-419" sz="2000" dirty="0">
                <a:solidFill>
                  <a:schemeClr val="lt1"/>
                </a:solidFill>
                <a:latin typeface="Lato"/>
                <a:ea typeface="Lato"/>
                <a:cs typeface="Lato"/>
                <a:sym typeface="Lato"/>
              </a:rPr>
              <a:t>de errores, definiendo acciones concretas ante errores particulares sin tener que depender de excepciones más genéricas que podrían no ser tan descriptivas sobre la naturaleza del error.</a:t>
            </a:r>
            <a:endParaRPr sz="2000" i="1" dirty="0">
              <a:solidFill>
                <a:schemeClr val="bg1"/>
              </a:solidFill>
              <a:latin typeface="Lato"/>
              <a:ea typeface="Lato"/>
              <a:cs typeface="Lato"/>
              <a:sym typeface="Lato"/>
            </a:endParaRPr>
          </a:p>
        </p:txBody>
      </p:sp>
    </p:spTree>
    <p:extLst>
      <p:ext uri="{BB962C8B-B14F-4D97-AF65-F5344CB8AC3E}">
        <p14:creationId xmlns:p14="http://schemas.microsoft.com/office/powerpoint/2010/main" val="39124474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4"/>
          <p:cNvSpPr txBox="1"/>
          <p:nvPr/>
        </p:nvSpPr>
        <p:spPr>
          <a:xfrm>
            <a:off x="338849" y="173848"/>
            <a:ext cx="8466301" cy="58474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600" b="1" u="sng" dirty="0">
                <a:solidFill>
                  <a:srgbClr val="F5860B"/>
                </a:solidFill>
                <a:latin typeface="Lato"/>
                <a:ea typeface="Lato"/>
                <a:cs typeface="Lato"/>
                <a:sym typeface="Lato"/>
              </a:rPr>
              <a:t>CREANDO NUESTRAS PROPIAS EXCEPCIONES</a:t>
            </a:r>
          </a:p>
        </p:txBody>
      </p:sp>
      <p:sp>
        <p:nvSpPr>
          <p:cNvPr id="208" name="Google Shape;208;p24"/>
          <p:cNvSpPr txBox="1"/>
          <p:nvPr/>
        </p:nvSpPr>
        <p:spPr>
          <a:xfrm>
            <a:off x="338849" y="964055"/>
            <a:ext cx="8568083" cy="3985676"/>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s-419" sz="1900" b="1" dirty="0">
                <a:solidFill>
                  <a:srgbClr val="FFFF00"/>
                </a:solidFill>
                <a:latin typeface="Lato"/>
                <a:ea typeface="Lato"/>
                <a:cs typeface="Lato"/>
                <a:sym typeface="Lato"/>
              </a:rPr>
              <a:t>=&gt;</a:t>
            </a:r>
            <a:r>
              <a:rPr lang="es-419" sz="1900" dirty="0">
                <a:solidFill>
                  <a:schemeClr val="lt1"/>
                </a:solidFill>
                <a:latin typeface="Lato"/>
                <a:ea typeface="Lato"/>
                <a:cs typeface="Lato"/>
                <a:sym typeface="Lato"/>
              </a:rPr>
              <a:t> Aquellas que se definan, tienen que </a:t>
            </a:r>
            <a:r>
              <a:rPr lang="es-419" sz="1900" b="1" u="sng" dirty="0">
                <a:solidFill>
                  <a:srgbClr val="FFFF00"/>
                </a:solidFill>
                <a:latin typeface="Lato"/>
                <a:ea typeface="Lato"/>
                <a:cs typeface="Lato"/>
                <a:sym typeface="Lato"/>
              </a:rPr>
              <a:t>heredar</a:t>
            </a:r>
            <a:r>
              <a:rPr lang="es-419" sz="1900" b="1" dirty="0">
                <a:solidFill>
                  <a:srgbClr val="E06666"/>
                </a:solidFill>
                <a:latin typeface="Lato"/>
                <a:ea typeface="Lato"/>
                <a:cs typeface="Lato"/>
                <a:sym typeface="Lato"/>
              </a:rPr>
              <a:t> </a:t>
            </a:r>
            <a:r>
              <a:rPr lang="es-419" sz="1900" b="1" dirty="0">
                <a:solidFill>
                  <a:srgbClr val="FFFF00"/>
                </a:solidFill>
                <a:latin typeface="Lato"/>
                <a:ea typeface="Lato"/>
                <a:cs typeface="Lato"/>
                <a:sym typeface="Lato"/>
              </a:rPr>
              <a:t>de la clase base </a:t>
            </a:r>
            <a:r>
              <a:rPr lang="es-419" sz="1900" b="1" u="sng" dirty="0" err="1">
                <a:solidFill>
                  <a:srgbClr val="FFFF00"/>
                </a:solidFill>
                <a:latin typeface="Lato"/>
                <a:ea typeface="Lato"/>
                <a:cs typeface="Lato"/>
                <a:sym typeface="Lato"/>
              </a:rPr>
              <a:t>Exception</a:t>
            </a:r>
            <a:r>
              <a:rPr lang="es-419" sz="1900" b="1" dirty="0">
                <a:solidFill>
                  <a:schemeClr val="lt1"/>
                </a:solidFill>
                <a:latin typeface="Lato"/>
                <a:ea typeface="Lato"/>
                <a:cs typeface="Lato"/>
                <a:sym typeface="Lato"/>
              </a:rPr>
              <a:t>.</a:t>
            </a:r>
            <a:endParaRPr sz="1900" b="1" dirty="0">
              <a:solidFill>
                <a:schemeClr val="lt1"/>
              </a:solidFill>
              <a:latin typeface="Lato"/>
              <a:ea typeface="Lato"/>
              <a:cs typeface="Lato"/>
              <a:sym typeface="Lato"/>
            </a:endParaRPr>
          </a:p>
          <a:p>
            <a:pPr marL="0" lvl="0" indent="0" algn="just" rtl="0">
              <a:spcBef>
                <a:spcPts val="0"/>
              </a:spcBef>
              <a:spcAft>
                <a:spcPts val="0"/>
              </a:spcAft>
              <a:buNone/>
            </a:pPr>
            <a:r>
              <a:rPr lang="es-419" sz="1900" dirty="0">
                <a:solidFill>
                  <a:schemeClr val="bg1"/>
                </a:solidFill>
                <a:latin typeface="Lato"/>
                <a:ea typeface="Lato"/>
                <a:cs typeface="Lato"/>
                <a:sym typeface="Lato"/>
              </a:rPr>
              <a:t>                     </a:t>
            </a:r>
          </a:p>
          <a:p>
            <a:pPr marL="0" lvl="0" indent="0" algn="just" rtl="0">
              <a:spcBef>
                <a:spcPts val="0"/>
              </a:spcBef>
              <a:spcAft>
                <a:spcPts val="0"/>
              </a:spcAft>
              <a:buNone/>
            </a:pPr>
            <a:r>
              <a:rPr lang="es-419" sz="1900" dirty="0">
                <a:solidFill>
                  <a:schemeClr val="bg1"/>
                </a:solidFill>
                <a:latin typeface="Lato"/>
                <a:ea typeface="Lato"/>
                <a:cs typeface="Lato"/>
                <a:sym typeface="Lato"/>
              </a:rPr>
              <a:t>                    * Ejemplo:        </a:t>
            </a:r>
            <a:r>
              <a:rPr lang="es-419" sz="1900" i="1" dirty="0" err="1">
                <a:solidFill>
                  <a:schemeClr val="bg1"/>
                </a:solidFill>
                <a:latin typeface="Lato"/>
                <a:ea typeface="Lato"/>
                <a:cs typeface="Lato"/>
                <a:sym typeface="Lato"/>
              </a:rPr>
              <a:t>public</a:t>
            </a:r>
            <a:r>
              <a:rPr lang="es-419" sz="1900" i="1" dirty="0">
                <a:solidFill>
                  <a:schemeClr val="bg1"/>
                </a:solidFill>
                <a:latin typeface="Lato"/>
                <a:ea typeface="Lato"/>
                <a:cs typeface="Lato"/>
                <a:sym typeface="Lato"/>
              </a:rPr>
              <a:t> </a:t>
            </a:r>
            <a:r>
              <a:rPr lang="es-419" sz="1900" i="1" dirty="0" err="1">
                <a:solidFill>
                  <a:schemeClr val="bg1"/>
                </a:solidFill>
                <a:latin typeface="Lato"/>
                <a:ea typeface="Lato"/>
                <a:cs typeface="Lato"/>
                <a:sym typeface="Lato"/>
              </a:rPr>
              <a:t>class</a:t>
            </a:r>
            <a:r>
              <a:rPr lang="es-419" sz="1900" i="1" dirty="0">
                <a:solidFill>
                  <a:schemeClr val="bg1"/>
                </a:solidFill>
                <a:latin typeface="Lato"/>
                <a:ea typeface="Lato"/>
                <a:cs typeface="Lato"/>
                <a:sym typeface="Lato"/>
              </a:rPr>
              <a:t> </a:t>
            </a:r>
            <a:r>
              <a:rPr lang="es-419" sz="1900" i="1" dirty="0" err="1">
                <a:solidFill>
                  <a:schemeClr val="bg1"/>
                </a:solidFill>
                <a:latin typeface="Lato"/>
                <a:ea typeface="Lato"/>
                <a:cs typeface="Lato"/>
                <a:sym typeface="Lato"/>
              </a:rPr>
              <a:t>MiExcepcion</a:t>
            </a:r>
            <a:r>
              <a:rPr lang="es-419" sz="1900" i="1" dirty="0">
                <a:solidFill>
                  <a:schemeClr val="bg1"/>
                </a:solidFill>
                <a:latin typeface="Lato"/>
                <a:ea typeface="Lato"/>
                <a:cs typeface="Lato"/>
                <a:sym typeface="Lato"/>
              </a:rPr>
              <a:t> </a:t>
            </a:r>
            <a:r>
              <a:rPr lang="es-419" sz="1900" i="1" dirty="0" err="1">
                <a:solidFill>
                  <a:schemeClr val="bg1"/>
                </a:solidFill>
                <a:latin typeface="Lato"/>
                <a:ea typeface="Lato"/>
                <a:cs typeface="Lato"/>
                <a:sym typeface="Lato"/>
              </a:rPr>
              <a:t>extends</a:t>
            </a:r>
            <a:r>
              <a:rPr lang="es-419" sz="1900" i="1" dirty="0">
                <a:solidFill>
                  <a:schemeClr val="bg1"/>
                </a:solidFill>
                <a:latin typeface="Lato"/>
                <a:ea typeface="Lato"/>
                <a:cs typeface="Lato"/>
                <a:sym typeface="Lato"/>
              </a:rPr>
              <a:t> </a:t>
            </a:r>
            <a:r>
              <a:rPr lang="es-419" sz="1900" i="1" dirty="0" err="1">
                <a:solidFill>
                  <a:schemeClr val="bg1"/>
                </a:solidFill>
                <a:latin typeface="Lato"/>
                <a:ea typeface="Lato"/>
                <a:cs typeface="Lato"/>
                <a:sym typeface="Lato"/>
              </a:rPr>
              <a:t>Exception</a:t>
            </a:r>
            <a:r>
              <a:rPr lang="es-419" sz="1900" i="1" dirty="0">
                <a:solidFill>
                  <a:schemeClr val="bg1"/>
                </a:solidFill>
                <a:latin typeface="Lato"/>
                <a:ea typeface="Lato"/>
                <a:cs typeface="Lato"/>
                <a:sym typeface="Lato"/>
              </a:rPr>
              <a:t> { </a:t>
            </a:r>
            <a:endParaRPr sz="1900" i="1" dirty="0">
              <a:solidFill>
                <a:schemeClr val="bg1"/>
              </a:solidFill>
              <a:latin typeface="Lato"/>
              <a:ea typeface="Lato"/>
              <a:cs typeface="Lato"/>
              <a:sym typeface="Lato"/>
            </a:endParaRPr>
          </a:p>
          <a:p>
            <a:pPr marL="0" lvl="0" indent="457200" algn="just" rtl="0">
              <a:spcBef>
                <a:spcPts val="0"/>
              </a:spcBef>
              <a:spcAft>
                <a:spcPts val="0"/>
              </a:spcAft>
              <a:buNone/>
            </a:pPr>
            <a:r>
              <a:rPr lang="es-419" sz="1900" i="1" dirty="0">
                <a:solidFill>
                  <a:schemeClr val="bg1"/>
                </a:solidFill>
                <a:latin typeface="Lato"/>
                <a:ea typeface="Lato"/>
                <a:cs typeface="Lato"/>
                <a:sym typeface="Lato"/>
              </a:rPr>
              <a:t>                                                   …</a:t>
            </a:r>
            <a:endParaRPr sz="1900" i="1" dirty="0">
              <a:solidFill>
                <a:schemeClr val="bg1"/>
              </a:solidFill>
              <a:latin typeface="Lato"/>
              <a:ea typeface="Lato"/>
              <a:cs typeface="Lato"/>
              <a:sym typeface="Lato"/>
            </a:endParaRPr>
          </a:p>
          <a:p>
            <a:pPr marL="0" lvl="0" indent="0" algn="just" rtl="0">
              <a:spcBef>
                <a:spcPts val="0"/>
              </a:spcBef>
              <a:spcAft>
                <a:spcPts val="0"/>
              </a:spcAft>
              <a:buNone/>
            </a:pPr>
            <a:r>
              <a:rPr lang="es-419" sz="1900" i="1" dirty="0">
                <a:solidFill>
                  <a:schemeClr val="bg1"/>
                </a:solidFill>
                <a:latin typeface="Lato"/>
                <a:ea typeface="Lato"/>
                <a:cs typeface="Lato"/>
                <a:sym typeface="Lato"/>
              </a:rPr>
              <a:t>                                                   }</a:t>
            </a:r>
          </a:p>
          <a:p>
            <a:pPr marL="0" lvl="0" indent="0" algn="just" rtl="0">
              <a:spcBef>
                <a:spcPts val="0"/>
              </a:spcBef>
              <a:spcAft>
                <a:spcPts val="0"/>
              </a:spcAft>
              <a:buNone/>
            </a:pPr>
            <a:endParaRPr lang="es-419" sz="1900" i="1" dirty="0">
              <a:solidFill>
                <a:schemeClr val="bg1"/>
              </a:solidFill>
              <a:latin typeface="Lato"/>
              <a:ea typeface="Lato"/>
              <a:cs typeface="Lato"/>
              <a:sym typeface="Lato"/>
            </a:endParaRPr>
          </a:p>
          <a:p>
            <a:pPr marL="0" lvl="0" indent="0" algn="just" rtl="0">
              <a:spcBef>
                <a:spcPts val="0"/>
              </a:spcBef>
              <a:spcAft>
                <a:spcPts val="0"/>
              </a:spcAft>
              <a:buNone/>
            </a:pPr>
            <a:r>
              <a:rPr lang="es-419" sz="1900" b="1" dirty="0">
                <a:solidFill>
                  <a:srgbClr val="FFFF00"/>
                </a:solidFill>
                <a:latin typeface="Lato"/>
                <a:ea typeface="Lato"/>
                <a:cs typeface="Lato"/>
                <a:sym typeface="Lato"/>
              </a:rPr>
              <a:t>=&gt;</a:t>
            </a:r>
            <a:r>
              <a:rPr lang="es-419" sz="1900" b="1" i="1" dirty="0">
                <a:solidFill>
                  <a:schemeClr val="bg1"/>
                </a:solidFill>
                <a:latin typeface="Lato"/>
                <a:ea typeface="Lato"/>
                <a:cs typeface="Lato"/>
                <a:sym typeface="Lato"/>
              </a:rPr>
              <a:t> </a:t>
            </a:r>
            <a:r>
              <a:rPr lang="es-ES" sz="1900" dirty="0">
                <a:solidFill>
                  <a:schemeClr val="lt1"/>
                </a:solidFill>
                <a:latin typeface="Lato"/>
                <a:ea typeface="Lato"/>
                <a:cs typeface="Lato"/>
              </a:rPr>
              <a:t>Normalmente, se definen varios constructores para proporcionar flexibilidad en cómo se puede lanzar la excepción, pasando mensajes de error o causas</a:t>
            </a:r>
          </a:p>
          <a:p>
            <a:pPr marL="0" lvl="0" indent="0" algn="just" rtl="0">
              <a:spcBef>
                <a:spcPts val="0"/>
              </a:spcBef>
              <a:spcAft>
                <a:spcPts val="0"/>
              </a:spcAft>
              <a:buNone/>
            </a:pPr>
            <a:endParaRPr lang="es-AR" sz="1900" dirty="0">
              <a:solidFill>
                <a:schemeClr val="lt1"/>
              </a:solidFill>
              <a:latin typeface="Lato"/>
              <a:ea typeface="Lato"/>
              <a:cs typeface="Lato"/>
              <a:sym typeface="Lato"/>
            </a:endParaRPr>
          </a:p>
          <a:p>
            <a:pPr marL="0" lvl="0" indent="0" algn="just" rtl="0">
              <a:spcBef>
                <a:spcPts val="0"/>
              </a:spcBef>
              <a:spcAft>
                <a:spcPts val="0"/>
              </a:spcAft>
              <a:buNone/>
            </a:pPr>
            <a:r>
              <a:rPr lang="es-419" sz="1900" b="1" dirty="0">
                <a:solidFill>
                  <a:srgbClr val="FFFF00"/>
                </a:solidFill>
                <a:latin typeface="Lato"/>
                <a:ea typeface="Lato"/>
                <a:cs typeface="Lato"/>
                <a:sym typeface="Lato"/>
              </a:rPr>
              <a:t>=&gt; </a:t>
            </a:r>
            <a:r>
              <a:rPr lang="es-ES" sz="1900" dirty="0">
                <a:solidFill>
                  <a:schemeClr val="lt1"/>
                </a:solidFill>
                <a:latin typeface="Lato"/>
                <a:ea typeface="Lato"/>
                <a:cs typeface="Lato"/>
              </a:rPr>
              <a:t>Cada excepción en Java puede encapsular información sobre el contexto en el que ocurrió el error, incluyendo un mensaje descriptivo y un rastro de pila (</a:t>
            </a:r>
            <a:r>
              <a:rPr lang="es-ES" sz="1900" dirty="0" err="1">
                <a:solidFill>
                  <a:schemeClr val="lt1"/>
                </a:solidFill>
                <a:latin typeface="Lato"/>
                <a:ea typeface="Lato"/>
                <a:cs typeface="Lato"/>
              </a:rPr>
              <a:t>stack</a:t>
            </a:r>
            <a:r>
              <a:rPr lang="es-ES" sz="1900" dirty="0">
                <a:solidFill>
                  <a:schemeClr val="lt1"/>
                </a:solidFill>
                <a:latin typeface="Lato"/>
                <a:ea typeface="Lato"/>
                <a:cs typeface="Lato"/>
              </a:rPr>
              <a:t> trace) que indica la secuencia de llamadas que llevó al error. Esto es crucial para depurar y resolver problemas en el software.</a:t>
            </a:r>
            <a:endParaRPr sz="1900" dirty="0">
              <a:solidFill>
                <a:schemeClr val="lt1"/>
              </a:solidFill>
              <a:latin typeface="Lato"/>
              <a:ea typeface="Lato"/>
              <a:cs typeface="Lato"/>
              <a:sym typeface="Lato"/>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pic>
        <p:nvPicPr>
          <p:cNvPr id="213" name="Google Shape;213;p25"/>
          <p:cNvPicPr preferRelativeResize="0"/>
          <p:nvPr/>
        </p:nvPicPr>
        <p:blipFill>
          <a:blip r:embed="rId3">
            <a:alphaModFix/>
          </a:blip>
          <a:stretch>
            <a:fillRect/>
          </a:stretch>
        </p:blipFill>
        <p:spPr>
          <a:xfrm>
            <a:off x="118533" y="1032934"/>
            <a:ext cx="9025467" cy="4110566"/>
          </a:xfrm>
          <a:prstGeom prst="rect">
            <a:avLst/>
          </a:prstGeom>
          <a:noFill/>
          <a:ln>
            <a:noFill/>
          </a:ln>
        </p:spPr>
      </p:pic>
      <p:sp>
        <p:nvSpPr>
          <p:cNvPr id="214" name="Google Shape;214;p25"/>
          <p:cNvSpPr txBox="1"/>
          <p:nvPr/>
        </p:nvSpPr>
        <p:spPr>
          <a:xfrm>
            <a:off x="1609350" y="153811"/>
            <a:ext cx="6567496" cy="64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3000" b="1" u="sng" dirty="0">
                <a:solidFill>
                  <a:srgbClr val="F5860B"/>
                </a:solidFill>
                <a:latin typeface="Lato"/>
                <a:ea typeface="Lato"/>
                <a:cs typeface="Lato"/>
                <a:sym typeface="Lato"/>
              </a:rPr>
              <a:t>Creamos nuestra propia excepción</a:t>
            </a:r>
            <a:endParaRPr sz="3000" b="1" u="sng" dirty="0">
              <a:solidFill>
                <a:srgbClr val="F5860B"/>
              </a:solidFill>
              <a:latin typeface="Lato"/>
              <a:ea typeface="Lato"/>
              <a:cs typeface="Lato"/>
              <a:sym typeface="Lato"/>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pic>
        <p:nvPicPr>
          <p:cNvPr id="219" name="Google Shape;219;p26"/>
          <p:cNvPicPr preferRelativeResize="0"/>
          <p:nvPr/>
        </p:nvPicPr>
        <p:blipFill>
          <a:blip r:embed="rId3">
            <a:alphaModFix/>
          </a:blip>
          <a:stretch>
            <a:fillRect/>
          </a:stretch>
        </p:blipFill>
        <p:spPr>
          <a:xfrm>
            <a:off x="180622" y="888688"/>
            <a:ext cx="8963378" cy="4254812"/>
          </a:xfrm>
          <a:prstGeom prst="rect">
            <a:avLst/>
          </a:prstGeom>
          <a:noFill/>
          <a:ln>
            <a:noFill/>
          </a:ln>
        </p:spPr>
      </p:pic>
      <p:sp>
        <p:nvSpPr>
          <p:cNvPr id="220" name="Google Shape;220;p26"/>
          <p:cNvSpPr txBox="1"/>
          <p:nvPr/>
        </p:nvSpPr>
        <p:spPr>
          <a:xfrm>
            <a:off x="-66900" y="133502"/>
            <a:ext cx="9277800" cy="584745"/>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sz="2600" b="1" u="sng" dirty="0">
                <a:solidFill>
                  <a:srgbClr val="F5860B"/>
                </a:solidFill>
                <a:latin typeface="Lato"/>
                <a:ea typeface="Lato"/>
                <a:cs typeface="Lato"/>
                <a:sym typeface="Lato"/>
              </a:rPr>
              <a:t>Creamos el método que puede llegar a lanzar esa excepción</a:t>
            </a:r>
            <a:endParaRPr sz="2600" b="1" u="sng" dirty="0">
              <a:solidFill>
                <a:srgbClr val="F5860B"/>
              </a:solidFill>
              <a:latin typeface="Lato"/>
              <a:ea typeface="Lato"/>
              <a:cs typeface="Lato"/>
              <a:sym typeface="Lato"/>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pic>
        <p:nvPicPr>
          <p:cNvPr id="225" name="Google Shape;225;p27"/>
          <p:cNvPicPr preferRelativeResize="0"/>
          <p:nvPr/>
        </p:nvPicPr>
        <p:blipFill>
          <a:blip r:embed="rId3">
            <a:alphaModFix/>
          </a:blip>
          <a:stretch>
            <a:fillRect/>
          </a:stretch>
        </p:blipFill>
        <p:spPr>
          <a:xfrm>
            <a:off x="149100" y="923299"/>
            <a:ext cx="8845800" cy="4220201"/>
          </a:xfrm>
          <a:prstGeom prst="rect">
            <a:avLst/>
          </a:prstGeom>
          <a:noFill/>
          <a:ln>
            <a:noFill/>
          </a:ln>
        </p:spPr>
      </p:pic>
      <p:sp>
        <p:nvSpPr>
          <p:cNvPr id="226" name="Google Shape;226;p27"/>
          <p:cNvSpPr txBox="1"/>
          <p:nvPr/>
        </p:nvSpPr>
        <p:spPr>
          <a:xfrm>
            <a:off x="149100" y="0"/>
            <a:ext cx="8845800" cy="92329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sz="2400" b="1" u="sng" dirty="0">
                <a:solidFill>
                  <a:srgbClr val="F5860B"/>
                </a:solidFill>
                <a:latin typeface="Lato"/>
                <a:ea typeface="Lato"/>
                <a:cs typeface="Lato"/>
                <a:sym typeface="Lato"/>
              </a:rPr>
              <a:t>Envolvemos el método que contiene el posible error a manejar </a:t>
            </a:r>
          </a:p>
          <a:p>
            <a:pPr marL="0" lvl="0" indent="0" algn="ctr" rtl="0">
              <a:spcBef>
                <a:spcPts val="0"/>
              </a:spcBef>
              <a:spcAft>
                <a:spcPts val="0"/>
              </a:spcAft>
              <a:buNone/>
            </a:pPr>
            <a:r>
              <a:rPr lang="es-419" sz="2400" b="1" u="sng" dirty="0">
                <a:solidFill>
                  <a:srgbClr val="F5860B"/>
                </a:solidFill>
                <a:latin typeface="Lato"/>
                <a:ea typeface="Lato"/>
                <a:cs typeface="Lato"/>
                <a:sym typeface="Lato"/>
              </a:rPr>
              <a:t>en un bloque try/catch</a:t>
            </a:r>
            <a:endParaRPr sz="2400" b="1" u="sng" dirty="0">
              <a:solidFill>
                <a:srgbClr val="F5860B"/>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5"/>
          <p:cNvSpPr txBox="1"/>
          <p:nvPr/>
        </p:nvSpPr>
        <p:spPr>
          <a:xfrm>
            <a:off x="441300" y="129500"/>
            <a:ext cx="7077100" cy="58474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600" b="1" u="sng" dirty="0">
                <a:solidFill>
                  <a:srgbClr val="F5860B"/>
                </a:solidFill>
                <a:latin typeface="Lato"/>
                <a:ea typeface="Lato"/>
                <a:cs typeface="Lato"/>
                <a:sym typeface="Lato"/>
              </a:rPr>
              <a:t>VENTAJAS DEL USO DE EXCEPCIONES</a:t>
            </a:r>
            <a:endParaRPr sz="2600" b="1" u="sng" dirty="0">
              <a:solidFill>
                <a:srgbClr val="F5860B"/>
              </a:solidFill>
              <a:latin typeface="Lato"/>
              <a:ea typeface="Lato"/>
              <a:cs typeface="Lato"/>
              <a:sym typeface="Lato"/>
            </a:endParaRPr>
          </a:p>
        </p:txBody>
      </p:sp>
      <p:pic>
        <p:nvPicPr>
          <p:cNvPr id="3" name="Imagen 2">
            <a:extLst>
              <a:ext uri="{FF2B5EF4-FFF2-40B4-BE49-F238E27FC236}">
                <a16:creationId xmlns:a16="http://schemas.microsoft.com/office/drawing/2014/main" id="{BBA09A69-83B7-E753-0007-928EEB6D4F2F}"/>
              </a:ext>
            </a:extLst>
          </p:cNvPr>
          <p:cNvPicPr>
            <a:picLocks noChangeAspect="1"/>
          </p:cNvPicPr>
          <p:nvPr/>
        </p:nvPicPr>
        <p:blipFill>
          <a:blip r:embed="rId3"/>
          <a:stretch>
            <a:fillRect/>
          </a:stretch>
        </p:blipFill>
        <p:spPr>
          <a:xfrm>
            <a:off x="201951" y="1032934"/>
            <a:ext cx="8755781" cy="4013806"/>
          </a:xfrm>
          <a:prstGeom prst="rect">
            <a:avLst/>
          </a:prstGeom>
        </p:spPr>
      </p:pic>
    </p:spTree>
    <p:extLst>
      <p:ext uri="{BB962C8B-B14F-4D97-AF65-F5344CB8AC3E}">
        <p14:creationId xmlns:p14="http://schemas.microsoft.com/office/powerpoint/2010/main" val="27327709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6" name="Google Shape;226;p27"/>
          <p:cNvSpPr txBox="1"/>
          <p:nvPr/>
        </p:nvSpPr>
        <p:spPr>
          <a:xfrm>
            <a:off x="149100" y="0"/>
            <a:ext cx="8845800" cy="584745"/>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sz="2600" b="1" u="sng" dirty="0">
                <a:solidFill>
                  <a:srgbClr val="F5860B"/>
                </a:solidFill>
                <a:latin typeface="Lato"/>
                <a:ea typeface="Lato"/>
                <a:cs typeface="Lato"/>
                <a:sym typeface="Lato"/>
              </a:rPr>
              <a:t>Otro ejemplo de clase personalizada</a:t>
            </a:r>
            <a:endParaRPr sz="2600" b="1" u="sng" dirty="0">
              <a:solidFill>
                <a:srgbClr val="F5860B"/>
              </a:solidFill>
              <a:latin typeface="Lato"/>
              <a:ea typeface="Lato"/>
              <a:cs typeface="Lato"/>
              <a:sym typeface="Lato"/>
            </a:endParaRPr>
          </a:p>
        </p:txBody>
      </p:sp>
      <p:pic>
        <p:nvPicPr>
          <p:cNvPr id="3" name="Imagen 2">
            <a:extLst>
              <a:ext uri="{FF2B5EF4-FFF2-40B4-BE49-F238E27FC236}">
                <a16:creationId xmlns:a16="http://schemas.microsoft.com/office/drawing/2014/main" id="{1B8ABA4B-17D6-2C76-2CD5-008ED3B2B2E4}"/>
              </a:ext>
            </a:extLst>
          </p:cNvPr>
          <p:cNvPicPr>
            <a:picLocks noChangeAspect="1"/>
          </p:cNvPicPr>
          <p:nvPr/>
        </p:nvPicPr>
        <p:blipFill>
          <a:blip r:embed="rId3"/>
          <a:stretch>
            <a:fillRect/>
          </a:stretch>
        </p:blipFill>
        <p:spPr>
          <a:xfrm>
            <a:off x="149100" y="657828"/>
            <a:ext cx="8845800" cy="4348429"/>
          </a:xfrm>
          <a:prstGeom prst="rect">
            <a:avLst/>
          </a:prstGeom>
        </p:spPr>
      </p:pic>
    </p:spTree>
    <p:extLst>
      <p:ext uri="{BB962C8B-B14F-4D97-AF65-F5344CB8AC3E}">
        <p14:creationId xmlns:p14="http://schemas.microsoft.com/office/powerpoint/2010/main" val="24884035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6" name="Google Shape;226;p27"/>
          <p:cNvSpPr txBox="1"/>
          <p:nvPr/>
        </p:nvSpPr>
        <p:spPr>
          <a:xfrm>
            <a:off x="149100" y="0"/>
            <a:ext cx="8845800" cy="55396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sz="2400" b="1" u="sng" dirty="0">
                <a:solidFill>
                  <a:srgbClr val="F5860B"/>
                </a:solidFill>
                <a:latin typeface="Lato"/>
                <a:ea typeface="Lato"/>
                <a:cs typeface="Lato"/>
                <a:sym typeface="Lato"/>
              </a:rPr>
              <a:t>HERENCIA Y EXCEPCIONES</a:t>
            </a:r>
            <a:endParaRPr sz="2400" b="1" u="sng" dirty="0">
              <a:solidFill>
                <a:srgbClr val="F5860B"/>
              </a:solidFill>
              <a:latin typeface="Lato"/>
              <a:ea typeface="Lato"/>
              <a:cs typeface="Lato"/>
              <a:sym typeface="Lato"/>
            </a:endParaRPr>
          </a:p>
        </p:txBody>
      </p:sp>
      <p:pic>
        <p:nvPicPr>
          <p:cNvPr id="3" name="Imagen 2">
            <a:extLst>
              <a:ext uri="{FF2B5EF4-FFF2-40B4-BE49-F238E27FC236}">
                <a16:creationId xmlns:a16="http://schemas.microsoft.com/office/drawing/2014/main" id="{80CF54A2-90E7-1C1A-B064-0EB4FB30BCB7}"/>
              </a:ext>
            </a:extLst>
          </p:cNvPr>
          <p:cNvPicPr>
            <a:picLocks noChangeAspect="1"/>
          </p:cNvPicPr>
          <p:nvPr/>
        </p:nvPicPr>
        <p:blipFill>
          <a:blip r:embed="rId3"/>
          <a:stretch>
            <a:fillRect/>
          </a:stretch>
        </p:blipFill>
        <p:spPr>
          <a:xfrm>
            <a:off x="62270" y="553968"/>
            <a:ext cx="8932629" cy="4499295"/>
          </a:xfrm>
          <a:prstGeom prst="rect">
            <a:avLst/>
          </a:prstGeom>
        </p:spPr>
      </p:pic>
    </p:spTree>
    <p:extLst>
      <p:ext uri="{BB962C8B-B14F-4D97-AF65-F5344CB8AC3E}">
        <p14:creationId xmlns:p14="http://schemas.microsoft.com/office/powerpoint/2010/main" val="18746630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6" name="Google Shape;226;p27"/>
          <p:cNvSpPr txBox="1"/>
          <p:nvPr/>
        </p:nvSpPr>
        <p:spPr>
          <a:xfrm>
            <a:off x="149100" y="0"/>
            <a:ext cx="8845800" cy="55396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sz="2400" b="1" u="sng" dirty="0">
                <a:solidFill>
                  <a:srgbClr val="F5860B"/>
                </a:solidFill>
                <a:latin typeface="Lato"/>
                <a:ea typeface="Lato"/>
                <a:cs typeface="Lato"/>
                <a:sym typeface="Lato"/>
              </a:rPr>
              <a:t>SOBREESCRITURA DE EXCEPCIONES</a:t>
            </a:r>
            <a:endParaRPr sz="2400" b="1" u="sng" dirty="0">
              <a:solidFill>
                <a:srgbClr val="F5860B"/>
              </a:solidFill>
              <a:latin typeface="Lato"/>
              <a:ea typeface="Lato"/>
              <a:cs typeface="Lato"/>
              <a:sym typeface="Lato"/>
            </a:endParaRPr>
          </a:p>
        </p:txBody>
      </p:sp>
      <p:pic>
        <p:nvPicPr>
          <p:cNvPr id="3" name="Imagen 2">
            <a:extLst>
              <a:ext uri="{FF2B5EF4-FFF2-40B4-BE49-F238E27FC236}">
                <a16:creationId xmlns:a16="http://schemas.microsoft.com/office/drawing/2014/main" id="{D2AD2090-98E3-0BFC-8A18-07960FE4B987}"/>
              </a:ext>
            </a:extLst>
          </p:cNvPr>
          <p:cNvPicPr>
            <a:picLocks noChangeAspect="1"/>
          </p:cNvPicPr>
          <p:nvPr/>
        </p:nvPicPr>
        <p:blipFill>
          <a:blip r:embed="rId3"/>
          <a:stretch>
            <a:fillRect/>
          </a:stretch>
        </p:blipFill>
        <p:spPr>
          <a:xfrm>
            <a:off x="68926" y="553968"/>
            <a:ext cx="8925973" cy="4524194"/>
          </a:xfrm>
          <a:prstGeom prst="rect">
            <a:avLst/>
          </a:prstGeom>
        </p:spPr>
      </p:pic>
    </p:spTree>
    <p:extLst>
      <p:ext uri="{BB962C8B-B14F-4D97-AF65-F5344CB8AC3E}">
        <p14:creationId xmlns:p14="http://schemas.microsoft.com/office/powerpoint/2010/main" val="27124407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8"/>
          <p:cNvSpPr txBox="1"/>
          <p:nvPr/>
        </p:nvSpPr>
        <p:spPr>
          <a:xfrm>
            <a:off x="525684" y="302198"/>
            <a:ext cx="7761978" cy="58474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2600" b="1" u="sng" dirty="0">
                <a:solidFill>
                  <a:srgbClr val="F5860B"/>
                </a:solidFill>
                <a:latin typeface="Lato"/>
                <a:ea typeface="Lato"/>
                <a:cs typeface="Lato"/>
                <a:sym typeface="Lato"/>
              </a:rPr>
              <a:t>MALAS PRÁCTICAS AL MANEJAR EXCEPCIONES</a:t>
            </a:r>
          </a:p>
        </p:txBody>
      </p:sp>
      <p:sp>
        <p:nvSpPr>
          <p:cNvPr id="232" name="Google Shape;232;p28"/>
          <p:cNvSpPr txBox="1"/>
          <p:nvPr/>
        </p:nvSpPr>
        <p:spPr>
          <a:xfrm>
            <a:off x="369274" y="1048440"/>
            <a:ext cx="6189787" cy="4062620"/>
          </a:xfrm>
          <a:prstGeom prst="rect">
            <a:avLst/>
          </a:prstGeom>
          <a:noFill/>
          <a:ln>
            <a:noFill/>
          </a:ln>
        </p:spPr>
        <p:txBody>
          <a:bodyPr spcFirstLastPara="1" wrap="square" lIns="91425" tIns="91425" rIns="91425" bIns="91425" anchor="t" anchorCtr="0">
            <a:spAutoFit/>
          </a:bodyPr>
          <a:lstStyle/>
          <a:p>
            <a:pPr marL="457200" lvl="0" indent="-330200" algn="l" rtl="0">
              <a:lnSpc>
                <a:spcPct val="150000"/>
              </a:lnSpc>
              <a:spcBef>
                <a:spcPts val="0"/>
              </a:spcBef>
              <a:spcAft>
                <a:spcPts val="0"/>
              </a:spcAft>
              <a:buClr>
                <a:schemeClr val="lt1"/>
              </a:buClr>
              <a:buSzPts val="1600"/>
              <a:buFont typeface="Lato"/>
              <a:buChar char="●"/>
            </a:pPr>
            <a:r>
              <a:rPr lang="es-419" sz="1800" dirty="0">
                <a:solidFill>
                  <a:schemeClr val="lt1"/>
                </a:solidFill>
                <a:latin typeface="Lato"/>
                <a:ea typeface="Lato"/>
                <a:cs typeface="Lato"/>
                <a:sym typeface="Lato"/>
              </a:rPr>
              <a:t>Ignorar las excepciones o capturarlas sin hacer nada.</a:t>
            </a:r>
          </a:p>
          <a:p>
            <a:pPr marL="127000" lvl="0" algn="l" rtl="0">
              <a:spcBef>
                <a:spcPts val="0"/>
              </a:spcBef>
              <a:spcAft>
                <a:spcPts val="0"/>
              </a:spcAft>
              <a:buClr>
                <a:schemeClr val="lt1"/>
              </a:buClr>
              <a:buSzPts val="1600"/>
            </a:pPr>
            <a:endParaRPr sz="1800" dirty="0">
              <a:solidFill>
                <a:schemeClr val="lt1"/>
              </a:solidFill>
              <a:latin typeface="Lato"/>
              <a:ea typeface="Lato"/>
              <a:cs typeface="Lato"/>
              <a:sym typeface="Lato"/>
            </a:endParaRPr>
          </a:p>
          <a:p>
            <a:pPr marL="457200" lvl="0" indent="-330200" algn="l" rtl="0">
              <a:lnSpc>
                <a:spcPct val="150000"/>
              </a:lnSpc>
              <a:spcBef>
                <a:spcPts val="0"/>
              </a:spcBef>
              <a:spcAft>
                <a:spcPts val="0"/>
              </a:spcAft>
              <a:buClr>
                <a:schemeClr val="lt1"/>
              </a:buClr>
              <a:buSzPts val="1600"/>
              <a:buFont typeface="Lato"/>
              <a:buChar char="●"/>
            </a:pPr>
            <a:r>
              <a:rPr lang="es-419" sz="1800" dirty="0">
                <a:solidFill>
                  <a:schemeClr val="lt1"/>
                </a:solidFill>
                <a:latin typeface="Lato"/>
                <a:ea typeface="Lato"/>
                <a:cs typeface="Lato"/>
                <a:sym typeface="Lato"/>
              </a:rPr>
              <a:t>Capturar excepciones demasiado generales.</a:t>
            </a:r>
          </a:p>
          <a:p>
            <a:pPr marL="127000" lvl="0" algn="l" rtl="0">
              <a:spcBef>
                <a:spcPts val="0"/>
              </a:spcBef>
              <a:spcAft>
                <a:spcPts val="0"/>
              </a:spcAft>
              <a:buClr>
                <a:schemeClr val="lt1"/>
              </a:buClr>
              <a:buSzPts val="1600"/>
            </a:pPr>
            <a:endParaRPr sz="1800" dirty="0">
              <a:solidFill>
                <a:schemeClr val="lt1"/>
              </a:solidFill>
              <a:latin typeface="Lato"/>
              <a:ea typeface="Lato"/>
              <a:cs typeface="Lato"/>
              <a:sym typeface="Lato"/>
            </a:endParaRPr>
          </a:p>
          <a:p>
            <a:pPr marL="457200" lvl="0" indent="-330200" algn="l" rtl="0">
              <a:lnSpc>
                <a:spcPct val="150000"/>
              </a:lnSpc>
              <a:spcBef>
                <a:spcPts val="0"/>
              </a:spcBef>
              <a:spcAft>
                <a:spcPts val="0"/>
              </a:spcAft>
              <a:buClr>
                <a:schemeClr val="lt1"/>
              </a:buClr>
              <a:buSzPts val="1600"/>
              <a:buFont typeface="Lato"/>
              <a:buChar char="●"/>
            </a:pPr>
            <a:r>
              <a:rPr lang="es-419" sz="1800" dirty="0">
                <a:solidFill>
                  <a:schemeClr val="lt1"/>
                </a:solidFill>
                <a:latin typeface="Lato"/>
                <a:ea typeface="Lato"/>
                <a:cs typeface="Lato"/>
                <a:sym typeface="Lato"/>
              </a:rPr>
              <a:t>Usar excepciones para controlar el flujo del programa (condicionales o iteraciones). Es ineficiente y hace le código más difícil de leer y mantener. Las excepciones están diseñadas para manejar errores, no para controlar el flujo de ejecución en condiciones normales.</a:t>
            </a:r>
            <a:endParaRPr sz="1800" dirty="0">
              <a:solidFill>
                <a:schemeClr val="lt1"/>
              </a:solidFill>
              <a:latin typeface="Lato"/>
              <a:ea typeface="Lato"/>
              <a:cs typeface="Lato"/>
              <a:sym typeface="Lato"/>
            </a:endParaRPr>
          </a:p>
        </p:txBody>
      </p:sp>
      <p:sp>
        <p:nvSpPr>
          <p:cNvPr id="233" name="Google Shape;233;p28"/>
          <p:cNvSpPr/>
          <p:nvPr/>
        </p:nvSpPr>
        <p:spPr>
          <a:xfrm>
            <a:off x="6670419" y="1986494"/>
            <a:ext cx="1882500" cy="1801500"/>
          </a:xfrm>
          <a:prstGeom prst="noSmoking">
            <a:avLst>
              <a:gd name="adj" fmla="val 18750"/>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8"/>
          <p:cNvSpPr txBox="1"/>
          <p:nvPr/>
        </p:nvSpPr>
        <p:spPr>
          <a:xfrm>
            <a:off x="477559" y="302199"/>
            <a:ext cx="7761978" cy="58474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sz="2600" b="1" u="sng" dirty="0">
                <a:solidFill>
                  <a:srgbClr val="F5860B"/>
                </a:solidFill>
                <a:latin typeface="Lato"/>
                <a:ea typeface="Lato"/>
                <a:cs typeface="Lato"/>
                <a:sym typeface="Lato"/>
              </a:rPr>
              <a:t>MALAS PRÁCTICAS AL MANEJAR EXCEPCIONES</a:t>
            </a:r>
          </a:p>
        </p:txBody>
      </p:sp>
      <p:sp>
        <p:nvSpPr>
          <p:cNvPr id="233" name="Google Shape;233;p28"/>
          <p:cNvSpPr/>
          <p:nvPr/>
        </p:nvSpPr>
        <p:spPr>
          <a:xfrm>
            <a:off x="6892225" y="2879156"/>
            <a:ext cx="1882500" cy="1801500"/>
          </a:xfrm>
          <a:prstGeom prst="noSmoking">
            <a:avLst>
              <a:gd name="adj" fmla="val 18750"/>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CuadroTexto 2">
            <a:extLst>
              <a:ext uri="{FF2B5EF4-FFF2-40B4-BE49-F238E27FC236}">
                <a16:creationId xmlns:a16="http://schemas.microsoft.com/office/drawing/2014/main" id="{CA663A1B-B782-F5A0-E996-6AC4364540FF}"/>
              </a:ext>
            </a:extLst>
          </p:cNvPr>
          <p:cNvSpPr txBox="1"/>
          <p:nvPr/>
        </p:nvSpPr>
        <p:spPr>
          <a:xfrm>
            <a:off x="369275" y="1319030"/>
            <a:ext cx="6522950" cy="3361626"/>
          </a:xfrm>
          <a:prstGeom prst="rect">
            <a:avLst/>
          </a:prstGeom>
          <a:noFill/>
        </p:spPr>
        <p:txBody>
          <a:bodyPr wrap="square">
            <a:spAutoFit/>
          </a:bodyPr>
          <a:lstStyle/>
          <a:p>
            <a:pPr marL="457200" lvl="0" indent="-330200" algn="l" rtl="0">
              <a:lnSpc>
                <a:spcPct val="150000"/>
              </a:lnSpc>
              <a:spcBef>
                <a:spcPts val="0"/>
              </a:spcBef>
              <a:spcAft>
                <a:spcPts val="0"/>
              </a:spcAft>
              <a:buClr>
                <a:schemeClr val="lt1"/>
              </a:buClr>
              <a:buSzPts val="1600"/>
              <a:buFont typeface="Lato"/>
              <a:buChar char="●"/>
            </a:pPr>
            <a:r>
              <a:rPr lang="es-ES" sz="1800" dirty="0">
                <a:solidFill>
                  <a:schemeClr val="bg1"/>
                </a:solidFill>
                <a:latin typeface="Lato" panose="020F0502020204030203" pitchFamily="34" charset="0"/>
                <a:ea typeface="Lato" panose="020F0502020204030203" pitchFamily="34" charset="0"/>
                <a:cs typeface="Lato" panose="020F0502020204030203" pitchFamily="34" charset="0"/>
              </a:rPr>
              <a:t>Aunque es técnicamente posible, generalmente no se recomienda capturar y manejar objetos de tipo Error porque representan problemas graves como fallas de la JVM que una aplicación no debería intentar manejar</a:t>
            </a:r>
            <a:r>
              <a:rPr lang="es-ES" sz="1800" dirty="0">
                <a:solidFill>
                  <a:schemeClr val="lt1"/>
                </a:solidFill>
                <a:latin typeface="Lato"/>
                <a:ea typeface="Lato"/>
                <a:cs typeface="Lato"/>
                <a:sym typeface="Lato"/>
              </a:rPr>
              <a:t>.</a:t>
            </a:r>
          </a:p>
          <a:p>
            <a:pPr marL="127000" lvl="0" algn="l" rtl="0">
              <a:lnSpc>
                <a:spcPct val="150000"/>
              </a:lnSpc>
              <a:spcBef>
                <a:spcPts val="0"/>
              </a:spcBef>
              <a:spcAft>
                <a:spcPts val="0"/>
              </a:spcAft>
              <a:buClr>
                <a:schemeClr val="lt1"/>
              </a:buClr>
              <a:buSzPts val="1600"/>
            </a:pPr>
            <a:endParaRPr lang="es-ES" sz="1800" dirty="0">
              <a:solidFill>
                <a:schemeClr val="lt1"/>
              </a:solidFill>
              <a:latin typeface="Lato"/>
              <a:ea typeface="Lato"/>
              <a:cs typeface="Lato"/>
              <a:sym typeface="Lato"/>
            </a:endParaRPr>
          </a:p>
          <a:p>
            <a:pPr marL="457200" indent="-330200">
              <a:lnSpc>
                <a:spcPct val="150000"/>
              </a:lnSpc>
              <a:buClr>
                <a:schemeClr val="lt1"/>
              </a:buClr>
              <a:buSzPts val="1600"/>
              <a:buFont typeface="Lato"/>
              <a:buChar char="●"/>
            </a:pPr>
            <a:r>
              <a:rPr lang="es-419" sz="1800" dirty="0">
                <a:solidFill>
                  <a:schemeClr val="lt1"/>
                </a:solidFill>
                <a:latin typeface="Lato"/>
                <a:ea typeface="Lato"/>
                <a:cs typeface="Lato"/>
                <a:sym typeface="Lato"/>
              </a:rPr>
              <a:t>Lanzar excepciones no comprobadas.</a:t>
            </a:r>
          </a:p>
          <a:p>
            <a:pPr marL="457200" indent="-330200">
              <a:lnSpc>
                <a:spcPct val="150000"/>
              </a:lnSpc>
              <a:buClr>
                <a:schemeClr val="lt1"/>
              </a:buClr>
              <a:buSzPts val="1600"/>
              <a:buFont typeface="Lato"/>
              <a:buChar char="●"/>
            </a:pPr>
            <a:endParaRPr lang="es-419" sz="1800" dirty="0">
              <a:solidFill>
                <a:schemeClr val="lt1"/>
              </a:solidFill>
              <a:latin typeface="Lato"/>
              <a:ea typeface="Lato"/>
              <a:cs typeface="Lato"/>
              <a:sym typeface="Lato"/>
            </a:endParaRPr>
          </a:p>
          <a:p>
            <a:pPr marL="457200" indent="-330200">
              <a:lnSpc>
                <a:spcPct val="150000"/>
              </a:lnSpc>
              <a:buClr>
                <a:schemeClr val="lt1"/>
              </a:buClr>
              <a:buSzPts val="1600"/>
              <a:buFont typeface="Lato"/>
              <a:buChar char="●"/>
            </a:pPr>
            <a:r>
              <a:rPr lang="es-419" sz="1800" dirty="0">
                <a:solidFill>
                  <a:schemeClr val="lt1"/>
                </a:solidFill>
                <a:latin typeface="Lato"/>
                <a:ea typeface="Lato"/>
                <a:cs typeface="Lato"/>
                <a:sym typeface="Lato"/>
              </a:rPr>
              <a:t>No cerrar los recursos.</a:t>
            </a:r>
            <a:endParaRPr lang="es-AR" sz="18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23068890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9"/>
          <p:cNvSpPr txBox="1"/>
          <p:nvPr/>
        </p:nvSpPr>
        <p:spPr>
          <a:xfrm>
            <a:off x="287000" y="207450"/>
            <a:ext cx="7333000" cy="553968"/>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L="0" indent="0">
              <a:buNone/>
              <a:defRPr sz="2400" b="1" u="sng">
                <a:solidFill>
                  <a:srgbClr val="E69138"/>
                </a:solidFill>
                <a:latin typeface="Lato"/>
                <a:ea typeface="Lato"/>
                <a:cs typeface="Lato"/>
              </a:defRPr>
            </a:lvl1pPr>
          </a:lstStyle>
          <a:p>
            <a:r>
              <a:rPr lang="es-ES" dirty="0">
                <a:solidFill>
                  <a:srgbClr val="F5860B"/>
                </a:solidFill>
                <a:sym typeface="Lato"/>
              </a:rPr>
              <a:t>BUENAS PRÁCTICAS AL MANEJAR EXCEPCIONES</a:t>
            </a:r>
          </a:p>
        </p:txBody>
      </p:sp>
      <p:sp>
        <p:nvSpPr>
          <p:cNvPr id="239" name="Google Shape;239;p29"/>
          <p:cNvSpPr txBox="1"/>
          <p:nvPr/>
        </p:nvSpPr>
        <p:spPr>
          <a:xfrm>
            <a:off x="287000" y="1219838"/>
            <a:ext cx="8399800" cy="1338798"/>
          </a:xfrm>
          <a:prstGeom prst="rect">
            <a:avLst/>
          </a:prstGeom>
          <a:noFill/>
          <a:ln>
            <a:noFill/>
          </a:ln>
        </p:spPr>
        <p:txBody>
          <a:bodyPr spcFirstLastPara="1" wrap="square" lIns="91425" tIns="91425" rIns="91425" bIns="91425" anchor="t" anchorCtr="0">
            <a:spAutoFit/>
          </a:bodyPr>
          <a:lstStyle/>
          <a:p>
            <a:pPr marL="127000" lvl="0" algn="l" rtl="0">
              <a:lnSpc>
                <a:spcPct val="150000"/>
              </a:lnSpc>
              <a:spcBef>
                <a:spcPts val="0"/>
              </a:spcBef>
              <a:spcAft>
                <a:spcPts val="0"/>
              </a:spcAft>
              <a:buClr>
                <a:schemeClr val="lt1"/>
              </a:buClr>
              <a:buSzPts val="1600"/>
            </a:pPr>
            <a:r>
              <a:rPr lang="es-419" sz="2000" b="1" dirty="0">
                <a:solidFill>
                  <a:srgbClr val="FFFF00"/>
                </a:solidFill>
                <a:latin typeface="Lato"/>
                <a:ea typeface="Lato"/>
                <a:cs typeface="Lato"/>
                <a:sym typeface="Lato"/>
              </a:rPr>
              <a:t>=&gt;</a:t>
            </a:r>
            <a:r>
              <a:rPr lang="es-419" sz="2000" dirty="0">
                <a:solidFill>
                  <a:schemeClr val="lt1"/>
                </a:solidFill>
                <a:latin typeface="Lato"/>
                <a:ea typeface="Lato"/>
                <a:cs typeface="Lato"/>
                <a:sym typeface="Lato"/>
              </a:rPr>
              <a:t> Capturar las excepciones más específicas antes de las más generales.</a:t>
            </a:r>
            <a:endParaRPr sz="2000" dirty="0">
              <a:solidFill>
                <a:schemeClr val="lt1"/>
              </a:solidFill>
              <a:latin typeface="Lato"/>
              <a:ea typeface="Lato"/>
              <a:cs typeface="Lato"/>
              <a:sym typeface="Lato"/>
            </a:endParaRPr>
          </a:p>
          <a:p>
            <a:pPr marL="127000" lvl="0" algn="l" rtl="0">
              <a:spcBef>
                <a:spcPts val="0"/>
              </a:spcBef>
              <a:spcAft>
                <a:spcPts val="0"/>
              </a:spcAft>
              <a:buClr>
                <a:schemeClr val="lt1"/>
              </a:buClr>
              <a:buSzPts val="1600"/>
            </a:pPr>
            <a:endParaRPr lang="es-419" sz="1800" dirty="0">
              <a:solidFill>
                <a:schemeClr val="lt1"/>
              </a:solidFill>
              <a:latin typeface="Lato"/>
              <a:ea typeface="Lato"/>
              <a:cs typeface="Lato"/>
              <a:sym typeface="Lato"/>
            </a:endParaRPr>
          </a:p>
          <a:p>
            <a:pPr marL="127000" lvl="0" algn="l" rtl="0">
              <a:lnSpc>
                <a:spcPct val="150000"/>
              </a:lnSpc>
              <a:spcBef>
                <a:spcPts val="0"/>
              </a:spcBef>
              <a:spcAft>
                <a:spcPts val="0"/>
              </a:spcAft>
              <a:buClr>
                <a:schemeClr val="lt1"/>
              </a:buClr>
              <a:buSzPts val="1600"/>
            </a:pPr>
            <a:r>
              <a:rPr lang="es-419" sz="1800" dirty="0">
                <a:solidFill>
                  <a:schemeClr val="lt1"/>
                </a:solidFill>
                <a:latin typeface="Lato"/>
                <a:ea typeface="Lato"/>
                <a:cs typeface="Lato"/>
                <a:sym typeface="Lato"/>
              </a:rPr>
              <a:t>Por ejemplo:</a:t>
            </a:r>
          </a:p>
        </p:txBody>
      </p:sp>
      <p:pic>
        <p:nvPicPr>
          <p:cNvPr id="3" name="Imagen 2">
            <a:extLst>
              <a:ext uri="{FF2B5EF4-FFF2-40B4-BE49-F238E27FC236}">
                <a16:creationId xmlns:a16="http://schemas.microsoft.com/office/drawing/2014/main" id="{47B509DA-7CF8-47FC-361F-847727D14031}"/>
              </a:ext>
            </a:extLst>
          </p:cNvPr>
          <p:cNvPicPr>
            <a:picLocks noChangeAspect="1"/>
          </p:cNvPicPr>
          <p:nvPr/>
        </p:nvPicPr>
        <p:blipFill>
          <a:blip r:embed="rId3"/>
          <a:stretch>
            <a:fillRect/>
          </a:stretch>
        </p:blipFill>
        <p:spPr>
          <a:xfrm>
            <a:off x="1938076" y="2057400"/>
            <a:ext cx="6748724" cy="3086100"/>
          </a:xfrm>
          <a:prstGeom prst="rect">
            <a:avLst/>
          </a:prstGeom>
        </p:spPr>
      </p:pic>
      <p:sp>
        <p:nvSpPr>
          <p:cNvPr id="4" name="Google Shape;240;p29">
            <a:extLst>
              <a:ext uri="{FF2B5EF4-FFF2-40B4-BE49-F238E27FC236}">
                <a16:creationId xmlns:a16="http://schemas.microsoft.com/office/drawing/2014/main" id="{E26743B8-340F-B730-91FC-FDBC44129404}"/>
              </a:ext>
            </a:extLst>
          </p:cNvPr>
          <p:cNvSpPr/>
          <p:nvPr/>
        </p:nvSpPr>
        <p:spPr>
          <a:xfrm>
            <a:off x="632088" y="3465095"/>
            <a:ext cx="960900" cy="957769"/>
          </a:xfrm>
          <a:prstGeom prst="smileyFace">
            <a:avLst>
              <a:gd name="adj" fmla="val 4653"/>
            </a:avLst>
          </a:prstGeom>
          <a:solidFill>
            <a:srgbClr val="00FF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708057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9"/>
          <p:cNvSpPr txBox="1"/>
          <p:nvPr/>
        </p:nvSpPr>
        <p:spPr>
          <a:xfrm>
            <a:off x="287000" y="207450"/>
            <a:ext cx="7333000" cy="553968"/>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L="0" indent="0">
              <a:buNone/>
              <a:defRPr sz="2400" b="1" u="sng">
                <a:solidFill>
                  <a:srgbClr val="E69138"/>
                </a:solidFill>
                <a:latin typeface="Lato"/>
                <a:ea typeface="Lato"/>
                <a:cs typeface="Lato"/>
              </a:defRPr>
            </a:lvl1pPr>
          </a:lstStyle>
          <a:p>
            <a:r>
              <a:rPr lang="es-ES" dirty="0">
                <a:solidFill>
                  <a:srgbClr val="F5860B"/>
                </a:solidFill>
                <a:sym typeface="Lato"/>
              </a:rPr>
              <a:t>BUENAS PRÁCTICAS AL MANEJAR EXCEPCIONES</a:t>
            </a:r>
          </a:p>
        </p:txBody>
      </p:sp>
      <p:sp>
        <p:nvSpPr>
          <p:cNvPr id="239" name="Google Shape;239;p29"/>
          <p:cNvSpPr txBox="1"/>
          <p:nvPr/>
        </p:nvSpPr>
        <p:spPr>
          <a:xfrm>
            <a:off x="287000" y="991238"/>
            <a:ext cx="8399800" cy="4339619"/>
          </a:xfrm>
          <a:prstGeom prst="rect">
            <a:avLst/>
          </a:prstGeom>
          <a:noFill/>
          <a:ln>
            <a:noFill/>
          </a:ln>
        </p:spPr>
        <p:txBody>
          <a:bodyPr spcFirstLastPara="1" wrap="square" lIns="91425" tIns="91425" rIns="91425" bIns="91425" anchor="t" anchorCtr="0">
            <a:spAutoFit/>
          </a:bodyPr>
          <a:lstStyle/>
          <a:p>
            <a:pPr marL="127000" lvl="0" algn="l" rtl="0">
              <a:lnSpc>
                <a:spcPct val="150000"/>
              </a:lnSpc>
              <a:spcBef>
                <a:spcPts val="0"/>
              </a:spcBef>
              <a:spcAft>
                <a:spcPts val="0"/>
              </a:spcAft>
              <a:buClr>
                <a:schemeClr val="lt1"/>
              </a:buClr>
              <a:buSzPts val="1600"/>
            </a:pPr>
            <a:r>
              <a:rPr lang="es-419" sz="2000" b="1" dirty="0">
                <a:solidFill>
                  <a:srgbClr val="FFFF00"/>
                </a:solidFill>
                <a:latin typeface="Lato"/>
                <a:ea typeface="Lato"/>
                <a:cs typeface="Lato"/>
                <a:sym typeface="Lato"/>
              </a:rPr>
              <a:t>=&gt;</a:t>
            </a:r>
            <a:r>
              <a:rPr lang="es-419" sz="2000" dirty="0">
                <a:solidFill>
                  <a:schemeClr val="lt1"/>
                </a:solidFill>
                <a:latin typeface="Lato"/>
                <a:ea typeface="Lato"/>
                <a:cs typeface="Lato"/>
                <a:sym typeface="Lato"/>
              </a:rPr>
              <a:t> Documentar las excepciones.</a:t>
            </a:r>
            <a:endParaRPr sz="2000" dirty="0">
              <a:solidFill>
                <a:schemeClr val="lt1"/>
              </a:solidFill>
              <a:latin typeface="Lato"/>
              <a:ea typeface="Lato"/>
              <a:cs typeface="Lato"/>
              <a:sym typeface="Lato"/>
            </a:endParaRPr>
          </a:p>
          <a:p>
            <a:pPr marL="127000" lvl="0" algn="l" rtl="0">
              <a:lnSpc>
                <a:spcPct val="150000"/>
              </a:lnSpc>
              <a:spcBef>
                <a:spcPts val="0"/>
              </a:spcBef>
              <a:spcAft>
                <a:spcPts val="0"/>
              </a:spcAft>
              <a:buClr>
                <a:schemeClr val="lt1"/>
              </a:buClr>
              <a:buSzPts val="1600"/>
            </a:pPr>
            <a:endParaRPr lang="es-419" sz="2000" dirty="0">
              <a:solidFill>
                <a:schemeClr val="lt1"/>
              </a:solidFill>
              <a:latin typeface="Lato"/>
              <a:ea typeface="Lato"/>
              <a:cs typeface="Lato"/>
              <a:sym typeface="Lato"/>
            </a:endParaRPr>
          </a:p>
          <a:p>
            <a:pPr marL="127000" lvl="0" algn="l" rtl="0">
              <a:lnSpc>
                <a:spcPct val="150000"/>
              </a:lnSpc>
              <a:spcBef>
                <a:spcPts val="0"/>
              </a:spcBef>
              <a:spcAft>
                <a:spcPts val="0"/>
              </a:spcAft>
              <a:buClr>
                <a:schemeClr val="lt1"/>
              </a:buClr>
              <a:buSzPts val="1600"/>
            </a:pPr>
            <a:r>
              <a:rPr lang="es-419" sz="2000" b="1" dirty="0">
                <a:solidFill>
                  <a:srgbClr val="FFFF00"/>
                </a:solidFill>
                <a:latin typeface="Lato"/>
                <a:ea typeface="Lato"/>
                <a:cs typeface="Lato"/>
                <a:sym typeface="Lato"/>
              </a:rPr>
              <a:t>=&gt;</a:t>
            </a:r>
            <a:r>
              <a:rPr lang="es-419" sz="2000" dirty="0">
                <a:solidFill>
                  <a:schemeClr val="lt1"/>
                </a:solidFill>
                <a:latin typeface="Lato"/>
                <a:ea typeface="Lato"/>
                <a:cs typeface="Lato"/>
                <a:sym typeface="Lato"/>
              </a:rPr>
              <a:t> Usar excepciones comprobadas.</a:t>
            </a:r>
            <a:endParaRPr sz="2000" dirty="0">
              <a:solidFill>
                <a:schemeClr val="lt1"/>
              </a:solidFill>
              <a:latin typeface="Lato"/>
              <a:ea typeface="Lato"/>
              <a:cs typeface="Lato"/>
              <a:sym typeface="Lato"/>
            </a:endParaRPr>
          </a:p>
          <a:p>
            <a:pPr marL="127000" lvl="0" algn="l" rtl="0">
              <a:lnSpc>
                <a:spcPct val="150000"/>
              </a:lnSpc>
              <a:spcBef>
                <a:spcPts val="0"/>
              </a:spcBef>
              <a:spcAft>
                <a:spcPts val="0"/>
              </a:spcAft>
              <a:buClr>
                <a:schemeClr val="lt1"/>
              </a:buClr>
              <a:buSzPts val="1600"/>
            </a:pPr>
            <a:endParaRPr lang="es-419" sz="2000" dirty="0">
              <a:solidFill>
                <a:schemeClr val="lt1"/>
              </a:solidFill>
              <a:latin typeface="Lato"/>
              <a:ea typeface="Lato"/>
              <a:cs typeface="Lato"/>
              <a:sym typeface="Lato"/>
            </a:endParaRPr>
          </a:p>
          <a:p>
            <a:pPr marL="127000" lvl="0" algn="l" rtl="0">
              <a:lnSpc>
                <a:spcPct val="150000"/>
              </a:lnSpc>
              <a:spcBef>
                <a:spcPts val="0"/>
              </a:spcBef>
              <a:spcAft>
                <a:spcPts val="0"/>
              </a:spcAft>
              <a:buClr>
                <a:schemeClr val="lt1"/>
              </a:buClr>
              <a:buSzPts val="1600"/>
            </a:pPr>
            <a:r>
              <a:rPr lang="es-419" sz="2000" b="1" dirty="0">
                <a:solidFill>
                  <a:srgbClr val="FFFF00"/>
                </a:solidFill>
                <a:latin typeface="Lato"/>
                <a:ea typeface="Lato"/>
                <a:cs typeface="Lato"/>
                <a:sym typeface="Lato"/>
              </a:rPr>
              <a:t>=&gt;</a:t>
            </a:r>
            <a:r>
              <a:rPr lang="es-419" sz="2000" dirty="0">
                <a:solidFill>
                  <a:schemeClr val="lt1"/>
                </a:solidFill>
                <a:latin typeface="Lato"/>
                <a:ea typeface="Lato"/>
                <a:cs typeface="Lato"/>
                <a:sym typeface="Lato"/>
              </a:rPr>
              <a:t> Lanzar excepciones específicas.</a:t>
            </a:r>
          </a:p>
          <a:p>
            <a:pPr marL="127000" lvl="0" algn="l" rtl="0">
              <a:lnSpc>
                <a:spcPct val="150000"/>
              </a:lnSpc>
              <a:spcBef>
                <a:spcPts val="0"/>
              </a:spcBef>
              <a:spcAft>
                <a:spcPts val="0"/>
              </a:spcAft>
              <a:buClr>
                <a:schemeClr val="lt1"/>
              </a:buClr>
              <a:buSzPts val="1600"/>
            </a:pPr>
            <a:endParaRPr lang="es-419" sz="2000" dirty="0">
              <a:solidFill>
                <a:schemeClr val="lt1"/>
              </a:solidFill>
              <a:latin typeface="Lato"/>
              <a:ea typeface="Lato"/>
              <a:cs typeface="Lato"/>
              <a:sym typeface="Lato"/>
            </a:endParaRPr>
          </a:p>
          <a:p>
            <a:pPr marL="127000">
              <a:lnSpc>
                <a:spcPct val="150000"/>
              </a:lnSpc>
              <a:buClr>
                <a:schemeClr val="lt1"/>
              </a:buClr>
              <a:buSzPts val="1600"/>
            </a:pPr>
            <a:r>
              <a:rPr lang="es-ES" sz="2000" b="1" dirty="0">
                <a:solidFill>
                  <a:srgbClr val="FFFF00"/>
                </a:solidFill>
                <a:latin typeface="Lato"/>
                <a:ea typeface="Lato"/>
                <a:cs typeface="Lato"/>
              </a:rPr>
              <a:t>=&gt; </a:t>
            </a:r>
            <a:r>
              <a:rPr lang="es-ES" sz="2000" dirty="0">
                <a:solidFill>
                  <a:schemeClr val="lt1"/>
                </a:solidFill>
                <a:latin typeface="Lato"/>
                <a:ea typeface="Lato"/>
                <a:cs typeface="Lato"/>
              </a:rPr>
              <a:t>Lanzar excepciones de acuerdo al nivel de abstracción en el que nos encontramos.</a:t>
            </a:r>
            <a:endParaRPr lang="es-ES" sz="2000" dirty="0">
              <a:solidFill>
                <a:schemeClr val="bg1"/>
              </a:solidFill>
              <a:latin typeface="Lato" panose="020F0502020204030203" pitchFamily="34" charset="0"/>
              <a:ea typeface="Lato" panose="020F0502020204030203" pitchFamily="34" charset="0"/>
              <a:cs typeface="Lato" panose="020F0502020204030203" pitchFamily="34" charset="0"/>
              <a:sym typeface="Lato"/>
            </a:endParaRPr>
          </a:p>
          <a:p>
            <a:pPr marL="127000" lvl="0" algn="l" rtl="0">
              <a:lnSpc>
                <a:spcPct val="150000"/>
              </a:lnSpc>
              <a:spcBef>
                <a:spcPts val="0"/>
              </a:spcBef>
              <a:spcAft>
                <a:spcPts val="0"/>
              </a:spcAft>
              <a:buClr>
                <a:schemeClr val="lt1"/>
              </a:buClr>
              <a:buSzPts val="1600"/>
            </a:pPr>
            <a:endParaRPr lang="es-419" sz="2000" dirty="0">
              <a:solidFill>
                <a:schemeClr val="lt1"/>
              </a:solidFill>
              <a:latin typeface="Lato"/>
              <a:ea typeface="Lato"/>
              <a:cs typeface="Lato"/>
              <a:sym typeface="Lato"/>
            </a:endParaRPr>
          </a:p>
        </p:txBody>
      </p:sp>
      <p:sp>
        <p:nvSpPr>
          <p:cNvPr id="240" name="Google Shape;240;p29"/>
          <p:cNvSpPr/>
          <p:nvPr/>
        </p:nvSpPr>
        <p:spPr>
          <a:xfrm>
            <a:off x="6554826" y="1411447"/>
            <a:ext cx="1769400" cy="1749600"/>
          </a:xfrm>
          <a:prstGeom prst="smileyFace">
            <a:avLst>
              <a:gd name="adj" fmla="val 4653"/>
            </a:avLst>
          </a:prstGeom>
          <a:solidFill>
            <a:srgbClr val="00FF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087029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9"/>
          <p:cNvSpPr txBox="1"/>
          <p:nvPr/>
        </p:nvSpPr>
        <p:spPr>
          <a:xfrm>
            <a:off x="287000" y="207450"/>
            <a:ext cx="8452554" cy="553968"/>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L="0" indent="0">
              <a:buNone/>
              <a:defRPr sz="2400" b="1" u="sng">
                <a:solidFill>
                  <a:srgbClr val="E69138"/>
                </a:solidFill>
                <a:latin typeface="Lato"/>
                <a:ea typeface="Lato"/>
                <a:cs typeface="Lato"/>
              </a:defRPr>
            </a:lvl1pPr>
          </a:lstStyle>
          <a:p>
            <a:pPr algn="ctr"/>
            <a:r>
              <a:rPr lang="es-ES" dirty="0">
                <a:solidFill>
                  <a:srgbClr val="F5860B"/>
                </a:solidFill>
                <a:sym typeface="Lato"/>
              </a:rPr>
              <a:t>BUENAS PRÁCTICAS AL MANEJAR EXCEPCIONES</a:t>
            </a:r>
          </a:p>
        </p:txBody>
      </p:sp>
      <p:sp>
        <p:nvSpPr>
          <p:cNvPr id="239" name="Google Shape;239;p29"/>
          <p:cNvSpPr txBox="1"/>
          <p:nvPr/>
        </p:nvSpPr>
        <p:spPr>
          <a:xfrm>
            <a:off x="287000" y="990018"/>
            <a:ext cx="3069811" cy="3924121"/>
          </a:xfrm>
          <a:prstGeom prst="rect">
            <a:avLst/>
          </a:prstGeom>
          <a:noFill/>
          <a:ln>
            <a:noFill/>
          </a:ln>
        </p:spPr>
        <p:txBody>
          <a:bodyPr spcFirstLastPara="1" wrap="square" lIns="91425" tIns="91425" rIns="91425" bIns="91425" anchor="t" anchorCtr="0">
            <a:spAutoFit/>
          </a:bodyPr>
          <a:lstStyle/>
          <a:p>
            <a:pPr marL="127000" algn="just">
              <a:lnSpc>
                <a:spcPct val="150000"/>
              </a:lnSpc>
              <a:buClr>
                <a:schemeClr val="lt1"/>
              </a:buClr>
              <a:buSzPts val="1600"/>
            </a:pPr>
            <a:r>
              <a:rPr lang="es-419" sz="2000" b="1" dirty="0">
                <a:solidFill>
                  <a:srgbClr val="FFFF00"/>
                </a:solidFill>
                <a:latin typeface="Lato"/>
                <a:ea typeface="Lato"/>
                <a:cs typeface="Lato"/>
                <a:sym typeface="Lato"/>
              </a:rPr>
              <a:t>=&gt;  </a:t>
            </a:r>
            <a:r>
              <a:rPr lang="es-419" sz="1800" dirty="0">
                <a:solidFill>
                  <a:schemeClr val="lt1"/>
                </a:solidFill>
                <a:latin typeface="Lato"/>
                <a:ea typeface="Lato"/>
                <a:cs typeface="Lato"/>
                <a:sym typeface="Lato"/>
              </a:rPr>
              <a:t>Cerrar los recursos adecuadamente (puede hacerse en el bloque </a:t>
            </a:r>
            <a:r>
              <a:rPr lang="es-419" sz="1800" dirty="0" err="1">
                <a:solidFill>
                  <a:schemeClr val="lt1"/>
                </a:solidFill>
                <a:latin typeface="Lato"/>
                <a:ea typeface="Lato"/>
                <a:cs typeface="Lato"/>
                <a:sym typeface="Lato"/>
              </a:rPr>
              <a:t>finally</a:t>
            </a:r>
            <a:r>
              <a:rPr lang="es-419" sz="1800" dirty="0">
                <a:solidFill>
                  <a:schemeClr val="lt1"/>
                </a:solidFill>
                <a:latin typeface="Lato"/>
                <a:ea typeface="Lato"/>
                <a:cs typeface="Lato"/>
                <a:sym typeface="Lato"/>
              </a:rPr>
              <a:t>, que se ejecuta independientemente de si se lanzó una excepción o no).</a:t>
            </a:r>
          </a:p>
          <a:p>
            <a:pPr marL="127000" algn="just">
              <a:lnSpc>
                <a:spcPct val="150000"/>
              </a:lnSpc>
              <a:buClr>
                <a:schemeClr val="lt1"/>
              </a:buClr>
              <a:buSzPts val="1600"/>
            </a:pPr>
            <a:r>
              <a:rPr lang="es-AR" sz="1700" dirty="0">
                <a:solidFill>
                  <a:schemeClr val="lt1"/>
                </a:solidFill>
                <a:latin typeface="Lato"/>
                <a:ea typeface="Lato"/>
                <a:cs typeface="Lato"/>
              </a:rPr>
              <a:t>Una forma adecuada de hacerlo:</a:t>
            </a:r>
            <a:endParaRPr sz="2000" dirty="0">
              <a:solidFill>
                <a:schemeClr val="lt1"/>
              </a:solidFill>
              <a:latin typeface="Lato"/>
              <a:ea typeface="Lato"/>
              <a:cs typeface="Lato"/>
              <a:sym typeface="Lato"/>
            </a:endParaRPr>
          </a:p>
        </p:txBody>
      </p:sp>
      <p:pic>
        <p:nvPicPr>
          <p:cNvPr id="3" name="Imagen 2">
            <a:extLst>
              <a:ext uri="{FF2B5EF4-FFF2-40B4-BE49-F238E27FC236}">
                <a16:creationId xmlns:a16="http://schemas.microsoft.com/office/drawing/2014/main" id="{8933F268-019A-6E97-325B-A7889E38305A}"/>
              </a:ext>
            </a:extLst>
          </p:cNvPr>
          <p:cNvPicPr>
            <a:picLocks noChangeAspect="1"/>
          </p:cNvPicPr>
          <p:nvPr/>
        </p:nvPicPr>
        <p:blipFill>
          <a:blip r:embed="rId3"/>
          <a:stretch>
            <a:fillRect/>
          </a:stretch>
        </p:blipFill>
        <p:spPr>
          <a:xfrm>
            <a:off x="3814011" y="778292"/>
            <a:ext cx="5238364" cy="4268955"/>
          </a:xfrm>
          <a:prstGeom prst="rect">
            <a:avLst/>
          </a:prstGeom>
        </p:spPr>
      </p:pic>
    </p:spTree>
    <p:extLst>
      <p:ext uri="{BB962C8B-B14F-4D97-AF65-F5344CB8AC3E}">
        <p14:creationId xmlns:p14="http://schemas.microsoft.com/office/powerpoint/2010/main" val="31922550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9"/>
          <p:cNvSpPr txBox="1"/>
          <p:nvPr/>
        </p:nvSpPr>
        <p:spPr>
          <a:xfrm>
            <a:off x="286999" y="207450"/>
            <a:ext cx="8417385" cy="553968"/>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L="0" indent="0">
              <a:buNone/>
              <a:defRPr sz="2400" b="1" u="sng">
                <a:solidFill>
                  <a:srgbClr val="E69138"/>
                </a:solidFill>
                <a:latin typeface="Lato"/>
                <a:ea typeface="Lato"/>
                <a:cs typeface="Lato"/>
              </a:defRPr>
            </a:lvl1pPr>
          </a:lstStyle>
          <a:p>
            <a:pPr algn="ctr"/>
            <a:r>
              <a:rPr lang="es-ES" dirty="0">
                <a:solidFill>
                  <a:srgbClr val="F5860B"/>
                </a:solidFill>
                <a:sym typeface="Lato"/>
              </a:rPr>
              <a:t>BUENAS PRÁCTICAS AL MANEJAR EXCEPCIONES</a:t>
            </a:r>
          </a:p>
        </p:txBody>
      </p:sp>
      <p:sp>
        <p:nvSpPr>
          <p:cNvPr id="240" name="Google Shape;240;p29"/>
          <p:cNvSpPr/>
          <p:nvPr/>
        </p:nvSpPr>
        <p:spPr>
          <a:xfrm>
            <a:off x="7121768" y="2110153"/>
            <a:ext cx="1582617" cy="1629727"/>
          </a:xfrm>
          <a:prstGeom prst="smileyFace">
            <a:avLst>
              <a:gd name="adj" fmla="val 4653"/>
            </a:avLst>
          </a:prstGeom>
          <a:solidFill>
            <a:srgbClr val="00FF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CuadroTexto 2">
            <a:extLst>
              <a:ext uri="{FF2B5EF4-FFF2-40B4-BE49-F238E27FC236}">
                <a16:creationId xmlns:a16="http://schemas.microsoft.com/office/drawing/2014/main" id="{CA4C7F09-2C29-1286-AA32-33DC87CCCDD4}"/>
              </a:ext>
            </a:extLst>
          </p:cNvPr>
          <p:cNvSpPr txBox="1"/>
          <p:nvPr/>
        </p:nvSpPr>
        <p:spPr>
          <a:xfrm>
            <a:off x="439615" y="1186078"/>
            <a:ext cx="6260124" cy="3477875"/>
          </a:xfrm>
          <a:prstGeom prst="rect">
            <a:avLst/>
          </a:prstGeom>
          <a:noFill/>
        </p:spPr>
        <p:txBody>
          <a:bodyPr wrap="square">
            <a:spAutoFit/>
          </a:bodyPr>
          <a:lstStyle/>
          <a:p>
            <a:pPr marL="127000" lvl="0" algn="just" rtl="0">
              <a:spcBef>
                <a:spcPts val="0"/>
              </a:spcBef>
              <a:spcAft>
                <a:spcPts val="0"/>
              </a:spcAft>
              <a:buClr>
                <a:schemeClr val="lt1"/>
              </a:buClr>
              <a:buSzPts val="1600"/>
            </a:pPr>
            <a:r>
              <a:rPr lang="es-ES" sz="2000" b="1" dirty="0">
                <a:solidFill>
                  <a:srgbClr val="FFFF00"/>
                </a:solidFill>
                <a:latin typeface="Lato" panose="020F0502020204030203" pitchFamily="34" charset="0"/>
                <a:ea typeface="Lato" panose="020F0502020204030203" pitchFamily="34" charset="0"/>
                <a:cs typeface="Lato" panose="020F0502020204030203" pitchFamily="34" charset="0"/>
              </a:rPr>
              <a:t>=&gt;</a:t>
            </a:r>
            <a:r>
              <a:rPr lang="es-ES" sz="2000" dirty="0">
                <a:solidFill>
                  <a:schemeClr val="bg1"/>
                </a:solidFill>
                <a:latin typeface="Lato" panose="020F0502020204030203" pitchFamily="34" charset="0"/>
                <a:ea typeface="Lato" panose="020F0502020204030203" pitchFamily="34" charset="0"/>
                <a:cs typeface="Lato" panose="020F0502020204030203" pitchFamily="34" charset="0"/>
              </a:rPr>
              <a:t> Utilizar el constructor que acepta una causa es útil para el encadenamiento de excepciones, donde un </a:t>
            </a:r>
            <a:r>
              <a:rPr lang="es-ES" sz="2000" dirty="0" err="1">
                <a:solidFill>
                  <a:schemeClr val="bg1"/>
                </a:solidFill>
                <a:latin typeface="Lato" panose="020F0502020204030203" pitchFamily="34" charset="0"/>
                <a:ea typeface="Lato" panose="020F0502020204030203" pitchFamily="34" charset="0"/>
                <a:cs typeface="Lato" panose="020F0502020204030203" pitchFamily="34" charset="0"/>
              </a:rPr>
              <a:t>throwable</a:t>
            </a:r>
            <a:r>
              <a:rPr lang="es-ES" sz="2000" dirty="0">
                <a:solidFill>
                  <a:schemeClr val="bg1"/>
                </a:solidFill>
                <a:latin typeface="Lato" panose="020F0502020204030203" pitchFamily="34" charset="0"/>
                <a:ea typeface="Lato" panose="020F0502020204030203" pitchFamily="34" charset="0"/>
                <a:cs typeface="Lato" panose="020F0502020204030203" pitchFamily="34" charset="0"/>
              </a:rPr>
              <a:t> es causado por otro. Esto es especialmente útil en situaciones donde se captura una excepción y se quiere lanzar una diferente sin perder el rastreo original. </a:t>
            </a:r>
          </a:p>
          <a:p>
            <a:pPr marL="127000" lvl="0" algn="just" rtl="0">
              <a:spcBef>
                <a:spcPts val="0"/>
              </a:spcBef>
              <a:spcAft>
                <a:spcPts val="0"/>
              </a:spcAft>
              <a:buClr>
                <a:schemeClr val="lt1"/>
              </a:buClr>
              <a:buSzPts val="1600"/>
            </a:pPr>
            <a:endParaRPr lang="es-ES" sz="2000" dirty="0">
              <a:solidFill>
                <a:schemeClr val="bg1"/>
              </a:solidFill>
              <a:latin typeface="Lato" panose="020F0502020204030203" pitchFamily="34" charset="0"/>
              <a:ea typeface="Lato" panose="020F0502020204030203" pitchFamily="34" charset="0"/>
              <a:cs typeface="Lato" panose="020F0502020204030203" pitchFamily="34" charset="0"/>
            </a:endParaRPr>
          </a:p>
          <a:p>
            <a:pPr marL="127000" lvl="0" algn="just" rtl="0">
              <a:spcBef>
                <a:spcPts val="0"/>
              </a:spcBef>
              <a:spcAft>
                <a:spcPts val="0"/>
              </a:spcAft>
              <a:buClr>
                <a:schemeClr val="lt1"/>
              </a:buClr>
              <a:buSzPts val="1600"/>
            </a:pPr>
            <a:endParaRPr lang="es-ES" sz="2000" dirty="0">
              <a:solidFill>
                <a:schemeClr val="bg1"/>
              </a:solidFill>
              <a:latin typeface="Lato" panose="020F0502020204030203" pitchFamily="34" charset="0"/>
              <a:ea typeface="Lato" panose="020F0502020204030203" pitchFamily="34" charset="0"/>
              <a:cs typeface="Lato" panose="020F0502020204030203" pitchFamily="34" charset="0"/>
            </a:endParaRPr>
          </a:p>
          <a:p>
            <a:pPr marL="127000" lvl="0" algn="just" rtl="0">
              <a:spcBef>
                <a:spcPts val="0"/>
              </a:spcBef>
              <a:spcAft>
                <a:spcPts val="0"/>
              </a:spcAft>
              <a:buClr>
                <a:schemeClr val="lt1"/>
              </a:buClr>
              <a:buSzPts val="1600"/>
            </a:pPr>
            <a:r>
              <a:rPr lang="es-ES" sz="2000" b="1" dirty="0">
                <a:solidFill>
                  <a:srgbClr val="FFFF00"/>
                </a:solidFill>
                <a:latin typeface="Lato" panose="020F0502020204030203" pitchFamily="34" charset="0"/>
                <a:ea typeface="Lato" panose="020F0502020204030203" pitchFamily="34" charset="0"/>
                <a:cs typeface="Lato" panose="020F0502020204030203" pitchFamily="34" charset="0"/>
              </a:rPr>
              <a:t>=&gt;</a:t>
            </a:r>
            <a:r>
              <a:rPr lang="es-ES" sz="2000" b="1" dirty="0">
                <a:solidFill>
                  <a:schemeClr val="bg1"/>
                </a:solidFill>
                <a:latin typeface="Lato" panose="020F0502020204030203" pitchFamily="34" charset="0"/>
                <a:ea typeface="Lato" panose="020F0502020204030203" pitchFamily="34" charset="0"/>
                <a:cs typeface="Lato" panose="020F0502020204030203" pitchFamily="34" charset="0"/>
              </a:rPr>
              <a:t> </a:t>
            </a:r>
            <a:r>
              <a:rPr lang="es-ES" sz="2000" dirty="0">
                <a:solidFill>
                  <a:schemeClr val="bg1"/>
                </a:solidFill>
                <a:latin typeface="Lato" panose="020F0502020204030203" pitchFamily="34" charset="0"/>
                <a:ea typeface="Lato" panose="020F0502020204030203" pitchFamily="34" charset="0"/>
                <a:cs typeface="Lato" panose="020F0502020204030203" pitchFamily="34" charset="0"/>
              </a:rPr>
              <a:t>Al crear excepciones personalizadas, extender </a:t>
            </a:r>
            <a:r>
              <a:rPr lang="es-ES" sz="2000" dirty="0" err="1">
                <a:solidFill>
                  <a:schemeClr val="bg1"/>
                </a:solidFill>
                <a:latin typeface="Lato" panose="020F0502020204030203" pitchFamily="34" charset="0"/>
                <a:ea typeface="Lato" panose="020F0502020204030203" pitchFamily="34" charset="0"/>
                <a:cs typeface="Lato" panose="020F0502020204030203" pitchFamily="34" charset="0"/>
              </a:rPr>
              <a:t>Exception</a:t>
            </a:r>
            <a:r>
              <a:rPr lang="es-ES" sz="2000" dirty="0">
                <a:solidFill>
                  <a:schemeClr val="bg1"/>
                </a:solidFill>
                <a:latin typeface="Lato" panose="020F0502020204030203" pitchFamily="34" charset="0"/>
                <a:ea typeface="Lato" panose="020F0502020204030203" pitchFamily="34" charset="0"/>
                <a:cs typeface="Lato" panose="020F0502020204030203" pitchFamily="34" charset="0"/>
              </a:rPr>
              <a:t> generalmente es suficiente.</a:t>
            </a:r>
          </a:p>
          <a:p>
            <a:pPr marL="127000" lvl="0" algn="just" rtl="0">
              <a:spcBef>
                <a:spcPts val="0"/>
              </a:spcBef>
              <a:spcAft>
                <a:spcPts val="0"/>
              </a:spcAft>
              <a:buClr>
                <a:schemeClr val="lt1"/>
              </a:buClr>
              <a:buSzPts val="1600"/>
            </a:pPr>
            <a:endParaRPr lang="es-ES" sz="2000" dirty="0">
              <a:solidFill>
                <a:schemeClr val="lt1"/>
              </a:solidFill>
              <a:latin typeface="Lato"/>
              <a:ea typeface="Lato"/>
              <a:cs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5"/>
          <p:cNvSpPr txBox="1"/>
          <p:nvPr/>
        </p:nvSpPr>
        <p:spPr>
          <a:xfrm>
            <a:off x="1584300" y="498777"/>
            <a:ext cx="7077100" cy="58474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600" b="1" u="sng" dirty="0">
                <a:solidFill>
                  <a:srgbClr val="F5860B"/>
                </a:solidFill>
                <a:latin typeface="Lato"/>
                <a:ea typeface="Lato"/>
                <a:cs typeface="Lato"/>
                <a:sym typeface="Lato"/>
              </a:rPr>
              <a:t>VENTAJAS DEL USO DE EXCEPCIONES</a:t>
            </a:r>
            <a:endParaRPr sz="2600" b="1" u="sng" dirty="0">
              <a:solidFill>
                <a:srgbClr val="F5860B"/>
              </a:solidFill>
              <a:latin typeface="Lato"/>
              <a:ea typeface="Lato"/>
              <a:cs typeface="Lato"/>
              <a:sym typeface="Lato"/>
            </a:endParaRPr>
          </a:p>
        </p:txBody>
      </p:sp>
      <p:sp>
        <p:nvSpPr>
          <p:cNvPr id="4" name="CuadroTexto 3">
            <a:extLst>
              <a:ext uri="{FF2B5EF4-FFF2-40B4-BE49-F238E27FC236}">
                <a16:creationId xmlns:a16="http://schemas.microsoft.com/office/drawing/2014/main" id="{34267DA2-6951-0D6D-F68C-9EDC409AF5FE}"/>
              </a:ext>
            </a:extLst>
          </p:cNvPr>
          <p:cNvSpPr txBox="1"/>
          <p:nvPr/>
        </p:nvSpPr>
        <p:spPr>
          <a:xfrm>
            <a:off x="738553" y="1647998"/>
            <a:ext cx="7666893" cy="2339871"/>
          </a:xfrm>
          <a:prstGeom prst="rect">
            <a:avLst/>
          </a:prstGeom>
          <a:noFill/>
        </p:spPr>
        <p:txBody>
          <a:bodyPr wrap="square">
            <a:spAutoFit/>
          </a:bodyPr>
          <a:lstStyle/>
          <a:p>
            <a:pPr algn="just">
              <a:lnSpc>
                <a:spcPct val="150000"/>
              </a:lnSpc>
            </a:pPr>
            <a:r>
              <a:rPr lang="es-ES" sz="2000" dirty="0">
                <a:solidFill>
                  <a:schemeClr val="bg1"/>
                </a:solidFill>
                <a:latin typeface="Lato" panose="020F0502020204030203" pitchFamily="34" charset="0"/>
                <a:ea typeface="Lato" panose="020F0502020204030203" pitchFamily="34" charset="0"/>
                <a:cs typeface="Lato" panose="020F0502020204030203" pitchFamily="34" charset="0"/>
              </a:rPr>
              <a:t>Al obligar a los desarrolladores a considerar situaciones de error a través del manejo explícito de excepciones, Java ayuda a prevenir fallos no controlados en el software, llevando a aplicaciones más estables y confiables. Las excepciones permiten que el software responda de manera adecuada ante fallos</a:t>
            </a:r>
            <a:endParaRPr lang="es-AR" sz="2000"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3677873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8"/>
          <p:cNvSpPr txBox="1"/>
          <p:nvPr/>
        </p:nvSpPr>
        <p:spPr>
          <a:xfrm>
            <a:off x="400150" y="276430"/>
            <a:ext cx="7987494"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800" b="1">
                <a:solidFill>
                  <a:srgbClr val="F5860B"/>
                </a:solidFill>
                <a:latin typeface="Lato"/>
                <a:ea typeface="Lato"/>
                <a:cs typeface="Lato"/>
                <a:sym typeface="Lato"/>
              </a:rPr>
              <a:t>¿Por qué consideramos las condiciones del error?</a:t>
            </a:r>
            <a:endParaRPr sz="2800" b="1" dirty="0">
              <a:solidFill>
                <a:srgbClr val="F5860B"/>
              </a:solidFill>
              <a:latin typeface="Lato"/>
              <a:ea typeface="Lato"/>
              <a:cs typeface="Lato"/>
              <a:sym typeface="Lato"/>
            </a:endParaRPr>
          </a:p>
        </p:txBody>
      </p:sp>
      <p:sp>
        <p:nvSpPr>
          <p:cNvPr id="170" name="Google Shape;170;p18"/>
          <p:cNvSpPr txBox="1"/>
          <p:nvPr/>
        </p:nvSpPr>
        <p:spPr>
          <a:xfrm>
            <a:off x="400151" y="989116"/>
            <a:ext cx="6813450" cy="3877954"/>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s-419" sz="2000" dirty="0">
                <a:solidFill>
                  <a:schemeClr val="lt1"/>
                </a:solidFill>
                <a:latin typeface="Lato"/>
                <a:ea typeface="Lato"/>
                <a:cs typeface="Lato"/>
                <a:sym typeface="Lato"/>
              </a:rPr>
              <a:t>Ante un problema, el programa puede:</a:t>
            </a:r>
          </a:p>
          <a:p>
            <a:pPr marL="0" lvl="0" indent="0" algn="l" rtl="0">
              <a:lnSpc>
                <a:spcPct val="150000"/>
              </a:lnSpc>
              <a:spcBef>
                <a:spcPts val="0"/>
              </a:spcBef>
              <a:spcAft>
                <a:spcPts val="0"/>
              </a:spcAft>
              <a:buNone/>
            </a:pPr>
            <a:endParaRPr sz="2000" dirty="0">
              <a:solidFill>
                <a:schemeClr val="lt1"/>
              </a:solidFill>
              <a:latin typeface="Lato"/>
              <a:ea typeface="Lato"/>
              <a:cs typeface="Lato"/>
              <a:sym typeface="Lato"/>
            </a:endParaRPr>
          </a:p>
          <a:p>
            <a:pPr marL="0" lvl="0" indent="0" algn="l" rtl="0">
              <a:lnSpc>
                <a:spcPct val="150000"/>
              </a:lnSpc>
              <a:spcBef>
                <a:spcPts val="0"/>
              </a:spcBef>
              <a:spcAft>
                <a:spcPts val="0"/>
              </a:spcAft>
              <a:buNone/>
            </a:pPr>
            <a:r>
              <a:rPr lang="es-419" sz="2000" dirty="0">
                <a:solidFill>
                  <a:schemeClr val="lt1"/>
                </a:solidFill>
                <a:latin typeface="Lato"/>
                <a:ea typeface="Lato"/>
                <a:cs typeface="Lato"/>
                <a:sym typeface="Lato"/>
              </a:rPr>
              <a:t>● </a:t>
            </a:r>
            <a:r>
              <a:rPr lang="es-419" sz="2000" b="1" dirty="0">
                <a:solidFill>
                  <a:srgbClr val="FF0000"/>
                </a:solidFill>
                <a:latin typeface="Lato"/>
                <a:ea typeface="Lato"/>
                <a:cs typeface="Lato"/>
                <a:sym typeface="Lato"/>
              </a:rPr>
              <a:t>Terminar</a:t>
            </a:r>
            <a:r>
              <a:rPr lang="es-419" sz="2000" dirty="0">
                <a:solidFill>
                  <a:srgbClr val="E06666"/>
                </a:solidFill>
                <a:latin typeface="Lato"/>
                <a:ea typeface="Lato"/>
                <a:cs typeface="Lato"/>
                <a:sym typeface="Lato"/>
              </a:rPr>
              <a:t> </a:t>
            </a:r>
            <a:r>
              <a:rPr lang="es-419" sz="2000" dirty="0">
                <a:solidFill>
                  <a:schemeClr val="lt1"/>
                </a:solidFill>
                <a:latin typeface="Lato"/>
                <a:ea typeface="Lato"/>
                <a:cs typeface="Lato"/>
                <a:sym typeface="Lato"/>
              </a:rPr>
              <a:t>inmediatamente la ejecución del programa</a:t>
            </a:r>
            <a:endParaRPr sz="2000" dirty="0">
              <a:solidFill>
                <a:schemeClr val="lt1"/>
              </a:solidFill>
              <a:latin typeface="Lato"/>
              <a:ea typeface="Lato"/>
              <a:cs typeface="Lato"/>
              <a:sym typeface="Lato"/>
            </a:endParaRPr>
          </a:p>
          <a:p>
            <a:pPr marL="0" lvl="0" indent="0" algn="l" rtl="0">
              <a:lnSpc>
                <a:spcPct val="150000"/>
              </a:lnSpc>
              <a:spcBef>
                <a:spcPts val="0"/>
              </a:spcBef>
              <a:spcAft>
                <a:spcPts val="0"/>
              </a:spcAft>
              <a:buNone/>
            </a:pPr>
            <a:endParaRPr lang="es-419" sz="2000" dirty="0">
              <a:solidFill>
                <a:schemeClr val="lt1"/>
              </a:solidFill>
              <a:latin typeface="Lato"/>
              <a:ea typeface="Lato"/>
              <a:cs typeface="Lato"/>
              <a:sym typeface="Lato"/>
            </a:endParaRPr>
          </a:p>
          <a:p>
            <a:pPr marL="0" lvl="0" indent="0" algn="l" rtl="0">
              <a:lnSpc>
                <a:spcPct val="150000"/>
              </a:lnSpc>
              <a:spcBef>
                <a:spcPts val="0"/>
              </a:spcBef>
              <a:spcAft>
                <a:spcPts val="0"/>
              </a:spcAft>
              <a:buNone/>
            </a:pPr>
            <a:r>
              <a:rPr lang="es-419" sz="2000" dirty="0">
                <a:solidFill>
                  <a:schemeClr val="lt1"/>
                </a:solidFill>
                <a:latin typeface="Lato"/>
                <a:ea typeface="Lato"/>
                <a:cs typeface="Lato"/>
                <a:sym typeface="Lato"/>
              </a:rPr>
              <a:t>● </a:t>
            </a:r>
            <a:r>
              <a:rPr lang="es-419" sz="2000" b="1" dirty="0">
                <a:solidFill>
                  <a:srgbClr val="FFFF00"/>
                </a:solidFill>
                <a:latin typeface="Lato"/>
                <a:ea typeface="Lato"/>
                <a:cs typeface="Lato"/>
                <a:sym typeface="Lato"/>
              </a:rPr>
              <a:t>Ignorar</a:t>
            </a:r>
            <a:r>
              <a:rPr lang="es-419" sz="2000" dirty="0">
                <a:solidFill>
                  <a:srgbClr val="F1C232"/>
                </a:solidFill>
                <a:latin typeface="Lato"/>
                <a:ea typeface="Lato"/>
                <a:cs typeface="Lato"/>
                <a:sym typeface="Lato"/>
              </a:rPr>
              <a:t> </a:t>
            </a:r>
            <a:r>
              <a:rPr lang="es-419" sz="2000" dirty="0">
                <a:solidFill>
                  <a:schemeClr val="lt1"/>
                </a:solidFill>
                <a:latin typeface="Lato"/>
                <a:ea typeface="Lato"/>
                <a:cs typeface="Lato"/>
                <a:sym typeface="Lato"/>
              </a:rPr>
              <a:t>el error y continuar. </a:t>
            </a:r>
            <a:endParaRPr sz="2000" dirty="0">
              <a:solidFill>
                <a:schemeClr val="lt1"/>
              </a:solidFill>
              <a:latin typeface="Lato"/>
              <a:ea typeface="Lato"/>
              <a:cs typeface="Lato"/>
              <a:sym typeface="Lato"/>
            </a:endParaRPr>
          </a:p>
          <a:p>
            <a:pPr marL="0" lvl="0" indent="0" algn="l" rtl="0">
              <a:lnSpc>
                <a:spcPct val="150000"/>
              </a:lnSpc>
              <a:spcBef>
                <a:spcPts val="0"/>
              </a:spcBef>
              <a:spcAft>
                <a:spcPts val="0"/>
              </a:spcAft>
              <a:buNone/>
            </a:pPr>
            <a:endParaRPr lang="es-419" sz="2000" dirty="0">
              <a:solidFill>
                <a:schemeClr val="lt1"/>
              </a:solidFill>
              <a:latin typeface="Lato"/>
              <a:ea typeface="Lato"/>
              <a:cs typeface="Lato"/>
              <a:sym typeface="Lato"/>
            </a:endParaRPr>
          </a:p>
          <a:p>
            <a:pPr marL="0" lvl="0" indent="0" algn="l" rtl="0">
              <a:lnSpc>
                <a:spcPct val="150000"/>
              </a:lnSpc>
              <a:spcBef>
                <a:spcPts val="0"/>
              </a:spcBef>
              <a:spcAft>
                <a:spcPts val="0"/>
              </a:spcAft>
              <a:buNone/>
            </a:pPr>
            <a:r>
              <a:rPr lang="es-419" sz="2000" dirty="0">
                <a:solidFill>
                  <a:schemeClr val="lt1"/>
                </a:solidFill>
                <a:latin typeface="Lato"/>
                <a:ea typeface="Lato"/>
                <a:cs typeface="Lato"/>
                <a:sym typeface="Lato"/>
              </a:rPr>
              <a:t>● Establecer una </a:t>
            </a:r>
            <a:r>
              <a:rPr lang="es-419" sz="2000" b="1" dirty="0">
                <a:solidFill>
                  <a:srgbClr val="00B050"/>
                </a:solidFill>
                <a:latin typeface="Lato"/>
                <a:ea typeface="Lato"/>
                <a:cs typeface="Lato"/>
                <a:sym typeface="Lato"/>
              </a:rPr>
              <a:t>indicación, señal o retorno </a:t>
            </a:r>
            <a:r>
              <a:rPr lang="es-419" sz="2000" dirty="0">
                <a:solidFill>
                  <a:schemeClr val="lt1"/>
                </a:solidFill>
                <a:latin typeface="Lato"/>
                <a:ea typeface="Lato"/>
                <a:cs typeface="Lato"/>
                <a:sym typeface="Lato"/>
              </a:rPr>
              <a:t>que (esperemos) alguien tome y actúe en consecuencia.</a:t>
            </a:r>
            <a:endParaRPr sz="2000" dirty="0">
              <a:solidFill>
                <a:schemeClr val="lt1"/>
              </a:solidFill>
              <a:latin typeface="Lato"/>
              <a:ea typeface="Lato"/>
              <a:cs typeface="Lato"/>
              <a:sym typeface="Lato"/>
            </a:endParaRPr>
          </a:p>
        </p:txBody>
      </p:sp>
      <p:pic>
        <p:nvPicPr>
          <p:cNvPr id="2" name="Google Shape;86;p16">
            <a:extLst>
              <a:ext uri="{FF2B5EF4-FFF2-40B4-BE49-F238E27FC236}">
                <a16:creationId xmlns:a16="http://schemas.microsoft.com/office/drawing/2014/main" id="{3B304E2E-E815-EECA-1955-3E29A0BB9087}"/>
              </a:ext>
            </a:extLst>
          </p:cNvPr>
          <p:cNvPicPr preferRelativeResize="0"/>
          <p:nvPr/>
        </p:nvPicPr>
        <p:blipFill rotWithShape="1">
          <a:blip r:embed="rId3">
            <a:alphaModFix/>
          </a:blip>
          <a:srcRect/>
          <a:stretch/>
        </p:blipFill>
        <p:spPr>
          <a:xfrm>
            <a:off x="6688667" y="1535288"/>
            <a:ext cx="1151467" cy="1188155"/>
          </a:xfrm>
          <a:prstGeom prst="rect">
            <a:avLst/>
          </a:prstGeom>
          <a:noFill/>
          <a:ln>
            <a:noFill/>
          </a:ln>
        </p:spPr>
      </p:pic>
      <p:pic>
        <p:nvPicPr>
          <p:cNvPr id="3" name="Google Shape;87;p16">
            <a:extLst>
              <a:ext uri="{FF2B5EF4-FFF2-40B4-BE49-F238E27FC236}">
                <a16:creationId xmlns:a16="http://schemas.microsoft.com/office/drawing/2014/main" id="{B7300DF2-D4AA-AF01-7F12-7C4FC584AF9F}"/>
              </a:ext>
            </a:extLst>
          </p:cNvPr>
          <p:cNvPicPr preferRelativeResize="0"/>
          <p:nvPr/>
        </p:nvPicPr>
        <p:blipFill rotWithShape="1">
          <a:blip r:embed="rId4">
            <a:alphaModFix/>
          </a:blip>
          <a:srcRect/>
          <a:stretch/>
        </p:blipFill>
        <p:spPr>
          <a:xfrm>
            <a:off x="4234744" y="2372151"/>
            <a:ext cx="1250245" cy="1188155"/>
          </a:xfrm>
          <a:prstGeom prst="rect">
            <a:avLst/>
          </a:prstGeom>
          <a:noFill/>
          <a:ln>
            <a:noFill/>
          </a:ln>
        </p:spPr>
      </p:pic>
      <p:pic>
        <p:nvPicPr>
          <p:cNvPr id="4" name="Google Shape;88;p16">
            <a:extLst>
              <a:ext uri="{FF2B5EF4-FFF2-40B4-BE49-F238E27FC236}">
                <a16:creationId xmlns:a16="http://schemas.microsoft.com/office/drawing/2014/main" id="{B0484600-8B21-C7DE-2BF9-7087D6539EA2}"/>
              </a:ext>
            </a:extLst>
          </p:cNvPr>
          <p:cNvPicPr preferRelativeResize="0"/>
          <p:nvPr/>
        </p:nvPicPr>
        <p:blipFill rotWithShape="1">
          <a:blip r:embed="rId5">
            <a:alphaModFix/>
          </a:blip>
          <a:srcRect/>
          <a:stretch/>
        </p:blipFill>
        <p:spPr>
          <a:xfrm>
            <a:off x="6711245" y="3560306"/>
            <a:ext cx="1128889" cy="118815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9"/>
          <p:cNvSpPr txBox="1"/>
          <p:nvPr/>
        </p:nvSpPr>
        <p:spPr>
          <a:xfrm>
            <a:off x="930450" y="454608"/>
            <a:ext cx="5925300" cy="64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3000" b="1" dirty="0">
                <a:solidFill>
                  <a:srgbClr val="F5860B"/>
                </a:solidFill>
                <a:latin typeface="Lato"/>
                <a:ea typeface="Lato"/>
                <a:cs typeface="Lato"/>
                <a:sym typeface="Lato"/>
              </a:rPr>
              <a:t>¡Cuidado!</a:t>
            </a:r>
            <a:endParaRPr sz="3000" b="1" dirty="0">
              <a:solidFill>
                <a:srgbClr val="F5860B"/>
              </a:solidFill>
              <a:latin typeface="Lato"/>
              <a:ea typeface="Lato"/>
              <a:cs typeface="Lato"/>
              <a:sym typeface="Lato"/>
            </a:endParaRPr>
          </a:p>
        </p:txBody>
      </p:sp>
      <p:sp>
        <p:nvSpPr>
          <p:cNvPr id="176" name="Google Shape;176;p19"/>
          <p:cNvSpPr txBox="1"/>
          <p:nvPr/>
        </p:nvSpPr>
        <p:spPr>
          <a:xfrm>
            <a:off x="930450" y="1771350"/>
            <a:ext cx="7283100" cy="1415742"/>
          </a:xfrm>
          <a:prstGeom prst="rect">
            <a:avLst/>
          </a:prstGeom>
          <a:noFill/>
          <a:ln w="38100">
            <a:solidFill>
              <a:srgbClr val="FFFF00"/>
            </a:solidFill>
          </a:ln>
        </p:spPr>
        <p:txBody>
          <a:bodyPr spcFirstLastPara="1" wrap="square" lIns="91425" tIns="91425" rIns="91425" bIns="91425" anchor="t" anchorCtr="0">
            <a:spAutoFit/>
          </a:bodyPr>
          <a:lstStyle/>
          <a:p>
            <a:pPr marL="0" lvl="0" indent="0" algn="ctr" rtl="0">
              <a:lnSpc>
                <a:spcPct val="200000"/>
              </a:lnSpc>
              <a:spcBef>
                <a:spcPts val="0"/>
              </a:spcBef>
              <a:spcAft>
                <a:spcPts val="0"/>
              </a:spcAft>
              <a:buNone/>
            </a:pPr>
            <a:r>
              <a:rPr lang="es-419" sz="2000" dirty="0">
                <a:solidFill>
                  <a:schemeClr val="lt1"/>
                </a:solidFill>
                <a:latin typeface="Lato"/>
                <a:ea typeface="Lato"/>
                <a:cs typeface="Lato"/>
                <a:sym typeface="Lato"/>
              </a:rPr>
              <a:t>“El </a:t>
            </a:r>
            <a:r>
              <a:rPr lang="es-419" sz="2000" b="1" dirty="0">
                <a:solidFill>
                  <a:srgbClr val="00B0F0"/>
                </a:solidFill>
                <a:latin typeface="Lato"/>
                <a:ea typeface="Lato"/>
                <a:cs typeface="Lato"/>
                <a:sym typeface="Lato"/>
              </a:rPr>
              <a:t>manejo de errores </a:t>
            </a:r>
            <a:r>
              <a:rPr lang="es-419" sz="2000" dirty="0">
                <a:solidFill>
                  <a:schemeClr val="lt1"/>
                </a:solidFill>
                <a:latin typeface="Lato"/>
                <a:ea typeface="Lato"/>
                <a:cs typeface="Lato"/>
                <a:sym typeface="Lato"/>
              </a:rPr>
              <a:t>usando excepciones </a:t>
            </a:r>
            <a:r>
              <a:rPr lang="es-419" sz="2000" b="1" dirty="0">
                <a:solidFill>
                  <a:srgbClr val="00B0F0"/>
                </a:solidFill>
                <a:latin typeface="Lato"/>
                <a:ea typeface="Lato"/>
                <a:cs typeface="Lato"/>
                <a:sym typeface="Lato"/>
              </a:rPr>
              <a:t>no evita errores</a:t>
            </a:r>
            <a:r>
              <a:rPr lang="es-419" sz="2000" dirty="0">
                <a:solidFill>
                  <a:schemeClr val="lt1"/>
                </a:solidFill>
                <a:latin typeface="Lato"/>
                <a:ea typeface="Lato"/>
                <a:cs typeface="Lato"/>
                <a:sym typeface="Lato"/>
              </a:rPr>
              <a:t>, sólo permite su </a:t>
            </a:r>
            <a:r>
              <a:rPr lang="es-419" sz="2000" dirty="0">
                <a:solidFill>
                  <a:srgbClr val="FFFF00"/>
                </a:solidFill>
                <a:latin typeface="Lato"/>
                <a:ea typeface="Lato"/>
                <a:cs typeface="Lato"/>
                <a:sym typeface="Lato"/>
              </a:rPr>
              <a:t>detección</a:t>
            </a:r>
            <a:r>
              <a:rPr lang="es-419" sz="2000" dirty="0">
                <a:solidFill>
                  <a:schemeClr val="lt1"/>
                </a:solidFill>
                <a:latin typeface="Lato"/>
                <a:ea typeface="Lato"/>
                <a:cs typeface="Lato"/>
                <a:sym typeface="Lato"/>
              </a:rPr>
              <a:t> y su </a:t>
            </a:r>
            <a:r>
              <a:rPr lang="es-419" sz="2000" dirty="0">
                <a:solidFill>
                  <a:srgbClr val="FFFF00"/>
                </a:solidFill>
                <a:latin typeface="Lato"/>
                <a:ea typeface="Lato"/>
                <a:cs typeface="Lato"/>
                <a:sym typeface="Lato"/>
              </a:rPr>
              <a:t>posible reparación</a:t>
            </a:r>
            <a:r>
              <a:rPr lang="es-419" sz="2000" dirty="0">
                <a:solidFill>
                  <a:schemeClr val="lt1"/>
                </a:solidFill>
                <a:latin typeface="Lato"/>
                <a:ea typeface="Lato"/>
                <a:cs typeface="Lato"/>
                <a:sym typeface="Lato"/>
              </a:rPr>
              <a:t>.”</a:t>
            </a:r>
            <a:endParaRPr sz="2000" dirty="0">
              <a:solidFill>
                <a:schemeClr val="lt1"/>
              </a:solidFill>
              <a:latin typeface="Lato"/>
              <a:ea typeface="Lato"/>
              <a:cs typeface="Lato"/>
              <a:sym typeface="Lato"/>
            </a:endParaRPr>
          </a:p>
        </p:txBody>
      </p:sp>
      <p:sp>
        <p:nvSpPr>
          <p:cNvPr id="177" name="Google Shape;177;p19"/>
          <p:cNvSpPr/>
          <p:nvPr/>
        </p:nvSpPr>
        <p:spPr>
          <a:xfrm>
            <a:off x="3383983" y="3187092"/>
            <a:ext cx="1800300" cy="1501800"/>
          </a:xfrm>
          <a:prstGeom prst="mathMultiply">
            <a:avLst>
              <a:gd name="adj1" fmla="val 23520"/>
            </a:avLst>
          </a:prstGeom>
          <a:solidFill>
            <a:srgbClr val="E066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7"/>
          <p:cNvSpPr txBox="1"/>
          <p:nvPr/>
        </p:nvSpPr>
        <p:spPr>
          <a:xfrm>
            <a:off x="410850" y="321997"/>
            <a:ext cx="5989950" cy="58474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600" b="1" u="sng" dirty="0">
                <a:solidFill>
                  <a:srgbClr val="F5860B"/>
                </a:solidFill>
                <a:latin typeface="Lato"/>
                <a:ea typeface="Lato"/>
                <a:cs typeface="Lato"/>
                <a:sym typeface="Lato"/>
              </a:rPr>
              <a:t>TIPOS DE EXCEPCIONES</a:t>
            </a:r>
          </a:p>
        </p:txBody>
      </p:sp>
      <p:sp>
        <p:nvSpPr>
          <p:cNvPr id="164" name="Google Shape;164;p17"/>
          <p:cNvSpPr txBox="1"/>
          <p:nvPr/>
        </p:nvSpPr>
        <p:spPr>
          <a:xfrm>
            <a:off x="410850" y="1217384"/>
            <a:ext cx="8322300" cy="3600955"/>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s-419" sz="2000" dirty="0">
                <a:solidFill>
                  <a:schemeClr val="lt1"/>
                </a:solidFill>
                <a:latin typeface="Lato"/>
                <a:ea typeface="Lato"/>
                <a:cs typeface="Lato"/>
                <a:sym typeface="Lato"/>
              </a:rPr>
              <a:t>- Las excepciones también son </a:t>
            </a:r>
            <a:r>
              <a:rPr lang="es-419" sz="2000" b="1" u="sng" dirty="0">
                <a:solidFill>
                  <a:srgbClr val="00B0F0"/>
                </a:solidFill>
                <a:latin typeface="Lato"/>
                <a:ea typeface="Lato"/>
                <a:cs typeface="Lato"/>
                <a:sym typeface="Lato"/>
              </a:rPr>
              <a:t>OBJETOS</a:t>
            </a:r>
            <a:r>
              <a:rPr lang="es-419" sz="2000" dirty="0">
                <a:solidFill>
                  <a:schemeClr val="lt1"/>
                </a:solidFill>
                <a:latin typeface="Lato"/>
                <a:ea typeface="Lato"/>
                <a:cs typeface="Lato"/>
                <a:sym typeface="Lato"/>
              </a:rPr>
              <a:t>.</a:t>
            </a:r>
            <a:endParaRPr sz="2000" dirty="0">
              <a:solidFill>
                <a:schemeClr val="lt1"/>
              </a:solidFill>
              <a:latin typeface="Lato"/>
              <a:ea typeface="Lato"/>
              <a:cs typeface="Lato"/>
              <a:sym typeface="Lato"/>
            </a:endParaRPr>
          </a:p>
          <a:p>
            <a:pPr marL="0" lvl="0" indent="0" algn="just" rtl="0">
              <a:lnSpc>
                <a:spcPct val="150000"/>
              </a:lnSpc>
              <a:spcBef>
                <a:spcPts val="0"/>
              </a:spcBef>
              <a:spcAft>
                <a:spcPts val="0"/>
              </a:spcAft>
              <a:buNone/>
            </a:pPr>
            <a:endParaRPr lang="es-419" sz="2000" dirty="0">
              <a:solidFill>
                <a:schemeClr val="lt1"/>
              </a:solidFill>
              <a:latin typeface="Lato"/>
              <a:ea typeface="Lato"/>
              <a:cs typeface="Lato"/>
              <a:sym typeface="Lato"/>
            </a:endParaRPr>
          </a:p>
          <a:p>
            <a:pPr marL="0" lvl="0" indent="0" algn="just" rtl="0">
              <a:lnSpc>
                <a:spcPct val="150000"/>
              </a:lnSpc>
              <a:spcBef>
                <a:spcPts val="0"/>
              </a:spcBef>
              <a:spcAft>
                <a:spcPts val="0"/>
              </a:spcAft>
              <a:buNone/>
            </a:pPr>
            <a:r>
              <a:rPr lang="es-419" sz="2000" dirty="0">
                <a:solidFill>
                  <a:schemeClr val="lt1"/>
                </a:solidFill>
                <a:latin typeface="Lato"/>
                <a:ea typeface="Lato"/>
                <a:cs typeface="Lato"/>
                <a:sym typeface="Lato"/>
              </a:rPr>
              <a:t>- Todos los tipos de excepción deben extender de la </a:t>
            </a:r>
            <a:r>
              <a:rPr lang="es-419" sz="2000" b="1" dirty="0">
                <a:solidFill>
                  <a:srgbClr val="FFFF00"/>
                </a:solidFill>
                <a:latin typeface="Lato"/>
                <a:ea typeface="Lato"/>
                <a:cs typeface="Lato"/>
                <a:sym typeface="Lato"/>
              </a:rPr>
              <a:t>clase base</a:t>
            </a:r>
            <a:r>
              <a:rPr lang="es-419" sz="2000" dirty="0">
                <a:solidFill>
                  <a:schemeClr val="lt1"/>
                </a:solidFill>
                <a:latin typeface="Lato"/>
                <a:ea typeface="Lato"/>
                <a:cs typeface="Lato"/>
                <a:sym typeface="Lato"/>
              </a:rPr>
              <a:t> </a:t>
            </a:r>
            <a:r>
              <a:rPr lang="es-419" sz="2400" b="1" dirty="0" err="1">
                <a:solidFill>
                  <a:srgbClr val="61EC14"/>
                </a:solidFill>
                <a:latin typeface="Lato"/>
                <a:ea typeface="Lato"/>
                <a:cs typeface="Lato"/>
                <a:sym typeface="Lato"/>
              </a:rPr>
              <a:t>Throwable</a:t>
            </a:r>
            <a:r>
              <a:rPr lang="es-419" sz="2000" dirty="0">
                <a:solidFill>
                  <a:srgbClr val="E06666"/>
                </a:solidFill>
                <a:latin typeface="Lato"/>
                <a:ea typeface="Lato"/>
                <a:cs typeface="Lato"/>
                <a:sym typeface="Lato"/>
              </a:rPr>
              <a:t> </a:t>
            </a:r>
            <a:r>
              <a:rPr lang="es-419" sz="2000" dirty="0">
                <a:solidFill>
                  <a:schemeClr val="lt1"/>
                </a:solidFill>
                <a:latin typeface="Lato"/>
                <a:ea typeface="Lato"/>
                <a:cs typeface="Lato"/>
                <a:sym typeface="Lato"/>
              </a:rPr>
              <a:t>(</a:t>
            </a:r>
            <a:r>
              <a:rPr lang="es-ES" sz="2000" dirty="0">
                <a:solidFill>
                  <a:schemeClr val="lt1"/>
                </a:solidFill>
                <a:latin typeface="Lato"/>
                <a:ea typeface="Lato"/>
                <a:cs typeface="Lato"/>
              </a:rPr>
              <a:t>la superclase de todas las clases de errores y excepciones en Java) </a:t>
            </a:r>
            <a:r>
              <a:rPr lang="es-419" sz="2000" dirty="0">
                <a:solidFill>
                  <a:schemeClr val="lt1"/>
                </a:solidFill>
                <a:latin typeface="Lato"/>
                <a:ea typeface="Lato"/>
                <a:cs typeface="Lato"/>
                <a:sym typeface="Lato"/>
              </a:rPr>
              <a:t>o de alguna de sus </a:t>
            </a:r>
            <a:r>
              <a:rPr lang="es-419" sz="2000" b="1" dirty="0">
                <a:solidFill>
                  <a:srgbClr val="FFFF00"/>
                </a:solidFill>
                <a:latin typeface="Lato"/>
                <a:ea typeface="Lato"/>
                <a:cs typeface="Lato"/>
                <a:sym typeface="Lato"/>
              </a:rPr>
              <a:t>subclases</a:t>
            </a:r>
            <a:r>
              <a:rPr lang="es-419" sz="2000" dirty="0">
                <a:solidFill>
                  <a:schemeClr val="lt1"/>
                </a:solidFill>
                <a:latin typeface="Lato"/>
                <a:ea typeface="Lato"/>
                <a:cs typeface="Lato"/>
                <a:sym typeface="Lato"/>
              </a:rPr>
              <a:t>.</a:t>
            </a:r>
            <a:endParaRPr sz="2000" dirty="0">
              <a:solidFill>
                <a:schemeClr val="lt1"/>
              </a:solidFill>
              <a:latin typeface="Lato"/>
              <a:ea typeface="Lato"/>
              <a:cs typeface="Lato"/>
              <a:sym typeface="Lato"/>
            </a:endParaRPr>
          </a:p>
          <a:p>
            <a:pPr marL="0" lvl="0" indent="0" algn="just" rtl="0">
              <a:lnSpc>
                <a:spcPct val="150000"/>
              </a:lnSpc>
              <a:spcBef>
                <a:spcPts val="0"/>
              </a:spcBef>
              <a:spcAft>
                <a:spcPts val="0"/>
              </a:spcAft>
              <a:buNone/>
            </a:pPr>
            <a:endParaRPr lang="es-419" sz="2000" dirty="0">
              <a:solidFill>
                <a:schemeClr val="lt1"/>
              </a:solidFill>
              <a:latin typeface="Lato"/>
              <a:ea typeface="Lato"/>
              <a:cs typeface="Lato"/>
              <a:sym typeface="Lato"/>
            </a:endParaRPr>
          </a:p>
          <a:p>
            <a:pPr marL="0" lvl="0" indent="0" algn="just" rtl="0">
              <a:lnSpc>
                <a:spcPct val="150000"/>
              </a:lnSpc>
              <a:spcBef>
                <a:spcPts val="0"/>
              </a:spcBef>
              <a:spcAft>
                <a:spcPts val="0"/>
              </a:spcAft>
              <a:buNone/>
            </a:pPr>
            <a:r>
              <a:rPr lang="es-419" sz="2000" dirty="0">
                <a:solidFill>
                  <a:schemeClr val="lt1"/>
                </a:solidFill>
                <a:latin typeface="Lato"/>
                <a:ea typeface="Lato"/>
                <a:cs typeface="Lato"/>
                <a:sym typeface="Lato"/>
              </a:rPr>
              <a:t>- De </a:t>
            </a:r>
            <a:r>
              <a:rPr lang="es-419" sz="2000" dirty="0" err="1">
                <a:solidFill>
                  <a:schemeClr val="lt1"/>
                </a:solidFill>
                <a:latin typeface="Lato"/>
                <a:ea typeface="Lato"/>
                <a:cs typeface="Lato"/>
                <a:sym typeface="Lato"/>
              </a:rPr>
              <a:t>Throwable</a:t>
            </a:r>
            <a:r>
              <a:rPr lang="es-419" sz="2000" dirty="0">
                <a:solidFill>
                  <a:schemeClr val="lt1"/>
                </a:solidFill>
                <a:latin typeface="Lato"/>
                <a:ea typeface="Lato"/>
                <a:cs typeface="Lato"/>
                <a:sym typeface="Lato"/>
              </a:rPr>
              <a:t> nacen </a:t>
            </a:r>
            <a:r>
              <a:rPr lang="es-419" sz="2000" b="1" u="sng" dirty="0">
                <a:solidFill>
                  <a:schemeClr val="lt1"/>
                </a:solidFill>
                <a:latin typeface="Lato"/>
                <a:ea typeface="Lato"/>
                <a:cs typeface="Lato"/>
                <a:sym typeface="Lato"/>
              </a:rPr>
              <a:t>dos grandes ramas</a:t>
            </a:r>
            <a:r>
              <a:rPr lang="es-419" sz="2000" dirty="0">
                <a:solidFill>
                  <a:schemeClr val="lt1"/>
                </a:solidFill>
                <a:latin typeface="Lato"/>
                <a:ea typeface="Lato"/>
                <a:cs typeface="Lato"/>
                <a:sym typeface="Lato"/>
              </a:rPr>
              <a:t>: </a:t>
            </a:r>
            <a:r>
              <a:rPr lang="es-419" sz="2400" b="1" u="sng" dirty="0">
                <a:solidFill>
                  <a:srgbClr val="FF66CC"/>
                </a:solidFill>
                <a:latin typeface="Lato"/>
                <a:ea typeface="Lato"/>
                <a:cs typeface="Lato"/>
                <a:sym typeface="Lato"/>
              </a:rPr>
              <a:t>Error</a:t>
            </a:r>
            <a:r>
              <a:rPr lang="es-419" sz="2000" dirty="0">
                <a:solidFill>
                  <a:srgbClr val="E06666"/>
                </a:solidFill>
                <a:latin typeface="Lato"/>
                <a:ea typeface="Lato"/>
                <a:cs typeface="Lato"/>
                <a:sym typeface="Lato"/>
              </a:rPr>
              <a:t> </a:t>
            </a:r>
            <a:r>
              <a:rPr lang="es-419" sz="2000" dirty="0">
                <a:solidFill>
                  <a:schemeClr val="lt1"/>
                </a:solidFill>
                <a:latin typeface="Lato"/>
                <a:ea typeface="Lato"/>
                <a:cs typeface="Lato"/>
                <a:sym typeface="Lato"/>
              </a:rPr>
              <a:t>y </a:t>
            </a:r>
            <a:r>
              <a:rPr lang="es-419" sz="2400" b="1" u="sng" dirty="0" err="1">
                <a:solidFill>
                  <a:srgbClr val="FF66CC"/>
                </a:solidFill>
                <a:latin typeface="Lato"/>
                <a:ea typeface="Lato"/>
                <a:cs typeface="Lato"/>
                <a:sym typeface="Lato"/>
              </a:rPr>
              <a:t>Exception</a:t>
            </a:r>
            <a:r>
              <a:rPr lang="es-419" sz="2000" dirty="0">
                <a:solidFill>
                  <a:schemeClr val="lt1"/>
                </a:solidFill>
                <a:latin typeface="Lato"/>
                <a:ea typeface="Lato"/>
                <a:cs typeface="Lato"/>
                <a:sym typeface="Lato"/>
              </a:rPr>
              <a:t>.</a:t>
            </a:r>
            <a:endParaRPr sz="2000" dirty="0">
              <a:solidFill>
                <a:schemeClr val="l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6"/>
          <p:cNvSpPr txBox="1"/>
          <p:nvPr/>
        </p:nvSpPr>
        <p:spPr>
          <a:xfrm>
            <a:off x="2695695" y="-113701"/>
            <a:ext cx="4280837"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400" b="1" u="sng" dirty="0">
                <a:solidFill>
                  <a:srgbClr val="F5860B"/>
                </a:solidFill>
                <a:latin typeface="Lato"/>
                <a:ea typeface="Lato"/>
                <a:cs typeface="Lato"/>
                <a:sym typeface="Lato"/>
              </a:rPr>
              <a:t>TIPOS DE EXCEPCIONES</a:t>
            </a:r>
          </a:p>
        </p:txBody>
      </p:sp>
      <p:sp>
        <p:nvSpPr>
          <p:cNvPr id="4" name="object 5">
            <a:extLst>
              <a:ext uri="{FF2B5EF4-FFF2-40B4-BE49-F238E27FC236}">
                <a16:creationId xmlns:a16="http://schemas.microsoft.com/office/drawing/2014/main" id="{AF7F869C-01CE-B403-3296-E89D5723881E}"/>
              </a:ext>
            </a:extLst>
          </p:cNvPr>
          <p:cNvSpPr/>
          <p:nvPr/>
        </p:nvSpPr>
        <p:spPr>
          <a:xfrm>
            <a:off x="0" y="440267"/>
            <a:ext cx="9143999" cy="4703234"/>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885</TotalTime>
  <Words>2529</Words>
  <Application>Microsoft Office PowerPoint</Application>
  <PresentationFormat>Presentación en pantalla (16:9)</PresentationFormat>
  <Paragraphs>222</Paragraphs>
  <Slides>48</Slides>
  <Notes>48</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48</vt:i4>
      </vt:variant>
    </vt:vector>
  </HeadingPairs>
  <TitlesOfParts>
    <vt:vector size="53" baseType="lpstr">
      <vt:lpstr>Symbol</vt:lpstr>
      <vt:lpstr>Montserrat</vt:lpstr>
      <vt:lpstr>Arial</vt:lpstr>
      <vt:lpstr>Lato</vt:lpstr>
      <vt:lpstr>Focus</vt:lpstr>
      <vt:lpstr>Programación II Desarrollo en Java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Carolina Archuby</cp:lastModifiedBy>
  <cp:revision>68</cp:revision>
  <dcterms:modified xsi:type="dcterms:W3CDTF">2024-09-09T23:35:22Z</dcterms:modified>
</cp:coreProperties>
</file>