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8" r:id="rId3"/>
    <p:sldId id="290" r:id="rId4"/>
    <p:sldId id="259" r:id="rId5"/>
    <p:sldId id="260" r:id="rId6"/>
    <p:sldId id="275" r:id="rId7"/>
    <p:sldId id="270" r:id="rId8"/>
    <p:sldId id="262" r:id="rId9"/>
    <p:sldId id="263" r:id="rId10"/>
    <p:sldId id="265" r:id="rId11"/>
    <p:sldId id="281" r:id="rId12"/>
    <p:sldId id="291" r:id="rId13"/>
    <p:sldId id="282" r:id="rId14"/>
    <p:sldId id="267" r:id="rId15"/>
    <p:sldId id="295" r:id="rId16"/>
    <p:sldId id="294" r:id="rId17"/>
    <p:sldId id="278" r:id="rId18"/>
    <p:sldId id="271" r:id="rId19"/>
    <p:sldId id="279" r:id="rId20"/>
    <p:sldId id="266" r:id="rId21"/>
    <p:sldId id="268" r:id="rId22"/>
    <p:sldId id="273" r:id="rId23"/>
    <p:sldId id="274" r:id="rId24"/>
    <p:sldId id="272" r:id="rId25"/>
    <p:sldId id="292" r:id="rId26"/>
    <p:sldId id="286" r:id="rId27"/>
    <p:sldId id="293" r:id="rId28"/>
    <p:sldId id="287" r:id="rId29"/>
    <p:sldId id="296" r:id="rId30"/>
    <p:sldId id="288" r:id="rId31"/>
    <p:sldId id="289" r:id="rId32"/>
    <p:sldId id="297" r:id="rId33"/>
    <p:sldId id="299" r:id="rId34"/>
    <p:sldId id="298" r:id="rId35"/>
  </p:sldIdLst>
  <p:sldSz cx="9144000" cy="5143500" type="screen16x9"/>
  <p:notesSz cx="6858000" cy="9144000"/>
  <p:embeddedFontLs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Montserrat" panose="000005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3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e367168c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e367168c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e367168c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e367168c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6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e367168c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e367168c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314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e367168c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e367168c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630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e367168c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e367168c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526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e367168c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e367168c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0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e367168c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e367168c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701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e367168c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e367168c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529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e367168c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e367168c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353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e367168c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e367168c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86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e367168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e367168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e367168c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e367168c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e367168c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e367168c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e367168c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e367168c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319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e367168c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2e367168c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495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e367168c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e367168c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e367168c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e367168c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204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e367168c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e367168c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40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e367168c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e367168c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3950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e367168c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e367168c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3120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e367168c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e367168c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22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e367168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e367168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297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e367168c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e367168c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369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e367168c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e367168c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612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e367168c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e367168c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9541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e367168c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e367168c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7423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e367168c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e367168c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5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e367168c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e367168c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e367168c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e367168c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e367168c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e367168c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64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e367168c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e367168c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420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e367168c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e367168c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e367168c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e367168c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689" y="4405443"/>
            <a:ext cx="1974677" cy="481732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00" y="525788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 dirty="0"/>
              <a:t>Programación II</a:t>
            </a:r>
            <a:br>
              <a:rPr lang="es-419" sz="3000" dirty="0"/>
            </a:br>
            <a:r>
              <a:rPr lang="es-419" sz="3000" dirty="0"/>
              <a:t>Desarrollo en Java</a:t>
            </a:r>
            <a:endParaRPr sz="3000" dirty="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88" y="2077113"/>
            <a:ext cx="52827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400" b="1" dirty="0" err="1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400" b="1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 14:</a:t>
            </a:r>
            <a:endParaRPr sz="2400" b="1" dirty="0">
              <a:solidFill>
                <a:srgbClr val="F5852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50" b="1" dirty="0">
              <a:solidFill>
                <a:srgbClr val="F5852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Genericidad</a:t>
            </a:r>
            <a:endParaRPr sz="2400" b="1" dirty="0">
              <a:solidFill>
                <a:srgbClr val="F5852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37;p13">
            <a:extLst>
              <a:ext uri="{FF2B5EF4-FFF2-40B4-BE49-F238E27FC236}">
                <a16:creationId xmlns:a16="http://schemas.microsoft.com/office/drawing/2014/main" id="{D1B5B00B-FB5A-34C7-0C41-46FDE7819E96}"/>
              </a:ext>
            </a:extLst>
          </p:cNvPr>
          <p:cNvSpPr txBox="1"/>
          <p:nvPr/>
        </p:nvSpPr>
        <p:spPr>
          <a:xfrm>
            <a:off x="439888" y="3666810"/>
            <a:ext cx="7900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Profesores Carolina Archuby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 Daniel Díaz.</a:t>
            </a:r>
            <a:endParaRPr sz="18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491277" y="183711"/>
            <a:ext cx="7994355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GENERICIDAD - CASOS DE USO</a:t>
            </a:r>
          </a:p>
        </p:txBody>
      </p:sp>
      <p:sp>
        <p:nvSpPr>
          <p:cNvPr id="189" name="Google Shape;189;p22"/>
          <p:cNvSpPr txBox="1"/>
          <p:nvPr/>
        </p:nvSpPr>
        <p:spPr>
          <a:xfrm>
            <a:off x="491277" y="949775"/>
            <a:ext cx="8133433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1) </a:t>
            </a:r>
            <a:r>
              <a:rPr lang="es-419" sz="1800" b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CONTENEDORES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cuyas operaciones no dependen del tipo de datos almacenado.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Por ejemplo, un </a:t>
            </a:r>
            <a:r>
              <a:rPr lang="es-ES" sz="1800" dirty="0" err="1">
                <a:solidFill>
                  <a:schemeClr val="lt1"/>
                </a:solidFill>
                <a:latin typeface="Lato"/>
                <a:ea typeface="Lato"/>
                <a:cs typeface="Lato"/>
              </a:rPr>
              <a:t>ArrayList</a:t>
            </a: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 o una </a:t>
            </a:r>
            <a:r>
              <a:rPr lang="es-ES" sz="1800" dirty="0" err="1">
                <a:solidFill>
                  <a:schemeClr val="lt1"/>
                </a:solidFill>
                <a:latin typeface="Lato"/>
                <a:ea typeface="Lato"/>
                <a:cs typeface="Lato"/>
              </a:rPr>
              <a:t>Stack</a:t>
            </a: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 en Java puede almacenar cualquier tipo de objetos (</a:t>
            </a:r>
            <a:r>
              <a:rPr lang="es-ES" sz="1800" dirty="0" err="1">
                <a:solidFill>
                  <a:schemeClr val="lt1"/>
                </a:solidFill>
                <a:latin typeface="Lato"/>
                <a:ea typeface="Lato"/>
                <a:cs typeface="Lato"/>
              </a:rPr>
              <a:t>Integer</a:t>
            </a: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, </a:t>
            </a:r>
            <a:r>
              <a:rPr lang="es-ES" sz="1800" dirty="0" err="1">
                <a:solidFill>
                  <a:schemeClr val="lt1"/>
                </a:solidFill>
                <a:latin typeface="Lato"/>
                <a:ea typeface="Lato"/>
                <a:cs typeface="Lato"/>
              </a:rPr>
              <a:t>String</a:t>
            </a: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, </a:t>
            </a:r>
            <a:r>
              <a:rPr lang="es-ES" sz="1800" dirty="0" err="1">
                <a:solidFill>
                  <a:schemeClr val="lt1"/>
                </a:solidFill>
                <a:latin typeface="Lato"/>
                <a:ea typeface="Lato"/>
                <a:cs typeface="Lato"/>
              </a:rPr>
              <a:t>etc</a:t>
            </a: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, o cualquier objeto definido por el usuario), simplemente especificando el tipo de dato al momento de su creación.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lt1"/>
              </a:solidFill>
              <a:latin typeface="Lato"/>
              <a:ea typeface="Lato"/>
              <a:cs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2)</a:t>
            </a:r>
            <a:r>
              <a:rPr lang="es-419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b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ALGORITMOS</a:t>
            </a: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y operaciones aplicables a cualquier dato, independientemente de su tipo.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Los algoritmos de resolución de numerosos problemas no dependen del tipo de datos que procesa. Por ejemplo, la ordenación.</a:t>
            </a: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 </a:t>
            </a:r>
            <a:endParaRPr lang="es-419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745066" y="245946"/>
            <a:ext cx="7010401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VENTAJAS DE LA GENERICIDAD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7BB4606-A561-2FFB-1F17-188B4E8714F8}"/>
              </a:ext>
            </a:extLst>
          </p:cNvPr>
          <p:cNvSpPr txBox="1"/>
          <p:nvPr/>
        </p:nvSpPr>
        <p:spPr>
          <a:xfrm>
            <a:off x="745066" y="1055560"/>
            <a:ext cx="8194218" cy="3953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628015" algn="just">
              <a:lnSpc>
                <a:spcPct val="150000"/>
              </a:lnSpc>
              <a:tabLst>
                <a:tab pos="340360" algn="l"/>
                <a:tab pos="340995" algn="l"/>
              </a:tabLst>
            </a:pPr>
            <a:r>
              <a:rPr lang="es-AR" sz="2000" b="1" spc="1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AR" sz="2000" spc="1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b="1" spc="1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Reutilización</a:t>
            </a:r>
            <a:r>
              <a:rPr lang="es-AR" sz="2000" b="1" spc="-85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b="1" spc="-5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</a:t>
            </a:r>
            <a:r>
              <a:rPr lang="es-AR" sz="2000" b="1" spc="-8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b="1" spc="-1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código</a:t>
            </a:r>
            <a:r>
              <a:rPr lang="es-AR" sz="20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s-ES" sz="20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Las clases y métodos genéricos pueden trabajar con cualquier tipo de objeto, lo que los hace extremadamente reutilizables</a:t>
            </a:r>
            <a:endParaRPr lang="es-AR" sz="2000" spc="-5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2065" marR="628015" algn="just">
              <a:tabLst>
                <a:tab pos="340360" algn="l"/>
                <a:tab pos="340995" algn="l"/>
              </a:tabLst>
            </a:pPr>
            <a:endParaRPr lang="es-AR" sz="2000" spc="-1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2065" marR="628015" algn="just">
              <a:lnSpc>
                <a:spcPct val="150000"/>
              </a:lnSpc>
              <a:tabLst>
                <a:tab pos="340360" algn="l"/>
                <a:tab pos="340995" algn="l"/>
              </a:tabLst>
            </a:pPr>
            <a:r>
              <a:rPr lang="es-AR" sz="2000" spc="1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b="1" spc="1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</a:t>
            </a:r>
            <a:r>
              <a:rPr lang="es-AR" sz="2000" b="1" spc="1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Evita</a:t>
            </a:r>
            <a:r>
              <a:rPr lang="es-AR" sz="2000" b="1" spc="-85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b="1" spc="1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</a:t>
            </a:r>
            <a:r>
              <a:rPr lang="es-AR" sz="2000" b="1" spc="-8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casteo</a:t>
            </a:r>
            <a:r>
              <a:rPr lang="es-AR" sz="2000" b="1" spc="-85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b="1" spc="-5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</a:t>
            </a:r>
            <a:r>
              <a:rPr lang="es-AR" sz="2000" b="1" spc="-8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clases</a:t>
            </a:r>
            <a:r>
              <a:rPr lang="es-AR" sz="2000" b="1" spc="-85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, y con ello </a:t>
            </a:r>
            <a:r>
              <a:rPr lang="es-AR" sz="2000" b="1" spc="5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mejora el rendimiento</a:t>
            </a:r>
            <a:r>
              <a:rPr lang="es-AR" sz="2000" spc="-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s-AR" sz="2000" spc="1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</a:t>
            </a:r>
            <a:r>
              <a:rPr lang="es-AR" sz="2000" spc="-8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casteo</a:t>
            </a:r>
            <a:r>
              <a:rPr lang="es-AR" sz="2000" spc="-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spc="1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requiere</a:t>
            </a:r>
            <a:r>
              <a:rPr lang="es-AR" sz="2000" spc="-8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spc="-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</a:t>
            </a:r>
            <a:r>
              <a:rPr lang="es-AR" sz="2000" spc="-8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spc="1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</a:t>
            </a:r>
            <a:r>
              <a:rPr lang="es-AR" sz="2000" spc="-8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spc="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JVM</a:t>
            </a:r>
            <a:r>
              <a:rPr lang="es-AR" sz="2000" spc="-8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haga</a:t>
            </a:r>
            <a:r>
              <a:rPr lang="es-AR" sz="2000" spc="-8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spc="-1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chequeo</a:t>
            </a:r>
            <a:r>
              <a:rPr lang="es-AR" sz="2000" spc="-8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spc="-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</a:t>
            </a:r>
            <a:r>
              <a:rPr lang="es-AR" sz="2000" spc="-8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tipos</a:t>
            </a:r>
            <a:r>
              <a:rPr lang="es-AR" sz="2000" spc="-8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spc="-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</a:t>
            </a:r>
            <a:r>
              <a:rPr lang="es-AR" sz="2000" spc="-8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tiempo</a:t>
            </a:r>
            <a:r>
              <a:rPr lang="es-AR" sz="2000" spc="-8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spc="-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</a:t>
            </a:r>
            <a:r>
              <a:rPr lang="es-AR" sz="2000" spc="-8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spc="-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ejecución,</a:t>
            </a:r>
            <a:r>
              <a:rPr lang="es-AR" sz="2000" spc="-8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spc="-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</a:t>
            </a:r>
            <a:r>
              <a:rPr lang="es-AR" sz="2000" spc="-8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spc="-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caso</a:t>
            </a:r>
            <a:r>
              <a:rPr lang="es-AR" sz="2000" spc="-8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spc="-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  que</a:t>
            </a:r>
            <a:r>
              <a:rPr lang="es-AR" sz="2000" spc="-8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</a:t>
            </a:r>
            <a:r>
              <a:rPr lang="es-AR" sz="2000" spc="-8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spc="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necesario</a:t>
            </a:r>
            <a:r>
              <a:rPr lang="es-AR" sz="2000" spc="-8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spc="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ejecutar</a:t>
            </a:r>
            <a:r>
              <a:rPr lang="es-AR" sz="2000" spc="-8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una</a:t>
            </a:r>
            <a:r>
              <a:rPr lang="es-AR" sz="2000" spc="-8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ClassCastException</a:t>
            </a:r>
            <a:r>
              <a:rPr lang="es-AR" sz="20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Con genéricos se evita el chequeo de tipos en tiempo de ejecución.</a:t>
            </a:r>
            <a:endParaRPr lang="es-AR" sz="2000" spc="-85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74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669081" y="213699"/>
            <a:ext cx="7628252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VENTAJAS DE LA GENERICIDAD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7BB4606-A561-2FFB-1F17-188B4E8714F8}"/>
              </a:ext>
            </a:extLst>
          </p:cNvPr>
          <p:cNvSpPr txBox="1"/>
          <p:nvPr/>
        </p:nvSpPr>
        <p:spPr>
          <a:xfrm>
            <a:off x="669081" y="1036478"/>
            <a:ext cx="7628252" cy="37560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50000"/>
              </a:lnSpc>
              <a:tabLst>
                <a:tab pos="340360" algn="l"/>
                <a:tab pos="340995" algn="l"/>
              </a:tabLst>
            </a:pPr>
            <a:r>
              <a:rPr lang="es-AR" sz="1900" b="1" spc="1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AR" sz="1900" spc="-5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19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Código</a:t>
            </a:r>
            <a:r>
              <a:rPr lang="es-AR" sz="1900" b="1" spc="-75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19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más</a:t>
            </a:r>
            <a:r>
              <a:rPr lang="es-AR" sz="1900" b="1" spc="-8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1900" b="1" spc="-5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seguro, porque el chequeo</a:t>
            </a:r>
            <a:r>
              <a:rPr lang="es-AR" sz="1900" b="1" spc="-85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1900" b="1" spc="-5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</a:t>
            </a:r>
            <a:r>
              <a:rPr lang="es-AR" sz="1900" b="1" spc="-8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19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tipos se hace en tiempo</a:t>
            </a:r>
            <a:r>
              <a:rPr lang="es-AR" sz="1900" b="1" spc="-8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1900" b="1" spc="-5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</a:t>
            </a:r>
            <a:r>
              <a:rPr lang="es-AR" sz="1900" b="1" spc="-8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19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compilación.</a:t>
            </a:r>
            <a:r>
              <a:rPr lang="es-AR" sz="1900" spc="-8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 genericidad ayuda a detectar y prevenir errores porque fuerza a verificar el tipo en tiempo de compilación. Reduce la posibilidad de fallos en tiempo de ejecución porque muchos problemas que podrían surgir de malas asignaciones o casteos de tipo inapropiadas se detectan antes de que el programa se ejecute.</a:t>
            </a:r>
          </a:p>
          <a:p>
            <a:pPr marL="12065" marR="5080" algn="just">
              <a:tabLst>
                <a:tab pos="340360" algn="l"/>
                <a:tab pos="340995" algn="l"/>
              </a:tabLst>
            </a:pPr>
            <a:endParaRPr lang="es-AR" sz="1900" spc="5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2065" marR="5080" algn="just">
              <a:lnSpc>
                <a:spcPct val="150000"/>
              </a:lnSpc>
              <a:tabLst>
                <a:tab pos="340360" algn="l"/>
                <a:tab pos="340995" algn="l"/>
              </a:tabLst>
            </a:pPr>
            <a:r>
              <a:rPr lang="es-AR" sz="1900" b="1" spc="1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19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Legibilidad y mantenibilidad </a:t>
            </a:r>
            <a:r>
              <a:rPr lang="es-ES" sz="1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del código. Se pueden crear clases e  interfaces más limpias y fáciles de entender.</a:t>
            </a:r>
            <a:endParaRPr lang="es-AR" sz="19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4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650365" y="320700"/>
            <a:ext cx="8316213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DESVENTAJAS DE LA GENERICIDAD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5804508-A1D6-9D32-E871-D4DF67D9FFEE}"/>
              </a:ext>
            </a:extLst>
          </p:cNvPr>
          <p:cNvSpPr txBox="1"/>
          <p:nvPr/>
        </p:nvSpPr>
        <p:spPr>
          <a:xfrm>
            <a:off x="500241" y="1369803"/>
            <a:ext cx="8466337" cy="34529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5"/>
              </a:spcBef>
              <a:tabLst>
                <a:tab pos="363855" algn="l"/>
                <a:tab pos="364490" algn="l"/>
              </a:tabLst>
            </a:pPr>
            <a:r>
              <a:rPr lang="es-AR" sz="2000" b="1" spc="1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AR" sz="2000" spc="-15" dirty="0">
                <a:solidFill>
                  <a:srgbClr val="FFFF00"/>
                </a:solidFill>
                <a:latin typeface="Lato"/>
                <a:cs typeface="Lato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Lato"/>
                <a:cs typeface="Lato"/>
              </a:rPr>
              <a:t>No</a:t>
            </a:r>
            <a:r>
              <a:rPr sz="2000" b="1" spc="-100" dirty="0">
                <a:solidFill>
                  <a:srgbClr val="FFFF00"/>
                </a:solidFill>
                <a:latin typeface="Lato"/>
                <a:cs typeface="Lato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Lato"/>
                <a:cs typeface="Lato"/>
              </a:rPr>
              <a:t>se</a:t>
            </a:r>
            <a:r>
              <a:rPr sz="2000" b="1" spc="-100" dirty="0">
                <a:solidFill>
                  <a:srgbClr val="FFFF00"/>
                </a:solidFill>
                <a:latin typeface="Lato"/>
                <a:cs typeface="Lato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Lato"/>
                <a:cs typeface="Lato"/>
              </a:rPr>
              <a:t>puede</a:t>
            </a:r>
            <a:r>
              <a:rPr sz="2000" b="1" spc="-100" dirty="0">
                <a:solidFill>
                  <a:srgbClr val="FFFF00"/>
                </a:solidFill>
                <a:latin typeface="Lato"/>
                <a:cs typeface="Lato"/>
              </a:rPr>
              <a:t> </a:t>
            </a:r>
            <a:r>
              <a:rPr sz="2000" b="1" spc="10" dirty="0">
                <a:solidFill>
                  <a:srgbClr val="FFFF00"/>
                </a:solidFill>
                <a:latin typeface="Lato"/>
                <a:cs typeface="Lato"/>
              </a:rPr>
              <a:t>instanciar</a:t>
            </a:r>
            <a:r>
              <a:rPr sz="2000" b="1" spc="-100" dirty="0">
                <a:solidFill>
                  <a:srgbClr val="FFFF00"/>
                </a:solidFill>
                <a:latin typeface="Lato"/>
                <a:cs typeface="Lato"/>
              </a:rPr>
              <a:t> </a:t>
            </a:r>
            <a:r>
              <a:rPr sz="2000" b="1" dirty="0">
                <a:solidFill>
                  <a:srgbClr val="FFFF00"/>
                </a:solidFill>
                <a:latin typeface="Lato"/>
                <a:cs typeface="Lato"/>
              </a:rPr>
              <a:t>una</a:t>
            </a:r>
            <a:r>
              <a:rPr sz="2000" b="1" spc="-100" dirty="0">
                <a:solidFill>
                  <a:srgbClr val="FFFF00"/>
                </a:solidFill>
                <a:latin typeface="Lato"/>
                <a:cs typeface="Lato"/>
              </a:rPr>
              <a:t> </a:t>
            </a:r>
            <a:r>
              <a:rPr sz="2000" b="1" spc="5" dirty="0">
                <a:solidFill>
                  <a:srgbClr val="FFFF00"/>
                </a:solidFill>
                <a:latin typeface="Lato"/>
                <a:cs typeface="Lato"/>
              </a:rPr>
              <a:t>clase</a:t>
            </a:r>
            <a:r>
              <a:rPr sz="2000" b="1" spc="-100" dirty="0">
                <a:solidFill>
                  <a:srgbClr val="FFFF00"/>
                </a:solidFill>
                <a:latin typeface="Lato"/>
                <a:cs typeface="Lato"/>
              </a:rPr>
              <a:t> </a:t>
            </a:r>
            <a:r>
              <a:rPr sz="2000" b="1" spc="5" dirty="0">
                <a:solidFill>
                  <a:srgbClr val="FFFF00"/>
                </a:solidFill>
                <a:latin typeface="Lato"/>
                <a:cs typeface="Lato"/>
              </a:rPr>
              <a:t>genérica</a:t>
            </a:r>
            <a:r>
              <a:rPr sz="2000" b="1" spc="-100" dirty="0">
                <a:solidFill>
                  <a:srgbClr val="FFFF00"/>
                </a:solidFill>
                <a:latin typeface="Lato"/>
                <a:cs typeface="Lato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Lato"/>
                <a:cs typeface="Lato"/>
              </a:rPr>
              <a:t>con</a:t>
            </a:r>
            <a:r>
              <a:rPr sz="2000" b="1" spc="-100" dirty="0">
                <a:solidFill>
                  <a:srgbClr val="FFFF00"/>
                </a:solidFill>
                <a:latin typeface="Lato"/>
                <a:cs typeface="Lato"/>
              </a:rPr>
              <a:t> </a:t>
            </a:r>
            <a:r>
              <a:rPr sz="2000" b="1" dirty="0">
                <a:solidFill>
                  <a:srgbClr val="FFFF00"/>
                </a:solidFill>
                <a:latin typeface="Lato"/>
                <a:cs typeface="Lato"/>
              </a:rPr>
              <a:t>tipos</a:t>
            </a:r>
            <a:r>
              <a:rPr sz="2000" b="1" spc="-100" dirty="0">
                <a:solidFill>
                  <a:srgbClr val="FFFF00"/>
                </a:solidFill>
                <a:latin typeface="Lato"/>
                <a:cs typeface="Lato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Lato"/>
                <a:cs typeface="Lato"/>
              </a:rPr>
              <a:t>de</a:t>
            </a:r>
            <a:r>
              <a:rPr sz="2000" b="1" spc="-100" dirty="0">
                <a:solidFill>
                  <a:srgbClr val="FFFF00"/>
                </a:solidFill>
                <a:latin typeface="Lato"/>
                <a:cs typeface="Lato"/>
              </a:rPr>
              <a:t> </a:t>
            </a:r>
            <a:r>
              <a:rPr sz="2000" b="1" dirty="0" err="1">
                <a:solidFill>
                  <a:srgbClr val="FFFF00"/>
                </a:solidFill>
                <a:latin typeface="Lato"/>
                <a:cs typeface="Lato"/>
              </a:rPr>
              <a:t>datos</a:t>
            </a:r>
            <a:r>
              <a:rPr lang="es-AR" sz="2000" b="1" dirty="0">
                <a:solidFill>
                  <a:srgbClr val="FFFF00"/>
                </a:solidFill>
                <a:latin typeface="Lato"/>
                <a:cs typeface="Lato"/>
              </a:rPr>
              <a:t> p</a:t>
            </a:r>
            <a:r>
              <a:rPr sz="2000" b="1" spc="5" dirty="0" err="1">
                <a:solidFill>
                  <a:srgbClr val="FFFF00"/>
                </a:solidFill>
                <a:latin typeface="Lato"/>
                <a:cs typeface="Lato"/>
              </a:rPr>
              <a:t>rimitivos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.  </a:t>
            </a:r>
            <a:endParaRPr lang="es-AR" sz="2000" spc="5" dirty="0">
              <a:solidFill>
                <a:srgbClr val="FFFFFF"/>
              </a:solidFill>
              <a:latin typeface="Lato"/>
              <a:cs typeface="Lato"/>
            </a:endParaRPr>
          </a:p>
          <a:p>
            <a:pPr marL="12065" marR="5080">
              <a:lnSpc>
                <a:spcPct val="150000"/>
              </a:lnSpc>
              <a:spcBef>
                <a:spcPts val="5"/>
              </a:spcBef>
              <a:tabLst>
                <a:tab pos="363855" algn="l"/>
                <a:tab pos="364490" algn="l"/>
              </a:tabLst>
            </a:pPr>
            <a:r>
              <a:rPr lang="es-AR" sz="2000" spc="10" dirty="0">
                <a:solidFill>
                  <a:srgbClr val="FFFFFF"/>
                </a:solidFill>
                <a:latin typeface="Lato"/>
                <a:cs typeface="Lato"/>
              </a:rPr>
              <a:t>      </a:t>
            </a:r>
            <a:r>
              <a:rPr sz="2000" spc="10" dirty="0" err="1">
                <a:solidFill>
                  <a:srgbClr val="FFFFFF"/>
                </a:solidFill>
                <a:latin typeface="Lato"/>
                <a:cs typeface="Lato"/>
              </a:rPr>
              <a:t>Ej</a:t>
            </a:r>
            <a:r>
              <a:rPr sz="2000" spc="10" dirty="0">
                <a:solidFill>
                  <a:srgbClr val="FFFFFF"/>
                </a:solidFill>
                <a:latin typeface="Lato"/>
                <a:cs typeface="Lato"/>
              </a:rPr>
              <a:t>: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Mapa&lt;String,int&gt;</a:t>
            </a:r>
            <a:r>
              <a:rPr sz="2000" spc="-3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Lato"/>
                <a:cs typeface="Lato"/>
              </a:rPr>
              <a:t>o </a:t>
            </a:r>
            <a:r>
              <a:rPr sz="2000" spc="10" dirty="0">
                <a:solidFill>
                  <a:srgbClr val="FFFFFF"/>
                </a:solidFill>
                <a:latin typeface="Lato"/>
                <a:cs typeface="Lato"/>
              </a:rPr>
              <a:t>Pila&lt;char&gt;.</a:t>
            </a:r>
            <a:endParaRPr sz="2000" dirty="0">
              <a:latin typeface="Lato"/>
              <a:cs typeface="Lato"/>
            </a:endParaRPr>
          </a:p>
          <a:p>
            <a:pPr marL="363855">
              <a:lnSpc>
                <a:spcPct val="150000"/>
              </a:lnSpc>
              <a:spcBef>
                <a:spcPts val="254"/>
              </a:spcBef>
            </a:pPr>
            <a:r>
              <a:rPr sz="2000" spc="5" dirty="0">
                <a:solidFill>
                  <a:schemeClr val="bg1"/>
                </a:solidFill>
                <a:latin typeface="Lato"/>
                <a:cs typeface="Lato"/>
              </a:rPr>
              <a:t>Siempre</a:t>
            </a:r>
            <a:r>
              <a:rPr sz="2000" spc="-105" dirty="0">
                <a:solidFill>
                  <a:schemeClr val="bg1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Lato"/>
                <a:cs typeface="Lato"/>
              </a:rPr>
              <a:t>hay</a:t>
            </a:r>
            <a:r>
              <a:rPr sz="2000" spc="-105" dirty="0">
                <a:solidFill>
                  <a:schemeClr val="bg1"/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Lato"/>
                <a:cs typeface="Lato"/>
              </a:rPr>
              <a:t>que</a:t>
            </a:r>
            <a:r>
              <a:rPr sz="2000" spc="-105" dirty="0">
                <a:solidFill>
                  <a:schemeClr val="bg1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chemeClr val="bg1"/>
                </a:solidFill>
                <a:latin typeface="Lato"/>
                <a:cs typeface="Lato"/>
              </a:rPr>
              <a:t>usar</a:t>
            </a:r>
            <a:r>
              <a:rPr sz="2000" spc="-105" dirty="0">
                <a:solidFill>
                  <a:schemeClr val="bg1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chemeClr val="bg1"/>
                </a:solidFill>
                <a:latin typeface="Lato"/>
                <a:cs typeface="Lato"/>
              </a:rPr>
              <a:t>las</a:t>
            </a:r>
            <a:r>
              <a:rPr sz="2000" spc="-105" dirty="0">
                <a:solidFill>
                  <a:schemeClr val="bg1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chemeClr val="bg1"/>
                </a:solidFill>
                <a:latin typeface="Lato"/>
                <a:cs typeface="Lato"/>
              </a:rPr>
              <a:t>clases</a:t>
            </a:r>
            <a:r>
              <a:rPr sz="2000" spc="-105" dirty="0">
                <a:solidFill>
                  <a:schemeClr val="bg1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chemeClr val="bg1"/>
                </a:solidFill>
                <a:latin typeface="Lato"/>
                <a:cs typeface="Lato"/>
              </a:rPr>
              <a:t>envoltorio</a:t>
            </a:r>
            <a:r>
              <a:rPr sz="2000" spc="-105" dirty="0">
                <a:solidFill>
                  <a:schemeClr val="bg1"/>
                </a:solidFill>
                <a:latin typeface="Lato"/>
                <a:cs typeface="Lato"/>
              </a:rPr>
              <a:t> </a:t>
            </a:r>
            <a:r>
              <a:rPr sz="2000" spc="-15" dirty="0">
                <a:solidFill>
                  <a:schemeClr val="bg1"/>
                </a:solidFill>
                <a:latin typeface="Lato"/>
                <a:cs typeface="Lato"/>
              </a:rPr>
              <a:t>como</a:t>
            </a:r>
            <a:r>
              <a:rPr sz="2000" spc="-105" dirty="0">
                <a:solidFill>
                  <a:schemeClr val="bg1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Lato"/>
                <a:cs typeface="Lato"/>
              </a:rPr>
              <a:t>Integer.</a:t>
            </a:r>
            <a:endParaRPr sz="2000" dirty="0">
              <a:solidFill>
                <a:schemeClr val="bg1"/>
              </a:solidFill>
              <a:latin typeface="Lato"/>
              <a:cs typeface="Lato"/>
            </a:endParaRPr>
          </a:p>
          <a:p>
            <a:pPr>
              <a:lnSpc>
                <a:spcPct val="150000"/>
              </a:lnSpc>
              <a:spcBef>
                <a:spcPts val="10"/>
              </a:spcBef>
            </a:pPr>
            <a:endParaRPr sz="3000" dirty="0">
              <a:latin typeface="Lato"/>
              <a:cs typeface="Lato"/>
            </a:endParaRPr>
          </a:p>
          <a:p>
            <a:pPr marL="12065" marR="1331595">
              <a:lnSpc>
                <a:spcPct val="150000"/>
              </a:lnSpc>
              <a:tabLst>
                <a:tab pos="363855" algn="l"/>
                <a:tab pos="364490" algn="l"/>
              </a:tabLst>
            </a:pPr>
            <a:r>
              <a:rPr lang="es-AR" sz="2000" b="1" spc="1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AR" sz="2000" spc="-15" dirty="0">
                <a:solidFill>
                  <a:srgbClr val="FFFF00"/>
                </a:solidFill>
                <a:latin typeface="Lato"/>
                <a:cs typeface="Lato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Lato"/>
                <a:cs typeface="Lato"/>
              </a:rPr>
              <a:t>No</a:t>
            </a:r>
            <a:r>
              <a:rPr sz="2000" b="1" spc="-105" dirty="0">
                <a:solidFill>
                  <a:srgbClr val="FFFF00"/>
                </a:solidFill>
                <a:latin typeface="Lato"/>
                <a:cs typeface="Lato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Lato"/>
                <a:cs typeface="Lato"/>
              </a:rPr>
              <a:t>se</a:t>
            </a:r>
            <a:r>
              <a:rPr sz="2000" b="1" spc="-100" dirty="0">
                <a:solidFill>
                  <a:srgbClr val="FFFF00"/>
                </a:solidFill>
                <a:latin typeface="Lato"/>
                <a:cs typeface="Lato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Lato"/>
                <a:cs typeface="Lato"/>
              </a:rPr>
              <a:t>pueden</a:t>
            </a:r>
            <a:r>
              <a:rPr sz="2000" b="1" spc="-105" dirty="0">
                <a:solidFill>
                  <a:srgbClr val="FFFF00"/>
                </a:solidFill>
                <a:latin typeface="Lato"/>
                <a:cs typeface="Lato"/>
              </a:rPr>
              <a:t> </a:t>
            </a:r>
            <a:r>
              <a:rPr sz="2000" b="1" spc="20" dirty="0">
                <a:solidFill>
                  <a:srgbClr val="FFFF00"/>
                </a:solidFill>
                <a:latin typeface="Lato"/>
                <a:cs typeface="Lato"/>
              </a:rPr>
              <a:t>crear</a:t>
            </a:r>
            <a:r>
              <a:rPr sz="2000" b="1" spc="-100" dirty="0">
                <a:solidFill>
                  <a:srgbClr val="FFFF00"/>
                </a:solidFill>
                <a:latin typeface="Lato"/>
                <a:cs typeface="Lato"/>
              </a:rPr>
              <a:t> </a:t>
            </a:r>
            <a:r>
              <a:rPr sz="2000" b="1" dirty="0">
                <a:solidFill>
                  <a:srgbClr val="FFFF00"/>
                </a:solidFill>
                <a:latin typeface="Lato"/>
                <a:cs typeface="Lato"/>
              </a:rPr>
              <a:t>objetos</a:t>
            </a:r>
            <a:r>
              <a:rPr sz="2000" b="1" spc="-100" dirty="0">
                <a:solidFill>
                  <a:srgbClr val="FFFF00"/>
                </a:solidFill>
                <a:latin typeface="Lato"/>
                <a:cs typeface="Lato"/>
              </a:rPr>
              <a:t> </a:t>
            </a:r>
            <a:r>
              <a:rPr sz="2000" b="1" spc="10" dirty="0">
                <a:solidFill>
                  <a:srgbClr val="FFFF00"/>
                </a:solidFill>
                <a:latin typeface="Lato"/>
                <a:cs typeface="Lato"/>
              </a:rPr>
              <a:t>ni</a:t>
            </a:r>
            <a:r>
              <a:rPr sz="2000" b="1" spc="-105" dirty="0">
                <a:solidFill>
                  <a:srgbClr val="FFFF00"/>
                </a:solidFill>
                <a:latin typeface="Lato"/>
                <a:cs typeface="Lato"/>
              </a:rPr>
              <a:t> </a:t>
            </a:r>
            <a:r>
              <a:rPr sz="2000" b="1" spc="15" dirty="0">
                <a:solidFill>
                  <a:srgbClr val="FFFF00"/>
                </a:solidFill>
                <a:latin typeface="Lato"/>
                <a:cs typeface="Lato"/>
              </a:rPr>
              <a:t>arreglos</a:t>
            </a:r>
            <a:r>
              <a:rPr sz="2000" b="1" spc="-100" dirty="0">
                <a:solidFill>
                  <a:srgbClr val="FFFF00"/>
                </a:solidFill>
                <a:latin typeface="Lato"/>
                <a:cs typeface="Lato"/>
              </a:rPr>
              <a:t> </a:t>
            </a:r>
            <a:r>
              <a:rPr sz="2000" b="1" spc="5" dirty="0">
                <a:solidFill>
                  <a:srgbClr val="FFFF00"/>
                </a:solidFill>
                <a:latin typeface="Lato"/>
                <a:cs typeface="Lato"/>
              </a:rPr>
              <a:t>del</a:t>
            </a:r>
            <a:r>
              <a:rPr sz="2000" b="1" spc="-105" dirty="0">
                <a:solidFill>
                  <a:srgbClr val="FFFF00"/>
                </a:solidFill>
                <a:latin typeface="Lato"/>
                <a:cs typeface="Lato"/>
              </a:rPr>
              <a:t> </a:t>
            </a:r>
            <a:r>
              <a:rPr sz="2000" b="1" dirty="0">
                <a:solidFill>
                  <a:srgbClr val="FFFF00"/>
                </a:solidFill>
                <a:latin typeface="Lato"/>
                <a:cs typeface="Lato"/>
              </a:rPr>
              <a:t>tipo</a:t>
            </a:r>
            <a:r>
              <a:rPr sz="2000" b="1" spc="-100" dirty="0">
                <a:solidFill>
                  <a:srgbClr val="FFFF00"/>
                </a:solidFill>
                <a:latin typeface="Lato"/>
                <a:cs typeface="Lato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Lato"/>
                <a:cs typeface="Lato"/>
              </a:rPr>
              <a:t>genérico</a:t>
            </a: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.  </a:t>
            </a:r>
            <a:endParaRPr lang="es-AR" sz="2000" spc="-5" dirty="0">
              <a:solidFill>
                <a:srgbClr val="FFFFFF"/>
              </a:solidFill>
              <a:latin typeface="Lato"/>
              <a:cs typeface="Lato"/>
            </a:endParaRPr>
          </a:p>
          <a:p>
            <a:pPr marL="12065" marR="1331595">
              <a:lnSpc>
                <a:spcPct val="150000"/>
              </a:lnSpc>
              <a:tabLst>
                <a:tab pos="363855" algn="l"/>
                <a:tab pos="364490" algn="l"/>
              </a:tabLst>
            </a:pPr>
            <a:r>
              <a:rPr lang="es-AR" sz="2000" spc="10" dirty="0">
                <a:solidFill>
                  <a:srgbClr val="FFFFFF"/>
                </a:solidFill>
                <a:latin typeface="Lato"/>
                <a:cs typeface="Lato"/>
              </a:rPr>
              <a:t>     </a:t>
            </a:r>
            <a:r>
              <a:rPr sz="2000" spc="10" dirty="0" err="1">
                <a:solidFill>
                  <a:srgbClr val="FFFFFF"/>
                </a:solidFill>
                <a:latin typeface="Lato"/>
                <a:cs typeface="Lato"/>
              </a:rPr>
              <a:t>Ej</a:t>
            </a:r>
            <a:r>
              <a:rPr sz="2000" spc="10" dirty="0">
                <a:solidFill>
                  <a:srgbClr val="FFFFFF"/>
                </a:solidFill>
                <a:latin typeface="Lato"/>
                <a:cs typeface="Lato"/>
              </a:rPr>
              <a:t>:</a:t>
            </a:r>
            <a:r>
              <a:rPr sz="2000" spc="-1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T</a:t>
            </a:r>
            <a:r>
              <a:rPr sz="20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dato</a:t>
            </a:r>
            <a:r>
              <a:rPr sz="20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=</a:t>
            </a:r>
            <a:r>
              <a:rPr sz="20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Lato"/>
                <a:cs typeface="Lato"/>
              </a:rPr>
              <a:t>new</a:t>
            </a:r>
            <a:r>
              <a:rPr sz="2000" spc="-1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Lato"/>
                <a:cs typeface="Lato"/>
              </a:rPr>
              <a:t>T();</a:t>
            </a:r>
            <a:r>
              <a:rPr lang="es-AR" sz="2000" dirty="0">
                <a:latin typeface="Lato"/>
                <a:cs typeface="Lato"/>
              </a:rPr>
              <a:t> </a:t>
            </a:r>
          </a:p>
          <a:p>
            <a:pPr marL="12065" marR="1331595">
              <a:lnSpc>
                <a:spcPct val="150000"/>
              </a:lnSpc>
              <a:tabLst>
                <a:tab pos="363855" algn="l"/>
                <a:tab pos="364490" algn="l"/>
              </a:tabLst>
            </a:pPr>
            <a:r>
              <a:rPr lang="es-AR" sz="2000" dirty="0">
                <a:solidFill>
                  <a:srgbClr val="FFFFFF"/>
                </a:solidFill>
                <a:latin typeface="Lato"/>
                <a:cs typeface="Lato"/>
              </a:rPr>
              <a:t>     </a:t>
            </a:r>
            <a:r>
              <a:rPr sz="2000" dirty="0" err="1">
                <a:solidFill>
                  <a:schemeClr val="bg1"/>
                </a:solidFill>
                <a:latin typeface="Lato"/>
                <a:cs typeface="Lato"/>
              </a:rPr>
              <a:t>Esto</a:t>
            </a:r>
            <a:r>
              <a:rPr sz="2000" spc="-105" dirty="0">
                <a:solidFill>
                  <a:schemeClr val="bg1"/>
                </a:solidFill>
                <a:latin typeface="Lato"/>
                <a:cs typeface="Lato"/>
              </a:rPr>
              <a:t> </a:t>
            </a:r>
            <a:r>
              <a:rPr sz="2000" spc="-15" dirty="0">
                <a:solidFill>
                  <a:schemeClr val="bg1"/>
                </a:solidFill>
                <a:latin typeface="Lato"/>
                <a:cs typeface="Lato"/>
              </a:rPr>
              <a:t>no</a:t>
            </a:r>
            <a:r>
              <a:rPr sz="2000" spc="-105" dirty="0">
                <a:solidFill>
                  <a:schemeClr val="bg1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chemeClr val="bg1"/>
                </a:solidFill>
                <a:latin typeface="Lato"/>
                <a:cs typeface="Lato"/>
              </a:rPr>
              <a:t>impide</a:t>
            </a:r>
            <a:r>
              <a:rPr sz="2000" spc="-105" dirty="0">
                <a:solidFill>
                  <a:schemeClr val="bg1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chemeClr val="bg1"/>
                </a:solidFill>
                <a:latin typeface="Lato"/>
                <a:cs typeface="Lato"/>
              </a:rPr>
              <a:t>declarar</a:t>
            </a:r>
            <a:r>
              <a:rPr sz="2000" spc="-105" dirty="0">
                <a:solidFill>
                  <a:schemeClr val="bg1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chemeClr val="bg1"/>
                </a:solidFill>
                <a:latin typeface="Lato"/>
                <a:cs typeface="Lato"/>
              </a:rPr>
              <a:t>variables</a:t>
            </a:r>
            <a:r>
              <a:rPr sz="2000" spc="-105" dirty="0">
                <a:solidFill>
                  <a:schemeClr val="bg1"/>
                </a:solidFill>
                <a:latin typeface="Lato"/>
                <a:cs typeface="Lato"/>
              </a:rPr>
              <a:t> </a:t>
            </a:r>
            <a:r>
              <a:rPr sz="2000" spc="-20" dirty="0">
                <a:solidFill>
                  <a:schemeClr val="bg1"/>
                </a:solidFill>
                <a:latin typeface="Lato"/>
                <a:cs typeface="Lato"/>
              </a:rPr>
              <a:t>o</a:t>
            </a:r>
            <a:r>
              <a:rPr sz="2000" spc="-105" dirty="0">
                <a:solidFill>
                  <a:schemeClr val="bg1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chemeClr val="bg1"/>
                </a:solidFill>
                <a:latin typeface="Lato"/>
                <a:cs typeface="Lato"/>
              </a:rPr>
              <a:t>argumentos</a:t>
            </a:r>
            <a:r>
              <a:rPr sz="2000" spc="-105" dirty="0">
                <a:solidFill>
                  <a:schemeClr val="bg1"/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Lato"/>
                <a:cs typeface="Lato"/>
              </a:rPr>
              <a:t>genéricos</a:t>
            </a:r>
            <a:r>
              <a:rPr sz="2000" spc="-5" dirty="0">
                <a:solidFill>
                  <a:srgbClr val="FFFF00"/>
                </a:solidFill>
                <a:latin typeface="Lato"/>
                <a:cs typeface="Lato"/>
              </a:rPr>
              <a:t>.</a:t>
            </a:r>
            <a:endParaRPr sz="2000" dirty="0">
              <a:solidFill>
                <a:srgbClr val="FFFF00"/>
              </a:solidFill>
              <a:latin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7762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;p23">
            <a:extLst>
              <a:ext uri="{FF2B5EF4-FFF2-40B4-BE49-F238E27FC236}">
                <a16:creationId xmlns:a16="http://schemas.microsoft.com/office/drawing/2014/main" id="{AD656631-9580-3538-FB7C-528C872D9324}"/>
              </a:ext>
            </a:extLst>
          </p:cNvPr>
          <p:cNvSpPr txBox="1"/>
          <p:nvPr/>
        </p:nvSpPr>
        <p:spPr>
          <a:xfrm>
            <a:off x="777964" y="303182"/>
            <a:ext cx="7440346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TIPOS GENÉRICOS o PARAMETROS DE TIPO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1EC4BF8-5EF3-BC20-83C4-DDD4A9C03ECE}"/>
              </a:ext>
            </a:extLst>
          </p:cNvPr>
          <p:cNvSpPr txBox="1"/>
          <p:nvPr/>
        </p:nvSpPr>
        <p:spPr>
          <a:xfrm>
            <a:off x="777964" y="1330641"/>
            <a:ext cx="7440347" cy="320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Son variables usadas en la definición de </a:t>
            </a: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CLASES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INTERFACES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 </a:t>
            </a: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MÉTODOS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que serán reemplazados por tipos concretos cuando se instancie la </a:t>
            </a: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clase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 se invoque el </a:t>
            </a: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método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Esto permite que una clase, interfaz o método pueda operar con cualquier tipo de datos, especificado en tiempo de compilación</a:t>
            </a:r>
            <a:endParaRPr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12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;p23">
            <a:extLst>
              <a:ext uri="{FF2B5EF4-FFF2-40B4-BE49-F238E27FC236}">
                <a16:creationId xmlns:a16="http://schemas.microsoft.com/office/drawing/2014/main" id="{AD656631-9580-3538-FB7C-528C872D9324}"/>
              </a:ext>
            </a:extLst>
          </p:cNvPr>
          <p:cNvSpPr txBox="1"/>
          <p:nvPr/>
        </p:nvSpPr>
        <p:spPr>
          <a:xfrm>
            <a:off x="851827" y="99982"/>
            <a:ext cx="7440346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TIPOS GENÉRICOS. Ejemplo: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1EC4BF8-5EF3-BC20-83C4-DDD4A9C03ECE}"/>
              </a:ext>
            </a:extLst>
          </p:cNvPr>
          <p:cNvSpPr txBox="1"/>
          <p:nvPr/>
        </p:nvSpPr>
        <p:spPr>
          <a:xfrm>
            <a:off x="5667023" y="1683103"/>
            <a:ext cx="3127022" cy="16201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 este caso, T es un parámetro de tipo que será reemplazado por un tipo real cuando se utilice la clase </a:t>
            </a:r>
            <a:endParaRPr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FE85A5-C4C4-5E5D-96C6-EBDBC0FCD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22" y="875202"/>
            <a:ext cx="5316861" cy="416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57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;p23">
            <a:extLst>
              <a:ext uri="{FF2B5EF4-FFF2-40B4-BE49-F238E27FC236}">
                <a16:creationId xmlns:a16="http://schemas.microsoft.com/office/drawing/2014/main" id="{AD656631-9580-3538-FB7C-528C872D9324}"/>
              </a:ext>
            </a:extLst>
          </p:cNvPr>
          <p:cNvSpPr txBox="1"/>
          <p:nvPr/>
        </p:nvSpPr>
        <p:spPr>
          <a:xfrm>
            <a:off x="777964" y="230030"/>
            <a:ext cx="7440346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TIPOS GENÉRICOS: CONVENCIÓN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1EC4BF8-5EF3-BC20-83C4-DDD4A9C03ECE}"/>
              </a:ext>
            </a:extLst>
          </p:cNvPr>
          <p:cNvSpPr txBox="1"/>
          <p:nvPr/>
        </p:nvSpPr>
        <p:spPr>
          <a:xfrm>
            <a:off x="777964" y="1097251"/>
            <a:ext cx="7440347" cy="3929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lang="es-AR" sz="2000" spc="-5" dirty="0">
                <a:solidFill>
                  <a:srgbClr val="FFFFFF"/>
                </a:solidFill>
                <a:latin typeface="Lato"/>
                <a:cs typeface="Lato"/>
              </a:rPr>
              <a:t>Podría </a:t>
            </a:r>
            <a:r>
              <a:rPr sz="2000" spc="5" dirty="0" err="1">
                <a:solidFill>
                  <a:srgbClr val="FFFFFF"/>
                </a:solidFill>
                <a:latin typeface="Lato"/>
                <a:cs typeface="Lato"/>
              </a:rPr>
              <a:t>designarse</a:t>
            </a:r>
            <a:r>
              <a:rPr sz="20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cualquier</a:t>
            </a:r>
            <a:r>
              <a:rPr sz="20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nombre</a:t>
            </a:r>
            <a:r>
              <a:rPr sz="20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Lato"/>
                <a:cs typeface="Lato"/>
              </a:rPr>
              <a:t>para</a:t>
            </a:r>
            <a:r>
              <a:rPr sz="20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un</a:t>
            </a:r>
            <a:r>
              <a:rPr sz="20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genérico</a:t>
            </a:r>
            <a:r>
              <a:rPr sz="20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5" dirty="0" err="1">
                <a:solidFill>
                  <a:srgbClr val="FFFFFF"/>
                </a:solidFill>
                <a:latin typeface="Lato"/>
                <a:cs typeface="Lato"/>
              </a:rPr>
              <a:t>en</a:t>
            </a:r>
            <a:r>
              <a:rPr sz="20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Java</a:t>
            </a:r>
            <a:r>
              <a:rPr lang="es-AR" sz="2000" spc="-5" dirty="0">
                <a:solidFill>
                  <a:srgbClr val="FFFFFF"/>
                </a:solidFill>
                <a:latin typeface="Lato"/>
                <a:cs typeface="Lato"/>
              </a:rPr>
              <a:t>, pero </a:t>
            </a:r>
            <a:r>
              <a:rPr lang="es-AR" sz="2000" spc="-15" dirty="0">
                <a:solidFill>
                  <a:srgbClr val="FFFFFF"/>
                </a:solidFill>
                <a:latin typeface="Lato"/>
                <a:cs typeface="Lato"/>
              </a:rPr>
              <a:t>para </a:t>
            </a:r>
            <a:r>
              <a:rPr sz="2000" spc="10" dirty="0" err="1">
                <a:solidFill>
                  <a:srgbClr val="FFFFFF"/>
                </a:solidFill>
                <a:latin typeface="Lato"/>
                <a:cs typeface="Lato"/>
              </a:rPr>
              <a:t>mejorar</a:t>
            </a:r>
            <a:r>
              <a:rPr sz="20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Lato"/>
                <a:cs typeface="Lato"/>
              </a:rPr>
              <a:t>la</a:t>
            </a:r>
            <a:r>
              <a:rPr sz="20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legibilidad</a:t>
            </a:r>
            <a:r>
              <a:rPr sz="20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e</a:t>
            </a:r>
            <a:r>
              <a:rPr sz="20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interpretación</a:t>
            </a:r>
            <a:r>
              <a:rPr sz="20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del</a:t>
            </a:r>
            <a:r>
              <a:rPr sz="20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0" dirty="0" err="1">
                <a:solidFill>
                  <a:srgbClr val="FFFFFF"/>
                </a:solidFill>
                <a:latin typeface="Lato"/>
                <a:cs typeface="Lato"/>
              </a:rPr>
              <a:t>código</a:t>
            </a:r>
            <a:r>
              <a:rPr lang="es-AR" sz="2000" spc="-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es-ES" sz="2000" spc="-5" dirty="0">
                <a:solidFill>
                  <a:srgbClr val="FFFFFF"/>
                </a:solidFill>
                <a:latin typeface="Lato"/>
                <a:cs typeface="Lato"/>
              </a:rPr>
              <a:t>existen</a:t>
            </a:r>
            <a:r>
              <a:rPr lang="es-ES" sz="20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es-ES" sz="2000" spc="-10" dirty="0">
                <a:solidFill>
                  <a:srgbClr val="FFFFFF"/>
                </a:solidFill>
                <a:latin typeface="Lato"/>
                <a:cs typeface="Lato"/>
              </a:rPr>
              <a:t>convenciones</a:t>
            </a:r>
            <a:r>
              <a:rPr lang="es-ES" sz="20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es-ES" sz="2000" spc="10" dirty="0">
                <a:solidFill>
                  <a:srgbClr val="FFFFFF"/>
                </a:solidFill>
                <a:latin typeface="Lato"/>
                <a:cs typeface="Lato"/>
              </a:rPr>
              <a:t>para </a:t>
            </a:r>
            <a:r>
              <a:rPr lang="es-ES" sz="2000" dirty="0">
                <a:solidFill>
                  <a:srgbClr val="FFFFFF"/>
                </a:solidFill>
                <a:latin typeface="Lato"/>
                <a:cs typeface="Lato"/>
              </a:rPr>
              <a:t>los</a:t>
            </a:r>
            <a:r>
              <a:rPr lang="es-ES" sz="20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es-ES" sz="2000" dirty="0">
                <a:solidFill>
                  <a:srgbClr val="FFFFFF"/>
                </a:solidFill>
                <a:latin typeface="Lato"/>
                <a:cs typeface="Lato"/>
              </a:rPr>
              <a:t>nombres</a:t>
            </a:r>
            <a:r>
              <a:rPr lang="es-ES" sz="20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es-ES" sz="2000" spc="-5" dirty="0">
                <a:solidFill>
                  <a:srgbClr val="FFFFFF"/>
                </a:solidFill>
                <a:latin typeface="Lato"/>
                <a:cs typeface="Lato"/>
              </a:rPr>
              <a:t>de</a:t>
            </a:r>
            <a:r>
              <a:rPr lang="es-ES" sz="20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es-ES" sz="2000" dirty="0">
                <a:solidFill>
                  <a:srgbClr val="FFFFFF"/>
                </a:solidFill>
                <a:latin typeface="Lato"/>
                <a:cs typeface="Lato"/>
              </a:rPr>
              <a:t>estos</a:t>
            </a:r>
            <a:r>
              <a:rPr lang="es-ES" sz="20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es-ES" sz="2000" dirty="0">
                <a:solidFill>
                  <a:srgbClr val="FFFFFF"/>
                </a:solidFill>
                <a:latin typeface="Lato"/>
                <a:cs typeface="Lato"/>
              </a:rPr>
              <a:t>tipos</a:t>
            </a:r>
            <a:r>
              <a:rPr lang="es-AR" sz="2000" spc="-10" dirty="0">
                <a:solidFill>
                  <a:srgbClr val="FFFFFF"/>
                </a:solidFill>
                <a:latin typeface="Lato"/>
                <a:cs typeface="Lato"/>
              </a:rPr>
              <a:t>:</a:t>
            </a:r>
          </a:p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endParaRPr lang="es-AR" sz="2000" spc="-10" dirty="0">
              <a:solidFill>
                <a:srgbClr val="FFFFFF"/>
              </a:solidFill>
              <a:latin typeface="Lato"/>
              <a:cs typeface="La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q"/>
            </a:pPr>
            <a:r>
              <a:rPr lang="es-ES" sz="2000" b="1" i="0" u="none" strike="noStrike" cap="none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Open Sans"/>
              </a:rPr>
              <a:t>E</a:t>
            </a:r>
            <a:r>
              <a:rPr lang="es-ES" sz="2000" b="0" i="0" u="none" strike="noStrike" cap="none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Open Sans"/>
              </a:rPr>
              <a:t> → elemento de una colección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q"/>
            </a:pPr>
            <a:r>
              <a:rPr lang="es-ES" sz="2000" b="1" i="0" u="none" strike="noStrike" cap="none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Open Sans"/>
              </a:rPr>
              <a:t>K </a:t>
            </a:r>
            <a:r>
              <a:rPr lang="es-ES" sz="2000" b="0" i="0" u="none" strike="noStrike" cap="none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Open Sans"/>
              </a:rPr>
              <a:t>→ clave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q"/>
            </a:pPr>
            <a:r>
              <a:rPr lang="es-ES" sz="2000" b="1" i="0" u="none" strike="noStrike" cap="none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Open Sans"/>
              </a:rPr>
              <a:t>N</a:t>
            </a:r>
            <a:r>
              <a:rPr lang="es-ES" sz="2000" b="0" i="0" u="none" strike="noStrike" cap="none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Open Sans"/>
              </a:rPr>
              <a:t> → número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q"/>
            </a:pPr>
            <a:r>
              <a:rPr lang="es-ES" sz="2000" b="1" i="0" u="none" strike="noStrike" cap="none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Open Sans"/>
              </a:rPr>
              <a:t>T</a:t>
            </a:r>
            <a:r>
              <a:rPr lang="es-ES" sz="2000" b="0" i="0" u="none" strike="noStrike" cap="none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Open Sans"/>
              </a:rPr>
              <a:t> → tipo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q"/>
            </a:pPr>
            <a:r>
              <a:rPr lang="es-ES" sz="2000" b="1" i="0" u="none" strike="noStrike" cap="none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Open Sans"/>
              </a:rPr>
              <a:t>V</a:t>
            </a:r>
            <a:r>
              <a:rPr lang="es-ES" sz="2000" b="0" i="0" u="none" strike="noStrike" cap="none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Open Sans"/>
              </a:rPr>
              <a:t> → valor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q"/>
            </a:pPr>
            <a:r>
              <a:rPr lang="es-ES" sz="2000" b="1" i="0" u="none" strike="noStrike" cap="none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Open Sans"/>
              </a:rPr>
              <a:t>S, U, V, etc. </a:t>
            </a:r>
            <a:r>
              <a:rPr lang="es-ES" sz="2000" b="0" i="0" u="none" strike="noStrike" cap="none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Open Sans"/>
              </a:rPr>
              <a:t>→ usado para representar otros tipos.</a:t>
            </a:r>
            <a:endParaRPr lang="es-AR" sz="2200" dirty="0">
              <a:solidFill>
                <a:srgbClr val="FFFFFF"/>
              </a:solidFill>
              <a:latin typeface="Lato"/>
              <a:cs typeface="Lato"/>
            </a:endParaRPr>
          </a:p>
          <a:p>
            <a:pPr marL="12700" algn="just">
              <a:lnSpc>
                <a:spcPct val="100000"/>
              </a:lnSpc>
              <a:spcBef>
                <a:spcPts val="240"/>
              </a:spcBef>
            </a:pPr>
            <a:endParaRPr sz="2200" dirty="0">
              <a:latin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34651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380124" y="378275"/>
            <a:ext cx="8054427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Declaración de tipos genéricos. Restricciones. </a:t>
            </a:r>
            <a:endParaRPr sz="2600" b="1" u="sng" dirty="0">
              <a:solidFill>
                <a:srgbClr val="F5852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380124" y="1115420"/>
            <a:ext cx="8527500" cy="364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18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18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LOS GENÉRICOS EN JAVA SÓLO PUEDEN SER INSTANCIADOS CON CLASES Y NO CON TIPOS PRIMITIVOS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(como </a:t>
            </a:r>
            <a:r>
              <a:rPr lang="es-ES" sz="18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</a:t>
            </a:r>
            <a:r>
              <a:rPr lang="es-ES" sz="18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s-ES" sz="18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double</a:t>
            </a:r>
            <a:r>
              <a:rPr lang="es-ES" sz="18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etc.).</a:t>
            </a:r>
            <a:r>
              <a:rPr lang="es-419" sz="18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 ejemplo, no se puede: </a:t>
            </a:r>
            <a:r>
              <a:rPr lang="es-419" sz="18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Mapa&lt;</a:t>
            </a:r>
            <a:r>
              <a:rPr lang="es-419" sz="1800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s-419" sz="18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800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s-419" sz="18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 </a:t>
            </a:r>
            <a:r>
              <a:rPr lang="es-419" sz="18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Pila&lt;</a:t>
            </a:r>
            <a:r>
              <a:rPr lang="es-419" sz="1800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char</a:t>
            </a:r>
            <a:r>
              <a:rPr lang="es-419" sz="18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Siempre hay que usar las clases envoltorio (</a:t>
            </a:r>
            <a:r>
              <a:rPr lang="es-419" sz="18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Integer</a:t>
            </a:r>
            <a:r>
              <a:rPr lang="es-419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8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Character</a:t>
            </a:r>
            <a:r>
              <a:rPr lang="es-419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8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etc</a:t>
            </a:r>
            <a:r>
              <a:rPr lang="es-419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NO SE PUEDEN CREAR OBJETOS NI ARREGLOS DEL TIPO GENÉRICO.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 </a:t>
            </a: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ej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 No se puede declarar </a:t>
            </a:r>
            <a:r>
              <a:rPr lang="es-419" sz="18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T dato = new T( )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ni </a:t>
            </a:r>
            <a:r>
              <a:rPr lang="es-419" sz="18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T[ ] </a:t>
            </a:r>
            <a:r>
              <a:rPr lang="es-419" sz="1800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miArreglo</a:t>
            </a:r>
            <a:r>
              <a:rPr lang="es-419" sz="18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 = new T[10] </a:t>
            </a:r>
            <a:r>
              <a:rPr lang="es-419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Esto no impide declarar variables o argumentos genéricos.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3023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438912" y="238301"/>
            <a:ext cx="7923764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Declaración de tipos genéricos. Restricciones. </a:t>
            </a:r>
            <a:endParaRPr sz="2600" b="1" u="sng" dirty="0">
              <a:solidFill>
                <a:srgbClr val="F5852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438912" y="1468950"/>
            <a:ext cx="8175699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Una declaración de tipos genéricos puede tener múltiples tipos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parametrizados, separados por comas, dentro de los &lt; &gt;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Por ejemplo: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3200" b="1" dirty="0">
              <a:solidFill>
                <a:srgbClr val="00B0F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Todas las invocaciones de clases genéricas son expresiones de una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clase. Al instanciar una clase genérica no se crea una nueva clase.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0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CF2B9EE-9032-7ED1-B89F-03239997F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521" y="2692066"/>
            <a:ext cx="5500958" cy="57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1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380124" y="312510"/>
            <a:ext cx="8054427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Declaración de tipos genéricos. Restricciones. </a:t>
            </a:r>
            <a:endParaRPr sz="2600" b="1" u="sng" dirty="0">
              <a:solidFill>
                <a:srgbClr val="F5852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380124" y="1033182"/>
            <a:ext cx="8357476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se puede usar el tipo genérico como tipo de un campo estático o en cualquier lugar dentro de un método estático o inicializador estático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Por ejemplo: no se puede declarar: 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private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static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final T MI_CONSTANTE = new T( ).  </a:t>
            </a:r>
            <a:endParaRPr lang="es-ES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000" b="1" dirty="0">
              <a:solidFill>
                <a:srgbClr val="00B0F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=&gt;</a:t>
            </a: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Dentro de una definición de clases, el tipo genérico puede aparecer en cualquier declaración no estática donde se podría utilizar cualquier tipo de datos concreto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5583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14">
            <a:extLst>
              <a:ext uri="{FF2B5EF4-FFF2-40B4-BE49-F238E27FC236}">
                <a16:creationId xmlns:a16="http://schemas.microsoft.com/office/drawing/2014/main" id="{9CD1FFF4-56E0-A933-50E1-B478A7025BB8}"/>
              </a:ext>
            </a:extLst>
          </p:cNvPr>
          <p:cNvSpPr txBox="1"/>
          <p:nvPr/>
        </p:nvSpPr>
        <p:spPr>
          <a:xfrm>
            <a:off x="615266" y="336884"/>
            <a:ext cx="7913467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Analicemos la problemática con un ejemplo…</a:t>
            </a:r>
            <a:endParaRPr sz="2600" b="1" dirty="0">
              <a:solidFill>
                <a:srgbClr val="F5852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C812A2B-6A59-FE6A-F6CF-20DD11BA2B86}"/>
              </a:ext>
            </a:extLst>
          </p:cNvPr>
          <p:cNvSpPr txBox="1"/>
          <p:nvPr/>
        </p:nvSpPr>
        <p:spPr>
          <a:xfrm>
            <a:off x="615266" y="1390861"/>
            <a:ext cx="7913467" cy="3263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Necesitamos crear una clase Caja que pueda almacenar objetos.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Primera solución: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Crear una clase Caja que dentro contenga como atributo una colección (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ArrayList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 cualquier otra). </a:t>
            </a:r>
          </a:p>
          <a:p>
            <a:pPr algn="just">
              <a:lnSpc>
                <a:spcPct val="150000"/>
              </a:lnSpc>
            </a:pPr>
            <a:endParaRPr lang="es-ES" sz="2000" b="1" u="sng" dirty="0">
              <a:solidFill>
                <a:srgbClr val="00B0F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b="1" u="sng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Desventaja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Debemos definir el tipo de dato de esta colección, con lo cual la caja sólo podrá contener elementos de ese tipo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450216" y="280729"/>
            <a:ext cx="8219651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DECLARACIÓN DE UNA CLASE GENÉRICA</a:t>
            </a:r>
          </a:p>
        </p:txBody>
      </p:sp>
      <p:sp>
        <p:nvSpPr>
          <p:cNvPr id="195" name="Google Shape;195;p23"/>
          <p:cNvSpPr txBox="1"/>
          <p:nvPr/>
        </p:nvSpPr>
        <p:spPr>
          <a:xfrm>
            <a:off x="450216" y="1056979"/>
            <a:ext cx="8243567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Una clase genérica o parametrizable  es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una clase con </a:t>
            </a:r>
            <a:r>
              <a:rPr lang="es-419" sz="18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una o más variables de tipo genérico.</a:t>
            </a:r>
            <a:endParaRPr lang="es-419" sz="1800" dirty="0">
              <a:solidFill>
                <a:srgbClr val="00B0F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181" y="2264116"/>
            <a:ext cx="4258957" cy="125952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</p:pic>
      <p:sp>
        <p:nvSpPr>
          <p:cNvPr id="197" name="Google Shape;197;p23"/>
          <p:cNvSpPr txBox="1"/>
          <p:nvPr/>
        </p:nvSpPr>
        <p:spPr>
          <a:xfrm>
            <a:off x="426300" y="3562205"/>
            <a:ext cx="8243567" cy="143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Donde: </a:t>
            </a: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ClaseGenerica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 el nombre de la clase genérica y T el tipo parametrizado genérico.  T (variable tipo) se limita a clases o tipos de datos predefinidos por el usuario.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061E4C-72CD-92B1-82E7-2253EB772063}"/>
              </a:ext>
            </a:extLst>
          </p:cNvPr>
          <p:cNvSpPr txBox="1"/>
          <p:nvPr/>
        </p:nvSpPr>
        <p:spPr>
          <a:xfrm>
            <a:off x="331645" y="2586702"/>
            <a:ext cx="3633536" cy="493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Sintaxis de la clase genérica</a:t>
            </a:r>
            <a:r>
              <a:rPr lang="es-ES" sz="20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 -&gt;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/>
        </p:nvSpPr>
        <p:spPr>
          <a:xfrm>
            <a:off x="396769" y="160321"/>
            <a:ext cx="8425498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1er Ejemplo de clase genérica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Declaración de la clase:                                         Implementación:</a:t>
            </a:r>
            <a:endParaRPr sz="20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EB0294-43A0-2A7B-FCF7-F29172B2F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2" y="1540765"/>
            <a:ext cx="3614673" cy="3442414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718F14-5A74-9A6E-1A14-15BA13810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979" y="1540765"/>
            <a:ext cx="5262999" cy="3442414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310" y="54328"/>
            <a:ext cx="6886223" cy="50348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</p:pic>
      <p:sp>
        <p:nvSpPr>
          <p:cNvPr id="2" name="Google Shape;231;p29">
            <a:extLst>
              <a:ext uri="{FF2B5EF4-FFF2-40B4-BE49-F238E27FC236}">
                <a16:creationId xmlns:a16="http://schemas.microsoft.com/office/drawing/2014/main" id="{315F4726-35F5-CD7E-9D20-8589A01A188D}"/>
              </a:ext>
            </a:extLst>
          </p:cNvPr>
          <p:cNvSpPr txBox="1"/>
          <p:nvPr/>
        </p:nvSpPr>
        <p:spPr>
          <a:xfrm>
            <a:off x="312830" y="253211"/>
            <a:ext cx="1730458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2do ejemplo de Clase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Genérica: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2400" dirty="0">
              <a:solidFill>
                <a:srgbClr val="F5852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La clase:</a:t>
            </a:r>
            <a:endParaRPr sz="24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71485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1;p29">
            <a:extLst>
              <a:ext uri="{FF2B5EF4-FFF2-40B4-BE49-F238E27FC236}">
                <a16:creationId xmlns:a16="http://schemas.microsoft.com/office/drawing/2014/main" id="{5CF7D4C9-53FE-C44A-8FAF-768AE74C209C}"/>
              </a:ext>
            </a:extLst>
          </p:cNvPr>
          <p:cNvSpPr txBox="1"/>
          <p:nvPr/>
        </p:nvSpPr>
        <p:spPr>
          <a:xfrm>
            <a:off x="919338" y="0"/>
            <a:ext cx="730532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Y su implementación en el </a:t>
            </a:r>
            <a:r>
              <a:rPr lang="es-419" sz="17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Main</a:t>
            </a:r>
            <a:r>
              <a:rPr lang="es-419" sz="17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2A15A7-F87D-B836-14CE-CD8FE8900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38" y="428736"/>
            <a:ext cx="7305324" cy="221129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5BC8A5A-8AA0-67FB-39F2-20968C198F7A}"/>
              </a:ext>
            </a:extLst>
          </p:cNvPr>
          <p:cNvSpPr txBox="1"/>
          <p:nvPr/>
        </p:nvSpPr>
        <p:spPr>
          <a:xfrm>
            <a:off x="132347" y="2708302"/>
            <a:ext cx="8879305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Que podrá verse que no es casual que se parezca tanto a la implementación de </a:t>
            </a:r>
            <a:r>
              <a:rPr lang="es-ES" sz="17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r>
              <a:rPr lang="es-ES" sz="17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339045B-C3B8-DDB7-9EC8-68C18F766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391" y="3152615"/>
            <a:ext cx="6783215" cy="1921006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861272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549750" y="447832"/>
            <a:ext cx="80445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MÉTODOS</a:t>
            </a:r>
            <a:r>
              <a:rPr lang="es-419" sz="26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 GENÉRICOS</a:t>
            </a:r>
          </a:p>
        </p:txBody>
      </p:sp>
      <p:sp>
        <p:nvSpPr>
          <p:cNvPr id="232" name="Google Shape;232;p29"/>
          <p:cNvSpPr txBox="1"/>
          <p:nvPr/>
        </p:nvSpPr>
        <p:spPr>
          <a:xfrm>
            <a:off x="549750" y="1279378"/>
            <a:ext cx="80445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00B0F0"/>
                </a:solidFill>
              </a:rPr>
              <a:t>=&gt;</a:t>
            </a:r>
            <a:r>
              <a:rPr lang="es-419" sz="2000" dirty="0">
                <a:solidFill>
                  <a:schemeClr val="lt1"/>
                </a:solidFill>
              </a:rPr>
              <a:t> </a:t>
            </a:r>
            <a:r>
              <a:rPr lang="es-419" sz="2000" b="1" dirty="0">
                <a:solidFill>
                  <a:srgbClr val="FFFF00"/>
                </a:solidFill>
              </a:rPr>
              <a:t>Un método genérico o plantilla </a:t>
            </a:r>
            <a:r>
              <a:rPr lang="es-AR" sz="2000" b="1" dirty="0">
                <a:solidFill>
                  <a:srgbClr val="FFFF00"/>
                </a:solidFill>
              </a:rPr>
              <a:t>es un método que </a:t>
            </a:r>
            <a:r>
              <a:rPr lang="es-419" sz="2000" b="1" dirty="0">
                <a:solidFill>
                  <a:srgbClr val="FFFF00"/>
                </a:solidFill>
              </a:rPr>
              <a:t>puede invocarse con </a:t>
            </a:r>
            <a:r>
              <a:rPr lang="es-ES" sz="2000" b="1" dirty="0">
                <a:solidFill>
                  <a:srgbClr val="FFFF00"/>
                </a:solidFill>
              </a:rPr>
              <a:t>una variedad de tipos de objetos diferentes, más allá de los vinculados a la clase en la que están definidos</a:t>
            </a:r>
            <a:r>
              <a:rPr lang="es-419" sz="2000" b="1" dirty="0">
                <a:solidFill>
                  <a:srgbClr val="FFFF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rgbClr val="00B0F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00B0F0"/>
                </a:solidFill>
              </a:rPr>
              <a:t>=&gt;</a:t>
            </a:r>
            <a:r>
              <a:rPr lang="es-ES" sz="2000" dirty="0">
                <a:solidFill>
                  <a:schemeClr val="lt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Un método genérico puede definirse dentro de una clase genérica o dentro de una clase ordinaria, ya que la declaración del tipo es específica para el método y no afecta a la clase entera. </a:t>
            </a:r>
            <a:endParaRPr lang="es-419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598243" y="109906"/>
            <a:ext cx="7667098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MÉTODOS GENÉRICOS. Forma de utilizarlo: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B87F4CF-304F-8E89-231C-841ECEDAE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51" y="786522"/>
            <a:ext cx="7370833" cy="1448291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sp>
        <p:nvSpPr>
          <p:cNvPr id="2" name="Google Shape;231;p29">
            <a:extLst>
              <a:ext uri="{FF2B5EF4-FFF2-40B4-BE49-F238E27FC236}">
                <a16:creationId xmlns:a16="http://schemas.microsoft.com/office/drawing/2014/main" id="{F181648D-7052-6EFF-CC0F-9881945B3AD4}"/>
              </a:ext>
            </a:extLst>
          </p:cNvPr>
          <p:cNvSpPr txBox="1"/>
          <p:nvPr/>
        </p:nvSpPr>
        <p:spPr>
          <a:xfrm>
            <a:off x="738451" y="2908688"/>
            <a:ext cx="1524068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Ejemplo: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3E7FAC-3F3E-6AEE-497F-A6F178FEE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029" y="2377419"/>
            <a:ext cx="5794696" cy="1835744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C957013-1FEE-E4D6-9FCB-900DD17B8462}"/>
              </a:ext>
            </a:extLst>
          </p:cNvPr>
          <p:cNvSpPr txBox="1"/>
          <p:nvPr/>
        </p:nvSpPr>
        <p:spPr>
          <a:xfrm>
            <a:off x="162426" y="4313552"/>
            <a:ext cx="881914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&lt;T&gt; define un parámetro de tipo que es usado por el método </a:t>
            </a:r>
            <a:r>
              <a:rPr lang="es-ES" sz="19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printArray</a:t>
            </a:r>
            <a:r>
              <a:rPr lang="es-ES" sz="1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Así, éste método puede ser utilizado con cualquier tipo de arreglo (</a:t>
            </a:r>
            <a:r>
              <a:rPr lang="es-ES" sz="19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Integer</a:t>
            </a:r>
            <a:r>
              <a:rPr lang="es-ES" sz="1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[], </a:t>
            </a:r>
            <a:r>
              <a:rPr lang="es-ES" sz="19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</a:t>
            </a:r>
            <a:r>
              <a:rPr lang="es-ES" sz="1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[], </a:t>
            </a:r>
            <a:r>
              <a:rPr lang="es-ES" sz="19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etc</a:t>
            </a:r>
            <a:r>
              <a:rPr lang="es-ES" sz="1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es-419" sz="1900" u="sng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98682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640080" y="458216"/>
            <a:ext cx="786384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INTERFACES GENÉRICAS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68E840-62CB-3FB3-9B53-C7A27B4C5255}"/>
              </a:ext>
            </a:extLst>
          </p:cNvPr>
          <p:cNvSpPr txBox="1"/>
          <p:nvPr/>
        </p:nvSpPr>
        <p:spPr>
          <a:xfrm>
            <a:off x="640080" y="1422083"/>
            <a:ext cx="7863840" cy="3263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Una interfaz genérica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define un conjunto de métodos que operan en tipos de datos genéricos</a:t>
            </a:r>
            <a:r>
              <a:rPr lang="es-E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 se especifica con qué tipo de objeto concreto trabajarán los métodos; en su lugar, se utilizan parámetros de tipo que se sustituirán por tipos reales cuando una clase implemente esta interfaz.</a:t>
            </a:r>
            <a:endParaRPr lang="es-AR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16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161805" y="0"/>
            <a:ext cx="882039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 b="1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Ejemplo de clases ordinarias y genéricas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 b="1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que implementan una interfaz genérica: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D340FE-09CC-3A44-D861-FA4A79402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05" y="1004200"/>
            <a:ext cx="8820390" cy="3929044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398642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547247" y="129032"/>
            <a:ext cx="8049506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LIMITACION AL TIPO GENERICO 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PARAMETROS DE TIPO ACOTADO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898252-F996-AB9E-3B01-B68D6FD1D10B}"/>
              </a:ext>
            </a:extLst>
          </p:cNvPr>
          <p:cNvSpPr txBox="1"/>
          <p:nvPr/>
        </p:nvSpPr>
        <p:spPr>
          <a:xfrm>
            <a:off x="547247" y="1306552"/>
            <a:ext cx="8049506" cy="3836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67945" algn="just">
              <a:spcBef>
                <a:spcPts val="100"/>
              </a:spcBef>
            </a:pP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Los parámetros de tipo acotado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permiten limitar los tipos que pueden ser aceptados por un parámetro de tipo en una clase o método genérico.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Es decir: </a:t>
            </a:r>
            <a:r>
              <a:rPr lang="es-ES" sz="2000" b="1" spc="2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limitar  </a:t>
            </a:r>
            <a:r>
              <a:rPr lang="es-E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los tipos </a:t>
            </a:r>
            <a:r>
              <a:rPr lang="es-ES" sz="2000" b="1" spc="-1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 </a:t>
            </a:r>
            <a:r>
              <a:rPr lang="es-E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los </a:t>
            </a:r>
            <a:r>
              <a:rPr lang="es-ES" sz="2000" b="1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 se puede </a:t>
            </a:r>
            <a:r>
              <a:rPr lang="es-ES" sz="2000" b="1" spc="1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parametrizar  </a:t>
            </a:r>
            <a:r>
              <a:rPr lang="es-ES" sz="2000" b="1" spc="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nuestra</a:t>
            </a:r>
            <a:r>
              <a:rPr lang="es-ES" sz="2000" b="1" spc="-9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clase.</a:t>
            </a: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2700" marR="67945" algn="just">
              <a:spcBef>
                <a:spcPts val="100"/>
              </a:spcBef>
            </a:pP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2700" marR="67945" algn="just">
              <a:spcBef>
                <a:spcPts val="100"/>
              </a:spcBef>
            </a:pP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Esto se hace </a:t>
            </a: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especificando una clase o interfaz superior en la jerarquía de la cual el tipo de argumento debe ser una subclase o una implementación. </a:t>
            </a:r>
          </a:p>
          <a:p>
            <a:pPr marL="12700" marR="67945" algn="just">
              <a:spcBef>
                <a:spcPts val="100"/>
              </a:spcBef>
            </a:pP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2700" marR="67945" algn="just">
              <a:spcBef>
                <a:spcPts val="100"/>
              </a:spcBef>
            </a:pP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Para definir un parámetro de tipo acotado, se utiliza la palabra clave </a:t>
            </a:r>
            <a:r>
              <a:rPr lang="es-ES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extends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en la declaración del parámetro de tipo (ya sean clases o interfaces). </a:t>
            </a:r>
          </a:p>
        </p:txBody>
      </p:sp>
    </p:spTree>
    <p:extLst>
      <p:ext uri="{BB962C8B-B14F-4D97-AF65-F5344CB8AC3E}">
        <p14:creationId xmlns:p14="http://schemas.microsoft.com/office/powerpoint/2010/main" val="1220965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1315097" y="129032"/>
            <a:ext cx="766709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Limitación al tipo genérico. Ejemplo:</a:t>
            </a:r>
            <a:endParaRPr lang="es-419" sz="2600" b="1" u="sng" dirty="0">
              <a:solidFill>
                <a:srgbClr val="F5852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898252-F996-AB9E-3B01-B68D6FD1D10B}"/>
              </a:ext>
            </a:extLst>
          </p:cNvPr>
          <p:cNvSpPr txBox="1"/>
          <p:nvPr/>
        </p:nvSpPr>
        <p:spPr>
          <a:xfrm>
            <a:off x="161806" y="1086211"/>
            <a:ext cx="3093458" cy="388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27329" algn="just">
              <a:lnSpc>
                <a:spcPct val="115399"/>
              </a:lnSpc>
            </a:pPr>
            <a:r>
              <a:rPr lang="es-ES" sz="1800" spc="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odríamos</a:t>
            </a:r>
            <a:r>
              <a:rPr lang="es-ES" sz="1800" spc="-8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spc="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querer</a:t>
            </a:r>
            <a:r>
              <a:rPr lang="es-ES" sz="1800" spc="-7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spc="1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crear</a:t>
            </a:r>
            <a:r>
              <a:rPr lang="es-ES" sz="1800" spc="-8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una</a:t>
            </a:r>
            <a:r>
              <a:rPr lang="es-ES" sz="1800" spc="-7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clase  </a:t>
            </a:r>
            <a:r>
              <a:rPr lang="es-ES" sz="1800" spc="-1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</a:t>
            </a:r>
            <a:r>
              <a:rPr lang="es-ES" sz="1800" spc="-8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</a:t>
            </a:r>
            <a:r>
              <a:rPr lang="es-ES" sz="1800" spc="-8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método</a:t>
            </a:r>
            <a:r>
              <a:rPr lang="es-ES" sz="1800" spc="-8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</a:t>
            </a:r>
            <a:r>
              <a:rPr lang="es-ES" sz="1800" spc="-8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spc="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retorne</a:t>
            </a:r>
            <a:r>
              <a:rPr lang="es-ES" sz="1800" spc="-8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spc="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</a:t>
            </a:r>
            <a:r>
              <a:rPr lang="es-ES" sz="1800" spc="-8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mínimo</a:t>
            </a:r>
            <a:r>
              <a:rPr lang="es-ES" sz="1800" spc="-8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luego</a:t>
            </a:r>
            <a:r>
              <a:rPr lang="es-ES" sz="1800" spc="-8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  </a:t>
            </a:r>
            <a:r>
              <a:rPr lang="es-ES" sz="1800" spc="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comparar</a:t>
            </a:r>
            <a:r>
              <a:rPr lang="es-ES" sz="1800" spc="-9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spc="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entre</a:t>
            </a:r>
            <a:r>
              <a:rPr lang="es-ES" sz="1800" spc="-8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s-ES" sz="1800" spc="-8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objetos.</a:t>
            </a:r>
          </a:p>
          <a:p>
            <a:pPr marL="12700" marR="6985">
              <a:lnSpc>
                <a:spcPct val="115399"/>
              </a:lnSpc>
            </a:pPr>
            <a:r>
              <a:rPr lang="es-ES" sz="1800" spc="-1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</a:t>
            </a:r>
            <a:r>
              <a:rPr lang="es-ES" sz="1800" spc="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tendría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sentido </a:t>
            </a:r>
            <a:r>
              <a:rPr lang="es-ES" sz="1800" spc="1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permitir </a:t>
            </a:r>
            <a:r>
              <a:rPr lang="es-ES" sz="18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 se </a:t>
            </a:r>
            <a:r>
              <a:rPr lang="es-ES" sz="1800" spc="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pudiera  </a:t>
            </a:r>
            <a:r>
              <a:rPr lang="es-ES" sz="1800" spc="1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parametrizar la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clase </a:t>
            </a:r>
            <a:r>
              <a:rPr lang="es-ES" sz="1800" spc="-1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 </a:t>
            </a:r>
            <a:r>
              <a:rPr lang="es-ES" sz="1800" spc="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 </a:t>
            </a:r>
            <a:r>
              <a:rPr lang="es-ES" sz="1800" spc="5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</a:t>
            </a:r>
            <a:r>
              <a:rPr lang="es-ES" sz="1800" spc="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N</a:t>
            </a:r>
            <a:r>
              <a:rPr lang="es-ES" sz="1800" spc="-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os  </a:t>
            </a:r>
            <a:r>
              <a:rPr lang="es-ES" sz="1800" spc="1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interesaría</a:t>
            </a:r>
            <a:r>
              <a:rPr lang="es-ES" sz="1800" spc="-9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spc="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encontrar</a:t>
            </a:r>
            <a:r>
              <a:rPr lang="es-ES" sz="1800" spc="-9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spc="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alguna</a:t>
            </a:r>
            <a:r>
              <a:rPr lang="es-ES" sz="1800" spc="-9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spc="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</a:t>
            </a:r>
            <a:r>
              <a:rPr lang="es-ES" sz="1800" spc="-9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</a:t>
            </a:r>
            <a:r>
              <a:rPr lang="es-ES" sz="1800" spc="-9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spc="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indicar</a:t>
            </a:r>
            <a:r>
              <a:rPr lang="es-ES" sz="1800" spc="-8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  </a:t>
            </a:r>
            <a:r>
              <a:rPr lang="es-ES" sz="1800" spc="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 </a:t>
            </a:r>
            <a:r>
              <a:rPr lang="es-ES" sz="1800" spc="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utilizado </a:t>
            </a:r>
            <a:r>
              <a:rPr lang="es-ES" sz="18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debe </a:t>
            </a:r>
            <a:r>
              <a:rPr lang="es-ES" sz="1800" spc="1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 </a:t>
            </a:r>
            <a:r>
              <a:rPr lang="es-ES" sz="18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subtipo </a:t>
            </a:r>
            <a:r>
              <a:rPr lang="es-ES" sz="18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Comparable.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E98892-AF5B-EDEC-5ADA-CAB738292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947" y="1042416"/>
            <a:ext cx="5733247" cy="3972052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58466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C812A2B-6A59-FE6A-F6CF-20DD11BA2B86}"/>
              </a:ext>
            </a:extLst>
          </p:cNvPr>
          <p:cNvSpPr txBox="1"/>
          <p:nvPr/>
        </p:nvSpPr>
        <p:spPr>
          <a:xfrm>
            <a:off x="427730" y="476593"/>
            <a:ext cx="2363596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Segunda solución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bg1"/>
                </a:solidFill>
              </a:rPr>
              <a:t>Si queremos que la caja pueda guardar cualquier tipo de objeto, podemos usar la </a:t>
            </a:r>
            <a:r>
              <a:rPr lang="es-ES" sz="2000" b="1" dirty="0">
                <a:solidFill>
                  <a:srgbClr val="00B0F0"/>
                </a:solidFill>
              </a:rPr>
              <a:t>clase </a:t>
            </a:r>
            <a:r>
              <a:rPr lang="es-ES" sz="2000" b="1" dirty="0" err="1">
                <a:solidFill>
                  <a:srgbClr val="00B0F0"/>
                </a:solidFill>
              </a:rPr>
              <a:t>Object</a:t>
            </a:r>
            <a:r>
              <a:rPr lang="es-ES" sz="2000" b="1" dirty="0">
                <a:solidFill>
                  <a:srgbClr val="00B0F0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como tipo de dato de la colección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88850E-8466-EDEA-4FAE-FDD19B809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179" y="87173"/>
            <a:ext cx="5933197" cy="5040703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247640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1390865" y="370268"/>
            <a:ext cx="574145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LIMITACION AL TIPO GENERICO</a:t>
            </a:r>
            <a:endParaRPr lang="es-419" sz="2600" b="1" u="sng" dirty="0">
              <a:solidFill>
                <a:srgbClr val="F5852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898252-F996-AB9E-3B01-B68D6FD1D10B}"/>
              </a:ext>
            </a:extLst>
          </p:cNvPr>
          <p:cNvSpPr txBox="1"/>
          <p:nvPr/>
        </p:nvSpPr>
        <p:spPr>
          <a:xfrm>
            <a:off x="622769" y="1395384"/>
            <a:ext cx="7898461" cy="3377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67945">
              <a:lnSpc>
                <a:spcPct val="115399"/>
              </a:lnSpc>
              <a:spcBef>
                <a:spcPts val="100"/>
              </a:spcBef>
            </a:pP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 limitación al tipo genérico también puede ser múltiple</a:t>
            </a:r>
            <a:r>
              <a:rPr lang="es-E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12700" marR="67945">
              <a:lnSpc>
                <a:spcPct val="115399"/>
              </a:lnSpc>
              <a:spcBef>
                <a:spcPts val="100"/>
              </a:spcBef>
            </a:pP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En una limitación múltiple, los tipos pueden ser: 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a) sólo una clase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la cual debe ser la primera, o 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b) interfaces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las que se deseen, separadas por el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ampersand</a:t>
            </a: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600"/>
              </a:spcBef>
            </a:pP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600"/>
              </a:spcBef>
            </a:pPr>
            <a:r>
              <a:rPr lang="es-419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public</a:t>
            </a: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 </a:t>
            </a:r>
            <a:r>
              <a:rPr lang="es-419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class</a:t>
            </a: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 &lt;T </a:t>
            </a:r>
            <a:r>
              <a:rPr lang="es-419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extends</a:t>
            </a: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 Persona &amp; Comparable&gt; Ejemplo { ... }</a:t>
            </a: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51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442146" y="185476"/>
            <a:ext cx="766709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HERENCIA Y GENERICIDAD</a:t>
            </a:r>
            <a:endParaRPr lang="es-419" sz="2600" b="1" u="sng" dirty="0">
              <a:solidFill>
                <a:srgbClr val="F5852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898252-F996-AB9E-3B01-B68D6FD1D10B}"/>
              </a:ext>
            </a:extLst>
          </p:cNvPr>
          <p:cNvSpPr txBox="1"/>
          <p:nvPr/>
        </p:nvSpPr>
        <p:spPr>
          <a:xfrm>
            <a:off x="327804" y="997966"/>
            <a:ext cx="8488392" cy="3960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Una clase puede heredar de una clase genérica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114300" lv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</a:pP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</a:t>
            </a:r>
            <a:r>
              <a:rPr lang="es-ES" sz="200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 nueva clase puede</a:t>
            </a:r>
          </a:p>
          <a:p>
            <a:pPr marL="584200"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A)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Mantener la genericidad de la clase padre</a:t>
            </a:r>
          </a:p>
          <a:p>
            <a:pPr marL="1054100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</a:pP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public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class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CajaSeguridad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extends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 Contenedor</a:t>
            </a:r>
          </a:p>
          <a:p>
            <a:pPr marL="584200"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B)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Restringir la genericidad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marL="1054100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</a:pP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public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class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CajaSeguridad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 &lt;T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extends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 Valorable&gt;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extends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 Contenedor</a:t>
            </a:r>
          </a:p>
          <a:p>
            <a:pPr marL="584200"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C)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 ser genérica y especificar un tipo concreto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1054100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</a:pP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public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class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CajaSeguridad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extends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 Contenedor&lt;Valorable&gt;</a:t>
            </a:r>
            <a:endParaRPr lang="es-ES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601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656634" y="219343"/>
            <a:ext cx="777616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COMODINES</a:t>
            </a:r>
            <a:endParaRPr lang="es-419" sz="2600" b="1" u="sng" dirty="0">
              <a:solidFill>
                <a:srgbClr val="F5852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898252-F996-AB9E-3B01-B68D6FD1D10B}"/>
              </a:ext>
            </a:extLst>
          </p:cNvPr>
          <p:cNvSpPr txBox="1"/>
          <p:nvPr/>
        </p:nvSpPr>
        <p:spPr>
          <a:xfrm>
            <a:off x="656634" y="1170982"/>
            <a:ext cx="7776165" cy="3263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Los comodines en Java 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 utilizan con tipos genéricos </a:t>
            </a:r>
            <a:r>
              <a:rPr lang="es-ES" sz="20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 indicar incertidumbre sobre el tipo de los elementos en una colección.</a:t>
            </a:r>
          </a:p>
          <a:p>
            <a:pPr marL="1143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143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Hay dos principales formas de comodines: </a:t>
            </a:r>
          </a:p>
          <a:p>
            <a:pPr marL="11430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? </a:t>
            </a:r>
            <a:r>
              <a:rPr lang="es-ES" sz="20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extends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Type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11430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? super </a:t>
            </a:r>
            <a:r>
              <a:rPr lang="es-ES" sz="20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Type</a:t>
            </a:r>
            <a:endParaRPr lang="es-ES" sz="2000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520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898252-F996-AB9E-3B01-B68D6FD1D10B}"/>
              </a:ext>
            </a:extLst>
          </p:cNvPr>
          <p:cNvSpPr txBox="1"/>
          <p:nvPr/>
        </p:nvSpPr>
        <p:spPr>
          <a:xfrm>
            <a:off x="676654" y="280930"/>
            <a:ext cx="7767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sz="2800" b="1" u="sng" dirty="0">
                <a:solidFill>
                  <a:srgbClr val="F5852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Comodines: ? </a:t>
            </a:r>
            <a:r>
              <a:rPr lang="es-ES" sz="2800" b="1" u="sng" dirty="0" err="1">
                <a:solidFill>
                  <a:srgbClr val="F5852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extends</a:t>
            </a:r>
            <a:r>
              <a:rPr lang="es-ES" sz="2800" b="1" u="sng" dirty="0">
                <a:solidFill>
                  <a:srgbClr val="F5852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800" b="1" u="sng" dirty="0" err="1">
                <a:solidFill>
                  <a:srgbClr val="F5852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Type</a:t>
            </a:r>
            <a:r>
              <a:rPr lang="es-ES" sz="2800" b="1" u="sng" dirty="0">
                <a:solidFill>
                  <a:srgbClr val="F5852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7F7590-0854-56E1-0B4F-D7B22FCBB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12" y="2442485"/>
            <a:ext cx="7767433" cy="180047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60176BA-D4B5-F8CD-8D8E-6B0C851B1698}"/>
              </a:ext>
            </a:extLst>
          </p:cNvPr>
          <p:cNvSpPr txBox="1"/>
          <p:nvPr/>
        </p:nvSpPr>
        <p:spPr>
          <a:xfrm>
            <a:off x="676656" y="4294248"/>
            <a:ext cx="7767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 este ejemplo, el método acepta una lista de objetos que son instancias de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Number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 sus subclases</a:t>
            </a:r>
            <a:endParaRPr lang="es-AR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F3CB89-2C0F-0AB5-DA37-195BFAF03962}"/>
              </a:ext>
            </a:extLst>
          </p:cNvPr>
          <p:cNvSpPr txBox="1"/>
          <p:nvPr/>
        </p:nvSpPr>
        <p:spPr>
          <a:xfrm>
            <a:off x="688284" y="981250"/>
            <a:ext cx="7767432" cy="1284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 usa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 declarar que el tipo desconocido representa un tipo que es una </a:t>
            </a:r>
            <a:r>
              <a:rPr lang="es-ES" sz="18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subclase de </a:t>
            </a:r>
            <a:r>
              <a:rPr lang="es-ES" sz="1800" b="1" u="sng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Type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incluido </a:t>
            </a:r>
            <a:r>
              <a:rPr lang="es-ES" sz="18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Type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mismo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marL="1143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Esto se conoce como un </a:t>
            </a:r>
            <a:r>
              <a:rPr lang="es-ES" sz="1800" b="1" u="sng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límite superior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3429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553155" y="185476"/>
            <a:ext cx="789093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Comodines: ? super </a:t>
            </a:r>
            <a:r>
              <a:rPr lang="es-419" sz="2800" b="1" u="sng" dirty="0" err="1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Type</a:t>
            </a:r>
            <a:endParaRPr lang="es-419" sz="2600" b="1" u="sng" dirty="0">
              <a:solidFill>
                <a:srgbClr val="F5852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898252-F996-AB9E-3B01-B68D6FD1D10B}"/>
              </a:ext>
            </a:extLst>
          </p:cNvPr>
          <p:cNvSpPr txBox="1"/>
          <p:nvPr/>
        </p:nvSpPr>
        <p:spPr>
          <a:xfrm>
            <a:off x="705556" y="1049022"/>
            <a:ext cx="7732888" cy="12841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>
              <a:buSzPts val="1800"/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dirty="0"/>
              <a:t>Se usa </a:t>
            </a:r>
            <a:r>
              <a:rPr lang="es-ES" b="1" dirty="0">
                <a:solidFill>
                  <a:srgbClr val="FFFF00"/>
                </a:solidFill>
              </a:rPr>
              <a:t>para declarar que el tipo desconocido representa un tipo que es una </a:t>
            </a:r>
            <a:r>
              <a:rPr lang="es-ES" b="1" u="sng" dirty="0">
                <a:solidFill>
                  <a:srgbClr val="FFFF00"/>
                </a:solidFill>
              </a:rPr>
              <a:t>superclase de </a:t>
            </a:r>
            <a:r>
              <a:rPr lang="es-ES" b="1" u="sng" dirty="0" err="1">
                <a:solidFill>
                  <a:srgbClr val="FFFF00"/>
                </a:solidFill>
              </a:rPr>
              <a:t>Type</a:t>
            </a:r>
            <a:r>
              <a:rPr lang="es-ES" b="1" dirty="0">
                <a:solidFill>
                  <a:srgbClr val="FFFF00"/>
                </a:solidFill>
              </a:rPr>
              <a:t>, incluido </a:t>
            </a:r>
            <a:r>
              <a:rPr lang="es-ES" b="1" dirty="0" err="1">
                <a:solidFill>
                  <a:srgbClr val="FFFF00"/>
                </a:solidFill>
              </a:rPr>
              <a:t>Type</a:t>
            </a:r>
            <a:r>
              <a:rPr lang="es-ES" b="1" dirty="0">
                <a:solidFill>
                  <a:srgbClr val="FFFF00"/>
                </a:solidFill>
              </a:rPr>
              <a:t> mismo</a:t>
            </a:r>
            <a:r>
              <a:rPr lang="es-ES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Esto se conoce como un </a:t>
            </a:r>
            <a:r>
              <a:rPr lang="es-ES" b="1" u="sng" dirty="0">
                <a:solidFill>
                  <a:srgbClr val="00B0F0"/>
                </a:solidFill>
              </a:rPr>
              <a:t>límite inferior</a:t>
            </a:r>
            <a:r>
              <a:rPr lang="es-E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F21510-F401-155C-470B-5E314E28A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6" y="2810345"/>
            <a:ext cx="7732888" cy="113363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CCA9D64-6536-6F92-A78D-D430CFFD735A}"/>
              </a:ext>
            </a:extLst>
          </p:cNvPr>
          <p:cNvSpPr txBox="1"/>
          <p:nvPr/>
        </p:nvSpPr>
        <p:spPr>
          <a:xfrm>
            <a:off x="553154" y="4067036"/>
            <a:ext cx="7890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>
              <a:buSzPts val="1800"/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just"/>
            <a:r>
              <a:rPr lang="es-AR" dirty="0"/>
              <a:t>En el ejemplo, el método acepta una lista de objetos que son instancias de </a:t>
            </a:r>
            <a:r>
              <a:rPr lang="es-AR" dirty="0" err="1"/>
              <a:t>Integer</a:t>
            </a:r>
            <a:r>
              <a:rPr lang="es-AR" dirty="0"/>
              <a:t> o de cualquier superclase de </a:t>
            </a:r>
            <a:r>
              <a:rPr lang="es-AR" dirty="0" err="1"/>
              <a:t>Integer</a:t>
            </a:r>
            <a:r>
              <a:rPr lang="es-AR" dirty="0"/>
              <a:t> (como </a:t>
            </a:r>
            <a:r>
              <a:rPr lang="es-AR" dirty="0" err="1"/>
              <a:t>Number</a:t>
            </a:r>
            <a:r>
              <a:rPr lang="es-AR" dirty="0"/>
              <a:t> o </a:t>
            </a:r>
            <a:r>
              <a:rPr lang="es-AR" dirty="0" err="1"/>
              <a:t>Object</a:t>
            </a:r>
            <a:r>
              <a:rPr lang="es-AR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98324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FCE669A-2AD3-E4B8-CEA0-A1FEF3E6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5516">
            <a:off x="7054706" y="2184442"/>
            <a:ext cx="1952978" cy="295905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3A4F1D3-E947-F83D-9546-3EF80F8EB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255" y="129310"/>
            <a:ext cx="5749911" cy="4884880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sp>
        <p:nvSpPr>
          <p:cNvPr id="18" name="Abrir corchete 17">
            <a:extLst>
              <a:ext uri="{FF2B5EF4-FFF2-40B4-BE49-F238E27FC236}">
                <a16:creationId xmlns:a16="http://schemas.microsoft.com/office/drawing/2014/main" id="{E7AF3CBC-84F3-4A42-F713-161885EE1CB9}"/>
              </a:ext>
            </a:extLst>
          </p:cNvPr>
          <p:cNvSpPr/>
          <p:nvPr/>
        </p:nvSpPr>
        <p:spPr>
          <a:xfrm>
            <a:off x="1490133" y="2810933"/>
            <a:ext cx="203200" cy="508000"/>
          </a:xfrm>
          <a:prstGeom prst="leftBracket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Abrir corchete 18">
            <a:extLst>
              <a:ext uri="{FF2B5EF4-FFF2-40B4-BE49-F238E27FC236}">
                <a16:creationId xmlns:a16="http://schemas.microsoft.com/office/drawing/2014/main" id="{76D6A02E-AB91-F06D-57AE-7951EBFA245F}"/>
              </a:ext>
            </a:extLst>
          </p:cNvPr>
          <p:cNvSpPr/>
          <p:nvPr/>
        </p:nvSpPr>
        <p:spPr>
          <a:xfrm>
            <a:off x="1456266" y="1670756"/>
            <a:ext cx="203200" cy="333022"/>
          </a:xfrm>
          <a:prstGeom prst="leftBracket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Abrir corchete 20">
            <a:extLst>
              <a:ext uri="{FF2B5EF4-FFF2-40B4-BE49-F238E27FC236}">
                <a16:creationId xmlns:a16="http://schemas.microsoft.com/office/drawing/2014/main" id="{39B7E9E7-93A6-7230-ED16-D11DAF8C1304}"/>
              </a:ext>
            </a:extLst>
          </p:cNvPr>
          <p:cNvSpPr/>
          <p:nvPr/>
        </p:nvSpPr>
        <p:spPr>
          <a:xfrm>
            <a:off x="1456266" y="3618087"/>
            <a:ext cx="203200" cy="762001"/>
          </a:xfrm>
          <a:prstGeom prst="leftBracket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15692FE-BC03-31F5-5005-E8E1582A27D8}"/>
              </a:ext>
            </a:extLst>
          </p:cNvPr>
          <p:cNvSpPr txBox="1"/>
          <p:nvPr/>
        </p:nvSpPr>
        <p:spPr>
          <a:xfrm>
            <a:off x="678313" y="1314354"/>
            <a:ext cx="75522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rgbClr val="00B0F0"/>
                </a:solidFill>
              </a:rPr>
              <a:t>=&gt;</a:t>
            </a:r>
            <a:r>
              <a:rPr lang="es-ES" sz="2000" dirty="0">
                <a:solidFill>
                  <a:schemeClr val="bg1"/>
                </a:solidFill>
              </a:rPr>
              <a:t>  Al usar </a:t>
            </a:r>
            <a:r>
              <a:rPr lang="es-ES" sz="2000" dirty="0" err="1">
                <a:solidFill>
                  <a:schemeClr val="bg1"/>
                </a:solidFill>
              </a:rPr>
              <a:t>Object</a:t>
            </a:r>
            <a:r>
              <a:rPr lang="es-ES" sz="2000" dirty="0">
                <a:solidFill>
                  <a:schemeClr val="bg1"/>
                </a:solidFill>
              </a:rPr>
              <a:t> como tipo de dato, la caja puede contener cualquier cosa… Queda a cargo del programador realizar las verificaciones necesarias para que el código no falle </a:t>
            </a:r>
            <a:r>
              <a:rPr lang="es-ES" sz="2000" dirty="0">
                <a:solidFill>
                  <a:schemeClr val="bg1"/>
                </a:solidFill>
                <a:sym typeface="Wingdings" panose="05000000000000000000" pitchFamily="2" charset="2"/>
              </a:rPr>
              <a:t> El uso de </a:t>
            </a:r>
            <a:r>
              <a:rPr lang="es-ES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Object</a:t>
            </a:r>
            <a:r>
              <a:rPr lang="es-ES" sz="2000" dirty="0">
                <a:solidFill>
                  <a:schemeClr val="bg1"/>
                </a:solidFill>
                <a:sym typeface="Wingdings" panose="05000000000000000000" pitchFamily="2" charset="2"/>
              </a:rPr>
              <a:t> como tipo de dato</a:t>
            </a:r>
            <a:r>
              <a:rPr lang="es-ES" sz="2000" dirty="0">
                <a:solidFill>
                  <a:schemeClr val="bg1"/>
                </a:solidFill>
              </a:rPr>
              <a:t> es potencialmente</a:t>
            </a:r>
            <a:r>
              <a:rPr lang="es-ES" sz="2000" b="1" dirty="0">
                <a:solidFill>
                  <a:srgbClr val="FFFF00"/>
                </a:solidFill>
              </a:rPr>
              <a:t> </a:t>
            </a:r>
            <a:r>
              <a:rPr lang="es-ES" sz="2000" b="1" u="sng" dirty="0">
                <a:solidFill>
                  <a:srgbClr val="00B0F0"/>
                </a:solidFill>
              </a:rPr>
              <a:t>inseguro</a:t>
            </a:r>
            <a:r>
              <a:rPr lang="es-ES" sz="2000" b="1" dirty="0">
                <a:solidFill>
                  <a:srgbClr val="FFFF00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y</a:t>
            </a:r>
            <a:r>
              <a:rPr lang="es-ES" sz="2000" b="1" dirty="0">
                <a:solidFill>
                  <a:srgbClr val="FFFF00"/>
                </a:solidFill>
              </a:rPr>
              <a:t> no se puede hacer nada para que el programador no cometa un error.</a:t>
            </a:r>
          </a:p>
          <a:p>
            <a:pPr algn="just">
              <a:lnSpc>
                <a:spcPct val="200000"/>
              </a:lnSpc>
            </a:pPr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b="1" dirty="0">
                <a:solidFill>
                  <a:srgbClr val="00B0F0"/>
                </a:solidFill>
              </a:rPr>
              <a:t>=&gt;</a:t>
            </a:r>
            <a:r>
              <a:rPr lang="es-ES" sz="2000" dirty="0">
                <a:solidFill>
                  <a:schemeClr val="bg1"/>
                </a:solidFill>
              </a:rPr>
              <a:t>  </a:t>
            </a:r>
            <a:r>
              <a:rPr lang="es-ES" sz="2000" b="1" dirty="0">
                <a:solidFill>
                  <a:srgbClr val="00B0F0"/>
                </a:solidFill>
              </a:rPr>
              <a:t>El error es descubierto en tiempo de ejecución</a:t>
            </a:r>
            <a:r>
              <a:rPr lang="es-ES" sz="2000" dirty="0">
                <a:solidFill>
                  <a:schemeClr val="bg1"/>
                </a:solidFill>
              </a:rPr>
              <a:t>, al momento de realizar el casteo cuando se lanza una excepción del tipo </a:t>
            </a:r>
            <a:r>
              <a:rPr lang="es-ES" sz="2000" dirty="0" err="1">
                <a:solidFill>
                  <a:schemeClr val="bg1"/>
                </a:solidFill>
              </a:rPr>
              <a:t>ClassCastException</a:t>
            </a:r>
            <a:r>
              <a:rPr lang="es-ES" sz="2000" dirty="0">
                <a:solidFill>
                  <a:schemeClr val="bg1"/>
                </a:solidFill>
              </a:rPr>
              <a:t>. 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E2CD8B81-C77F-AE5C-6B6E-F522F51D778E}"/>
              </a:ext>
            </a:extLst>
          </p:cNvPr>
          <p:cNvSpPr txBox="1"/>
          <p:nvPr/>
        </p:nvSpPr>
        <p:spPr>
          <a:xfrm>
            <a:off x="678313" y="267313"/>
            <a:ext cx="7552267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¿Cuál es el problema de usar la clase </a:t>
            </a:r>
            <a:r>
              <a:rPr lang="es-419" sz="2600" b="1" dirty="0" err="1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Object</a:t>
            </a:r>
            <a:r>
              <a:rPr lang="es-419" sz="2600" b="1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??</a:t>
            </a:r>
            <a:endParaRPr lang="es-419"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/>
        </p:nvSpPr>
        <p:spPr>
          <a:xfrm>
            <a:off x="434242" y="637674"/>
            <a:ext cx="2970696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600" b="1">
                <a:solidFill>
                  <a:srgbClr val="E69138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s-419" dirty="0">
                <a:solidFill>
                  <a:srgbClr val="F58529"/>
                </a:solidFill>
                <a:sym typeface="Lato"/>
              </a:rPr>
              <a:t>La mejor solución al ejemplo anterior…                                                   </a:t>
            </a:r>
          </a:p>
          <a:p>
            <a:r>
              <a:rPr lang="es-419" dirty="0">
                <a:solidFill>
                  <a:srgbClr val="F58529"/>
                </a:solidFill>
                <a:sym typeface="Lato"/>
              </a:rPr>
              <a:t>            </a:t>
            </a:r>
          </a:p>
          <a:p>
            <a:r>
              <a:rPr lang="es-419" dirty="0">
                <a:solidFill>
                  <a:srgbClr val="F58529"/>
                </a:solidFill>
                <a:sym typeface="Lato"/>
              </a:rPr>
              <a:t>El uso de </a:t>
            </a:r>
            <a:r>
              <a:rPr lang="es-419" u="sng" dirty="0">
                <a:solidFill>
                  <a:srgbClr val="F58529"/>
                </a:solidFill>
                <a:sym typeface="Lato"/>
              </a:rPr>
              <a:t>GENERICIDAD</a:t>
            </a:r>
            <a:r>
              <a:rPr lang="es-419" dirty="0">
                <a:solidFill>
                  <a:srgbClr val="F58529"/>
                </a:solidFill>
                <a:sym typeface="Lato"/>
              </a:rPr>
              <a:t>:</a:t>
            </a:r>
            <a:endParaRPr dirty="0">
              <a:solidFill>
                <a:srgbClr val="F58529"/>
              </a:solidFill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7E11E21-F4E8-F506-5351-546944FF2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978" y="39059"/>
            <a:ext cx="5342022" cy="5065382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31781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/>
        </p:nvSpPr>
        <p:spPr>
          <a:xfrm>
            <a:off x="668337" y="9159"/>
            <a:ext cx="826452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600" b="1">
                <a:solidFill>
                  <a:srgbClr val="E69138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s-419" sz="1800" b="0" dirty="0">
                <a:solidFill>
                  <a:srgbClr val="FFFF00"/>
                </a:solidFill>
                <a:sym typeface="Lato"/>
              </a:rPr>
              <a:t>Al instanciar una Caja se define el tipo de dato, y si luego quiere guardarse en ella otro tipo de dato, arrojará error en tiempo de compilación.</a:t>
            </a:r>
            <a:endParaRPr sz="1800" b="0" dirty="0">
              <a:solidFill>
                <a:srgbClr val="FFFF00"/>
              </a:solidFill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48F19D-9780-9DAB-123E-8EFF37065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37" y="806289"/>
            <a:ext cx="8264525" cy="4207736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26179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/>
        </p:nvSpPr>
        <p:spPr>
          <a:xfrm>
            <a:off x="474133" y="309282"/>
            <a:ext cx="7963122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GENERICIDAD: CONCEPTO</a:t>
            </a:r>
          </a:p>
        </p:txBody>
      </p:sp>
      <p:sp>
        <p:nvSpPr>
          <p:cNvPr id="172" name="Google Shape;172;p19"/>
          <p:cNvSpPr txBox="1"/>
          <p:nvPr/>
        </p:nvSpPr>
        <p:spPr>
          <a:xfrm>
            <a:off x="491066" y="1337554"/>
            <a:ext cx="7963123" cy="326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genericidad es </a:t>
            </a:r>
            <a:r>
              <a:rPr lang="es-419" sz="22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una serie de </a:t>
            </a:r>
            <a:r>
              <a:rPr lang="es-419" sz="2200" b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técnicas</a:t>
            </a:r>
            <a:r>
              <a:rPr lang="es-419" sz="22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 que permiten</a:t>
            </a:r>
            <a:r>
              <a:rPr lang="es-419" sz="2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 Escribir </a:t>
            </a:r>
            <a:r>
              <a:rPr lang="es-419" sz="2200" b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métodos, clases, interfaces o contenedores</a:t>
            </a:r>
            <a:r>
              <a:rPr lang="es-419" sz="22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2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de forma que puedan trabajar con diferentes tipos de datos, definidos y verificados en tiempo de compilación.</a:t>
            </a:r>
          </a:p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 </a:t>
            </a:r>
            <a:r>
              <a:rPr lang="es-419" sz="22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Parametrizando</a:t>
            </a:r>
            <a:r>
              <a:rPr lang="es-419" sz="22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tipo o tipos de datos que intervienen.</a:t>
            </a:r>
            <a:endParaRPr sz="22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/>
        </p:nvSpPr>
        <p:spPr>
          <a:xfrm>
            <a:off x="474133" y="1165035"/>
            <a:ext cx="81280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La genericidad 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permite definir una </a:t>
            </a:r>
            <a:r>
              <a:rPr lang="es-419" sz="1800" b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CLASE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, una </a:t>
            </a:r>
            <a:r>
              <a:rPr lang="es-419" sz="2000" b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INTERFAZ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o un </a:t>
            </a:r>
            <a:r>
              <a:rPr lang="es-419" sz="2000" b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MÉTODO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sin especificar el tipo de datos o parámetros de uno o más de sus miembros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s-ES" sz="20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Las clases, interfaces y métodos genéricos pueden trabajar con cualquier tipo de objeto, lo que los hace extremadamente reutilizables.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ES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La genericidad no es exclusiva de los lenguajes orientados a objetos, pero es en ellos en los que ha adquirido verdadera importancia y uso.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71;p19">
            <a:extLst>
              <a:ext uri="{FF2B5EF4-FFF2-40B4-BE49-F238E27FC236}">
                <a16:creationId xmlns:a16="http://schemas.microsoft.com/office/drawing/2014/main" id="{6B8DEAB8-7CAA-9BBC-504E-797DE56F7B60}"/>
              </a:ext>
            </a:extLst>
          </p:cNvPr>
          <p:cNvSpPr txBox="1"/>
          <p:nvPr/>
        </p:nvSpPr>
        <p:spPr>
          <a:xfrm>
            <a:off x="2065189" y="366856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529"/>
                </a:solidFill>
                <a:latin typeface="Lato"/>
                <a:ea typeface="Lato"/>
                <a:cs typeface="Lato"/>
                <a:sym typeface="Lato"/>
              </a:rPr>
              <a:t>GENERICIDAD: CONCEPTO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1877</Words>
  <Application>Microsoft Office PowerPoint</Application>
  <PresentationFormat>Presentación en pantalla (16:9)</PresentationFormat>
  <Paragraphs>157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Montserrat</vt:lpstr>
      <vt:lpstr>Lato</vt:lpstr>
      <vt:lpstr>Wingdings</vt:lpstr>
      <vt:lpstr>Arial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Carolina Archuby</cp:lastModifiedBy>
  <cp:revision>93</cp:revision>
  <dcterms:modified xsi:type="dcterms:W3CDTF">2024-10-15T18:02:11Z</dcterms:modified>
</cp:coreProperties>
</file>