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71" r:id="rId5"/>
    <p:sldId id="270" r:id="rId6"/>
    <p:sldId id="259" r:id="rId7"/>
    <p:sldId id="260" r:id="rId8"/>
    <p:sldId id="272" r:id="rId9"/>
    <p:sldId id="261" r:id="rId10"/>
    <p:sldId id="264" r:id="rId11"/>
    <p:sldId id="265" r:id="rId12"/>
    <p:sldId id="266" r:id="rId13"/>
    <p:sldId id="267" r:id="rId14"/>
    <p:sldId id="268" r:id="rId15"/>
    <p:sldId id="269"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Montserrat" panose="000005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8026"/>
    <a:srgbClr val="F269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032"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dc5699acb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dc5699acb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2c413b11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2c413b11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2c413b11a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2c413b11a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2c413b11a4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2c413b11a4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2c413b11a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2c413b11a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2c413b11a4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2c413b11a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2c413b11a4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2c413b11a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dc5699acb1_1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dc5699acb1_1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2c413b1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2c413b1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2c413b1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2c413b1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235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2c413b1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2c413b1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967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2c413b11a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2c413b11a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2c413b11a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2c413b11a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a:extLst>
            <a:ext uri="{FF2B5EF4-FFF2-40B4-BE49-F238E27FC236}">
              <a16:creationId xmlns:a16="http://schemas.microsoft.com/office/drawing/2014/main" id="{2A1E560E-1108-D0B9-460D-23C5B5E1FA94}"/>
            </a:ext>
          </a:extLst>
        </p:cNvPr>
        <p:cNvGrpSpPr/>
        <p:nvPr/>
      </p:nvGrpSpPr>
      <p:grpSpPr>
        <a:xfrm>
          <a:off x="0" y="0"/>
          <a:ext cx="0" cy="0"/>
          <a:chOff x="0" y="0"/>
          <a:chExt cx="0" cy="0"/>
        </a:xfrm>
      </p:grpSpPr>
      <p:sp>
        <p:nvSpPr>
          <p:cNvPr id="168" name="Google Shape;168;g22c413b11a4_0_27:notes">
            <a:extLst>
              <a:ext uri="{FF2B5EF4-FFF2-40B4-BE49-F238E27FC236}">
                <a16:creationId xmlns:a16="http://schemas.microsoft.com/office/drawing/2014/main" id="{B48782C9-C3D4-62FE-C948-16EF3BA3D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2c413b11a4_0_27:notes">
            <a:extLst>
              <a:ext uri="{FF2B5EF4-FFF2-40B4-BE49-F238E27FC236}">
                <a16:creationId xmlns:a16="http://schemas.microsoft.com/office/drawing/2014/main" id="{F449AD7A-0837-D88E-46C1-98B3D665B5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3835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2c413b11a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2c413b11a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pic>
        <p:nvPicPr>
          <p:cNvPr id="134" name="Google Shape;134;p13"/>
          <p:cNvPicPr preferRelativeResize="0"/>
          <p:nvPr/>
        </p:nvPicPr>
        <p:blipFill>
          <a:blip r:embed="rId3">
            <a:alphaModFix/>
          </a:blip>
          <a:stretch>
            <a:fillRect/>
          </a:stretch>
        </p:blipFill>
        <p:spPr>
          <a:xfrm>
            <a:off x="3951111" y="4373875"/>
            <a:ext cx="1974677" cy="513300"/>
          </a:xfrm>
          <a:prstGeom prst="rect">
            <a:avLst/>
          </a:prstGeom>
          <a:noFill/>
          <a:ln>
            <a:noFill/>
          </a:ln>
          <a:effectLst>
            <a:reflection endPos="30000" dist="38100" dir="5400000" fadeDir="5400012" sy="-100000" algn="bl" rotWithShape="0"/>
          </a:effectLst>
        </p:spPr>
      </p:pic>
      <p:pic>
        <p:nvPicPr>
          <p:cNvPr id="135" name="Google Shape;135;p13"/>
          <p:cNvPicPr preferRelativeResize="0"/>
          <p:nvPr/>
        </p:nvPicPr>
        <p:blipFill>
          <a:blip r:embed="rId4">
            <a:alphaModFix/>
          </a:blip>
          <a:stretch>
            <a:fillRect/>
          </a:stretch>
        </p:blipFill>
        <p:spPr>
          <a:xfrm>
            <a:off x="5541300" y="256325"/>
            <a:ext cx="3488425" cy="3488425"/>
          </a:xfrm>
          <a:prstGeom prst="rect">
            <a:avLst/>
          </a:prstGeom>
          <a:noFill/>
          <a:ln>
            <a:noFill/>
          </a:ln>
        </p:spPr>
      </p:pic>
      <p:sp>
        <p:nvSpPr>
          <p:cNvPr id="136" name="Google Shape;136;p13"/>
          <p:cNvSpPr txBox="1">
            <a:spLocks noGrp="1"/>
          </p:cNvSpPr>
          <p:nvPr>
            <p:ph type="title" idx="4294967295"/>
          </p:nvPr>
        </p:nvSpPr>
        <p:spPr>
          <a:xfrm>
            <a:off x="371200" y="667700"/>
            <a:ext cx="4977900" cy="11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419" sz="3000"/>
              <a:t>Programación II</a:t>
            </a:r>
            <a:br>
              <a:rPr lang="es-419" sz="3000"/>
            </a:br>
            <a:r>
              <a:rPr lang="es-419" sz="3000"/>
              <a:t>Desarrollo en Java</a:t>
            </a:r>
            <a:endParaRPr sz="3000"/>
          </a:p>
        </p:txBody>
      </p:sp>
      <p:sp>
        <p:nvSpPr>
          <p:cNvPr id="137" name="Google Shape;137;p13"/>
          <p:cNvSpPr txBox="1"/>
          <p:nvPr/>
        </p:nvSpPr>
        <p:spPr>
          <a:xfrm>
            <a:off x="439888" y="2302521"/>
            <a:ext cx="52827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b="1" dirty="0">
                <a:solidFill>
                  <a:srgbClr val="F88026"/>
                </a:solidFill>
                <a:latin typeface="Lato"/>
                <a:ea typeface="Lato"/>
                <a:cs typeface="Lato"/>
                <a:sym typeface="Lato"/>
              </a:rPr>
              <a:t>Clase </a:t>
            </a:r>
            <a:r>
              <a:rPr lang="es-419" sz="2400" b="1" dirty="0" err="1">
                <a:solidFill>
                  <a:srgbClr val="F88026"/>
                </a:solidFill>
                <a:latin typeface="Lato"/>
                <a:ea typeface="Lato"/>
                <a:cs typeface="Lato"/>
                <a:sym typeface="Lato"/>
              </a:rPr>
              <a:t>N°</a:t>
            </a:r>
            <a:r>
              <a:rPr lang="es-419" sz="2400" b="1" dirty="0">
                <a:solidFill>
                  <a:srgbClr val="F88026"/>
                </a:solidFill>
                <a:latin typeface="Lato"/>
                <a:ea typeface="Lato"/>
                <a:cs typeface="Lato"/>
                <a:sym typeface="Lato"/>
              </a:rPr>
              <a:t> 15:</a:t>
            </a:r>
            <a:endParaRPr sz="2400" b="1" dirty="0">
              <a:solidFill>
                <a:srgbClr val="F88026"/>
              </a:solidFill>
              <a:latin typeface="Lato"/>
              <a:ea typeface="Lato"/>
              <a:cs typeface="Lato"/>
              <a:sym typeface="Lato"/>
            </a:endParaRPr>
          </a:p>
          <a:p>
            <a:pPr marL="0" lvl="0" indent="0" algn="l" rtl="0">
              <a:spcBef>
                <a:spcPts val="0"/>
              </a:spcBef>
              <a:spcAft>
                <a:spcPts val="0"/>
              </a:spcAft>
              <a:buNone/>
            </a:pPr>
            <a:r>
              <a:rPr lang="es-419" sz="2400" b="1" dirty="0">
                <a:solidFill>
                  <a:srgbClr val="F88026"/>
                </a:solidFill>
                <a:latin typeface="Lato"/>
                <a:ea typeface="Lato"/>
                <a:cs typeface="Lato"/>
                <a:sym typeface="Lato"/>
              </a:rPr>
              <a:t>Manejo de archivos de texto</a:t>
            </a:r>
            <a:endParaRPr sz="2400" b="1" dirty="0">
              <a:solidFill>
                <a:srgbClr val="F88026"/>
              </a:solidFill>
              <a:latin typeface="Lato"/>
              <a:ea typeface="Lato"/>
              <a:cs typeface="Lato"/>
              <a:sym typeface="Lato"/>
            </a:endParaRPr>
          </a:p>
        </p:txBody>
      </p:sp>
      <p:sp>
        <p:nvSpPr>
          <p:cNvPr id="2" name="Google Shape;137;p13">
            <a:extLst>
              <a:ext uri="{FF2B5EF4-FFF2-40B4-BE49-F238E27FC236}">
                <a16:creationId xmlns:a16="http://schemas.microsoft.com/office/drawing/2014/main" id="{A3509E0F-0196-A3DF-C494-BA4E3B38FA22}"/>
              </a:ext>
            </a:extLst>
          </p:cNvPr>
          <p:cNvSpPr txBox="1"/>
          <p:nvPr/>
        </p:nvSpPr>
        <p:spPr>
          <a:xfrm>
            <a:off x="439888" y="3635242"/>
            <a:ext cx="52827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AR" sz="1800" dirty="0">
                <a:solidFill>
                  <a:schemeClr val="bg1"/>
                </a:solidFill>
                <a:latin typeface="Lato"/>
                <a:ea typeface="Lato"/>
                <a:cs typeface="Lato"/>
                <a:sym typeface="Lato"/>
              </a:rPr>
              <a:t>Profesores Carolina Archuby </a:t>
            </a:r>
          </a:p>
          <a:p>
            <a:pPr marL="0" lvl="0" indent="0" algn="l" rtl="0">
              <a:spcBef>
                <a:spcPts val="0"/>
              </a:spcBef>
              <a:spcAft>
                <a:spcPts val="0"/>
              </a:spcAft>
              <a:buNone/>
            </a:pPr>
            <a:r>
              <a:rPr lang="es-AR" sz="1800" dirty="0">
                <a:solidFill>
                  <a:schemeClr val="bg1"/>
                </a:solidFill>
                <a:latin typeface="Lato"/>
                <a:ea typeface="Lato"/>
                <a:cs typeface="Lato"/>
                <a:sym typeface="Lato"/>
              </a:rPr>
              <a:t>y Daniel Díaz</a:t>
            </a:r>
            <a:endParaRPr sz="1800" dirty="0">
              <a:solidFill>
                <a:schemeClr val="bg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1"/>
          <p:cNvSpPr txBox="1"/>
          <p:nvPr/>
        </p:nvSpPr>
        <p:spPr>
          <a:xfrm>
            <a:off x="424761" y="113735"/>
            <a:ext cx="2232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88026"/>
                </a:solidFill>
                <a:latin typeface="Lato"/>
                <a:ea typeface="Lato"/>
                <a:cs typeface="Lato"/>
                <a:sym typeface="Lato"/>
              </a:rPr>
              <a:t>Crear archivo</a:t>
            </a:r>
            <a:endParaRPr sz="2600" b="1" u="sng" dirty="0">
              <a:solidFill>
                <a:srgbClr val="F88026"/>
              </a:solidFill>
              <a:latin typeface="Lato"/>
              <a:ea typeface="Lato"/>
              <a:cs typeface="Lato"/>
              <a:sym typeface="Lato"/>
            </a:endParaRPr>
          </a:p>
        </p:txBody>
      </p:sp>
      <p:pic>
        <p:nvPicPr>
          <p:cNvPr id="191" name="Google Shape;191;p21"/>
          <p:cNvPicPr preferRelativeResize="0"/>
          <p:nvPr/>
        </p:nvPicPr>
        <p:blipFill>
          <a:blip r:embed="rId3">
            <a:alphaModFix/>
          </a:blip>
          <a:stretch>
            <a:fillRect/>
          </a:stretch>
        </p:blipFill>
        <p:spPr>
          <a:xfrm>
            <a:off x="157654" y="836148"/>
            <a:ext cx="8986345" cy="419361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txBox="1"/>
          <p:nvPr/>
        </p:nvSpPr>
        <p:spPr>
          <a:xfrm>
            <a:off x="235575" y="129500"/>
            <a:ext cx="5950736"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88026"/>
                </a:solidFill>
                <a:latin typeface="Lato"/>
                <a:ea typeface="Lato"/>
                <a:cs typeface="Lato"/>
                <a:sym typeface="Lato"/>
              </a:rPr>
              <a:t>Escribir archivo (</a:t>
            </a:r>
            <a:r>
              <a:rPr lang="es-419" sz="2600" b="1" u="sng" dirty="0" err="1">
                <a:solidFill>
                  <a:srgbClr val="F88026"/>
                </a:solidFill>
                <a:latin typeface="Lato"/>
                <a:ea typeface="Lato"/>
                <a:cs typeface="Lato"/>
                <a:sym typeface="Lato"/>
              </a:rPr>
              <a:t>sobreescribir</a:t>
            </a:r>
            <a:r>
              <a:rPr lang="es-419" sz="2600" b="1" u="sng" dirty="0">
                <a:solidFill>
                  <a:srgbClr val="F88026"/>
                </a:solidFill>
                <a:latin typeface="Lato"/>
                <a:ea typeface="Lato"/>
                <a:cs typeface="Lato"/>
                <a:sym typeface="Lato"/>
              </a:rPr>
              <a:t>)</a:t>
            </a:r>
            <a:endParaRPr sz="2600" b="1" u="sng" dirty="0">
              <a:solidFill>
                <a:srgbClr val="F88026"/>
              </a:solidFill>
              <a:latin typeface="Lato"/>
              <a:ea typeface="Lato"/>
              <a:cs typeface="Lato"/>
              <a:sym typeface="Lato"/>
            </a:endParaRPr>
          </a:p>
        </p:txBody>
      </p:sp>
      <p:pic>
        <p:nvPicPr>
          <p:cNvPr id="197" name="Google Shape;197;p22"/>
          <p:cNvPicPr preferRelativeResize="0"/>
          <p:nvPr/>
        </p:nvPicPr>
        <p:blipFill>
          <a:blip r:embed="rId3">
            <a:alphaModFix/>
          </a:blip>
          <a:stretch>
            <a:fillRect/>
          </a:stretch>
        </p:blipFill>
        <p:spPr>
          <a:xfrm>
            <a:off x="0" y="914400"/>
            <a:ext cx="9143999" cy="42290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p:nvPr/>
        </p:nvSpPr>
        <p:spPr>
          <a:xfrm>
            <a:off x="235574" y="129500"/>
            <a:ext cx="7226381"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88026"/>
                </a:solidFill>
                <a:latin typeface="Lato"/>
                <a:ea typeface="Lato"/>
                <a:cs typeface="Lato"/>
                <a:sym typeface="Lato"/>
              </a:rPr>
              <a:t>Escribir archivo (agregar información)</a:t>
            </a:r>
            <a:endParaRPr sz="2600" b="1" u="sng" dirty="0">
              <a:solidFill>
                <a:srgbClr val="F88026"/>
              </a:solidFill>
              <a:latin typeface="Lato"/>
              <a:ea typeface="Lato"/>
              <a:cs typeface="Lato"/>
              <a:sym typeface="Lato"/>
            </a:endParaRPr>
          </a:p>
        </p:txBody>
      </p:sp>
      <p:pic>
        <p:nvPicPr>
          <p:cNvPr id="203" name="Google Shape;203;p23"/>
          <p:cNvPicPr preferRelativeResize="0"/>
          <p:nvPr/>
        </p:nvPicPr>
        <p:blipFill>
          <a:blip r:embed="rId3">
            <a:alphaModFix/>
          </a:blip>
          <a:stretch>
            <a:fillRect/>
          </a:stretch>
        </p:blipFill>
        <p:spPr>
          <a:xfrm>
            <a:off x="90310" y="812800"/>
            <a:ext cx="9053689" cy="4330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txBox="1"/>
          <p:nvPr/>
        </p:nvSpPr>
        <p:spPr>
          <a:xfrm>
            <a:off x="235575" y="50478"/>
            <a:ext cx="56064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88026"/>
                </a:solidFill>
                <a:latin typeface="Lato"/>
                <a:ea typeface="Lato"/>
                <a:cs typeface="Lato"/>
                <a:sym typeface="Lato"/>
              </a:rPr>
              <a:t>Leer Archivo</a:t>
            </a:r>
            <a:endParaRPr sz="2600" b="1" u="sng" dirty="0">
              <a:solidFill>
                <a:srgbClr val="F88026"/>
              </a:solidFill>
              <a:latin typeface="Lato"/>
              <a:ea typeface="Lato"/>
              <a:cs typeface="Lato"/>
              <a:sym typeface="Lato"/>
            </a:endParaRPr>
          </a:p>
        </p:txBody>
      </p:sp>
      <p:pic>
        <p:nvPicPr>
          <p:cNvPr id="209" name="Google Shape;209;p24"/>
          <p:cNvPicPr preferRelativeResize="0"/>
          <p:nvPr/>
        </p:nvPicPr>
        <p:blipFill>
          <a:blip r:embed="rId3">
            <a:alphaModFix/>
          </a:blip>
          <a:stretch>
            <a:fillRect/>
          </a:stretch>
        </p:blipFill>
        <p:spPr>
          <a:xfrm>
            <a:off x="112889" y="635478"/>
            <a:ext cx="9031111" cy="450802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p:nvPr/>
        </p:nvSpPr>
        <p:spPr>
          <a:xfrm>
            <a:off x="235575" y="129500"/>
            <a:ext cx="56064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88026"/>
                </a:solidFill>
                <a:latin typeface="Lato"/>
                <a:ea typeface="Lato"/>
                <a:cs typeface="Lato"/>
                <a:sym typeface="Lato"/>
              </a:rPr>
              <a:t>Borrar contenido</a:t>
            </a:r>
            <a:endParaRPr sz="2600" b="1" u="sng" dirty="0">
              <a:solidFill>
                <a:srgbClr val="F88026"/>
              </a:solidFill>
              <a:latin typeface="Lato"/>
              <a:ea typeface="Lato"/>
              <a:cs typeface="Lato"/>
              <a:sym typeface="Lato"/>
            </a:endParaRPr>
          </a:p>
        </p:txBody>
      </p:sp>
      <p:pic>
        <p:nvPicPr>
          <p:cNvPr id="215" name="Google Shape;215;p25"/>
          <p:cNvPicPr preferRelativeResize="0"/>
          <p:nvPr/>
        </p:nvPicPr>
        <p:blipFill>
          <a:blip r:embed="rId3">
            <a:alphaModFix/>
          </a:blip>
          <a:stretch>
            <a:fillRect/>
          </a:stretch>
        </p:blipFill>
        <p:spPr>
          <a:xfrm>
            <a:off x="141110" y="714500"/>
            <a:ext cx="9002889" cy="442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p:nvPr/>
        </p:nvSpPr>
        <p:spPr>
          <a:xfrm>
            <a:off x="218642" y="0"/>
            <a:ext cx="29112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88026"/>
                </a:solidFill>
                <a:latin typeface="Lato"/>
                <a:ea typeface="Lato"/>
                <a:cs typeface="Lato"/>
                <a:sym typeface="Lato"/>
              </a:rPr>
              <a:t>Eliminar Archivo</a:t>
            </a:r>
            <a:endParaRPr sz="2600" b="1" u="sng" dirty="0">
              <a:solidFill>
                <a:srgbClr val="F88026"/>
              </a:solidFill>
              <a:latin typeface="Lato"/>
              <a:ea typeface="Lato"/>
              <a:cs typeface="Lato"/>
              <a:sym typeface="Lato"/>
            </a:endParaRPr>
          </a:p>
        </p:txBody>
      </p:sp>
      <p:pic>
        <p:nvPicPr>
          <p:cNvPr id="221" name="Google Shape;221;p26"/>
          <p:cNvPicPr preferRelativeResize="0"/>
          <p:nvPr/>
        </p:nvPicPr>
        <p:blipFill>
          <a:blip r:embed="rId3">
            <a:alphaModFix/>
          </a:blip>
          <a:stretch>
            <a:fillRect/>
          </a:stretch>
        </p:blipFill>
        <p:spPr>
          <a:xfrm>
            <a:off x="1" y="714500"/>
            <a:ext cx="9144000" cy="4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p:nvPr/>
        </p:nvSpPr>
        <p:spPr>
          <a:xfrm>
            <a:off x="384802" y="713752"/>
            <a:ext cx="79005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dirty="0">
                <a:solidFill>
                  <a:srgbClr val="F88026"/>
                </a:solidFill>
                <a:latin typeface="Lato"/>
                <a:ea typeface="Lato"/>
                <a:cs typeface="Lato"/>
                <a:sym typeface="Lato"/>
              </a:rPr>
              <a:t>TEMAS A DESARROLLAR</a:t>
            </a:r>
            <a:endParaRPr sz="2600" b="1" dirty="0">
              <a:solidFill>
                <a:srgbClr val="F88026"/>
              </a:solidFill>
              <a:latin typeface="Lato"/>
              <a:ea typeface="Lato"/>
              <a:cs typeface="Lato"/>
              <a:sym typeface="Lato"/>
            </a:endParaRPr>
          </a:p>
        </p:txBody>
      </p:sp>
      <p:sp>
        <p:nvSpPr>
          <p:cNvPr id="145" name="Google Shape;145;p14"/>
          <p:cNvSpPr txBox="1"/>
          <p:nvPr/>
        </p:nvSpPr>
        <p:spPr>
          <a:xfrm>
            <a:off x="240384" y="2202639"/>
            <a:ext cx="7900500" cy="2646848"/>
          </a:xfrm>
          <a:prstGeom prst="rect">
            <a:avLst/>
          </a:prstGeom>
          <a:noFill/>
          <a:ln>
            <a:noFill/>
          </a:ln>
        </p:spPr>
        <p:txBody>
          <a:bodyPr spcFirstLastPara="1" wrap="square" lIns="91425" tIns="91425" rIns="91425" bIns="91425" anchor="t" anchorCtr="0">
            <a:spAutoFit/>
          </a:bodyPr>
          <a:lstStyle/>
          <a:p>
            <a:pPr marL="457200" lvl="0" indent="-330200" algn="l" rtl="0">
              <a:lnSpc>
                <a:spcPct val="200000"/>
              </a:lnSpc>
              <a:spcBef>
                <a:spcPts val="0"/>
              </a:spcBef>
              <a:spcAft>
                <a:spcPts val="0"/>
              </a:spcAft>
              <a:buClr>
                <a:schemeClr val="lt1"/>
              </a:buClr>
              <a:buSzPts val="1600"/>
              <a:buFont typeface="Lato"/>
              <a:buChar char="●"/>
            </a:pPr>
            <a:r>
              <a:rPr lang="es-ES" sz="1600" dirty="0">
                <a:solidFill>
                  <a:schemeClr val="bg1"/>
                </a:solidFill>
                <a:latin typeface="Lato" panose="020F0502020204030203" pitchFamily="34" charset="0"/>
                <a:ea typeface="Lato" panose="020F0502020204030203" pitchFamily="34" charset="0"/>
                <a:cs typeface="Lato" panose="020F0502020204030203" pitchFamily="34" charset="0"/>
              </a:rPr>
              <a:t>Concepto de archivo </a:t>
            </a:r>
          </a:p>
          <a:p>
            <a:pPr marL="457200" lvl="0" indent="-330200" algn="l" rtl="0">
              <a:lnSpc>
                <a:spcPct val="200000"/>
              </a:lnSpc>
              <a:spcBef>
                <a:spcPts val="0"/>
              </a:spcBef>
              <a:spcAft>
                <a:spcPts val="0"/>
              </a:spcAft>
              <a:buClr>
                <a:schemeClr val="lt1"/>
              </a:buClr>
              <a:buSzPts val="1600"/>
              <a:buFont typeface="Lato"/>
              <a:buChar char="●"/>
            </a:pPr>
            <a:r>
              <a:rPr lang="es-ES" sz="1600" dirty="0">
                <a:solidFill>
                  <a:schemeClr val="bg1"/>
                </a:solidFill>
                <a:latin typeface="Lato" panose="020F0502020204030203" pitchFamily="34" charset="0"/>
                <a:ea typeface="Lato" panose="020F0502020204030203" pitchFamily="34" charset="0"/>
                <a:cs typeface="Lato" panose="020F0502020204030203" pitchFamily="34" charset="0"/>
              </a:rPr>
              <a:t>Archivos en Java </a:t>
            </a:r>
          </a:p>
          <a:p>
            <a:pPr marL="457200" lvl="0" indent="-330200" algn="l" rtl="0">
              <a:lnSpc>
                <a:spcPct val="200000"/>
              </a:lnSpc>
              <a:spcBef>
                <a:spcPts val="0"/>
              </a:spcBef>
              <a:spcAft>
                <a:spcPts val="0"/>
              </a:spcAft>
              <a:buClr>
                <a:schemeClr val="lt1"/>
              </a:buClr>
              <a:buSzPts val="1600"/>
              <a:buFont typeface="Lato"/>
              <a:buChar char="●"/>
            </a:pPr>
            <a:r>
              <a:rPr lang="es-419" sz="1600" dirty="0">
                <a:solidFill>
                  <a:schemeClr val="bg1"/>
                </a:solidFill>
                <a:latin typeface="Lato" panose="020F0502020204030203" pitchFamily="34" charset="0"/>
                <a:ea typeface="Lato" panose="020F0502020204030203" pitchFamily="34" charset="0"/>
                <a:cs typeface="Lato" panose="020F0502020204030203" pitchFamily="34" charset="0"/>
                <a:sym typeface="Lato"/>
              </a:rPr>
              <a:t>Diferencia entre archivos de texto y archivos binarios.</a:t>
            </a:r>
          </a:p>
          <a:p>
            <a:pPr marL="457200" lvl="0" indent="-330200" algn="l" rtl="0">
              <a:lnSpc>
                <a:spcPct val="200000"/>
              </a:lnSpc>
              <a:spcBef>
                <a:spcPts val="0"/>
              </a:spcBef>
              <a:spcAft>
                <a:spcPts val="0"/>
              </a:spcAft>
              <a:buClr>
                <a:schemeClr val="lt1"/>
              </a:buClr>
              <a:buSzPts val="1600"/>
              <a:buFont typeface="Lato"/>
              <a:buChar char="●"/>
            </a:pPr>
            <a:r>
              <a:rPr lang="es-419" sz="1600" dirty="0">
                <a:solidFill>
                  <a:schemeClr val="bg1"/>
                </a:solidFill>
                <a:latin typeface="Lato" panose="020F0502020204030203" pitchFamily="34" charset="0"/>
                <a:ea typeface="Lato" panose="020F0502020204030203" pitchFamily="34" charset="0"/>
                <a:cs typeface="Lato" panose="020F0502020204030203" pitchFamily="34" charset="0"/>
                <a:sym typeface="Lato"/>
              </a:rPr>
              <a:t>La clase File.</a:t>
            </a:r>
            <a:endParaRPr sz="1600"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a:p>
            <a:pPr marL="457200" lvl="0" indent="-330200" algn="l" rtl="0">
              <a:lnSpc>
                <a:spcPct val="200000"/>
              </a:lnSpc>
              <a:spcBef>
                <a:spcPts val="0"/>
              </a:spcBef>
              <a:spcAft>
                <a:spcPts val="0"/>
              </a:spcAft>
              <a:buClr>
                <a:schemeClr val="lt1"/>
              </a:buClr>
              <a:buSzPts val="1600"/>
              <a:buFont typeface="Lato"/>
              <a:buChar char="●"/>
            </a:pPr>
            <a:r>
              <a:rPr lang="es-419" sz="1600" dirty="0">
                <a:solidFill>
                  <a:schemeClr val="bg1"/>
                </a:solidFill>
                <a:latin typeface="Lato" panose="020F0502020204030203" pitchFamily="34" charset="0"/>
                <a:ea typeface="Lato" panose="020F0502020204030203" pitchFamily="34" charset="0"/>
                <a:cs typeface="Lato" panose="020F0502020204030203" pitchFamily="34" charset="0"/>
                <a:sym typeface="Lato"/>
              </a:rPr>
              <a:t>Operaciones con archivos de texto (crear, leer, escribir, borrar, cerrar)</a:t>
            </a:r>
            <a:endParaRPr sz="1600"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15"/>
          <p:cNvSpPr txBox="1"/>
          <p:nvPr/>
        </p:nvSpPr>
        <p:spPr>
          <a:xfrm>
            <a:off x="662729" y="416910"/>
            <a:ext cx="4445298"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88026"/>
                </a:solidFill>
                <a:latin typeface="Lato"/>
                <a:ea typeface="Lato"/>
                <a:cs typeface="Lato"/>
                <a:sym typeface="Lato"/>
              </a:rPr>
              <a:t>Concepto de Archivos</a:t>
            </a:r>
            <a:endParaRPr sz="2600" b="1" u="sng" dirty="0">
              <a:solidFill>
                <a:srgbClr val="F88026"/>
              </a:solidFill>
              <a:latin typeface="Lato"/>
              <a:ea typeface="Lato"/>
              <a:cs typeface="Lato"/>
              <a:sym typeface="Lato"/>
            </a:endParaRPr>
          </a:p>
        </p:txBody>
      </p:sp>
      <p:sp>
        <p:nvSpPr>
          <p:cNvPr id="152" name="Google Shape;152;p15"/>
          <p:cNvSpPr txBox="1"/>
          <p:nvPr/>
        </p:nvSpPr>
        <p:spPr>
          <a:xfrm>
            <a:off x="662729" y="1371436"/>
            <a:ext cx="7598401" cy="3093124"/>
          </a:xfrm>
          <a:prstGeom prst="rect">
            <a:avLst/>
          </a:prstGeom>
          <a:noFill/>
          <a:ln>
            <a:noFill/>
          </a:ln>
        </p:spPr>
        <p:txBody>
          <a:bodyPr spcFirstLastPara="1" wrap="square" lIns="91425" tIns="91425" rIns="91425" bIns="91425" anchor="t" anchorCtr="0">
            <a:spAutoFit/>
          </a:bodyPr>
          <a:lstStyle/>
          <a:p>
            <a:pPr marL="457200" lvl="0" indent="-330200" algn="just" rtl="0">
              <a:lnSpc>
                <a:spcPct val="150000"/>
              </a:lnSpc>
              <a:spcBef>
                <a:spcPts val="0"/>
              </a:spcBef>
              <a:spcAft>
                <a:spcPts val="0"/>
              </a:spcAft>
              <a:buClr>
                <a:schemeClr val="lt1"/>
              </a:buClr>
              <a:buSzPts val="1600"/>
              <a:buFont typeface="Lato"/>
              <a:buChar char="●"/>
            </a:pPr>
            <a:r>
              <a:rPr lang="es-ES" sz="1800" dirty="0">
                <a:solidFill>
                  <a:schemeClr val="bg1"/>
                </a:solidFill>
              </a:rPr>
              <a:t>Un archivo (o fichero) es un conjunto de bits almacenados en un dispositivo, y accesible a través de un camino de acceso (</a:t>
            </a:r>
            <a:r>
              <a:rPr lang="es-ES" sz="1800" dirty="0" err="1">
                <a:solidFill>
                  <a:schemeClr val="bg1"/>
                </a:solidFill>
              </a:rPr>
              <a:t>pathname</a:t>
            </a:r>
            <a:r>
              <a:rPr lang="es-ES" sz="1800" dirty="0">
                <a:solidFill>
                  <a:schemeClr val="bg1"/>
                </a:solidFill>
              </a:rPr>
              <a:t>) que lo identifica.</a:t>
            </a:r>
          </a:p>
          <a:p>
            <a:pPr marL="127000" lvl="0" algn="just" rtl="0">
              <a:lnSpc>
                <a:spcPct val="150000"/>
              </a:lnSpc>
              <a:spcBef>
                <a:spcPts val="0"/>
              </a:spcBef>
              <a:spcAft>
                <a:spcPts val="0"/>
              </a:spcAft>
              <a:buClr>
                <a:schemeClr val="lt1"/>
              </a:buClr>
              <a:buSzPts val="1600"/>
            </a:pPr>
            <a:endParaRPr lang="es-ES" sz="1800" dirty="0">
              <a:solidFill>
                <a:schemeClr val="bg1"/>
              </a:solidFill>
            </a:endParaRPr>
          </a:p>
          <a:p>
            <a:pPr marL="457200" lvl="0" indent="-330200" algn="just" rtl="0">
              <a:lnSpc>
                <a:spcPct val="150000"/>
              </a:lnSpc>
              <a:spcBef>
                <a:spcPts val="0"/>
              </a:spcBef>
              <a:spcAft>
                <a:spcPts val="0"/>
              </a:spcAft>
              <a:buClr>
                <a:schemeClr val="lt1"/>
              </a:buClr>
              <a:buSzPts val="1600"/>
              <a:buFont typeface="Lato"/>
              <a:buChar char="●"/>
            </a:pPr>
            <a:r>
              <a:rPr lang="es-ES" sz="1800" dirty="0">
                <a:solidFill>
                  <a:schemeClr val="bg1"/>
                </a:solidFill>
              </a:rPr>
              <a:t>¿Por qué usar archivos? Se usan cuando el volumen de datos no es muy elevado y tenemos que guardar los datos de nuestro programa para poderlos recuperar más adelante</a:t>
            </a:r>
            <a:endParaRPr sz="1800" dirty="0">
              <a:solidFill>
                <a:schemeClr val="bg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15"/>
          <p:cNvSpPr txBox="1"/>
          <p:nvPr/>
        </p:nvSpPr>
        <p:spPr>
          <a:xfrm>
            <a:off x="662729" y="416910"/>
            <a:ext cx="4445298"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88026"/>
                </a:solidFill>
                <a:latin typeface="Lato"/>
                <a:ea typeface="Lato"/>
                <a:cs typeface="Lato"/>
                <a:sym typeface="Lato"/>
              </a:rPr>
              <a:t>Archivos</a:t>
            </a:r>
            <a:endParaRPr sz="2600" b="1" u="sng" dirty="0">
              <a:solidFill>
                <a:srgbClr val="F88026"/>
              </a:solidFill>
              <a:latin typeface="Lato"/>
              <a:ea typeface="Lato"/>
              <a:cs typeface="Lato"/>
              <a:sym typeface="Lato"/>
            </a:endParaRPr>
          </a:p>
        </p:txBody>
      </p:sp>
      <p:sp>
        <p:nvSpPr>
          <p:cNvPr id="152" name="Google Shape;152;p15"/>
          <p:cNvSpPr txBox="1"/>
          <p:nvPr/>
        </p:nvSpPr>
        <p:spPr>
          <a:xfrm>
            <a:off x="662729" y="1217967"/>
            <a:ext cx="7598401" cy="3508623"/>
          </a:xfrm>
          <a:prstGeom prst="rect">
            <a:avLst/>
          </a:prstGeom>
          <a:noFill/>
          <a:ln>
            <a:noFill/>
          </a:ln>
        </p:spPr>
        <p:txBody>
          <a:bodyPr spcFirstLastPara="1" wrap="square" lIns="91425" tIns="91425" rIns="91425" bIns="91425" anchor="t" anchorCtr="0">
            <a:spAutoFit/>
          </a:bodyPr>
          <a:lstStyle/>
          <a:p>
            <a:pPr marL="457200" lvl="0" indent="-330200" algn="just" rtl="0">
              <a:lnSpc>
                <a:spcPct val="150000"/>
              </a:lnSpc>
              <a:spcBef>
                <a:spcPts val="0"/>
              </a:spcBef>
              <a:spcAft>
                <a:spcPts val="0"/>
              </a:spcAft>
              <a:buClr>
                <a:schemeClr val="lt1"/>
              </a:buClr>
              <a:buSzPts val="1600"/>
              <a:buFont typeface="Lato"/>
              <a:buChar char="●"/>
            </a:pPr>
            <a:r>
              <a:rPr lang="es-ES" sz="1800" dirty="0">
                <a:solidFill>
                  <a:schemeClr val="bg1"/>
                </a:solidFill>
              </a:rPr>
              <a:t>Suelen organizarse en estructuras jerárquicas de directorios. Estos directorios son contenedores de ficheros (y de otros directorios) que permiten organizar los datos del disco. </a:t>
            </a:r>
          </a:p>
          <a:p>
            <a:pPr marL="127000" lvl="0" algn="just" rtl="0">
              <a:lnSpc>
                <a:spcPct val="150000"/>
              </a:lnSpc>
              <a:spcBef>
                <a:spcPts val="0"/>
              </a:spcBef>
              <a:spcAft>
                <a:spcPts val="0"/>
              </a:spcAft>
              <a:buClr>
                <a:schemeClr val="lt1"/>
              </a:buClr>
              <a:buSzPts val="1600"/>
            </a:pPr>
            <a:endParaRPr lang="es-ES" sz="1800" dirty="0">
              <a:solidFill>
                <a:schemeClr val="bg1"/>
              </a:solidFill>
            </a:endParaRPr>
          </a:p>
          <a:p>
            <a:pPr marL="457200" lvl="0" indent="-330200" algn="just" rtl="0">
              <a:lnSpc>
                <a:spcPct val="150000"/>
              </a:lnSpc>
              <a:spcBef>
                <a:spcPts val="0"/>
              </a:spcBef>
              <a:spcAft>
                <a:spcPts val="0"/>
              </a:spcAft>
              <a:buClr>
                <a:schemeClr val="lt1"/>
              </a:buClr>
              <a:buSzPts val="1600"/>
              <a:buFont typeface="Lato"/>
              <a:buChar char="●"/>
            </a:pPr>
            <a:r>
              <a:rPr lang="es-ES" sz="1800" dirty="0">
                <a:solidFill>
                  <a:schemeClr val="bg1"/>
                </a:solidFill>
              </a:rPr>
              <a:t>El nombre de un archivo está relacionado con su posición en el árbol de directorios que lo contiene, lo que permite no sólo identificar unívocamente cada fichero, sino encontrarlo en el disco a partir de su nombre. </a:t>
            </a:r>
            <a:endParaRPr sz="1800" dirty="0">
              <a:solidFill>
                <a:schemeClr val="bg1"/>
              </a:solidFill>
              <a:latin typeface="Lato"/>
              <a:ea typeface="Lato"/>
              <a:cs typeface="Lato"/>
              <a:sym typeface="Lato"/>
            </a:endParaRPr>
          </a:p>
        </p:txBody>
      </p:sp>
    </p:spTree>
    <p:extLst>
      <p:ext uri="{BB962C8B-B14F-4D97-AF65-F5344CB8AC3E}">
        <p14:creationId xmlns:p14="http://schemas.microsoft.com/office/powerpoint/2010/main" val="1832780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15"/>
          <p:cNvPicPr preferRelativeResize="0"/>
          <p:nvPr/>
        </p:nvPicPr>
        <p:blipFill>
          <a:blip r:embed="rId3">
            <a:alphaModFix/>
          </a:blip>
          <a:stretch>
            <a:fillRect/>
          </a:stretch>
        </p:blipFill>
        <p:spPr>
          <a:xfrm>
            <a:off x="7405511" y="2957689"/>
            <a:ext cx="1898739" cy="2048142"/>
          </a:xfrm>
          <a:prstGeom prst="rect">
            <a:avLst/>
          </a:prstGeom>
          <a:noFill/>
          <a:ln>
            <a:noFill/>
          </a:ln>
        </p:spPr>
      </p:pic>
      <p:sp>
        <p:nvSpPr>
          <p:cNvPr id="151" name="Google Shape;151;p15"/>
          <p:cNvSpPr txBox="1"/>
          <p:nvPr/>
        </p:nvSpPr>
        <p:spPr>
          <a:xfrm>
            <a:off x="750510" y="252950"/>
            <a:ext cx="29319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88026"/>
                </a:solidFill>
                <a:latin typeface="Lato"/>
                <a:ea typeface="Lato"/>
                <a:cs typeface="Lato"/>
                <a:sym typeface="Lato"/>
              </a:rPr>
              <a:t>Archivos de texto</a:t>
            </a:r>
            <a:endParaRPr sz="2600" b="1" u="sng" dirty="0">
              <a:solidFill>
                <a:srgbClr val="F88026"/>
              </a:solidFill>
              <a:latin typeface="Lato"/>
              <a:ea typeface="Lato"/>
              <a:cs typeface="Lato"/>
              <a:sym typeface="Lato"/>
            </a:endParaRPr>
          </a:p>
        </p:txBody>
      </p:sp>
      <p:sp>
        <p:nvSpPr>
          <p:cNvPr id="152" name="Google Shape;152;p15"/>
          <p:cNvSpPr txBox="1"/>
          <p:nvPr/>
        </p:nvSpPr>
        <p:spPr>
          <a:xfrm>
            <a:off x="442957" y="950839"/>
            <a:ext cx="6962554" cy="4339619"/>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Clr>
                <a:schemeClr val="lt1"/>
              </a:buClr>
              <a:buSzPts val="1600"/>
              <a:buFont typeface="Lato"/>
              <a:buChar char="●"/>
            </a:pPr>
            <a:r>
              <a:rPr lang="es-419" sz="2000" dirty="0">
                <a:solidFill>
                  <a:schemeClr val="lt1"/>
                </a:solidFill>
                <a:latin typeface="Lato"/>
                <a:ea typeface="Lato"/>
                <a:cs typeface="Lato"/>
                <a:sym typeface="Lato"/>
              </a:rPr>
              <a:t>Los datos se almacenan como caracteres </a:t>
            </a:r>
            <a:r>
              <a:rPr lang="es-419" sz="2000" b="1" dirty="0">
                <a:solidFill>
                  <a:srgbClr val="FFFF00"/>
                </a:solidFill>
                <a:latin typeface="Lato"/>
                <a:ea typeface="Lato"/>
                <a:cs typeface="Lato"/>
                <a:sym typeface="Lato"/>
              </a:rPr>
              <a:t>ASCII</a:t>
            </a:r>
            <a:r>
              <a:rPr lang="es-419" sz="2000" dirty="0">
                <a:solidFill>
                  <a:schemeClr val="lt1"/>
                </a:solidFill>
                <a:latin typeface="Lato"/>
                <a:ea typeface="Lato"/>
                <a:cs typeface="Lato"/>
                <a:sym typeface="Lato"/>
              </a:rPr>
              <a:t> o </a:t>
            </a:r>
            <a:r>
              <a:rPr lang="es-419" sz="2000" b="1" dirty="0">
                <a:solidFill>
                  <a:srgbClr val="FFFF00"/>
                </a:solidFill>
                <a:latin typeface="Lato"/>
                <a:ea typeface="Lato"/>
                <a:cs typeface="Lato"/>
                <a:sym typeface="Lato"/>
              </a:rPr>
              <a:t>Unicode</a:t>
            </a:r>
            <a:r>
              <a:rPr lang="es-419" sz="2000" dirty="0">
                <a:solidFill>
                  <a:schemeClr val="lt1"/>
                </a:solidFill>
                <a:latin typeface="Lato"/>
                <a:ea typeface="Lato"/>
                <a:cs typeface="Lato"/>
                <a:sym typeface="Lato"/>
              </a:rPr>
              <a:t>.</a:t>
            </a:r>
          </a:p>
          <a:p>
            <a:pPr marL="127000" lvl="0" algn="l" rtl="0">
              <a:spcBef>
                <a:spcPts val="0"/>
              </a:spcBef>
              <a:spcAft>
                <a:spcPts val="0"/>
              </a:spcAft>
              <a:buClr>
                <a:schemeClr val="lt1"/>
              </a:buClr>
              <a:buSzPts val="1600"/>
            </a:pPr>
            <a:endParaRPr sz="2000" dirty="0">
              <a:solidFill>
                <a:schemeClr val="lt1"/>
              </a:solidFill>
              <a:latin typeface="Lato"/>
              <a:ea typeface="Lato"/>
              <a:cs typeface="Lato"/>
              <a:sym typeface="Lato"/>
            </a:endParaRPr>
          </a:p>
          <a:p>
            <a:pPr marL="457200" lvl="0" indent="-330200" algn="l" rtl="0">
              <a:lnSpc>
                <a:spcPct val="150000"/>
              </a:lnSpc>
              <a:spcBef>
                <a:spcPts val="0"/>
              </a:spcBef>
              <a:spcAft>
                <a:spcPts val="0"/>
              </a:spcAft>
              <a:buClr>
                <a:schemeClr val="lt1"/>
              </a:buClr>
              <a:buSzPts val="1600"/>
              <a:buFont typeface="Lato"/>
              <a:buChar char="●"/>
            </a:pPr>
            <a:r>
              <a:rPr lang="es-ES" sz="2000" dirty="0">
                <a:solidFill>
                  <a:schemeClr val="lt1"/>
                </a:solidFill>
                <a:latin typeface="Lato"/>
                <a:ea typeface="Lato"/>
                <a:cs typeface="Lato"/>
              </a:rPr>
              <a:t>Son archivos que podremos </a:t>
            </a:r>
            <a:r>
              <a:rPr lang="es-ES" sz="2000" b="1" dirty="0">
                <a:solidFill>
                  <a:srgbClr val="FFFF00"/>
                </a:solidFill>
                <a:latin typeface="Lato"/>
                <a:ea typeface="Lato"/>
                <a:cs typeface="Lato"/>
              </a:rPr>
              <a:t>crear</a:t>
            </a:r>
            <a:r>
              <a:rPr lang="es-ES" sz="2000" dirty="0">
                <a:solidFill>
                  <a:schemeClr val="lt1"/>
                </a:solidFill>
                <a:latin typeface="Lato"/>
                <a:ea typeface="Lato"/>
                <a:cs typeface="Lato"/>
              </a:rPr>
              <a:t> desde un programa Java y </a:t>
            </a:r>
            <a:r>
              <a:rPr lang="es-ES" sz="2000" b="1" dirty="0">
                <a:solidFill>
                  <a:srgbClr val="FFFF00"/>
                </a:solidFill>
                <a:latin typeface="Lato"/>
                <a:ea typeface="Lato"/>
                <a:cs typeface="Lato"/>
              </a:rPr>
              <a:t>leer</a:t>
            </a:r>
            <a:r>
              <a:rPr lang="es-ES" sz="2000" dirty="0">
                <a:solidFill>
                  <a:schemeClr val="lt1"/>
                </a:solidFill>
                <a:latin typeface="Lato"/>
                <a:ea typeface="Lato"/>
                <a:cs typeface="Lato"/>
              </a:rPr>
              <a:t> con </a:t>
            </a:r>
            <a:r>
              <a:rPr lang="es-ES" sz="2000" b="1" dirty="0">
                <a:solidFill>
                  <a:srgbClr val="FFFF00"/>
                </a:solidFill>
                <a:latin typeface="Lato"/>
                <a:ea typeface="Lato"/>
                <a:cs typeface="Lato"/>
              </a:rPr>
              <a:t>cualquier editor de texto</a:t>
            </a:r>
            <a:r>
              <a:rPr lang="es-ES" sz="2000" dirty="0">
                <a:solidFill>
                  <a:schemeClr val="lt1"/>
                </a:solidFill>
                <a:latin typeface="Lato"/>
                <a:ea typeface="Lato"/>
                <a:cs typeface="Lato"/>
              </a:rPr>
              <a:t>, o bien crear con un editor de textos y leer desde un programa Java</a:t>
            </a:r>
            <a:r>
              <a:rPr lang="es-419" sz="2000" dirty="0">
                <a:solidFill>
                  <a:schemeClr val="lt1"/>
                </a:solidFill>
                <a:latin typeface="Lato"/>
                <a:ea typeface="Lato"/>
                <a:cs typeface="Lato"/>
                <a:sym typeface="Lato"/>
              </a:rPr>
              <a:t>.</a:t>
            </a:r>
          </a:p>
          <a:p>
            <a:pPr marL="127000" lvl="0" algn="l" rtl="0">
              <a:spcBef>
                <a:spcPts val="0"/>
              </a:spcBef>
              <a:spcAft>
                <a:spcPts val="0"/>
              </a:spcAft>
              <a:buClr>
                <a:schemeClr val="lt1"/>
              </a:buClr>
              <a:buSzPts val="1600"/>
            </a:pPr>
            <a:endParaRPr sz="2000" dirty="0">
              <a:solidFill>
                <a:schemeClr val="lt1"/>
              </a:solidFill>
              <a:latin typeface="Lato"/>
              <a:ea typeface="Lato"/>
              <a:cs typeface="Lato"/>
              <a:sym typeface="Lato"/>
            </a:endParaRPr>
          </a:p>
          <a:p>
            <a:pPr marL="457200" lvl="0" indent="-330200" algn="l" rtl="0">
              <a:lnSpc>
                <a:spcPct val="150000"/>
              </a:lnSpc>
              <a:spcBef>
                <a:spcPts val="0"/>
              </a:spcBef>
              <a:spcAft>
                <a:spcPts val="0"/>
              </a:spcAft>
              <a:buClr>
                <a:schemeClr val="lt1"/>
              </a:buClr>
              <a:buSzPts val="1600"/>
              <a:buFont typeface="Lato"/>
              <a:buChar char="●"/>
            </a:pPr>
            <a:r>
              <a:rPr lang="es-419" sz="2000" dirty="0">
                <a:solidFill>
                  <a:schemeClr val="lt1"/>
                </a:solidFill>
                <a:latin typeface="Lato"/>
                <a:ea typeface="Lato"/>
                <a:cs typeface="Lato"/>
                <a:sym typeface="Lato"/>
              </a:rPr>
              <a:t>Los archivos de texto son adecuados para almacenar y procesar datos que se pueden </a:t>
            </a:r>
            <a:r>
              <a:rPr lang="es-419" sz="2000" b="1" dirty="0">
                <a:solidFill>
                  <a:srgbClr val="FFFF00"/>
                </a:solidFill>
                <a:latin typeface="Lato"/>
                <a:ea typeface="Lato"/>
                <a:cs typeface="Lato"/>
                <a:sym typeface="Lato"/>
              </a:rPr>
              <a:t>leer y editar fácilmente</a:t>
            </a:r>
            <a:r>
              <a:rPr lang="es-419" sz="2000" dirty="0">
                <a:solidFill>
                  <a:schemeClr val="lt1"/>
                </a:solidFill>
                <a:latin typeface="Lato"/>
                <a:ea typeface="Lato"/>
                <a:cs typeface="Lato"/>
                <a:sym typeface="Lato"/>
              </a:rPr>
              <a:t>.</a:t>
            </a:r>
            <a:endParaRPr sz="2000" dirty="0">
              <a:solidFill>
                <a:schemeClr val="lt1"/>
              </a:solidFill>
              <a:latin typeface="Lato"/>
              <a:ea typeface="Lato"/>
              <a:cs typeface="Lato"/>
              <a:sym typeface="Lato"/>
            </a:endParaRPr>
          </a:p>
          <a:p>
            <a:pPr marL="0" lvl="0" indent="0" algn="l" rtl="0">
              <a:spcBef>
                <a:spcPts val="0"/>
              </a:spcBef>
              <a:spcAft>
                <a:spcPts val="0"/>
              </a:spcAft>
              <a:buNone/>
            </a:pPr>
            <a:endParaRPr sz="2000" dirty="0">
              <a:solidFill>
                <a:schemeClr val="lt1"/>
              </a:solidFill>
              <a:latin typeface="Lato"/>
              <a:ea typeface="Lato"/>
              <a:cs typeface="Lato"/>
              <a:sym typeface="Lato"/>
            </a:endParaRPr>
          </a:p>
        </p:txBody>
      </p:sp>
    </p:spTree>
    <p:extLst>
      <p:ext uri="{BB962C8B-B14F-4D97-AF65-F5344CB8AC3E}">
        <p14:creationId xmlns:p14="http://schemas.microsoft.com/office/powerpoint/2010/main" val="455965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6"/>
          <p:cNvSpPr txBox="1"/>
          <p:nvPr/>
        </p:nvSpPr>
        <p:spPr>
          <a:xfrm>
            <a:off x="478446" y="330679"/>
            <a:ext cx="29319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88026"/>
                </a:solidFill>
                <a:latin typeface="Lato"/>
                <a:ea typeface="Lato"/>
                <a:cs typeface="Lato"/>
                <a:sym typeface="Lato"/>
              </a:rPr>
              <a:t>Archivos binarios</a:t>
            </a:r>
            <a:endParaRPr sz="2600" b="1" u="sng" dirty="0">
              <a:solidFill>
                <a:srgbClr val="F88026"/>
              </a:solidFill>
              <a:latin typeface="Lato"/>
              <a:ea typeface="Lato"/>
              <a:cs typeface="Lato"/>
              <a:sym typeface="Lato"/>
            </a:endParaRPr>
          </a:p>
        </p:txBody>
      </p:sp>
      <p:sp>
        <p:nvSpPr>
          <p:cNvPr id="158" name="Google Shape;158;p16"/>
          <p:cNvSpPr txBox="1"/>
          <p:nvPr/>
        </p:nvSpPr>
        <p:spPr>
          <a:xfrm>
            <a:off x="166850" y="981516"/>
            <a:ext cx="7114483" cy="4201120"/>
          </a:xfrm>
          <a:prstGeom prst="rect">
            <a:avLst/>
          </a:prstGeom>
          <a:noFill/>
          <a:ln>
            <a:noFill/>
          </a:ln>
        </p:spPr>
        <p:txBody>
          <a:bodyPr spcFirstLastPara="1" wrap="square" lIns="91425" tIns="91425" rIns="91425" bIns="91425" anchor="t" anchorCtr="0">
            <a:spAutoFit/>
          </a:bodyPr>
          <a:lstStyle/>
          <a:p>
            <a:pPr marL="457200" lvl="0" indent="-330200" algn="just" rtl="0">
              <a:lnSpc>
                <a:spcPct val="150000"/>
              </a:lnSpc>
              <a:spcBef>
                <a:spcPts val="0"/>
              </a:spcBef>
              <a:spcAft>
                <a:spcPts val="0"/>
              </a:spcAft>
              <a:buClr>
                <a:schemeClr val="lt1"/>
              </a:buClr>
              <a:buSzPts val="1600"/>
              <a:buFont typeface="Lato"/>
              <a:buChar char="●"/>
            </a:pPr>
            <a:r>
              <a:rPr lang="es-419" sz="1800" dirty="0">
                <a:solidFill>
                  <a:schemeClr val="lt1"/>
                </a:solidFill>
                <a:latin typeface="Lato"/>
                <a:ea typeface="Lato"/>
                <a:cs typeface="Lato"/>
                <a:sym typeface="Lato"/>
              </a:rPr>
              <a:t>Los datos se almacenan en su forma binaria original (como una </a:t>
            </a:r>
            <a:r>
              <a:rPr lang="es-419" sz="1800" b="1" dirty="0">
                <a:solidFill>
                  <a:srgbClr val="FFFF00"/>
                </a:solidFill>
                <a:latin typeface="Lato"/>
                <a:ea typeface="Lato"/>
                <a:cs typeface="Lato"/>
                <a:sym typeface="Lato"/>
              </a:rPr>
              <a:t>secuencia de bits</a:t>
            </a:r>
            <a:r>
              <a:rPr lang="es-419" sz="1800" dirty="0">
                <a:solidFill>
                  <a:schemeClr val="lt1"/>
                </a:solidFill>
                <a:latin typeface="Lato"/>
                <a:ea typeface="Lato"/>
                <a:cs typeface="Lato"/>
                <a:sym typeface="Lato"/>
              </a:rPr>
              <a:t>)</a:t>
            </a:r>
          </a:p>
          <a:p>
            <a:pPr marL="127000" lvl="0" algn="just" rtl="0">
              <a:spcBef>
                <a:spcPts val="0"/>
              </a:spcBef>
              <a:spcAft>
                <a:spcPts val="0"/>
              </a:spcAft>
              <a:buClr>
                <a:schemeClr val="lt1"/>
              </a:buClr>
              <a:buSzPts val="1600"/>
            </a:pPr>
            <a:endParaRPr sz="1800" dirty="0">
              <a:solidFill>
                <a:schemeClr val="lt1"/>
              </a:solidFill>
              <a:latin typeface="Lato"/>
              <a:ea typeface="Lato"/>
              <a:cs typeface="Lato"/>
              <a:sym typeface="Lato"/>
            </a:endParaRPr>
          </a:p>
          <a:p>
            <a:pPr marL="457200" lvl="0" indent="-330200" algn="just" rtl="0">
              <a:lnSpc>
                <a:spcPct val="150000"/>
              </a:lnSpc>
              <a:spcBef>
                <a:spcPts val="0"/>
              </a:spcBef>
              <a:spcAft>
                <a:spcPts val="0"/>
              </a:spcAft>
              <a:buClr>
                <a:schemeClr val="lt1"/>
              </a:buClr>
              <a:buSzPts val="1600"/>
              <a:buFont typeface="Lato"/>
              <a:buChar char="●"/>
            </a:pPr>
            <a:r>
              <a:rPr lang="es-419" sz="1800" dirty="0">
                <a:solidFill>
                  <a:schemeClr val="lt1"/>
                </a:solidFill>
                <a:latin typeface="Lato"/>
                <a:ea typeface="Lato"/>
                <a:cs typeface="Lato"/>
                <a:sym typeface="Lato"/>
              </a:rPr>
              <a:t>Son </a:t>
            </a:r>
            <a:r>
              <a:rPr lang="es-419" sz="1800" b="1" dirty="0">
                <a:solidFill>
                  <a:srgbClr val="FFFF00"/>
                </a:solidFill>
                <a:latin typeface="Lato"/>
                <a:ea typeface="Lato"/>
                <a:cs typeface="Lato"/>
                <a:sym typeface="Lato"/>
              </a:rPr>
              <a:t>más eficientes </a:t>
            </a:r>
            <a:r>
              <a:rPr lang="es-419" sz="1800" dirty="0">
                <a:solidFill>
                  <a:schemeClr val="lt1"/>
                </a:solidFill>
                <a:latin typeface="Lato"/>
                <a:ea typeface="Lato"/>
                <a:cs typeface="Lato"/>
                <a:sym typeface="Lato"/>
              </a:rPr>
              <a:t>en el almacenamiento y procesamiento de datos que los archivos de texto.</a:t>
            </a:r>
          </a:p>
          <a:p>
            <a:pPr marL="127000" lvl="0" algn="just" rtl="0">
              <a:spcBef>
                <a:spcPts val="0"/>
              </a:spcBef>
              <a:spcAft>
                <a:spcPts val="0"/>
              </a:spcAft>
              <a:buClr>
                <a:schemeClr val="lt1"/>
              </a:buClr>
              <a:buSzPts val="1600"/>
            </a:pPr>
            <a:endParaRPr sz="1800" dirty="0">
              <a:solidFill>
                <a:schemeClr val="lt1"/>
              </a:solidFill>
              <a:latin typeface="Lato"/>
              <a:ea typeface="Lato"/>
              <a:cs typeface="Lato"/>
              <a:sym typeface="Lato"/>
            </a:endParaRPr>
          </a:p>
          <a:p>
            <a:pPr marL="457200" lvl="0" indent="-330200" algn="just" rtl="0">
              <a:lnSpc>
                <a:spcPct val="150000"/>
              </a:lnSpc>
              <a:spcBef>
                <a:spcPts val="0"/>
              </a:spcBef>
              <a:spcAft>
                <a:spcPts val="0"/>
              </a:spcAft>
              <a:buClr>
                <a:schemeClr val="lt1"/>
              </a:buClr>
              <a:buSzPts val="1600"/>
              <a:buFont typeface="Lato"/>
              <a:buChar char="●"/>
            </a:pPr>
            <a:r>
              <a:rPr lang="es-419" sz="1800" dirty="0">
                <a:solidFill>
                  <a:schemeClr val="lt1"/>
                </a:solidFill>
                <a:latin typeface="Lato"/>
                <a:ea typeface="Lato"/>
                <a:cs typeface="Lato"/>
                <a:sym typeface="Lato"/>
              </a:rPr>
              <a:t>Son adecuados para almacenar y procesar datos que no están diseñados para ser legibles por humanos, como imágenes, audio, video y cualquier otro tipo de archivo que requiera ser procesado por un programa.</a:t>
            </a:r>
            <a:endParaRPr sz="1800" dirty="0">
              <a:solidFill>
                <a:schemeClr val="lt1"/>
              </a:solidFill>
              <a:latin typeface="Lato"/>
              <a:ea typeface="Lato"/>
              <a:cs typeface="Lato"/>
              <a:sym typeface="Lato"/>
            </a:endParaRPr>
          </a:p>
        </p:txBody>
      </p:sp>
      <p:pic>
        <p:nvPicPr>
          <p:cNvPr id="159" name="Google Shape;159;p16"/>
          <p:cNvPicPr preferRelativeResize="0"/>
          <p:nvPr/>
        </p:nvPicPr>
        <p:blipFill>
          <a:blip r:embed="rId3">
            <a:alphaModFix/>
          </a:blip>
          <a:stretch>
            <a:fillRect/>
          </a:stretch>
        </p:blipFill>
        <p:spPr>
          <a:xfrm>
            <a:off x="7461955" y="3307644"/>
            <a:ext cx="1515195" cy="15979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7"/>
          <p:cNvSpPr txBox="1"/>
          <p:nvPr/>
        </p:nvSpPr>
        <p:spPr>
          <a:xfrm>
            <a:off x="457200" y="275948"/>
            <a:ext cx="5925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88026"/>
                </a:solidFill>
                <a:latin typeface="Lato"/>
                <a:ea typeface="Lato"/>
                <a:cs typeface="Lato"/>
                <a:sym typeface="Lato"/>
              </a:rPr>
              <a:t>Operaciones con archivos de texto</a:t>
            </a:r>
            <a:endParaRPr sz="2600" b="1" u="sng" dirty="0">
              <a:solidFill>
                <a:srgbClr val="F88026"/>
              </a:solidFill>
              <a:latin typeface="Lato"/>
              <a:ea typeface="Lato"/>
              <a:cs typeface="Lato"/>
              <a:sym typeface="Lato"/>
            </a:endParaRPr>
          </a:p>
        </p:txBody>
      </p:sp>
      <p:sp>
        <p:nvSpPr>
          <p:cNvPr id="3" name="CuadroTexto 2">
            <a:extLst>
              <a:ext uri="{FF2B5EF4-FFF2-40B4-BE49-F238E27FC236}">
                <a16:creationId xmlns:a16="http://schemas.microsoft.com/office/drawing/2014/main" id="{6C394B06-4B75-1DCB-284C-79A7A115B6D4}"/>
              </a:ext>
            </a:extLst>
          </p:cNvPr>
          <p:cNvSpPr txBox="1"/>
          <p:nvPr/>
        </p:nvSpPr>
        <p:spPr>
          <a:xfrm>
            <a:off x="457200" y="1404953"/>
            <a:ext cx="8229600" cy="3170099"/>
          </a:xfrm>
          <a:prstGeom prst="rect">
            <a:avLst/>
          </a:prstGeom>
          <a:noFill/>
        </p:spPr>
        <p:txBody>
          <a:bodyPr wrap="square">
            <a:spAutoFit/>
          </a:bodyPr>
          <a:lstStyle/>
          <a:p>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Para manipular archivos, siempre tendremos los mismos pasos: </a:t>
            </a:r>
          </a:p>
          <a:p>
            <a:endParaRPr lang="es-ES" sz="2000" dirty="0">
              <a:solidFill>
                <a:schemeClr val="bg1"/>
              </a:solidFill>
              <a:latin typeface="Lato" panose="020F0502020204030203" pitchFamily="34" charset="0"/>
              <a:ea typeface="Lato" panose="020F0502020204030203" pitchFamily="34" charset="0"/>
              <a:cs typeface="Lato" panose="020F0502020204030203" pitchFamily="34" charset="0"/>
            </a:endParaRPr>
          </a:p>
          <a:p>
            <a:endParaRPr lang="es-ES" sz="2000" dirty="0">
              <a:solidFill>
                <a:schemeClr val="bg1"/>
              </a:solidFill>
              <a:latin typeface="Lato" panose="020F0502020204030203" pitchFamily="34" charset="0"/>
              <a:ea typeface="Lato" panose="020F0502020204030203" pitchFamily="34" charset="0"/>
              <a:cs typeface="Lato" panose="020F0502020204030203" pitchFamily="34" charset="0"/>
            </a:endParaRPr>
          </a:p>
          <a:p>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1)</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Abrir</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el archivo → Si no abrimos el archivo, obtendremos un mensaje de error al intentar acceder a su contenido. </a:t>
            </a:r>
          </a:p>
          <a:p>
            <a:endParaRPr lang="es-ES" sz="2000" dirty="0">
              <a:solidFill>
                <a:schemeClr val="bg1"/>
              </a:solidFill>
              <a:latin typeface="Lato" panose="020F0502020204030203" pitchFamily="34" charset="0"/>
              <a:ea typeface="Lato" panose="020F0502020204030203" pitchFamily="34" charset="0"/>
              <a:cs typeface="Lato" panose="020F0502020204030203" pitchFamily="34" charset="0"/>
            </a:endParaRPr>
          </a:p>
          <a:p>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2) Escribir</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datos o </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leerlos</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a:t>
            </a:r>
          </a:p>
          <a:p>
            <a:endParaRPr lang="es-ES" sz="2000" dirty="0">
              <a:solidFill>
                <a:schemeClr val="bg1"/>
              </a:solidFill>
              <a:latin typeface="Lato" panose="020F0502020204030203" pitchFamily="34" charset="0"/>
              <a:ea typeface="Lato" panose="020F0502020204030203" pitchFamily="34" charset="0"/>
              <a:cs typeface="Lato" panose="020F0502020204030203" pitchFamily="34" charset="0"/>
            </a:endParaRPr>
          </a:p>
          <a:p>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3) Cerrar</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el archivo → Si no cerramos el archivo, puede que realmente no se llegue a guardar ningún dato</a:t>
            </a:r>
            <a:endParaRPr lang="es-AR" sz="2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a:extLst>
            <a:ext uri="{FF2B5EF4-FFF2-40B4-BE49-F238E27FC236}">
              <a16:creationId xmlns:a16="http://schemas.microsoft.com/office/drawing/2014/main" id="{8EA9F158-E8A6-8178-052C-E8CC09AC5A8D}"/>
            </a:ext>
          </a:extLst>
        </p:cNvPr>
        <p:cNvGrpSpPr/>
        <p:nvPr/>
      </p:nvGrpSpPr>
      <p:grpSpPr>
        <a:xfrm>
          <a:off x="0" y="0"/>
          <a:ext cx="0" cy="0"/>
          <a:chOff x="0" y="0"/>
          <a:chExt cx="0" cy="0"/>
        </a:xfrm>
      </p:grpSpPr>
      <p:sp>
        <p:nvSpPr>
          <p:cNvPr id="171" name="Google Shape;171;p18">
            <a:extLst>
              <a:ext uri="{FF2B5EF4-FFF2-40B4-BE49-F238E27FC236}">
                <a16:creationId xmlns:a16="http://schemas.microsoft.com/office/drawing/2014/main" id="{0DE8D5E0-AE1E-B288-72A2-F2CE7F877B6B}"/>
              </a:ext>
            </a:extLst>
          </p:cNvPr>
          <p:cNvSpPr txBox="1"/>
          <p:nvPr/>
        </p:nvSpPr>
        <p:spPr>
          <a:xfrm>
            <a:off x="440267" y="0"/>
            <a:ext cx="8508283" cy="98485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600" b="1" u="sng" dirty="0">
                <a:solidFill>
                  <a:srgbClr val="F88026"/>
                </a:solidFill>
                <a:latin typeface="Lato"/>
                <a:ea typeface="Lato"/>
                <a:cs typeface="Lato"/>
                <a:sym typeface="Lato"/>
              </a:rPr>
              <a:t>Clases propias de Java a utilizar </a:t>
            </a:r>
            <a:endParaRPr lang="es-ES" sz="2600" b="1" u="sng" dirty="0">
              <a:solidFill>
                <a:srgbClr val="F88026"/>
              </a:solidFill>
              <a:latin typeface="Lato"/>
              <a:ea typeface="Lato"/>
              <a:cs typeface="Lato"/>
              <a:sym typeface="Lato"/>
            </a:endParaRPr>
          </a:p>
          <a:p>
            <a:pPr marL="0" lvl="0" indent="0" algn="ctr" rtl="0">
              <a:spcBef>
                <a:spcPts val="0"/>
              </a:spcBef>
              <a:spcAft>
                <a:spcPts val="0"/>
              </a:spcAft>
              <a:buNone/>
            </a:pPr>
            <a:r>
              <a:rPr lang="es-ES" sz="2600" b="1" u="sng" dirty="0">
                <a:solidFill>
                  <a:srgbClr val="F88026"/>
                </a:solidFill>
                <a:latin typeface="Lato"/>
                <a:ea typeface="Lato"/>
                <a:cs typeface="Lato"/>
                <a:sym typeface="Lato"/>
              </a:rPr>
              <a:t>para trabajar con Archivos de texto</a:t>
            </a:r>
          </a:p>
        </p:txBody>
      </p:sp>
      <p:sp>
        <p:nvSpPr>
          <p:cNvPr id="172" name="Google Shape;172;p18">
            <a:extLst>
              <a:ext uri="{FF2B5EF4-FFF2-40B4-BE49-F238E27FC236}">
                <a16:creationId xmlns:a16="http://schemas.microsoft.com/office/drawing/2014/main" id="{D05EBF14-DDAC-4417-1BB9-8A53D01D68CF}"/>
              </a:ext>
            </a:extLst>
          </p:cNvPr>
          <p:cNvSpPr txBox="1"/>
          <p:nvPr/>
        </p:nvSpPr>
        <p:spPr>
          <a:xfrm>
            <a:off x="268915" y="1122847"/>
            <a:ext cx="8606169" cy="3936432"/>
          </a:xfrm>
          <a:prstGeom prst="rect">
            <a:avLst/>
          </a:prstGeom>
          <a:noFill/>
          <a:ln>
            <a:noFill/>
          </a:ln>
        </p:spPr>
        <p:txBody>
          <a:bodyPr spcFirstLastPara="1" wrap="square" lIns="91425" tIns="91425" rIns="91425" bIns="91425" anchor="t" anchorCtr="0">
            <a:spAutoFit/>
          </a:bodyPr>
          <a:lstStyle/>
          <a:p>
            <a:pPr marL="457200" lvl="0" indent="-355600" algn="just" rtl="0">
              <a:lnSpc>
                <a:spcPct val="115000"/>
              </a:lnSpc>
              <a:spcBef>
                <a:spcPts val="0"/>
              </a:spcBef>
              <a:spcAft>
                <a:spcPts val="0"/>
              </a:spcAft>
              <a:buClr>
                <a:schemeClr val="lt1"/>
              </a:buClr>
              <a:buSzPts val="2000"/>
              <a:buFont typeface="Lato"/>
              <a:buChar char="●"/>
            </a:pPr>
            <a:r>
              <a:rPr lang="es-419" sz="1600" b="1" dirty="0">
                <a:solidFill>
                  <a:srgbClr val="FFFF00"/>
                </a:solidFill>
                <a:latin typeface="Lato"/>
                <a:ea typeface="Lato"/>
                <a:cs typeface="Lato"/>
                <a:sym typeface="Lato"/>
              </a:rPr>
              <a:t>File</a:t>
            </a:r>
            <a:r>
              <a:rPr lang="es-419" sz="1600" dirty="0">
                <a:solidFill>
                  <a:schemeClr val="lt1"/>
                </a:solidFill>
                <a:latin typeface="Lato"/>
                <a:ea typeface="Lato"/>
                <a:cs typeface="Lato"/>
                <a:sym typeface="Lato"/>
              </a:rPr>
              <a:t>: El </a:t>
            </a:r>
            <a:r>
              <a:rPr lang="es-419" sz="1600" dirty="0">
                <a:solidFill>
                  <a:schemeClr val="lt1"/>
                </a:solidFill>
                <a:latin typeface="Lato"/>
                <a:ea typeface="Lato"/>
                <a:cs typeface="Lato"/>
              </a:rPr>
              <a:t>objeto de la clase File contiene el nombre del archivo, la ruta y más propiedades relativas a él</a:t>
            </a:r>
            <a:r>
              <a:rPr lang="es-419" sz="1600" dirty="0">
                <a:solidFill>
                  <a:schemeClr val="lt1"/>
                </a:solidFill>
                <a:latin typeface="Lato"/>
                <a:ea typeface="Lato"/>
                <a:cs typeface="Lato"/>
                <a:sym typeface="Lato"/>
              </a:rPr>
              <a:t>. Esta clase define métodos para conocer propiedades del archivo, como la última modificación, permisos de acceso, tamaño, etc.</a:t>
            </a:r>
          </a:p>
          <a:p>
            <a:pPr marL="101600" lvl="0" algn="just" rtl="0">
              <a:lnSpc>
                <a:spcPct val="115000"/>
              </a:lnSpc>
              <a:spcBef>
                <a:spcPts val="0"/>
              </a:spcBef>
              <a:spcAft>
                <a:spcPts val="0"/>
              </a:spcAft>
              <a:buClr>
                <a:schemeClr val="lt1"/>
              </a:buClr>
              <a:buSzPts val="2000"/>
            </a:pPr>
            <a:endParaRPr sz="1000" dirty="0">
              <a:solidFill>
                <a:schemeClr val="lt1"/>
              </a:solidFill>
              <a:latin typeface="Lato"/>
              <a:ea typeface="Lato"/>
              <a:cs typeface="Lato"/>
              <a:sym typeface="Lato"/>
            </a:endParaRPr>
          </a:p>
          <a:p>
            <a:pPr marL="457200" lvl="0" indent="-355600" algn="just" rtl="0">
              <a:lnSpc>
                <a:spcPct val="115000"/>
              </a:lnSpc>
              <a:spcBef>
                <a:spcPts val="0"/>
              </a:spcBef>
              <a:spcAft>
                <a:spcPts val="0"/>
              </a:spcAft>
              <a:buClr>
                <a:schemeClr val="lt1"/>
              </a:buClr>
              <a:buSzPts val="2000"/>
              <a:buFont typeface="Lato"/>
              <a:buChar char="●"/>
            </a:pPr>
            <a:r>
              <a:rPr lang="es-419" sz="1600" b="1" dirty="0" err="1">
                <a:solidFill>
                  <a:srgbClr val="FFFF00"/>
                </a:solidFill>
                <a:latin typeface="Lato"/>
                <a:ea typeface="Lato"/>
                <a:cs typeface="Lato"/>
                <a:sym typeface="Lato"/>
              </a:rPr>
              <a:t>FileWriter</a:t>
            </a:r>
            <a:r>
              <a:rPr lang="es-419" sz="1600" dirty="0">
                <a:solidFill>
                  <a:srgbClr val="E69138"/>
                </a:solidFill>
                <a:latin typeface="Lato"/>
                <a:ea typeface="Lato"/>
                <a:cs typeface="Lato"/>
                <a:sym typeface="Lato"/>
              </a:rPr>
              <a:t> </a:t>
            </a:r>
            <a:r>
              <a:rPr lang="es-419" sz="1600" dirty="0">
                <a:solidFill>
                  <a:schemeClr val="lt1"/>
                </a:solidFill>
                <a:latin typeface="Lato"/>
                <a:ea typeface="Lato"/>
                <a:cs typeface="Lato"/>
                <a:sym typeface="Lato"/>
              </a:rPr>
              <a:t>: Es una clase que permite escribir caracteres en un archivo de texto con </a:t>
            </a:r>
            <a:r>
              <a:rPr lang="es-419" sz="1600" b="1" dirty="0">
                <a:solidFill>
                  <a:srgbClr val="FFFF00"/>
                </a:solidFill>
                <a:latin typeface="Lato"/>
                <a:ea typeface="Lato"/>
                <a:cs typeface="Lato"/>
                <a:sym typeface="Lato"/>
              </a:rPr>
              <a:t>métodos básicos, como </a:t>
            </a:r>
            <a:r>
              <a:rPr lang="es-419" sz="1600" b="1" dirty="0" err="1">
                <a:solidFill>
                  <a:srgbClr val="FFFF00"/>
                </a:solidFill>
                <a:latin typeface="Lato"/>
                <a:ea typeface="Lato"/>
                <a:cs typeface="Lato"/>
                <a:sym typeface="Lato"/>
              </a:rPr>
              <a:t>write</a:t>
            </a:r>
            <a:r>
              <a:rPr lang="es-419" sz="1600" b="1" dirty="0">
                <a:solidFill>
                  <a:srgbClr val="FFFF00"/>
                </a:solidFill>
                <a:latin typeface="Lato"/>
                <a:ea typeface="Lato"/>
                <a:cs typeface="Lato"/>
                <a:sym typeface="Lato"/>
              </a:rPr>
              <a:t>()</a:t>
            </a:r>
            <a:r>
              <a:rPr lang="es-419" sz="1600" dirty="0">
                <a:solidFill>
                  <a:schemeClr val="lt1"/>
                </a:solidFill>
                <a:latin typeface="Lato"/>
                <a:ea typeface="Lato"/>
                <a:cs typeface="Lato"/>
                <a:sym typeface="Lato"/>
              </a:rPr>
              <a:t>, sin funcionalidades avanzadas para formatear la salida. Los datos se escriben directamente en el archivo sin almacenarse temporalmente en un buffer. Para mejorar el rendimiento suele combinarse con un </a:t>
            </a:r>
            <a:r>
              <a:rPr lang="es-419" sz="1600" dirty="0" err="1">
                <a:solidFill>
                  <a:schemeClr val="lt1"/>
                </a:solidFill>
                <a:latin typeface="Lato"/>
                <a:ea typeface="Lato"/>
                <a:cs typeface="Lato"/>
                <a:sym typeface="Lato"/>
              </a:rPr>
              <a:t>BufferedWriter</a:t>
            </a:r>
            <a:r>
              <a:rPr lang="es-419" sz="1600" dirty="0">
                <a:solidFill>
                  <a:schemeClr val="lt1"/>
                </a:solidFill>
                <a:latin typeface="Lato"/>
                <a:ea typeface="Lato"/>
                <a:cs typeface="Lato"/>
                <a:sym typeface="Lato"/>
              </a:rPr>
              <a:t>. Lanza excepciones como </a:t>
            </a:r>
            <a:r>
              <a:rPr lang="es-419" sz="1600" dirty="0" err="1">
                <a:solidFill>
                  <a:schemeClr val="lt1"/>
                </a:solidFill>
                <a:latin typeface="Lato"/>
                <a:ea typeface="Lato"/>
                <a:cs typeface="Lato"/>
                <a:sym typeface="Lato"/>
              </a:rPr>
              <a:t>IOException</a:t>
            </a:r>
            <a:r>
              <a:rPr lang="es-419" sz="1600" dirty="0">
                <a:solidFill>
                  <a:schemeClr val="lt1"/>
                </a:solidFill>
                <a:latin typeface="Lato"/>
                <a:ea typeface="Lato"/>
                <a:cs typeface="Lato"/>
                <a:sym typeface="Lato"/>
              </a:rPr>
              <a:t> directamente </a:t>
            </a:r>
            <a:r>
              <a:rPr lang="es-419" sz="1600" dirty="0" err="1">
                <a:solidFill>
                  <a:schemeClr val="lt1"/>
                </a:solidFill>
                <a:latin typeface="Lato"/>
                <a:ea typeface="Lato"/>
                <a:cs typeface="Lato"/>
                <a:sym typeface="Lato"/>
              </a:rPr>
              <a:t>cuanod</a:t>
            </a:r>
            <a:r>
              <a:rPr lang="es-419" sz="1600" dirty="0">
                <a:solidFill>
                  <a:schemeClr val="lt1"/>
                </a:solidFill>
                <a:latin typeface="Lato"/>
                <a:ea typeface="Lato"/>
                <a:cs typeface="Lato"/>
                <a:sym typeface="Lato"/>
              </a:rPr>
              <a:t> ocurre un error de lectura.</a:t>
            </a:r>
          </a:p>
          <a:p>
            <a:pPr marL="101600" lvl="0" algn="just" rtl="0">
              <a:lnSpc>
                <a:spcPct val="115000"/>
              </a:lnSpc>
              <a:spcBef>
                <a:spcPts val="0"/>
              </a:spcBef>
              <a:spcAft>
                <a:spcPts val="0"/>
              </a:spcAft>
              <a:buClr>
                <a:schemeClr val="lt1"/>
              </a:buClr>
              <a:buSzPts val="2000"/>
            </a:pPr>
            <a:endParaRPr lang="es-419" sz="1000" dirty="0">
              <a:solidFill>
                <a:schemeClr val="lt1"/>
              </a:solidFill>
              <a:latin typeface="Lato"/>
              <a:ea typeface="Lato"/>
              <a:cs typeface="Lato"/>
              <a:sym typeface="Lato"/>
            </a:endParaRPr>
          </a:p>
          <a:p>
            <a:pPr marL="457200" indent="-355600" algn="just">
              <a:lnSpc>
                <a:spcPct val="115000"/>
              </a:lnSpc>
              <a:buClr>
                <a:schemeClr val="lt1"/>
              </a:buClr>
              <a:buSzPts val="2000"/>
              <a:buFont typeface="Lato"/>
              <a:buChar char="●"/>
            </a:pPr>
            <a:r>
              <a:rPr lang="es-419" sz="1600" b="1" dirty="0" err="1">
                <a:solidFill>
                  <a:srgbClr val="FFFF00"/>
                </a:solidFill>
                <a:latin typeface="Lato"/>
                <a:ea typeface="Lato"/>
                <a:cs typeface="Lato"/>
                <a:sym typeface="Lato"/>
              </a:rPr>
              <a:t>PrintWriter</a:t>
            </a:r>
            <a:r>
              <a:rPr lang="es-419" sz="1600" dirty="0">
                <a:solidFill>
                  <a:schemeClr val="lt1"/>
                </a:solidFill>
                <a:latin typeface="Lato"/>
                <a:ea typeface="Lato"/>
                <a:cs typeface="Lato"/>
                <a:sym typeface="Lato"/>
              </a:rPr>
              <a:t>: Es una clase que permite escribir texto en un archivo de texto y proporciona </a:t>
            </a:r>
            <a:r>
              <a:rPr lang="es-419" sz="1600" b="1" dirty="0">
                <a:solidFill>
                  <a:srgbClr val="FFFF00"/>
                </a:solidFill>
                <a:latin typeface="Lato"/>
                <a:ea typeface="Lato"/>
                <a:cs typeface="Lato"/>
                <a:sym typeface="Lato"/>
              </a:rPr>
              <a:t>métodos más avanzados, como </a:t>
            </a:r>
            <a:r>
              <a:rPr lang="es-419" sz="1600" b="1" dirty="0" err="1">
                <a:solidFill>
                  <a:srgbClr val="FFFF00"/>
                </a:solidFill>
                <a:latin typeface="Lato"/>
                <a:ea typeface="Lato"/>
                <a:cs typeface="Lato"/>
                <a:sym typeface="Lato"/>
              </a:rPr>
              <a:t>print</a:t>
            </a:r>
            <a:r>
              <a:rPr lang="es-419" sz="1600" b="1" dirty="0">
                <a:solidFill>
                  <a:srgbClr val="FFFF00"/>
                </a:solidFill>
                <a:latin typeface="Lato"/>
                <a:ea typeface="Lato"/>
                <a:cs typeface="Lato"/>
                <a:sym typeface="Lato"/>
              </a:rPr>
              <a:t>() y </a:t>
            </a:r>
            <a:r>
              <a:rPr lang="es-419" sz="1600" b="1" dirty="0" err="1">
                <a:solidFill>
                  <a:srgbClr val="FFFF00"/>
                </a:solidFill>
                <a:latin typeface="Lato"/>
                <a:ea typeface="Lato"/>
                <a:cs typeface="Lato"/>
                <a:sym typeface="Lato"/>
              </a:rPr>
              <a:t>println</a:t>
            </a:r>
            <a:r>
              <a:rPr lang="es-419" sz="1600" b="1" dirty="0">
                <a:solidFill>
                  <a:srgbClr val="FFFF00"/>
                </a:solidFill>
                <a:latin typeface="Lato"/>
                <a:ea typeface="Lato"/>
                <a:cs typeface="Lato"/>
                <a:sym typeface="Lato"/>
              </a:rPr>
              <a:t>() para escribir datos formateados. </a:t>
            </a:r>
            <a:r>
              <a:rPr lang="es-419" sz="1600" dirty="0">
                <a:solidFill>
                  <a:schemeClr val="lt1"/>
                </a:solidFill>
                <a:latin typeface="Lato"/>
                <a:ea typeface="Lato"/>
                <a:cs typeface="Lato"/>
                <a:sym typeface="Lato"/>
              </a:rPr>
              <a:t>Suele combinarse con un </a:t>
            </a:r>
            <a:r>
              <a:rPr lang="es-419" sz="1600" dirty="0" err="1">
                <a:solidFill>
                  <a:schemeClr val="lt1"/>
                </a:solidFill>
                <a:latin typeface="Lato"/>
                <a:ea typeface="Lato"/>
                <a:cs typeface="Lato"/>
                <a:sym typeface="Lato"/>
              </a:rPr>
              <a:t>BufferedWriter</a:t>
            </a:r>
            <a:r>
              <a:rPr lang="es-419" sz="1600" dirty="0">
                <a:solidFill>
                  <a:schemeClr val="lt1"/>
                </a:solidFill>
                <a:latin typeface="Lato"/>
                <a:ea typeface="Lato"/>
                <a:cs typeface="Lato"/>
                <a:sym typeface="Lato"/>
              </a:rPr>
              <a:t>. No lanza excepciones cuando  ocurre un error de lectura. En su lugar, se puede verificar si hubo error usando el método </a:t>
            </a:r>
            <a:r>
              <a:rPr lang="es-419" sz="1600" dirty="0" err="1">
                <a:solidFill>
                  <a:schemeClr val="lt1"/>
                </a:solidFill>
                <a:latin typeface="Lato"/>
                <a:ea typeface="Lato"/>
                <a:cs typeface="Lato"/>
                <a:sym typeface="Lato"/>
              </a:rPr>
              <a:t>checkError</a:t>
            </a:r>
            <a:r>
              <a:rPr lang="es-419" sz="1600" dirty="0">
                <a:solidFill>
                  <a:schemeClr val="lt1"/>
                </a:solidFill>
                <a:latin typeface="Lato"/>
                <a:ea typeface="Lato"/>
                <a:cs typeface="Lato"/>
                <a:sym typeface="Lato"/>
              </a:rPr>
              <a:t>(). </a:t>
            </a:r>
            <a:endParaRPr sz="1600" dirty="0">
              <a:solidFill>
                <a:schemeClr val="lt1"/>
              </a:solidFill>
              <a:latin typeface="Lato"/>
              <a:ea typeface="Lato"/>
              <a:cs typeface="Lato"/>
              <a:sym typeface="Lato"/>
            </a:endParaRPr>
          </a:p>
        </p:txBody>
      </p:sp>
    </p:spTree>
    <p:extLst>
      <p:ext uri="{BB962C8B-B14F-4D97-AF65-F5344CB8AC3E}">
        <p14:creationId xmlns:p14="http://schemas.microsoft.com/office/powerpoint/2010/main" val="2932748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8"/>
          <p:cNvSpPr txBox="1"/>
          <p:nvPr/>
        </p:nvSpPr>
        <p:spPr>
          <a:xfrm>
            <a:off x="440267" y="0"/>
            <a:ext cx="8508283" cy="98485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600" b="1" u="sng" dirty="0">
                <a:solidFill>
                  <a:srgbClr val="F88026"/>
                </a:solidFill>
                <a:latin typeface="Lato"/>
                <a:ea typeface="Lato"/>
                <a:cs typeface="Lato"/>
                <a:sym typeface="Lato"/>
              </a:rPr>
              <a:t>Clases propias de Java a utilizar </a:t>
            </a:r>
            <a:endParaRPr lang="es-ES" sz="2600" b="1" u="sng" dirty="0">
              <a:solidFill>
                <a:srgbClr val="F88026"/>
              </a:solidFill>
              <a:latin typeface="Lato"/>
              <a:ea typeface="Lato"/>
              <a:cs typeface="Lato"/>
              <a:sym typeface="Lato"/>
            </a:endParaRPr>
          </a:p>
          <a:p>
            <a:pPr marL="0" lvl="0" indent="0" algn="ctr" rtl="0">
              <a:spcBef>
                <a:spcPts val="0"/>
              </a:spcBef>
              <a:spcAft>
                <a:spcPts val="0"/>
              </a:spcAft>
              <a:buNone/>
            </a:pPr>
            <a:r>
              <a:rPr lang="es-ES" sz="2600" b="1" u="sng" dirty="0">
                <a:solidFill>
                  <a:srgbClr val="F88026"/>
                </a:solidFill>
                <a:latin typeface="Lato"/>
                <a:ea typeface="Lato"/>
                <a:cs typeface="Lato"/>
                <a:sym typeface="Lato"/>
              </a:rPr>
              <a:t>para trabajar con Archivos de texto</a:t>
            </a:r>
          </a:p>
        </p:txBody>
      </p:sp>
      <p:sp>
        <p:nvSpPr>
          <p:cNvPr id="172" name="Google Shape;172;p18"/>
          <p:cNvSpPr txBox="1"/>
          <p:nvPr/>
        </p:nvSpPr>
        <p:spPr>
          <a:xfrm>
            <a:off x="210453" y="1136279"/>
            <a:ext cx="8606169" cy="4325769"/>
          </a:xfrm>
          <a:prstGeom prst="rect">
            <a:avLst/>
          </a:prstGeom>
          <a:noFill/>
          <a:ln>
            <a:noFill/>
          </a:ln>
        </p:spPr>
        <p:txBody>
          <a:bodyPr spcFirstLastPara="1" wrap="square" lIns="91425" tIns="91425" rIns="91425" bIns="91425" anchor="t" anchorCtr="0">
            <a:spAutoFit/>
          </a:bodyPr>
          <a:lstStyle/>
          <a:p>
            <a:pPr marL="457200" lvl="0" indent="-355600" algn="just" rtl="0">
              <a:lnSpc>
                <a:spcPct val="115000"/>
              </a:lnSpc>
              <a:spcBef>
                <a:spcPts val="0"/>
              </a:spcBef>
              <a:spcAft>
                <a:spcPts val="0"/>
              </a:spcAft>
              <a:buClr>
                <a:schemeClr val="lt1"/>
              </a:buClr>
              <a:buSzPts val="2000"/>
              <a:buFont typeface="Lato"/>
              <a:buChar char="●"/>
            </a:pPr>
            <a:r>
              <a:rPr lang="es-419" sz="1800" b="1" dirty="0" err="1">
                <a:solidFill>
                  <a:srgbClr val="FFFF00"/>
                </a:solidFill>
                <a:latin typeface="Lato"/>
                <a:ea typeface="Lato"/>
                <a:cs typeface="Lato"/>
                <a:sym typeface="Lato"/>
              </a:rPr>
              <a:t>FileReader</a:t>
            </a:r>
            <a:r>
              <a:rPr lang="es-419" sz="1800" dirty="0">
                <a:solidFill>
                  <a:srgbClr val="E69138"/>
                </a:solidFill>
                <a:latin typeface="Lato"/>
                <a:ea typeface="Lato"/>
                <a:cs typeface="Lato"/>
                <a:sym typeface="Lato"/>
              </a:rPr>
              <a:t> </a:t>
            </a:r>
            <a:r>
              <a:rPr lang="es-419" sz="1800" dirty="0">
                <a:solidFill>
                  <a:schemeClr val="lt1"/>
                </a:solidFill>
                <a:latin typeface="Lato"/>
                <a:ea typeface="Lato"/>
                <a:cs typeface="Lato"/>
                <a:sym typeface="Lato"/>
              </a:rPr>
              <a:t>: Es la clase básica que se usa para leer caracteres directamente de un archivo de texto. No usa buffer y sólo tiene métodos básicos, como </a:t>
            </a:r>
            <a:r>
              <a:rPr lang="es-419" sz="1800" dirty="0" err="1">
                <a:solidFill>
                  <a:schemeClr val="lt1"/>
                </a:solidFill>
                <a:latin typeface="Lato"/>
                <a:ea typeface="Lato"/>
                <a:cs typeface="Lato"/>
                <a:sym typeface="Lato"/>
              </a:rPr>
              <a:t>read</a:t>
            </a:r>
            <a:r>
              <a:rPr lang="es-419" sz="1800" dirty="0">
                <a:solidFill>
                  <a:schemeClr val="lt1"/>
                </a:solidFill>
                <a:latin typeface="Lato"/>
                <a:ea typeface="Lato"/>
                <a:cs typeface="Lato"/>
                <a:sym typeface="Lato"/>
              </a:rPr>
              <a:t>(), que permite leer un carácter o un array de caracteres a la vez.</a:t>
            </a:r>
          </a:p>
          <a:p>
            <a:pPr marL="457200" lvl="0" indent="-355600" algn="just" rtl="0">
              <a:lnSpc>
                <a:spcPct val="115000"/>
              </a:lnSpc>
              <a:spcBef>
                <a:spcPts val="0"/>
              </a:spcBef>
              <a:spcAft>
                <a:spcPts val="0"/>
              </a:spcAft>
              <a:buClr>
                <a:schemeClr val="lt1"/>
              </a:buClr>
              <a:buSzPts val="2000"/>
              <a:buFont typeface="Lato"/>
              <a:buChar char="●"/>
            </a:pPr>
            <a:endParaRPr lang="es-419" sz="1800" dirty="0">
              <a:solidFill>
                <a:schemeClr val="lt1"/>
              </a:solidFill>
              <a:latin typeface="Lato"/>
              <a:ea typeface="Lato"/>
              <a:cs typeface="Lato"/>
              <a:sym typeface="Lato"/>
            </a:endParaRPr>
          </a:p>
          <a:p>
            <a:pPr marL="457200" lvl="0" indent="-355600" algn="just" rtl="0">
              <a:lnSpc>
                <a:spcPct val="115000"/>
              </a:lnSpc>
              <a:spcBef>
                <a:spcPts val="0"/>
              </a:spcBef>
              <a:spcAft>
                <a:spcPts val="0"/>
              </a:spcAft>
              <a:buClr>
                <a:schemeClr val="lt1"/>
              </a:buClr>
              <a:buSzPts val="2000"/>
              <a:buFont typeface="Lato"/>
              <a:buChar char="●"/>
            </a:pPr>
            <a:r>
              <a:rPr lang="es-ES" sz="1800" b="1" dirty="0" err="1">
                <a:solidFill>
                  <a:srgbClr val="FFFF00"/>
                </a:solidFill>
                <a:latin typeface="Lato"/>
                <a:ea typeface="Lato"/>
                <a:cs typeface="Lato"/>
                <a:sym typeface="Lato"/>
              </a:rPr>
              <a:t>BufferedReader</a:t>
            </a:r>
            <a:r>
              <a:rPr lang="es-ES" sz="1800" dirty="0">
                <a:solidFill>
                  <a:srgbClr val="E69138"/>
                </a:solidFill>
                <a:latin typeface="Lato"/>
                <a:ea typeface="Lato"/>
                <a:cs typeface="Lato"/>
                <a:sym typeface="Lato"/>
              </a:rPr>
              <a:t> </a:t>
            </a:r>
            <a:r>
              <a:rPr lang="es-ES" sz="1800" dirty="0">
                <a:solidFill>
                  <a:schemeClr val="lt1"/>
                </a:solidFill>
                <a:latin typeface="Lato"/>
                <a:ea typeface="Lato"/>
                <a:cs typeface="Lato"/>
                <a:sym typeface="Lato"/>
              </a:rPr>
              <a:t>: Es una clase más avanzada  que se usa para leer texto de un archivo de texto. Usa un buffer interno y proporciona métodos más convenientes para leer líneas enteras de texto, como </a:t>
            </a:r>
            <a:r>
              <a:rPr lang="es-ES" sz="1800" dirty="0" err="1">
                <a:solidFill>
                  <a:schemeClr val="lt1"/>
                </a:solidFill>
                <a:latin typeface="Lato"/>
                <a:ea typeface="Lato"/>
                <a:cs typeface="Lato"/>
                <a:sym typeface="Lato"/>
              </a:rPr>
              <a:t>readLine</a:t>
            </a:r>
            <a:r>
              <a:rPr lang="es-ES" sz="1800" dirty="0">
                <a:solidFill>
                  <a:schemeClr val="lt1"/>
                </a:solidFill>
                <a:latin typeface="Lato"/>
                <a:ea typeface="Lato"/>
                <a:cs typeface="Lato"/>
                <a:sym typeface="Lato"/>
              </a:rPr>
              <a:t>(), que permite leer una línea completa de texto de una sola vez.</a:t>
            </a:r>
          </a:p>
          <a:p>
            <a:pPr marL="457200" lvl="0" indent="-355600" algn="just" rtl="0">
              <a:lnSpc>
                <a:spcPct val="115000"/>
              </a:lnSpc>
              <a:spcBef>
                <a:spcPts val="0"/>
              </a:spcBef>
              <a:spcAft>
                <a:spcPts val="0"/>
              </a:spcAft>
              <a:buClr>
                <a:schemeClr val="lt1"/>
              </a:buClr>
              <a:buSzPts val="2000"/>
              <a:buFont typeface="Lato"/>
              <a:buChar char="●"/>
            </a:pPr>
            <a:endParaRPr lang="es-ES" sz="1800" dirty="0">
              <a:solidFill>
                <a:schemeClr val="lt1"/>
              </a:solidFill>
              <a:latin typeface="Lato"/>
              <a:ea typeface="Lato"/>
              <a:cs typeface="Lato"/>
              <a:sym typeface="Lato"/>
            </a:endParaRPr>
          </a:p>
          <a:p>
            <a:pPr marL="457200" lvl="0" indent="-355600" algn="just" rtl="0">
              <a:lnSpc>
                <a:spcPct val="115000"/>
              </a:lnSpc>
              <a:spcBef>
                <a:spcPts val="0"/>
              </a:spcBef>
              <a:spcAft>
                <a:spcPts val="0"/>
              </a:spcAft>
              <a:buClr>
                <a:schemeClr val="lt1"/>
              </a:buClr>
              <a:buSzPts val="2000"/>
              <a:buFont typeface="Lato"/>
              <a:buChar char="●"/>
            </a:pPr>
            <a:r>
              <a:rPr lang="es-ES" sz="1800" dirty="0">
                <a:solidFill>
                  <a:schemeClr val="lt1"/>
                </a:solidFill>
                <a:latin typeface="Lato"/>
                <a:ea typeface="Lato"/>
                <a:cs typeface="Lato"/>
                <a:sym typeface="Lato"/>
              </a:rPr>
              <a:t>El uso de </a:t>
            </a:r>
            <a:r>
              <a:rPr lang="es-ES" sz="1800" b="1" dirty="0">
                <a:solidFill>
                  <a:srgbClr val="FFFF00"/>
                </a:solidFill>
                <a:latin typeface="Lato"/>
                <a:ea typeface="Lato"/>
                <a:cs typeface="Lato"/>
                <a:sym typeface="Lato"/>
              </a:rPr>
              <a:t>buffer</a:t>
            </a:r>
            <a:r>
              <a:rPr lang="es-ES" sz="1800" dirty="0">
                <a:solidFill>
                  <a:schemeClr val="lt1"/>
                </a:solidFill>
                <a:latin typeface="Lato"/>
                <a:ea typeface="Lato"/>
                <a:cs typeface="Lato"/>
                <a:sym typeface="Lato"/>
              </a:rPr>
              <a:t> reduce la cantidad de veces que se accede al disco, mejorando el rendimiento, y es más adecuado cuando se trabaja con archivos grandes.</a:t>
            </a:r>
          </a:p>
          <a:p>
            <a:pPr marL="101600" lvl="0" algn="just" rtl="0">
              <a:lnSpc>
                <a:spcPct val="115000"/>
              </a:lnSpc>
              <a:spcBef>
                <a:spcPts val="0"/>
              </a:spcBef>
              <a:spcAft>
                <a:spcPts val="0"/>
              </a:spcAft>
              <a:buClr>
                <a:schemeClr val="lt1"/>
              </a:buClr>
              <a:buSzPts val="2000"/>
            </a:pPr>
            <a:endParaRPr lang="es-ES" sz="1800" dirty="0">
              <a:solidFill>
                <a:schemeClr val="lt1"/>
              </a:solidFill>
              <a:latin typeface="Lato"/>
              <a:ea typeface="Lato"/>
              <a:cs typeface="Lato"/>
              <a:sym typeface="Lato"/>
            </a:endParaRPr>
          </a:p>
          <a:p>
            <a:pPr marL="457200" lvl="0" indent="-355600" algn="just" rtl="0">
              <a:lnSpc>
                <a:spcPct val="115000"/>
              </a:lnSpc>
              <a:spcBef>
                <a:spcPts val="0"/>
              </a:spcBef>
              <a:spcAft>
                <a:spcPts val="0"/>
              </a:spcAft>
              <a:buClr>
                <a:schemeClr val="lt1"/>
              </a:buClr>
              <a:buSzPts val="2000"/>
              <a:buFont typeface="Lato"/>
              <a:buChar char="●"/>
            </a:pPr>
            <a:endParaRPr sz="1800" dirty="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TotalTime>
  <Words>741</Words>
  <Application>Microsoft Office PowerPoint</Application>
  <PresentationFormat>Presentación en pantalla (16:9)</PresentationFormat>
  <Paragraphs>60</Paragraphs>
  <Slides>15</Slides>
  <Notes>15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Montserrat</vt:lpstr>
      <vt:lpstr>Lato</vt:lpstr>
      <vt:lpstr>Focus</vt:lpstr>
      <vt:lpstr>Programación II Desarrollo en Java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Carolina Archuby</dc:creator>
  <cp:lastModifiedBy>Carolina Archuby</cp:lastModifiedBy>
  <cp:revision>25</cp:revision>
  <dcterms:modified xsi:type="dcterms:W3CDTF">2024-10-21T03:53:42Z</dcterms:modified>
</cp:coreProperties>
</file>