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1" r:id="rId3"/>
    <p:sldId id="258" r:id="rId4"/>
    <p:sldId id="259" r:id="rId5"/>
    <p:sldId id="260" r:id="rId6"/>
    <p:sldId id="276" r:id="rId7"/>
    <p:sldId id="275" r:id="rId8"/>
    <p:sldId id="262" r:id="rId9"/>
    <p:sldId id="279" r:id="rId10"/>
    <p:sldId id="282" r:id="rId11"/>
    <p:sldId id="280" r:id="rId12"/>
    <p:sldId id="263" r:id="rId13"/>
    <p:sldId id="264" r:id="rId14"/>
    <p:sldId id="265" r:id="rId15"/>
    <p:sldId id="267" r:id="rId16"/>
    <p:sldId id="268" r:id="rId17"/>
    <p:sldId id="269" r:id="rId18"/>
    <p:sldId id="277" r:id="rId19"/>
    <p:sldId id="270" r:id="rId20"/>
    <p:sldId id="271" r:id="rId21"/>
    <p:sldId id="272" r:id="rId22"/>
    <p:sldId id="278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Montserrat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FF00FF"/>
    <a:srgbClr val="FF66FF"/>
    <a:srgbClr val="F67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F420161-0178-2DC8-579E-6D627634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>
            <a:extLst>
              <a:ext uri="{FF2B5EF4-FFF2-40B4-BE49-F238E27FC236}">
                <a16:creationId xmlns:a16="http://schemas.microsoft.com/office/drawing/2014/main" id="{92DE8324-D6A5-1806-5E6E-8136E78811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>
            <a:extLst>
              <a:ext uri="{FF2B5EF4-FFF2-40B4-BE49-F238E27FC236}">
                <a16:creationId xmlns:a16="http://schemas.microsoft.com/office/drawing/2014/main" id="{F29A4C27-58ED-657F-1ABF-F8ED33B433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853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25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20c8d0c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20c8d0c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e20c8d0cf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e20c8d0cf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e20c8d0c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e20c8d0c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cd3272dd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cd3272dd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20c8d0cfc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20c8d0cfc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cd3272dd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cd3272dd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3cd3272dd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3cd3272dd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656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cd3272dd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cd3272dd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0c8d0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0c8d0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202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cd3272dd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3cd3272dd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d3272d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d3272d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d3272dd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d3272dd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582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e20c8d0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e20c8d0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20c8d0cf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20c8d0cf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cd3272d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cd3272d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542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67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d3272dd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d3272dd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cd3272d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cd3272d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65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0801" y="4224934"/>
            <a:ext cx="2042410" cy="608686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261481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331464"/>
            <a:ext cx="528270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400" b="1" dirty="0" err="1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400" b="1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 15</a:t>
            </a:r>
            <a:endParaRPr sz="2400" b="1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Manejo de archivos JSON</a:t>
            </a:r>
            <a:endParaRPr sz="2400" b="1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23F8BD66-EECF-F454-9E0B-A92691149F29}"/>
              </a:ext>
            </a:extLst>
          </p:cNvPr>
          <p:cNvSpPr txBox="1"/>
          <p:nvPr/>
        </p:nvSpPr>
        <p:spPr>
          <a:xfrm>
            <a:off x="439800" y="3622076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0EADB6FC-91CF-1C33-FAA3-2C4CE7BFE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>
            <a:extLst>
              <a:ext uri="{FF2B5EF4-FFF2-40B4-BE49-F238E27FC236}">
                <a16:creationId xmlns:a16="http://schemas.microsoft.com/office/drawing/2014/main" id="{C3721712-E854-84F0-939D-562A74DB93E7}"/>
              </a:ext>
            </a:extLst>
          </p:cNvPr>
          <p:cNvSpPr txBox="1"/>
          <p:nvPr/>
        </p:nvSpPr>
        <p:spPr>
          <a:xfrm>
            <a:off x="315632" y="129257"/>
            <a:ext cx="4105847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Ejemplos de sintaxis de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JSONObject</a:t>
            </a: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sz="1600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AA0B7F4-353F-207D-42C8-A231BA9A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131" y="0"/>
            <a:ext cx="4811254" cy="5143500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C7AAC1F-5DC5-F001-EB49-EF26BC8CAB4C}"/>
              </a:ext>
            </a:extLst>
          </p:cNvPr>
          <p:cNvCxnSpPr>
            <a:cxnSpLocks/>
          </p:cNvCxnSpPr>
          <p:nvPr/>
        </p:nvCxnSpPr>
        <p:spPr>
          <a:xfrm flipV="1">
            <a:off x="2863516" y="3215806"/>
            <a:ext cx="1893558" cy="7907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3F27B8A-AABD-B0A4-E412-1395B913D8D9}"/>
              </a:ext>
            </a:extLst>
          </p:cNvPr>
          <p:cNvCxnSpPr>
            <a:cxnSpLocks/>
          </p:cNvCxnSpPr>
          <p:nvPr/>
        </p:nvCxnSpPr>
        <p:spPr>
          <a:xfrm flipV="1">
            <a:off x="3368842" y="1924056"/>
            <a:ext cx="1394887" cy="873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169;p18">
            <a:extLst>
              <a:ext uri="{FF2B5EF4-FFF2-40B4-BE49-F238E27FC236}">
                <a16:creationId xmlns:a16="http://schemas.microsoft.com/office/drawing/2014/main" id="{BECF453E-4998-56BE-265D-908B443EE95D}"/>
              </a:ext>
            </a:extLst>
          </p:cNvPr>
          <p:cNvSpPr txBox="1"/>
          <p:nvPr/>
        </p:nvSpPr>
        <p:spPr>
          <a:xfrm>
            <a:off x="0" y="1858700"/>
            <a:ext cx="4192463" cy="332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b) 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objeto que contiene dentro:</a:t>
            </a:r>
          </a:p>
          <a:p>
            <a:pPr algn="ctr"/>
            <a:endParaRPr lang="es-419" sz="22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s-419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* un </a:t>
            </a:r>
            <a:r>
              <a:rPr lang="es-419" sz="22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arreglo</a:t>
            </a:r>
            <a:r>
              <a:rPr lang="es-419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objetos</a:t>
            </a:r>
          </a:p>
          <a:p>
            <a:pPr algn="ctr"/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(ver que se usan corchetes, representativos de los 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ArrayObject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r>
              <a:rPr lang="es-419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         </a:t>
            </a:r>
          </a:p>
          <a:p>
            <a:r>
              <a:rPr lang="es-419" sz="22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  * otro </a:t>
            </a:r>
            <a:r>
              <a:rPr lang="es-419" sz="22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objeto</a:t>
            </a:r>
          </a:p>
          <a:p>
            <a:pPr algn="ctr"/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(ver que se usan llaves, </a:t>
            </a:r>
          </a:p>
          <a:p>
            <a:pPr algn="ctr"/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representativas de los 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endParaRPr lang="es-419" sz="2200" b="1" u="sng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838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687422" y="1629816"/>
            <a:ext cx="2067067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Ejemplo de sintaxis de </a:t>
            </a: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JSONArray</a:t>
            </a: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sz="1600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76F493-403D-DCBE-BC59-5DCE70D1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726" y="0"/>
            <a:ext cx="4558479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1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/>
        </p:nvSpPr>
        <p:spPr>
          <a:xfrm>
            <a:off x="2015032" y="1556102"/>
            <a:ext cx="4848611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Y un ejemplo completo con </a:t>
            </a:r>
            <a:r>
              <a:rPr lang="es-419" sz="4000" b="1" u="sng" dirty="0" err="1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40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4000" b="1" u="sng" dirty="0" err="1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Objects</a:t>
            </a:r>
            <a:r>
              <a:rPr lang="es-419" sz="40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4000" b="1" u="sng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275"/>
            <a:ext cx="9143998" cy="495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651814" y="1706616"/>
            <a:ext cx="2283297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Escritura de datos en el </a:t>
            </a: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JSONArray</a:t>
            </a: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:</a:t>
            </a:r>
            <a:endParaRPr sz="2600" b="1" u="sng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2012550" y="442775"/>
            <a:ext cx="10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5067" y="59838"/>
            <a:ext cx="5621865" cy="5083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/>
        </p:nvSpPr>
        <p:spPr>
          <a:xfrm>
            <a:off x="315437" y="165100"/>
            <a:ext cx="8344703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Grabado del JSON en un archivo: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200" b="1" u="sng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Crearemos un método estático en una clase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para poder reutilizar el grabado de información:</a:t>
            </a:r>
            <a:endParaRPr sz="2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C68960-D4C1-A096-188A-DC78066DC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9" y="1664540"/>
            <a:ext cx="8984701" cy="3398921"/>
          </a:xfrm>
          <a:prstGeom prst="rect">
            <a:avLst/>
          </a:prstGeom>
          <a:ln w="1905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177738" y="0"/>
            <a:ext cx="8788524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Lectura de archivos JSON en Java</a:t>
            </a:r>
            <a:endParaRPr sz="2600" b="1" u="sng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69" y="1106906"/>
            <a:ext cx="8966262" cy="3934326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65467A5-7D73-CAE0-BBA9-E3B14713DFD9}"/>
              </a:ext>
            </a:extLst>
          </p:cNvPr>
          <p:cNvSpPr txBox="1"/>
          <p:nvPr/>
        </p:nvSpPr>
        <p:spPr>
          <a:xfrm>
            <a:off x="96253" y="694818"/>
            <a:ext cx="1347537" cy="178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 sz="2400" b="1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sz="2600" u="sng" dirty="0">
                <a:solidFill>
                  <a:srgbClr val="F6750A"/>
                </a:solidFill>
                <a:sym typeface="Lato"/>
              </a:rPr>
              <a:t>Lectura</a:t>
            </a:r>
          </a:p>
          <a:p>
            <a:r>
              <a:rPr lang="es-419" sz="2600" u="sng" dirty="0">
                <a:solidFill>
                  <a:srgbClr val="F6750A"/>
                </a:solidFill>
                <a:sym typeface="Lato"/>
              </a:rPr>
              <a:t>del archivo</a:t>
            </a:r>
          </a:p>
          <a:p>
            <a:endParaRPr lang="es-AR" sz="2600" u="sng" dirty="0">
              <a:solidFill>
                <a:srgbClr val="F6750A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07CCAA-FAED-E4E8-9632-C51E11E8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790" y="42678"/>
            <a:ext cx="7603957" cy="5058143"/>
          </a:xfrm>
          <a:prstGeom prst="rect">
            <a:avLst/>
          </a:prstGeom>
          <a:ln w="1270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254DDE9-19C4-E241-BEAD-1947A70970FB}"/>
              </a:ext>
            </a:extLst>
          </p:cNvPr>
          <p:cNvSpPr txBox="1"/>
          <p:nvPr/>
        </p:nvSpPr>
        <p:spPr>
          <a:xfrm>
            <a:off x="1128889" y="1590653"/>
            <a:ext cx="6381045" cy="2528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sz="2400" b="1" u="sng" dirty="0">
                <a:solidFill>
                  <a:srgbClr val="FFFF00"/>
                </a:solidFill>
              </a:rPr>
              <a:t>Siempre debemos conocer la estructura </a:t>
            </a:r>
          </a:p>
          <a:p>
            <a:pPr algn="ctr">
              <a:lnSpc>
                <a:spcPct val="150000"/>
              </a:lnSpc>
            </a:pPr>
            <a:r>
              <a:rPr lang="es-419" sz="2400" b="1" u="sng" dirty="0">
                <a:solidFill>
                  <a:srgbClr val="FFFF00"/>
                </a:solidFill>
              </a:rPr>
              <a:t>de nuestro JSON</a:t>
            </a:r>
            <a:endParaRPr lang="es-419" sz="2000" b="1" u="sng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419" sz="2000" dirty="0">
                <a:solidFill>
                  <a:srgbClr val="FFFF00"/>
                </a:solidFill>
              </a:rPr>
              <a:t>(no el contenido, porque será variable, obvio) </a:t>
            </a:r>
          </a:p>
          <a:p>
            <a:pPr algn="ctr">
              <a:lnSpc>
                <a:spcPct val="150000"/>
              </a:lnSpc>
            </a:pPr>
            <a:endParaRPr lang="es-419" sz="2000" b="1" u="sng" dirty="0">
              <a:solidFill>
                <a:srgbClr val="FFFF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419" sz="2000" dirty="0">
                <a:solidFill>
                  <a:schemeClr val="bg1">
                    <a:lumMod val="95000"/>
                  </a:schemeClr>
                </a:solidFill>
              </a:rPr>
              <a:t>Tanto en archivos como </a:t>
            </a:r>
            <a:r>
              <a:rPr lang="es-419" sz="2000" dirty="0" err="1">
                <a:solidFill>
                  <a:schemeClr val="bg1">
                    <a:lumMod val="95000"/>
                  </a:schemeClr>
                </a:solidFill>
              </a:rPr>
              <a:t>webservices</a:t>
            </a:r>
            <a:endParaRPr lang="es-AR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565911-340A-0863-2513-D0630BB6EF21}"/>
              </a:ext>
            </a:extLst>
          </p:cNvPr>
          <p:cNvSpPr txBox="1"/>
          <p:nvPr/>
        </p:nvSpPr>
        <p:spPr>
          <a:xfrm>
            <a:off x="603956" y="158045"/>
            <a:ext cx="4572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200000"/>
              </a:lnSpc>
              <a:buNone/>
              <a:defRPr sz="2600" b="1" u="sng">
                <a:solidFill>
                  <a:srgbClr val="E69138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>
                <a:solidFill>
                  <a:srgbClr val="F6750A"/>
                </a:solidFill>
                <a:sym typeface="Lato"/>
              </a:rPr>
              <a:t>CONSIDERACIÓN:</a:t>
            </a:r>
            <a:endParaRPr lang="es-AR" dirty="0">
              <a:solidFill>
                <a:srgbClr val="F675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0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/>
        </p:nvSpPr>
        <p:spPr>
          <a:xfrm>
            <a:off x="321475" y="261925"/>
            <a:ext cx="6858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BUENAS PRÁCTICAS AL UTILIZAR JSON</a:t>
            </a:r>
          </a:p>
        </p:txBody>
      </p:sp>
      <p:sp>
        <p:nvSpPr>
          <p:cNvPr id="220" name="Google Shape;220;p27"/>
          <p:cNvSpPr txBox="1"/>
          <p:nvPr/>
        </p:nvSpPr>
        <p:spPr>
          <a:xfrm>
            <a:off x="321475" y="957769"/>
            <a:ext cx="8584500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1)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Evitar errores comunes: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1600" b="1" u="sng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Asegurarse de que la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sintaxis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del archivo JSON sea válida: el archivo debe tener un formato de objeto JSON válido y estar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bien estructurado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Verificar que los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valores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el archivo JSON sean del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tipo correcto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 cadena, número,  booleano, </a:t>
            </a:r>
            <a:r>
              <a:rPr lang="es-419" sz="16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etc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según lo que se espera en tu aplicación.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Asegurarse de que los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nombres de las propiedades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estén escritos correctamente y sean coherentes en todo el archivo JSON.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81021" y="195544"/>
            <a:ext cx="369380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6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¿ JSON ??</a:t>
            </a:r>
            <a:endParaRPr sz="2800" b="1" u="sng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 descr="Imagen que contiene persona, vistiendo, mujer, sostener&#10;&#10;Descripción generada automáticamente">
            <a:extLst>
              <a:ext uri="{FF2B5EF4-FFF2-40B4-BE49-F238E27FC236}">
                <a16:creationId xmlns:a16="http://schemas.microsoft.com/office/drawing/2014/main" id="{8024CA78-73F2-2C04-6C68-3CB744290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290373"/>
            <a:ext cx="4723682" cy="2562753"/>
          </a:xfrm>
          <a:prstGeom prst="rect">
            <a:avLst/>
          </a:prstGeom>
        </p:spPr>
      </p:pic>
      <p:sp>
        <p:nvSpPr>
          <p:cNvPr id="2" name="Google Shape;152;p15">
            <a:extLst>
              <a:ext uri="{FF2B5EF4-FFF2-40B4-BE49-F238E27FC236}">
                <a16:creationId xmlns:a16="http://schemas.microsoft.com/office/drawing/2014/main" id="{2FF24427-127E-68C0-31B3-2AD681C5A3B8}"/>
              </a:ext>
            </a:extLst>
          </p:cNvPr>
          <p:cNvSpPr txBox="1"/>
          <p:nvPr/>
        </p:nvSpPr>
        <p:spPr>
          <a:xfrm>
            <a:off x="5068617" y="3689486"/>
            <a:ext cx="4034118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Mmmmh</a:t>
            </a:r>
            <a:r>
              <a:rPr lang="es-419" sz="2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 ...     </a:t>
            </a:r>
            <a:r>
              <a:rPr lang="es-419" sz="2800" b="1" dirty="0">
                <a:solidFill>
                  <a:srgbClr val="66FF99"/>
                </a:solidFill>
                <a:latin typeface="Lato"/>
                <a:ea typeface="Lato"/>
                <a:cs typeface="Lato"/>
                <a:sym typeface="Lato"/>
              </a:rPr>
              <a:t>¡ </a:t>
            </a:r>
            <a:r>
              <a:rPr lang="es-419" sz="3600" b="1" dirty="0" err="1">
                <a:solidFill>
                  <a:srgbClr val="66FF99"/>
                </a:solidFill>
                <a:latin typeface="Lato"/>
                <a:ea typeface="Lato"/>
                <a:cs typeface="Lato"/>
                <a:sym typeface="Lato"/>
              </a:rPr>
              <a:t>Nop</a:t>
            </a:r>
            <a:r>
              <a:rPr lang="es-419" sz="3600" b="1" dirty="0">
                <a:solidFill>
                  <a:srgbClr val="66FF99"/>
                </a:solidFill>
                <a:latin typeface="Lato"/>
                <a:ea typeface="Lato"/>
                <a:cs typeface="Lato"/>
                <a:sym typeface="Lato"/>
              </a:rPr>
              <a:t> !!</a:t>
            </a:r>
            <a:endParaRPr sz="3600" dirty="0">
              <a:solidFill>
                <a:srgbClr val="66FF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Google Shape;152;p15">
            <a:extLst>
              <a:ext uri="{FF2B5EF4-FFF2-40B4-BE49-F238E27FC236}">
                <a16:creationId xmlns:a16="http://schemas.microsoft.com/office/drawing/2014/main" id="{68E056F8-B15B-C2AF-54F6-31B3DCC9A6A8}"/>
              </a:ext>
            </a:extLst>
          </p:cNvPr>
          <p:cNvSpPr txBox="1"/>
          <p:nvPr/>
        </p:nvSpPr>
        <p:spPr>
          <a:xfrm>
            <a:off x="6043353" y="1290373"/>
            <a:ext cx="2084646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????</a:t>
            </a:r>
            <a:endParaRPr sz="6000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539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/>
        </p:nvSpPr>
        <p:spPr>
          <a:xfrm>
            <a:off x="375000" y="675350"/>
            <a:ext cx="8394000" cy="4308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s-419" sz="2000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2.   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Estándares de codificación y convenciones de nomenclatura: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1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nombres de propiedades descriptivos y consistentes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todo el archivo JSON, preferiblemente en minúsculas y separados por guiones bajos para facilitar la lectura.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Utiliza </a:t>
            </a:r>
            <a:r>
              <a:rPr lang="es-419" sz="16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indentación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estructurar el archivo JSON, lo que lo hace más fácil de leer y de mantener.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Usa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comillas dobles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los nombres de las propiedades y para los valores de cadena, ya que es el estándar aceptado en la mayoría de las bibliotecas JSON.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/>
          <p:nvPr/>
        </p:nvSpPr>
        <p:spPr>
          <a:xfrm>
            <a:off x="392850" y="386100"/>
            <a:ext cx="8358300" cy="467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3.  </a:t>
            </a:r>
            <a:r>
              <a:rPr lang="es-419" sz="20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Consideraciones de seguridad:</a:t>
            </a:r>
            <a:endParaRPr sz="2000" b="1" u="sng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Validar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archivo JSON antes de analizarlo, para detectar y prevenir cualquier contenido malintencionado, ya que un archivo JSON mal formado puede ser utilizado para ejecutar ataques de inyección de código.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No confiar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la fuente del archivo JSON, ya que los datos pueden ser manipulados o alterados antes de ser guardados en el archivo.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 estás trabajando con datos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confidenciales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asegúrate de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encriptar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 archivo JSON y de protegerlo con medidas de seguridad adicionales, como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autenticación</a:t>
            </a:r>
            <a:r>
              <a:rPr lang="es-419" sz="1600" dirty="0">
                <a:solidFill>
                  <a:srgbClr val="E0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lang="es-419" sz="16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autorización</a:t>
            </a:r>
            <a:r>
              <a:rPr lang="es-419" sz="16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F53A36-3544-7702-BA64-EB0B8788D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52" y="1491182"/>
            <a:ext cx="7867496" cy="2990506"/>
          </a:xfrm>
          <a:prstGeom prst="rect">
            <a:avLst/>
          </a:prstGeom>
        </p:spPr>
      </p:pic>
      <p:sp>
        <p:nvSpPr>
          <p:cNvPr id="4" name="Google Shape;235;p30">
            <a:extLst>
              <a:ext uri="{FF2B5EF4-FFF2-40B4-BE49-F238E27FC236}">
                <a16:creationId xmlns:a16="http://schemas.microsoft.com/office/drawing/2014/main" id="{3534B9A8-E7CB-C5F0-AEE0-D997414CED1E}"/>
              </a:ext>
            </a:extLst>
          </p:cNvPr>
          <p:cNvSpPr txBox="1"/>
          <p:nvPr/>
        </p:nvSpPr>
        <p:spPr>
          <a:xfrm>
            <a:off x="540903" y="369312"/>
            <a:ext cx="2988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Links útiles:</a:t>
            </a:r>
            <a:endParaRPr sz="2600" b="1" u="sng" dirty="0">
              <a:solidFill>
                <a:srgbClr val="F6750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410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/>
        </p:nvSpPr>
        <p:spPr>
          <a:xfrm>
            <a:off x="773119" y="748189"/>
            <a:ext cx="7597761" cy="364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JSON  (ACRÓNIMO DE JAVASCRIPT OBJECT NOTATION) ES UN </a:t>
            </a:r>
            <a:r>
              <a:rPr lang="es-419" sz="1800" b="1" u="sng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FORMATO DE INTERCAMBIO DE DATOS</a:t>
            </a:r>
            <a:r>
              <a:rPr lang="es-419" sz="18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SE UTILIZA PARA </a:t>
            </a: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TRANSMITIR INFORMACIÓN ESTRUCTURADA ENTRE DIFERENTES APLICACIONES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Se basa en una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sintaxis de objetos y </a:t>
            </a:r>
            <a:r>
              <a:rPr lang="es-419" sz="18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representada en </a:t>
            </a:r>
            <a:r>
              <a:rPr lang="es-419" sz="1800" b="1" u="sng" dirty="0">
                <a:solidFill>
                  <a:srgbClr val="66FF99"/>
                </a:solidFill>
                <a:latin typeface="Lato"/>
                <a:ea typeface="Lato"/>
                <a:cs typeface="Lato"/>
                <a:sym typeface="Lato"/>
              </a:rPr>
              <a:t>TEXTO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permite representar datos simples y complejos 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 forma 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sencilla, liviana, e </a:t>
            </a:r>
            <a:r>
              <a:rPr lang="es-419" sz="1800" b="1" u="sng" dirty="0">
                <a:solidFill>
                  <a:srgbClr val="66FF99"/>
                </a:solidFill>
                <a:latin typeface="Lato"/>
                <a:ea typeface="Lato"/>
                <a:cs typeface="Lato"/>
                <a:sym typeface="Lato"/>
              </a:rPr>
              <a:t>INDEPENDIENTE DEL LENGUAJE DE PROGRAMACION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/>
        </p:nvSpPr>
        <p:spPr>
          <a:xfrm>
            <a:off x="311125" y="408325"/>
            <a:ext cx="3927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463469" y="39130"/>
            <a:ext cx="798620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6750A"/>
                </a:solidFill>
                <a:latin typeface="Lato"/>
                <a:ea typeface="Lato"/>
                <a:cs typeface="Lato"/>
                <a:sym typeface="Lato"/>
              </a:rPr>
              <a:t>CARACTERÍSTICAS Y VENTAJAS DE USAR JSON </a:t>
            </a:r>
          </a:p>
        </p:txBody>
      </p:sp>
      <p:sp>
        <p:nvSpPr>
          <p:cNvPr id="159" name="Google Shape;159;p16"/>
          <p:cNvSpPr txBox="1"/>
          <p:nvPr/>
        </p:nvSpPr>
        <p:spPr>
          <a:xfrm>
            <a:off x="463470" y="709868"/>
            <a:ext cx="8217061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Ligereza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 un formato de datos muy ligero, lo que lo hace ideal para aplicaciones web y móviles donde el ancho de banda es un recurso valioso.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Fácil de leer y escribir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Utiliza una sintaxis simple y fácil de entender y de escribir.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Independiente del lenguaje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Es compatible con muchos lenguajes de programación y plataformas, lo que lo hace ideal para aplicaciones que necesitan comunicarse con diferentes sistemas.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Flexibilidad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Admite estructuras de datos complejas, como </a:t>
            </a:r>
            <a:r>
              <a:rPr lang="es-419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y objetos anidados, lo que lo convierte en un formato muy flexible y escalable..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Es </a:t>
            </a:r>
            <a:r>
              <a:rPr lang="es-419" sz="1700" b="1" u="sng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gratis, libre y documentado </a:t>
            </a:r>
            <a:endParaRPr lang="es-419" sz="1700" b="1" u="sng" dirty="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Todo ello lo convierte en un formato muy popular  y 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</a:rPr>
              <a:t>aceptado por la comunidad de programadores de diversas tecnologías, plataformas y lenguajes</a:t>
            </a:r>
            <a:r>
              <a:rPr lang="es-419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 txBox="1"/>
          <p:nvPr/>
        </p:nvSpPr>
        <p:spPr>
          <a:xfrm>
            <a:off x="632150" y="279721"/>
            <a:ext cx="7879700" cy="4878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LIBRERÍAS JJ (Java + JSON)</a:t>
            </a:r>
            <a:endParaRPr sz="2600" b="1" u="sng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la actualidad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existen varias librerías para serializar </a:t>
            </a:r>
            <a:r>
              <a:rPr lang="es-ES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(convertir un objeto Java en una cadena de texto con su representación JSON)</a:t>
            </a:r>
            <a:r>
              <a:rPr lang="es-ES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 </a:t>
            </a:r>
            <a:r>
              <a:rPr lang="es-ES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deserializar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i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(convertir una cadena de texto con una representación de JSON de un objeto en un objeto real de Java)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objetos JSON: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Jackson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GSON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419" sz="1800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Boon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</a:t>
            </a:r>
            <a:r>
              <a:rPr lang="es-419" sz="1800" b="1" dirty="0">
                <a:solidFill>
                  <a:srgbClr val="66FF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JSON.org</a:t>
            </a:r>
            <a:endParaRPr lang="es-419" sz="1800" dirty="0">
              <a:solidFill>
                <a:srgbClr val="66FF99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errar llave 2">
            <a:extLst>
              <a:ext uri="{FF2B5EF4-FFF2-40B4-BE49-F238E27FC236}">
                <a16:creationId xmlns:a16="http://schemas.microsoft.com/office/drawing/2014/main" id="{86EFA4A9-CEF0-DA91-7E1E-55F7D753A52A}"/>
              </a:ext>
            </a:extLst>
          </p:cNvPr>
          <p:cNvSpPr/>
          <p:nvPr/>
        </p:nvSpPr>
        <p:spPr>
          <a:xfrm>
            <a:off x="2455334" y="2990443"/>
            <a:ext cx="293511" cy="1873336"/>
          </a:xfrm>
          <a:prstGeom prst="rightBrac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319CCC-B7D9-F9DA-0D1F-5B5228E1F93D}"/>
              </a:ext>
            </a:extLst>
          </p:cNvPr>
          <p:cNvSpPr txBox="1"/>
          <p:nvPr/>
        </p:nvSpPr>
        <p:spPr>
          <a:xfrm>
            <a:off x="3344347" y="2990443"/>
            <a:ext cx="4572000" cy="166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lt1"/>
                </a:solidFill>
              </a:rPr>
              <a:t>Proporcionan métodos y </a:t>
            </a:r>
            <a:r>
              <a:rPr lang="es-ES" sz="1800" dirty="0" err="1">
                <a:solidFill>
                  <a:schemeClr val="lt1"/>
                </a:solidFill>
              </a:rPr>
              <a:t>mapeadores</a:t>
            </a:r>
            <a:r>
              <a:rPr lang="es-ES" sz="1800" dirty="0">
                <a:solidFill>
                  <a:schemeClr val="lt1"/>
                </a:solidFill>
              </a:rPr>
              <a:t> para realizar consultas y creación de objetos java desde JSON.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60501" y="297876"/>
            <a:ext cx="8240889" cy="437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JSONObject</a:t>
            </a:r>
            <a:r>
              <a:rPr lang="es-419" sz="26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 </a:t>
            </a: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JSONArray</a:t>
            </a:r>
            <a:endParaRPr sz="2600" b="1" u="sng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6913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 trabaja con dos tipos estructurados: objetos y arreglos.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OBJETO: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una colección </a:t>
            </a:r>
            <a:r>
              <a:rPr lang="es-419" sz="2000" b="1" dirty="0">
                <a:solidFill>
                  <a:srgbClr val="66FF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ordenada</a:t>
            </a:r>
            <a:r>
              <a:rPr lang="es-419" sz="2000" dirty="0">
                <a:solidFill>
                  <a:srgbClr val="66FF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cero o más pares de nombres o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keys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/valores o </a:t>
            </a:r>
            <a:r>
              <a:rPr lang="es-419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values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Los valores pueden </a:t>
            </a:r>
            <a:r>
              <a:rPr lang="es-419" sz="2000" dirty="0">
                <a:solidFill>
                  <a:schemeClr val="lt1"/>
                </a:solidFill>
              </a:rPr>
              <a:t>ser tipos de datos nativos de Java (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cadenas, números, booleanos, nulos), y también </a:t>
            </a:r>
            <a:r>
              <a:rPr lang="es-419" sz="2000" dirty="0">
                <a:solidFill>
                  <a:schemeClr val="lt1"/>
                </a:solidFill>
              </a:rPr>
              <a:t>objetos JSON y arreglos JSON.</a:t>
            </a: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ARREGLO: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 una secuencia </a:t>
            </a:r>
            <a:r>
              <a:rPr lang="es-419" sz="2000" b="1" dirty="0">
                <a:solidFill>
                  <a:srgbClr val="66FF9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ordenada</a:t>
            </a:r>
            <a:r>
              <a:rPr lang="es-419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cero o más objetos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35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303600" y="394129"/>
            <a:ext cx="8536800" cy="458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JSONObject</a:t>
            </a:r>
            <a:r>
              <a:rPr lang="es-419" sz="2600" b="1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{ }</a:t>
            </a:r>
            <a:endParaRPr sz="2600" b="1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solidFill>
                <a:srgbClr val="E6913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Sirve para crear nuestros </a:t>
            </a:r>
            <a:r>
              <a:rPr lang="es-419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OBJETOS JSON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Cuenta con un método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PUT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sobrecargado para todo tipo de datos.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El método necesita como argumentos una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clave o nombre</a:t>
            </a: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419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 un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valor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Acepta tipos de datos del lenguaje Java, objetos JSON y arreglos JSON.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Este método arroja </a:t>
            </a:r>
            <a:r>
              <a:rPr lang="es-419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JSONException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por lo que debemos tener todo en un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bloque </a:t>
            </a: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try- catch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Cuenta con un método </a:t>
            </a:r>
            <a:r>
              <a:rPr lang="es-419" sz="1800" b="1" dirty="0" err="1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GET+TipoDeDato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</a:t>
            </a:r>
            <a:r>
              <a:rPr lang="es-419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obtener el valor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una clave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(enviada como parámetro).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79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/>
        </p:nvSpPr>
        <p:spPr>
          <a:xfrm>
            <a:off x="354150" y="385983"/>
            <a:ext cx="8435700" cy="4508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JSONArray</a:t>
            </a:r>
            <a:r>
              <a:rPr lang="es-419" sz="2600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- [ ]</a:t>
            </a:r>
            <a:endParaRPr sz="2600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AR" sz="2600" dirty="0">
              <a:solidFill>
                <a:srgbClr val="E6913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Sirve para representar </a:t>
            </a:r>
            <a:r>
              <a:rPr lang="es-419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ARREGLOS</a:t>
            </a:r>
            <a:r>
              <a:rPr lang="es-419" sz="1800" dirty="0">
                <a:solidFill>
                  <a:srgbClr val="E066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</a:t>
            </a:r>
            <a:r>
              <a:rPr lang="es-419" sz="18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JSONObject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 cualquier tipo de dato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Los elementos dentro del arreglo se separan por coma (de manera automática)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Cuenta con un método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PUT</a:t>
            </a:r>
            <a:r>
              <a:rPr lang="es-419" sz="1800" dirty="0">
                <a:solidFill>
                  <a:srgbClr val="E691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ingresar elementos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 arreglo.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Cuenta con un método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</a:t>
            </a:r>
            <a:r>
              <a:rPr lang="es-419" sz="1800" dirty="0">
                <a:solidFill>
                  <a:srgbClr val="E691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acceder a un elemento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particular.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Como no se registran con clave-valor, necesitamos un </a:t>
            </a:r>
            <a:r>
              <a:rPr lang="es-419" sz="1800" b="1" u="sng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índice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para ubicarlo.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●  Cuenta con un método </a:t>
            </a:r>
            <a:r>
              <a:rPr lang="es-419" sz="18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LENGTH</a:t>
            </a:r>
            <a:r>
              <a:rPr lang="es-419" sz="1800" dirty="0">
                <a:solidFill>
                  <a:srgbClr val="E6913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conocer la longitud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del mismo.</a:t>
            </a:r>
            <a:endParaRPr sz="1800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/>
        </p:nvSpPr>
        <p:spPr>
          <a:xfrm>
            <a:off x="542826" y="175788"/>
            <a:ext cx="805834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Ejemplos de sintaxis de  </a:t>
            </a:r>
            <a:r>
              <a:rPr lang="es-419" sz="2800" b="1" u="sng" dirty="0" err="1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JSONObject</a:t>
            </a:r>
            <a:r>
              <a:rPr lang="es-419" sz="2800" b="1" u="sng" dirty="0">
                <a:solidFill>
                  <a:srgbClr val="F6750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sz="2800" dirty="0">
              <a:solidFill>
                <a:srgbClr val="F6750A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1A1BB74-A190-4B24-0F31-B4D18C03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779" y="2237873"/>
            <a:ext cx="4408442" cy="2372990"/>
          </a:xfrm>
          <a:prstGeom prst="rect">
            <a:avLst/>
          </a:prstGeom>
        </p:spPr>
      </p:pic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A44EC297-FCDD-0F4C-A7D2-4440B7FF4995}"/>
              </a:ext>
            </a:extLst>
          </p:cNvPr>
          <p:cNvSpPr txBox="1"/>
          <p:nvPr/>
        </p:nvSpPr>
        <p:spPr>
          <a:xfrm>
            <a:off x="2928863" y="1461432"/>
            <a:ext cx="3286267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 b="1" dirty="0">
                <a:solidFill>
                  <a:srgbClr val="FFFF00"/>
                </a:solidFill>
              </a:rPr>
              <a:t>a) Un objeto simple:</a:t>
            </a:r>
            <a:endParaRPr sz="2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5155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987</Words>
  <Application>Microsoft Office PowerPoint</Application>
  <PresentationFormat>Presentación en pantalla (16:9)</PresentationFormat>
  <Paragraphs>111</Paragraphs>
  <Slides>22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Lato</vt:lpstr>
      <vt:lpstr>Montserrat</vt:lpstr>
      <vt:lpstr>Arial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24</cp:revision>
  <dcterms:modified xsi:type="dcterms:W3CDTF">2024-10-21T05:03:20Z</dcterms:modified>
</cp:coreProperties>
</file>