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84" r:id="rId5"/>
    <p:sldId id="285" r:id="rId6"/>
    <p:sldId id="260" r:id="rId7"/>
    <p:sldId id="275" r:id="rId8"/>
    <p:sldId id="276" r:id="rId9"/>
    <p:sldId id="274" r:id="rId10"/>
    <p:sldId id="273" r:id="rId11"/>
    <p:sldId id="271" r:id="rId12"/>
    <p:sldId id="272" r:id="rId13"/>
    <p:sldId id="261" r:id="rId14"/>
    <p:sldId id="277" r:id="rId15"/>
    <p:sldId id="281" r:id="rId16"/>
    <p:sldId id="282" r:id="rId17"/>
    <p:sldId id="286" r:id="rId18"/>
    <p:sldId id="288" r:id="rId19"/>
    <p:sldId id="289" r:id="rId20"/>
    <p:sldId id="291" r:id="rId21"/>
    <p:sldId id="292" r:id="rId22"/>
    <p:sldId id="293" r:id="rId23"/>
    <p:sldId id="294" r:id="rId24"/>
    <p:sldId id="287" r:id="rId25"/>
    <p:sldId id="262" r:id="rId26"/>
    <p:sldId id="278" r:id="rId27"/>
    <p:sldId id="263" r:id="rId28"/>
    <p:sldId id="264" r:id="rId29"/>
    <p:sldId id="265" r:id="rId30"/>
    <p:sldId id="266" r:id="rId31"/>
    <p:sldId id="267" r:id="rId32"/>
    <p:sldId id="279" r:id="rId33"/>
    <p:sldId id="268" r:id="rId34"/>
    <p:sldId id="269" r:id="rId35"/>
    <p:sldId id="270" r:id="rId36"/>
    <p:sldId id="280" r:id="rId3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39"/>
      <p:bold r:id="rId40"/>
      <p:italic r:id="rId41"/>
      <p:boldItalic r:id="rId42"/>
    </p:embeddedFont>
    <p:embeddedFont>
      <p:font typeface="Lato" panose="020F0502020204030203" pitchFamily="34" charset="0"/>
      <p:regular r:id="rId43"/>
      <p:bold r:id="rId44"/>
      <p:italic r:id="rId45"/>
      <p:boldItalic r:id="rId46"/>
    </p:embeddedFont>
    <p:embeddedFont>
      <p:font typeface="Montserrat" panose="00000500000000000000" pitchFamily="2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00A"/>
    <a:srgbClr val="F76409"/>
    <a:srgbClr val="98E6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d8ee6151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d8ee6151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741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d8ee6151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d8ee6151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2362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d8ee6151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d8ee6151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0032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d8ee6151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d8ee6151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d8ee6151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d8ee6151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4468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8ee61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8ee61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8754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8ee61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8ee61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430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8ee61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8ee61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632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8ee61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8ee61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388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8ee61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8ee61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59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dc5699acb1_1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dc5699acb1_1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8ee61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8ee61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1111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8ee61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8ee61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0578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8ee61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8ee61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4454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8ee61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8ee61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269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8ee61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8ee61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23169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d8ee6151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d8ee6151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d8ee6151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d8ee6151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412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dd8ee6151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dd8ee6151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dd8ee6151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dd8ee6151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dd8ee6151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dd8ee6151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8ee61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8ee61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dd9029076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dd9029076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d8ee6151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d8ee6151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dd8ee6151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dd8ee6151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4777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dd9029076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dd9029076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dd8ee6151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dd8ee6151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d9029076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d9029076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dd9029076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dd9029076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08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8ee61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8ee61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55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dd8ee615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dd8ee615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372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d8ee6151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d8ee6151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d8ee6151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d8ee6151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818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d8ee6151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d8ee6151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252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d8ee6151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d8ee6151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493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index.html?java/lang/String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1156" y="4327607"/>
            <a:ext cx="2121432" cy="559568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525788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00" y="2291659"/>
            <a:ext cx="7900500" cy="846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300" dirty="0" err="1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300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 3</a:t>
            </a:r>
            <a:endParaRPr sz="2300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000" dirty="0" err="1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419" sz="2000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lang="es-419" sz="2000" dirty="0" err="1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Arrays</a:t>
            </a:r>
            <a:r>
              <a:rPr lang="es-419" sz="2000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 en Java</a:t>
            </a:r>
            <a:endParaRPr sz="2000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37;p13">
            <a:extLst>
              <a:ext uri="{FF2B5EF4-FFF2-40B4-BE49-F238E27FC236}">
                <a16:creationId xmlns:a16="http://schemas.microsoft.com/office/drawing/2014/main" id="{BAD8240A-E204-68B6-156F-DC60E9400677}"/>
              </a:ext>
            </a:extLst>
          </p:cNvPr>
          <p:cNvSpPr txBox="1"/>
          <p:nvPr/>
        </p:nvSpPr>
        <p:spPr>
          <a:xfrm>
            <a:off x="439800" y="3451653"/>
            <a:ext cx="79005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Profesores Carolina Archuby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y Daniel Díaz.</a:t>
            </a:r>
            <a:endParaRPr sz="18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0;p15">
            <a:extLst>
              <a:ext uri="{FF2B5EF4-FFF2-40B4-BE49-F238E27FC236}">
                <a16:creationId xmlns:a16="http://schemas.microsoft.com/office/drawing/2014/main" id="{5BA541B5-0CDD-5EDE-7757-A9F70B73087C}"/>
              </a:ext>
            </a:extLst>
          </p:cNvPr>
          <p:cNvSpPr txBox="1"/>
          <p:nvPr/>
        </p:nvSpPr>
        <p:spPr>
          <a:xfrm>
            <a:off x="620888" y="234315"/>
            <a:ext cx="6618484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Algunos de los métodos de la clase </a:t>
            </a:r>
            <a:r>
              <a:rPr lang="es-419" sz="2600" b="1" u="sng" dirty="0" err="1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u="sng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80;p18">
            <a:extLst>
              <a:ext uri="{FF2B5EF4-FFF2-40B4-BE49-F238E27FC236}">
                <a16:creationId xmlns:a16="http://schemas.microsoft.com/office/drawing/2014/main" id="{B980A491-EAC7-3DCC-D69D-6F395C2EF4DB}"/>
              </a:ext>
            </a:extLst>
          </p:cNvPr>
          <p:cNvSpPr txBox="1"/>
          <p:nvPr/>
        </p:nvSpPr>
        <p:spPr>
          <a:xfrm>
            <a:off x="620888" y="1141550"/>
            <a:ext cx="8037689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27000" algn="just">
              <a:lnSpc>
                <a:spcPct val="150000"/>
              </a:lnSpc>
              <a:buClr>
                <a:schemeClr val="lt1"/>
              </a:buClr>
              <a:buSzPts val="1600"/>
              <a:defRPr sz="2000" b="1">
                <a:solidFill>
                  <a:srgbClr val="FFFF00"/>
                </a:solidFill>
                <a:latin typeface="Lato"/>
                <a:ea typeface="Lato"/>
                <a:cs typeface="Lato"/>
              </a:defRPr>
            </a:lvl1pPr>
          </a:lstStyle>
          <a:p>
            <a:r>
              <a:rPr lang="es-419" dirty="0" err="1">
                <a:sym typeface="Lato"/>
              </a:rPr>
              <a:t>toUpperCase</a:t>
            </a:r>
            <a:r>
              <a:rPr lang="es-419" dirty="0">
                <a:sym typeface="Lato"/>
              </a:rPr>
              <a:t>() : </a:t>
            </a:r>
            <a:r>
              <a:rPr lang="es-419" dirty="0">
                <a:solidFill>
                  <a:schemeClr val="bg1"/>
                </a:solidFill>
                <a:sym typeface="Lato"/>
              </a:rPr>
              <a:t>devuelve una copia de la cadena actual en MAYÚSCULAS.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4" name="Google Shape;181;p18">
            <a:extLst>
              <a:ext uri="{FF2B5EF4-FFF2-40B4-BE49-F238E27FC236}">
                <a16:creationId xmlns:a16="http://schemas.microsoft.com/office/drawing/2014/main" id="{E6747148-539D-EE26-1124-A47066F6B03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889" y="2571750"/>
            <a:ext cx="8037689" cy="2159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466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/>
        </p:nvSpPr>
        <p:spPr>
          <a:xfrm>
            <a:off x="756356" y="1083655"/>
            <a:ext cx="776111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419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trim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 devuelve una copia de la cadena actual sin espacios en blanco al inicio y al final.</a:t>
            </a:r>
            <a:endParaRPr sz="2000" dirty="0"/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356" y="2571750"/>
            <a:ext cx="7761110" cy="228412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0;p15">
            <a:extLst>
              <a:ext uri="{FF2B5EF4-FFF2-40B4-BE49-F238E27FC236}">
                <a16:creationId xmlns:a16="http://schemas.microsoft.com/office/drawing/2014/main" id="{752DA3B4-731B-D891-5F79-0F59091F74A8}"/>
              </a:ext>
            </a:extLst>
          </p:cNvPr>
          <p:cNvSpPr txBox="1"/>
          <p:nvPr/>
        </p:nvSpPr>
        <p:spPr>
          <a:xfrm>
            <a:off x="965240" y="118526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Algunos de los métodos de la clase </a:t>
            </a:r>
            <a:r>
              <a:rPr lang="es-419" sz="2600" b="1" u="sng" dirty="0" err="1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u="sng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0915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/>
        </p:nvSpPr>
        <p:spPr>
          <a:xfrm>
            <a:off x="-547471" y="756370"/>
            <a:ext cx="8946404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29055" algn="just">
              <a:lnSpc>
                <a:spcPct val="100000"/>
              </a:lnSpc>
              <a:tabLst>
                <a:tab pos="1786255" algn="l"/>
                <a:tab pos="1786889" algn="l"/>
              </a:tabLst>
            </a:pPr>
            <a:r>
              <a:rPr lang="es-ES" sz="2000" b="1" dirty="0" err="1">
                <a:solidFill>
                  <a:srgbClr val="FFFF00"/>
                </a:solidFill>
                <a:latin typeface="Lato"/>
                <a:ea typeface="Lato"/>
                <a:cs typeface="Lato"/>
              </a:rPr>
              <a:t>int</a:t>
            </a:r>
            <a:r>
              <a:rPr lang="es-ES" sz="2000" b="1" dirty="0">
                <a:solidFill>
                  <a:srgbClr val="FFFF00"/>
                </a:solidFill>
                <a:latin typeface="Lato"/>
                <a:ea typeface="Lato"/>
                <a:cs typeface="Lato"/>
              </a:rPr>
              <a:t>  </a:t>
            </a:r>
            <a:r>
              <a:rPr lang="es-ES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indexOf</a:t>
            </a:r>
            <a:r>
              <a:rPr lang="es-ES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s-ES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ES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cadena) </a:t>
            </a:r>
            <a:r>
              <a:rPr lang="es-ES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Devuelve la posición en que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 encuentra el carácter (o cadena) indicado por primera vez, buscando desde el principio.</a:t>
            </a:r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772" y="1864335"/>
            <a:ext cx="5771940" cy="208201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0;p15">
            <a:extLst>
              <a:ext uri="{FF2B5EF4-FFF2-40B4-BE49-F238E27FC236}">
                <a16:creationId xmlns:a16="http://schemas.microsoft.com/office/drawing/2014/main" id="{974F38EF-7C12-2F77-B73E-B91C49C7DDCF}"/>
              </a:ext>
            </a:extLst>
          </p:cNvPr>
          <p:cNvSpPr txBox="1"/>
          <p:nvPr/>
        </p:nvSpPr>
        <p:spPr>
          <a:xfrm>
            <a:off x="773329" y="17082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Algunos de los métodos de la clase </a:t>
            </a:r>
            <a:r>
              <a:rPr lang="es-419" sz="2600" b="1" u="sng" dirty="0" err="1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u="sng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236286-8289-8C22-C68B-2B2505D7FB1E}"/>
              </a:ext>
            </a:extLst>
          </p:cNvPr>
          <p:cNvSpPr txBox="1"/>
          <p:nvPr/>
        </p:nvSpPr>
        <p:spPr>
          <a:xfrm>
            <a:off x="-547471" y="4091439"/>
            <a:ext cx="8946404" cy="1416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29055" marR="17780" algn="just">
              <a:lnSpc>
                <a:spcPct val="100000"/>
              </a:lnSpc>
              <a:tabLst>
                <a:tab pos="1786255" algn="l"/>
                <a:tab pos="1786889" algn="l"/>
              </a:tabLst>
            </a:pPr>
            <a:r>
              <a:rPr lang="es-ES" sz="2000" b="1" dirty="0" err="1">
                <a:solidFill>
                  <a:srgbClr val="FFFF00"/>
                </a:solidFill>
                <a:latin typeface="Lato"/>
                <a:ea typeface="Lato"/>
                <a:cs typeface="Lato"/>
              </a:rPr>
              <a:t>int</a:t>
            </a:r>
            <a:r>
              <a:rPr lang="es-ES" sz="2000" b="1" dirty="0">
                <a:solidFill>
                  <a:srgbClr val="FFFF00"/>
                </a:solidFill>
                <a:latin typeface="Lato"/>
                <a:ea typeface="Lato"/>
                <a:cs typeface="Lato"/>
              </a:rPr>
              <a:t> </a:t>
            </a:r>
            <a:r>
              <a:rPr lang="es-ES" sz="2000" b="1" dirty="0" err="1">
                <a:solidFill>
                  <a:srgbClr val="FFFF00"/>
                </a:solidFill>
                <a:latin typeface="Lato"/>
                <a:ea typeface="Lato"/>
                <a:cs typeface="Lato"/>
              </a:rPr>
              <a:t>lastIndexOf</a:t>
            </a:r>
            <a:r>
              <a:rPr lang="es-ES" sz="2000" b="1" dirty="0">
                <a:solidFill>
                  <a:srgbClr val="FFFF00"/>
                </a:solidFill>
                <a:latin typeface="Lato"/>
                <a:ea typeface="Lato"/>
                <a:cs typeface="Lato"/>
              </a:rPr>
              <a:t> (</a:t>
            </a:r>
            <a:r>
              <a:rPr lang="es-ES" sz="2000" b="1" dirty="0" err="1">
                <a:solidFill>
                  <a:srgbClr val="FFFF00"/>
                </a:solidFill>
                <a:latin typeface="Lato"/>
                <a:ea typeface="Lato"/>
                <a:cs typeface="Lato"/>
              </a:rPr>
              <a:t>String</a:t>
            </a:r>
            <a:r>
              <a:rPr lang="es-ES" sz="2000" b="1" dirty="0">
                <a:solidFill>
                  <a:srgbClr val="FFFF00"/>
                </a:solidFill>
                <a:latin typeface="Lato"/>
                <a:ea typeface="Lato"/>
                <a:cs typeface="Lato"/>
              </a:rPr>
              <a:t> cadena): </a:t>
            </a:r>
            <a:r>
              <a:rPr lang="es-ES" sz="2000" dirty="0">
                <a:solidFill>
                  <a:schemeClr val="bg1"/>
                </a:solidFill>
                <a:latin typeface="Lato"/>
                <a:ea typeface="Lato"/>
                <a:cs typeface="Lato"/>
              </a:rPr>
              <a:t>Indica en qué posición se encuentra el carácter  (o cadena) indicado por primera vez, buscando desde el final.</a:t>
            </a: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lang="es-AR" sz="2000" b="1" dirty="0">
              <a:solidFill>
                <a:srgbClr val="FFFF00"/>
              </a:solidFill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10980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/>
        </p:nvSpPr>
        <p:spPr>
          <a:xfrm>
            <a:off x="462844" y="701671"/>
            <a:ext cx="8094134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419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substring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s-419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beginIndex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s-419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int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endIndex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: devuelve 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una </a:t>
            </a:r>
            <a:r>
              <a:rPr lang="es-419" sz="20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subcadena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de la cadena actual que comienza en el índice especificado y termina en el índice especificado (el carácter en el índice </a:t>
            </a:r>
            <a:r>
              <a:rPr lang="es-419" sz="20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endIndex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 NO está incluido en la </a:t>
            </a:r>
            <a:r>
              <a:rPr lang="es-419" sz="2000" dirty="0" err="1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subcadena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).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890" y="2743200"/>
            <a:ext cx="6694310" cy="12243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0;p15">
            <a:extLst>
              <a:ext uri="{FF2B5EF4-FFF2-40B4-BE49-F238E27FC236}">
                <a16:creationId xmlns:a16="http://schemas.microsoft.com/office/drawing/2014/main" id="{60191433-0EDB-5FAB-D196-44A2E40F7F13}"/>
              </a:ext>
            </a:extLst>
          </p:cNvPr>
          <p:cNvSpPr txBox="1"/>
          <p:nvPr/>
        </p:nvSpPr>
        <p:spPr>
          <a:xfrm>
            <a:off x="897507" y="14366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Algunos de los métodos de la clase </a:t>
            </a:r>
            <a:r>
              <a:rPr lang="es-419" sz="2600" b="1" u="sng" dirty="0" err="1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u="sng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229DD6-C784-0170-ACA4-7C4861C1A991}"/>
              </a:ext>
            </a:extLst>
          </p:cNvPr>
          <p:cNvSpPr txBox="1"/>
          <p:nvPr/>
        </p:nvSpPr>
        <p:spPr>
          <a:xfrm>
            <a:off x="146756" y="4282524"/>
            <a:ext cx="84102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just">
              <a:spcAft>
                <a:spcPts val="800"/>
              </a:spcAft>
              <a:tabLst>
                <a:tab pos="469900" algn="l"/>
              </a:tabLst>
            </a:pPr>
            <a:r>
              <a:rPr lang="es-ES" sz="2000" b="1" kern="1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es-ES" sz="2000" b="1" kern="1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kern="1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substring</a:t>
            </a:r>
            <a:r>
              <a:rPr lang="es-ES" sz="2000" b="1" kern="1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</a:t>
            </a:r>
            <a:r>
              <a:rPr lang="es-ES" sz="2000" b="1" kern="1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</a:t>
            </a:r>
            <a:r>
              <a:rPr lang="es-ES" sz="2000" b="1" kern="1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desde): </a:t>
            </a:r>
            <a:r>
              <a:rPr lang="es-ES" sz="2000" kern="1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Extrae la </a:t>
            </a:r>
            <a:r>
              <a:rPr lang="es-ES" sz="2000" kern="1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subcadena</a:t>
            </a:r>
            <a:r>
              <a:rPr lang="es-ES" sz="2000" kern="1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desde la posición indicada.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/>
        </p:nvSpPr>
        <p:spPr>
          <a:xfrm>
            <a:off x="-1140178" y="599366"/>
            <a:ext cx="10137422" cy="4570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29055" algn="just">
              <a:lnSpc>
                <a:spcPct val="100000"/>
              </a:lnSpc>
              <a:spcAft>
                <a:spcPts val="600"/>
              </a:spcAft>
              <a:tabLst>
                <a:tab pos="1786255" algn="l"/>
                <a:tab pos="1786889" algn="l"/>
              </a:tabLst>
            </a:pP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boolean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startsWith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prefijo)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Dice si la cadena comienza o no con el prefijo indicado.</a:t>
            </a:r>
          </a:p>
          <a:p>
            <a:pPr marL="1329055" algn="just">
              <a:lnSpc>
                <a:spcPct val="100000"/>
              </a:lnSpc>
              <a:spcAft>
                <a:spcPts val="600"/>
              </a:spcAft>
              <a:tabLst>
                <a:tab pos="1786255" algn="l"/>
                <a:tab pos="1786889" algn="l"/>
              </a:tabLst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29055" algn="just">
              <a:lnSpc>
                <a:spcPct val="100000"/>
              </a:lnSpc>
              <a:spcAft>
                <a:spcPts val="600"/>
              </a:spcAft>
              <a:tabLst>
                <a:tab pos="1786255" algn="l"/>
                <a:tab pos="1786889" algn="l"/>
              </a:tabLst>
            </a:pP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boolean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endsWith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sufijo)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Dice si la cadena termina o no con el  sufijo indicado.</a:t>
            </a:r>
          </a:p>
          <a:p>
            <a:pPr marL="1329055" marR="1052830" algn="just">
              <a:lnSpc>
                <a:spcPct val="100000"/>
              </a:lnSpc>
              <a:spcAft>
                <a:spcPts val="600"/>
              </a:spcAft>
              <a:tabLst>
                <a:tab pos="1786255" algn="l"/>
                <a:tab pos="1786889" algn="l"/>
              </a:tabLst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329055" marR="113030" algn="just">
              <a:lnSpc>
                <a:spcPct val="100000"/>
              </a:lnSpc>
              <a:spcAft>
                <a:spcPts val="600"/>
              </a:spcAft>
              <a:tabLst>
                <a:tab pos="1786255" algn="l"/>
                <a:tab pos="1786889" algn="l"/>
              </a:tabLst>
            </a:pP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[]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split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patron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Divide la cadena en varias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subcadenas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utilizando  el patrón indicado como separador.</a:t>
            </a:r>
          </a:p>
          <a:p>
            <a:pPr marL="457200" lvl="1" algn="just">
              <a:spcAft>
                <a:spcPts val="600"/>
              </a:spcAft>
              <a:tabLst>
                <a:tab pos="469900" algn="l"/>
              </a:tabLst>
            </a:pPr>
            <a:endParaRPr lang="es-ES" sz="2000" kern="1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1" algn="just">
              <a:spcAft>
                <a:spcPts val="600"/>
              </a:spcAft>
              <a:tabLst>
                <a:tab pos="469900" algn="l"/>
              </a:tabLst>
            </a:pPr>
            <a:r>
              <a:rPr lang="es-ES" sz="2000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</a:t>
            </a:r>
            <a:r>
              <a:rPr lang="es-ES" sz="2000" b="1" kern="100" dirty="0" err="1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</a:t>
            </a:r>
            <a:r>
              <a:rPr lang="es-ES" sz="2000" b="1" kern="100" dirty="0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kern="100" dirty="0" err="1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charAt</a:t>
            </a:r>
            <a:r>
              <a:rPr lang="es-ES" sz="2000" b="1" kern="100" dirty="0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ES" sz="2000" b="1" kern="100" dirty="0" err="1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</a:t>
            </a:r>
            <a:r>
              <a:rPr lang="es-ES" sz="2000" b="1" kern="100" dirty="0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kern="100" dirty="0" err="1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posicion</a:t>
            </a:r>
            <a:r>
              <a:rPr lang="es-ES" sz="2000" b="1" kern="100" dirty="0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</a:t>
            </a:r>
            <a:r>
              <a:rPr lang="es-ES" sz="2000" b="1" kern="1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Retorna el </a:t>
            </a:r>
            <a:r>
              <a:rPr lang="es-ES" sz="2000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carácter que está en la posición indicada</a:t>
            </a:r>
          </a:p>
          <a:p>
            <a:pPr marL="457200" lvl="1" algn="just">
              <a:spcAft>
                <a:spcPts val="600"/>
              </a:spcAft>
              <a:tabLst>
                <a:tab pos="469900" algn="l"/>
              </a:tabLst>
            </a:pPr>
            <a:endParaRPr lang="es-ES" sz="2000" kern="100" dirty="0">
              <a:solidFill>
                <a:schemeClr val="bg1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1" algn="just">
              <a:spcAft>
                <a:spcPts val="600"/>
              </a:spcAft>
              <a:tabLst>
                <a:tab pos="469900" algn="l"/>
              </a:tabLst>
            </a:pPr>
            <a:r>
              <a:rPr lang="es-ES" sz="2000" kern="1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       </a:t>
            </a:r>
            <a:r>
              <a:rPr lang="es-ES" sz="2000" b="1" kern="1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</a:t>
            </a:r>
            <a:r>
              <a:rPr lang="es-ES" sz="2000" b="1" kern="1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[] </a:t>
            </a:r>
            <a:r>
              <a:rPr lang="es-ES" sz="2000" b="1" kern="1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toCharArray</a:t>
            </a:r>
            <a:r>
              <a:rPr lang="es-ES" sz="2000" b="1" kern="1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 </a:t>
            </a:r>
            <a:r>
              <a:rPr lang="es-ES" sz="2000" kern="1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Convierte la cadena en un arreglo de caracteres.</a:t>
            </a:r>
            <a:endParaRPr lang="es-ES" sz="2000" kern="100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Google Shape;150;p15">
            <a:extLst>
              <a:ext uri="{FF2B5EF4-FFF2-40B4-BE49-F238E27FC236}">
                <a16:creationId xmlns:a16="http://schemas.microsoft.com/office/drawing/2014/main" id="{60191433-0EDB-5FAB-D196-44A2E40F7F13}"/>
              </a:ext>
            </a:extLst>
          </p:cNvPr>
          <p:cNvSpPr txBox="1"/>
          <p:nvPr/>
        </p:nvSpPr>
        <p:spPr>
          <a:xfrm>
            <a:off x="897507" y="14366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Algunos de los métodos de la clase </a:t>
            </a:r>
            <a:r>
              <a:rPr lang="es-419" sz="2600" b="1" u="sng" dirty="0" err="1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u="sng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77726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558556" y="303054"/>
            <a:ext cx="651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CLASE STRING</a:t>
            </a:r>
          </a:p>
        </p:txBody>
      </p:sp>
      <p:sp>
        <p:nvSpPr>
          <p:cNvPr id="151" name="Google Shape;151;p15"/>
          <p:cNvSpPr txBox="1"/>
          <p:nvPr/>
        </p:nvSpPr>
        <p:spPr>
          <a:xfrm>
            <a:off x="404216" y="1214596"/>
            <a:ext cx="7994567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b="1" u="sng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SUS OBJETOS SON </a:t>
            </a:r>
            <a:r>
              <a:rPr lang="es-419" sz="2000" b="1" u="sng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INMUTABLES</a:t>
            </a:r>
            <a:r>
              <a:rPr lang="es-419" sz="20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vez que se crea un objeto </a:t>
            </a:r>
          </a:p>
          <a:p>
            <a:pPr marL="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</a:t>
            </a:r>
            <a:r>
              <a:rPr lang="es-419" sz="20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no se puede modificar su contenido.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1A4D9F-3065-0277-6B29-B801D40DA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043" y="2630338"/>
            <a:ext cx="225774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23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367957" y="310538"/>
            <a:ext cx="8408085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¿Y cómo se hace para modificar su contenido????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A4DC31-A11C-ACF6-DA50-9703C7E22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722" y="1241136"/>
            <a:ext cx="5964662" cy="34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44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558556" y="303054"/>
            <a:ext cx="651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419" sz="28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 vs </a:t>
            </a:r>
            <a:r>
              <a:rPr lang="es-419" sz="2800" b="1" u="sng" dirty="0" err="1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StringBuilder</a:t>
            </a:r>
            <a:endParaRPr lang="es-419" sz="2800" b="1" u="sng" dirty="0">
              <a:solidFill>
                <a:srgbClr val="F6800A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574716" y="1270268"/>
            <a:ext cx="7994567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lvl="0" algn="just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Los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StringBuilder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son similares a los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porque gestionan conjuntos de caracteres, pero 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 pueden modificar sin estar generando nuevas instancias en memoria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como ocurre con los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Strings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101600" lvl="0" algn="ctr" rtl="0">
              <a:spcBef>
                <a:spcPts val="0"/>
              </a:spcBef>
              <a:spcAft>
                <a:spcPts val="0"/>
              </a:spcAft>
              <a:buSzPts val="2000"/>
            </a:pPr>
            <a:endParaRPr lang="es-ES" sz="2000" b="1" dirty="0">
              <a:solidFill>
                <a:srgbClr val="00B0F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01600" algn="ctr">
              <a:buSzPts val="2000"/>
            </a:pPr>
            <a:endParaRPr lang="en-US" sz="2000" b="1" dirty="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1600">
              <a:buSzPts val="2000"/>
            </a:pPr>
            <a:r>
              <a:rPr lang="en-US" sz="2000" b="1" dirty="0">
                <a:solidFill>
                  <a:srgbClr val="98E63A"/>
                </a:solidFill>
                <a:latin typeface="Consolas"/>
                <a:ea typeface="Consolas"/>
                <a:cs typeface="Consolas"/>
                <a:sym typeface="Consolas"/>
              </a:rPr>
              <a:t>StringBuilder sb = new StringBuilder(“</a:t>
            </a:r>
            <a:r>
              <a:rPr lang="en-US" sz="2000" b="1" dirty="0" err="1">
                <a:solidFill>
                  <a:srgbClr val="98E63A"/>
                </a:solidFill>
                <a:latin typeface="Consolas"/>
                <a:ea typeface="Consolas"/>
                <a:cs typeface="Consolas"/>
                <a:sym typeface="Consolas"/>
              </a:rPr>
              <a:t>abc</a:t>
            </a:r>
            <a:r>
              <a:rPr lang="en-US" sz="2000" b="1" dirty="0">
                <a:solidFill>
                  <a:srgbClr val="98E63A"/>
                </a:solidFill>
                <a:latin typeface="Consolas"/>
                <a:ea typeface="Consolas"/>
                <a:cs typeface="Consolas"/>
                <a:sym typeface="Consolas"/>
              </a:rPr>
              <a:t>”);</a:t>
            </a:r>
          </a:p>
          <a:p>
            <a:pPr marL="101600" algn="just">
              <a:buSzPts val="2000"/>
            </a:pPr>
            <a:endParaRPr lang="en-US" sz="2000" dirty="0">
              <a:solidFill>
                <a:schemeClr val="bg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1600" algn="ctr">
              <a:buSzPts val="2000"/>
            </a:pPr>
            <a:endParaRPr lang="es-419" sz="2000" b="1" dirty="0">
              <a:solidFill>
                <a:srgbClr val="00B0F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1600">
              <a:buSzPts val="2000"/>
            </a:pPr>
            <a:r>
              <a:rPr lang="es-419" sz="2000" b="1" strike="sngStrik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StringBuilder</a:t>
            </a:r>
            <a:r>
              <a:rPr lang="es-419" sz="2000" b="1" strike="sng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419" sz="2000" b="1" strike="sngStrik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sb</a:t>
            </a:r>
            <a:r>
              <a:rPr lang="es-419" sz="2000" b="1" strike="sng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= “</a:t>
            </a:r>
            <a:r>
              <a:rPr lang="es-419" sz="2000" b="1" strike="sngStrike" dirty="0" err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abc</a:t>
            </a:r>
            <a:r>
              <a:rPr lang="es-419" sz="2000" b="1" strike="sngStrike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endParaRPr lang="en-US" sz="2000" b="1" strike="sngStrike" dirty="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01600" lvl="0" algn="just" rtl="0">
              <a:spcBef>
                <a:spcPts val="0"/>
              </a:spcBef>
              <a:spcAft>
                <a:spcPts val="0"/>
              </a:spcAft>
              <a:buSzPts val="2000"/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Shape 147">
            <a:extLst>
              <a:ext uri="{FF2B5EF4-FFF2-40B4-BE49-F238E27FC236}">
                <a16:creationId xmlns:a16="http://schemas.microsoft.com/office/drawing/2014/main" id="{87CE3390-B06E-F858-CE30-DDD23EF6CF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4092" y="3055357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48">
            <a:extLst>
              <a:ext uri="{FF2B5EF4-FFF2-40B4-BE49-F238E27FC236}">
                <a16:creationId xmlns:a16="http://schemas.microsoft.com/office/drawing/2014/main" id="{DB2D91F9-0684-3277-0272-0B200C146C0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499" y="3965702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100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558556" y="303054"/>
            <a:ext cx="651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StringBuilder</a:t>
            </a:r>
            <a:r>
              <a:rPr lang="es-419" sz="28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. Métodos</a:t>
            </a:r>
          </a:p>
        </p:txBody>
      </p:sp>
      <p:sp>
        <p:nvSpPr>
          <p:cNvPr id="151" name="Google Shape;151;p15"/>
          <p:cNvSpPr txBox="1"/>
          <p:nvPr/>
        </p:nvSpPr>
        <p:spPr>
          <a:xfrm>
            <a:off x="404214" y="1151809"/>
            <a:ext cx="7994567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lvl="0" algn="just" rtl="0"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 clase dispone de métodos similares a los de </a:t>
            </a:r>
            <a:r>
              <a:rPr lang="es-ES" sz="20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Strings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CA6A44-1B4F-CEC6-A03E-806A1CECF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1877454"/>
            <a:ext cx="6675119" cy="31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34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558556" y="303054"/>
            <a:ext cx="651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StringBuilder</a:t>
            </a:r>
            <a:r>
              <a:rPr lang="es-419" sz="28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. Métodos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F07D62B-24B7-257C-12E0-830C1EEF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579" y="1335024"/>
            <a:ext cx="6774681" cy="336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1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60625" y="499261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TEMAS A DESARROLLAR</a:t>
            </a:r>
            <a:endParaRPr sz="2600" b="1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60625" y="2292171"/>
            <a:ext cx="79005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Métodos principales para operar con 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Strings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Introducción a los 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Arrays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(Arreglos) en Java. 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Cómo Declarar, Instanciar e Inicializar un array. </a:t>
            </a:r>
            <a:endParaRPr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Manipulación de los </a:t>
            </a:r>
            <a:r>
              <a:rPr lang="es-419" sz="18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arrays</a:t>
            </a: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558556" y="303054"/>
            <a:ext cx="651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StringBuilder</a:t>
            </a:r>
            <a:r>
              <a:rPr lang="es-419" sz="28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. Métodos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77F7486-A71D-F419-A4EB-B2D3CC34E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62" y="1315872"/>
            <a:ext cx="7683675" cy="352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67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558556" y="303054"/>
            <a:ext cx="651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StringBuilder</a:t>
            </a:r>
            <a:r>
              <a:rPr lang="es-419" sz="28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. Métodos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C81A31-A553-F798-E856-6B8E7333D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733" y="1444752"/>
            <a:ext cx="7326533" cy="323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750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558556" y="303054"/>
            <a:ext cx="651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StringBuilder</a:t>
            </a:r>
            <a:r>
              <a:rPr lang="es-419" sz="28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. Métodos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D45F1E9-2F9C-BD06-E7BB-60FBBE829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128" y="1316736"/>
            <a:ext cx="7588540" cy="352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70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558556" y="303054"/>
            <a:ext cx="651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 err="1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StringBuilder</a:t>
            </a:r>
            <a:r>
              <a:rPr lang="es-419" sz="28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. Métodos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D40A320-643E-3B68-2E4B-58AE7852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58" y="1341468"/>
            <a:ext cx="5897798" cy="35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15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2149612" y="723678"/>
            <a:ext cx="651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6800A"/>
                </a:solidFill>
                <a:latin typeface="Lato"/>
                <a:ea typeface="Lato"/>
                <a:cs typeface="Lato"/>
                <a:sym typeface="Lato"/>
              </a:rPr>
              <a:t>Documentación oficial </a:t>
            </a:r>
          </a:p>
        </p:txBody>
      </p:sp>
      <p:sp>
        <p:nvSpPr>
          <p:cNvPr id="151" name="Google Shape;151;p15"/>
          <p:cNvSpPr txBox="1"/>
          <p:nvPr/>
        </p:nvSpPr>
        <p:spPr>
          <a:xfrm>
            <a:off x="422504" y="2147284"/>
            <a:ext cx="7994567" cy="168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s-419" sz="2800" u="sng" dirty="0">
                <a:solidFill>
                  <a:schemeClr val="hlink"/>
                </a:solidFill>
                <a:hlinkClick r:id="rId3"/>
              </a:rPr>
              <a:t>https://docs.oracle.com/javase/7/docs/api/index.html?java/lang/String.html</a:t>
            </a:r>
            <a:endParaRPr lang="es-419" sz="2800" dirty="0"/>
          </a:p>
          <a:p>
            <a:pPr marL="101600" lvl="0" algn="just" rtl="0">
              <a:spcBef>
                <a:spcPts val="0"/>
              </a:spcBef>
              <a:spcAft>
                <a:spcPts val="0"/>
              </a:spcAft>
              <a:buSzPts val="2000"/>
            </a:pPr>
            <a:endParaRPr lang="es-ES" sz="2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377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/>
        </p:nvSpPr>
        <p:spPr>
          <a:xfrm>
            <a:off x="681643" y="314747"/>
            <a:ext cx="651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ARRAYS EN JAVA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3C34A5F-AC60-3F3E-2C1D-44E54F6460DD}"/>
              </a:ext>
            </a:extLst>
          </p:cNvPr>
          <p:cNvSpPr txBox="1"/>
          <p:nvPr/>
        </p:nvSpPr>
        <p:spPr>
          <a:xfrm>
            <a:off x="681643" y="1401278"/>
            <a:ext cx="7680961" cy="3075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3460" marR="5080" indent="-2271395" algn="just">
              <a:lnSpc>
                <a:spcPct val="100000"/>
              </a:lnSpc>
              <a:spcBef>
                <a:spcPts val="105"/>
              </a:spcBef>
            </a:pPr>
            <a:r>
              <a:rPr lang="es-E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Son </a:t>
            </a:r>
            <a:r>
              <a:rPr lang="es-ES" sz="24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tipos de </a:t>
            </a:r>
            <a:r>
              <a:rPr lang="es-ES" sz="2400" spc="-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datos </a:t>
            </a:r>
            <a:r>
              <a:rPr lang="es-ES" sz="24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 </a:t>
            </a:r>
            <a:r>
              <a:rPr lang="es-ES" sz="2400" spc="-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referencia (</a:t>
            </a:r>
            <a:r>
              <a:rPr lang="es-ES" sz="2400" b="1" spc="-1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objetos</a:t>
            </a:r>
            <a:r>
              <a:rPr lang="es-ES" sz="2400" spc="-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 </a:t>
            </a:r>
            <a:r>
              <a:rPr lang="es-ES" sz="24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que </a:t>
            </a:r>
          </a:p>
          <a:p>
            <a:pPr marL="2283460" marR="5080" indent="-2271395" algn="just">
              <a:lnSpc>
                <a:spcPct val="100000"/>
              </a:lnSpc>
              <a:spcBef>
                <a:spcPts val="105"/>
              </a:spcBef>
            </a:pPr>
            <a:r>
              <a:rPr lang="es-ES" sz="24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contienen </a:t>
            </a:r>
            <a:r>
              <a:rPr lang="es-ES" sz="2400" b="1" spc="-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varios elementos ordenados</a:t>
            </a:r>
            <a:r>
              <a:rPr lang="es-ES" sz="24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una</a:t>
            </a:r>
            <a:r>
              <a:rPr lang="es-E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2283460" marR="5080" indent="-2271395" algn="just">
              <a:lnSpc>
                <a:spcPct val="100000"/>
              </a:lnSpc>
              <a:spcBef>
                <a:spcPts val="105"/>
              </a:spcBef>
            </a:pPr>
            <a:r>
              <a:rPr lang="es-ES" sz="24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colección.</a:t>
            </a:r>
          </a:p>
          <a:p>
            <a:pPr marL="2283460" marR="5080" indent="-2271395" algn="just">
              <a:lnSpc>
                <a:spcPct val="100000"/>
              </a:lnSpc>
              <a:spcBef>
                <a:spcPts val="105"/>
              </a:spcBef>
            </a:pPr>
            <a:endParaRPr lang="es-ES" sz="2400" spc="-5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283460" marR="5080" indent="-2271395" algn="just">
              <a:lnSpc>
                <a:spcPct val="100000"/>
              </a:lnSpc>
              <a:spcBef>
                <a:spcPts val="105"/>
              </a:spcBef>
            </a:pPr>
            <a:r>
              <a:rPr lang="es-AR" sz="24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Pueden contener tipos de </a:t>
            </a:r>
            <a:r>
              <a:rPr lang="es-AR" sz="2400" spc="-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datos </a:t>
            </a:r>
            <a:r>
              <a:rPr lang="es-AR" sz="24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primitivos u </a:t>
            </a:r>
          </a:p>
          <a:p>
            <a:pPr marL="2283460" marR="5080" indent="-2271395" algn="just">
              <a:lnSpc>
                <a:spcPct val="100000"/>
              </a:lnSpc>
              <a:spcBef>
                <a:spcPts val="105"/>
              </a:spcBef>
            </a:pPr>
            <a:r>
              <a:rPr lang="es-AR" sz="24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objetos, p</a:t>
            </a:r>
            <a:r>
              <a:rPr lang="es-ES" sz="2400" spc="-1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ero </a:t>
            </a:r>
            <a:r>
              <a:rPr lang="es-ES" sz="2400" spc="-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siempre </a:t>
            </a:r>
            <a:r>
              <a:rPr lang="es-ES" sz="24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asociado </a:t>
            </a:r>
            <a:r>
              <a:rPr lang="es-E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</a:t>
            </a:r>
            <a:r>
              <a:rPr lang="es-ES" sz="24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 </a:t>
            </a:r>
            <a:r>
              <a:rPr lang="es-ES" sz="24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solo </a:t>
            </a:r>
          </a:p>
          <a:p>
            <a:pPr marL="2283460" marR="5080" indent="-2271395" algn="just">
              <a:lnSpc>
                <a:spcPct val="100000"/>
              </a:lnSpc>
              <a:spcBef>
                <a:spcPts val="105"/>
              </a:spcBef>
            </a:pPr>
            <a:r>
              <a:rPr lang="es-ES" sz="2400" spc="-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tipo de</a:t>
            </a:r>
            <a:r>
              <a:rPr lang="es-ES" sz="2400" spc="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400" spc="-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datos</a:t>
            </a:r>
            <a:endParaRPr lang="es-ES" sz="24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283460" marR="5080" indent="-2271395" algn="just">
              <a:lnSpc>
                <a:spcPct val="100000"/>
              </a:lnSpc>
              <a:spcBef>
                <a:spcPts val="105"/>
              </a:spcBef>
            </a:pPr>
            <a:endParaRPr lang="es-ES"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/>
        </p:nvSpPr>
        <p:spPr>
          <a:xfrm>
            <a:off x="341712" y="48740"/>
            <a:ext cx="651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ARRAYS EN JAVA </a:t>
            </a:r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000" y="767644"/>
            <a:ext cx="8215165" cy="4308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9801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/>
        </p:nvSpPr>
        <p:spPr>
          <a:xfrm>
            <a:off x="541867" y="203450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Formas de declarar un array</a:t>
            </a:r>
            <a:endParaRPr sz="2600" b="1" u="sng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485422" y="1014228"/>
            <a:ext cx="8116711" cy="1428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lang="es-ES" sz="2000" spc="-5" dirty="0">
                <a:solidFill>
                  <a:srgbClr val="FFFFFF"/>
                </a:solidFill>
                <a:latin typeface="+mj-lt"/>
                <a:cs typeface="Carlito"/>
              </a:rPr>
              <a:t>La declaración de un arreglo tiene dos partes: </a:t>
            </a:r>
            <a:r>
              <a:rPr lang="es-ES" sz="2000" dirty="0">
                <a:solidFill>
                  <a:srgbClr val="FFFFFF"/>
                </a:solidFill>
                <a:latin typeface="+mj-lt"/>
                <a:cs typeface="Carlito"/>
              </a:rPr>
              <a:t>el </a:t>
            </a:r>
            <a:r>
              <a:rPr lang="es-ES" sz="2000" b="1" spc="-5" dirty="0">
                <a:solidFill>
                  <a:srgbClr val="FFFF00"/>
                </a:solidFill>
                <a:latin typeface="+mj-lt"/>
                <a:cs typeface="Carlito"/>
              </a:rPr>
              <a:t>tipo de </a:t>
            </a:r>
            <a:r>
              <a:rPr lang="es-ES" sz="2000" b="1" spc="-10" dirty="0">
                <a:solidFill>
                  <a:srgbClr val="FFFF00"/>
                </a:solidFill>
                <a:latin typeface="+mj-lt"/>
                <a:cs typeface="Carlito"/>
              </a:rPr>
              <a:t>datos </a:t>
            </a:r>
            <a:r>
              <a:rPr lang="es-ES" sz="2000" spc="-5" dirty="0">
                <a:solidFill>
                  <a:srgbClr val="FFFFFF"/>
                </a:solidFill>
                <a:latin typeface="+mj-lt"/>
                <a:cs typeface="Carlito"/>
              </a:rPr>
              <a:t>del arreglo (el tipo de datos que va a contener) seguido de </a:t>
            </a:r>
            <a:r>
              <a:rPr lang="es-ES" sz="2000" b="1" spc="-10" dirty="0">
                <a:solidFill>
                  <a:srgbClr val="FFFF00"/>
                </a:solidFill>
                <a:latin typeface="+mj-lt"/>
                <a:cs typeface="Carlito"/>
              </a:rPr>
              <a:t>corchetes</a:t>
            </a:r>
            <a:r>
              <a:rPr lang="es-ES" sz="2000" spc="-10" dirty="0">
                <a:solidFill>
                  <a:srgbClr val="FFFFFF"/>
                </a:solidFill>
                <a:latin typeface="+mj-lt"/>
                <a:cs typeface="Carlito"/>
              </a:rPr>
              <a:t> </a:t>
            </a:r>
            <a:r>
              <a:rPr lang="es-ES" sz="2000" dirty="0">
                <a:solidFill>
                  <a:srgbClr val="FFFFFF"/>
                </a:solidFill>
                <a:latin typeface="+mj-lt"/>
                <a:cs typeface="Carlito"/>
              </a:rPr>
              <a:t>y el </a:t>
            </a:r>
            <a:r>
              <a:rPr lang="es-ES" sz="2000" b="1" spc="-10" dirty="0">
                <a:solidFill>
                  <a:srgbClr val="FFFF00"/>
                </a:solidFill>
                <a:latin typeface="+mj-lt"/>
                <a:cs typeface="Carlito"/>
              </a:rPr>
              <a:t>nombre </a:t>
            </a:r>
            <a:r>
              <a:rPr lang="es-ES" sz="2000" b="1" spc="-5" dirty="0">
                <a:solidFill>
                  <a:srgbClr val="FFFF00"/>
                </a:solidFill>
                <a:latin typeface="+mj-lt"/>
                <a:cs typeface="Carlito"/>
              </a:rPr>
              <a:t>de </a:t>
            </a:r>
            <a:r>
              <a:rPr lang="es-ES" sz="2000" b="1" dirty="0">
                <a:solidFill>
                  <a:srgbClr val="FFFF00"/>
                </a:solidFill>
                <a:latin typeface="+mj-lt"/>
                <a:cs typeface="Carlito"/>
              </a:rPr>
              <a:t>la</a:t>
            </a:r>
            <a:r>
              <a:rPr lang="es-ES" sz="2000" b="1" spc="30" dirty="0">
                <a:solidFill>
                  <a:srgbClr val="FFFF00"/>
                </a:solidFill>
                <a:latin typeface="+mj-lt"/>
                <a:cs typeface="Carlito"/>
              </a:rPr>
              <a:t> </a:t>
            </a:r>
            <a:r>
              <a:rPr lang="es-ES" sz="2000" b="1" spc="-5" dirty="0">
                <a:solidFill>
                  <a:srgbClr val="FFFF00"/>
                </a:solidFill>
                <a:latin typeface="+mj-lt"/>
                <a:cs typeface="Carlito"/>
              </a:rPr>
              <a:t>variable </a:t>
            </a:r>
            <a:r>
              <a:rPr lang="es-ES" sz="2000" spc="-5" dirty="0">
                <a:solidFill>
                  <a:srgbClr val="FFFFFF"/>
                </a:solidFill>
                <a:latin typeface="+mj-lt"/>
                <a:cs typeface="Carlito"/>
              </a:rPr>
              <a:t>(o también pueden ponerse los corchetes al final)</a:t>
            </a:r>
            <a:endParaRPr lang="es-ES" sz="2000" dirty="0">
              <a:latin typeface="+mj-lt"/>
              <a:cs typeface="Carlito"/>
            </a:endParaRPr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356" y="2442794"/>
            <a:ext cx="5811309" cy="238232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 txBox="1"/>
          <p:nvPr/>
        </p:nvSpPr>
        <p:spPr>
          <a:xfrm>
            <a:off x="282625" y="13263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Forma de instanciar un array</a:t>
            </a:r>
            <a:endParaRPr sz="2600" b="1" u="sng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282625" y="448360"/>
            <a:ext cx="83313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Como un Array es considerado un </a:t>
            </a:r>
            <a:r>
              <a:rPr lang="es-419" sz="18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Objeto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en Java, </a:t>
            </a:r>
            <a:r>
              <a:rPr lang="es-419" sz="18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debe crearse una instancia de este objeto. </a:t>
            </a:r>
            <a:r>
              <a:rPr lang="es-419" sz="18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Por ende, de forma similar al resto de los objetos, se usa el operador new. </a:t>
            </a:r>
          </a:p>
          <a:p>
            <a:pPr>
              <a:lnSpc>
                <a:spcPct val="150000"/>
              </a:lnSpc>
            </a:pPr>
            <a:r>
              <a:rPr lang="es-ES" sz="1800" spc="-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Para crear el </a:t>
            </a:r>
            <a:r>
              <a:rPr lang="es-ES" sz="1800" spc="-25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array </a:t>
            </a:r>
            <a:r>
              <a:rPr lang="es-ES" sz="1800" b="1" spc="-2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hay que usar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 </a:t>
            </a:r>
            <a:r>
              <a:rPr lang="es-ES" sz="1800" b="1" spc="-1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operador </a:t>
            </a:r>
            <a:r>
              <a:rPr lang="es-ES" sz="1800" b="1" spc="-3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new,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más el </a:t>
            </a:r>
            <a:r>
              <a:rPr lang="es-ES" sz="1800" b="1" spc="-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tipo de los  elementos, </a:t>
            </a:r>
            <a:r>
              <a:rPr lang="es-ES" sz="18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más el </a:t>
            </a:r>
            <a:r>
              <a:rPr lang="es-ES" sz="1800" b="1" spc="-1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número </a:t>
            </a:r>
            <a:r>
              <a:rPr lang="es-ES" sz="1800" b="1" spc="-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</a:t>
            </a:r>
            <a:r>
              <a:rPr lang="es-ES" sz="1800" b="1" spc="-1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1800" b="1" spc="-5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elementos.</a:t>
            </a:r>
            <a:endParaRPr sz="1800" b="1" dirty="0">
              <a:solidFill>
                <a:srgbClr val="FFFF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10486"/>
            <a:ext cx="9144000" cy="241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/>
        </p:nvSpPr>
        <p:spPr>
          <a:xfrm>
            <a:off x="395650" y="440875"/>
            <a:ext cx="81618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Existe una forma abreviada de hacer estos dos pasos: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Declarar e Instanciar en una sola línea de código,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al igual que como lo hacíamos con cualquier Objeto.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6918300" y="1028700"/>
            <a:ext cx="2249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852" y="2178756"/>
            <a:ext cx="6387395" cy="2720622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</p:pic>
      <p:sp>
        <p:nvSpPr>
          <p:cNvPr id="211" name="Google Shape;211;p22"/>
          <p:cNvSpPr txBox="1"/>
          <p:nvPr/>
        </p:nvSpPr>
        <p:spPr>
          <a:xfrm>
            <a:off x="0" y="4323600"/>
            <a:ext cx="4244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339100" y="138010"/>
            <a:ext cx="651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CLASE STRING</a:t>
            </a:r>
          </a:p>
        </p:txBody>
      </p:sp>
      <p:sp>
        <p:nvSpPr>
          <p:cNvPr id="151" name="Google Shape;151;p15"/>
          <p:cNvSpPr txBox="1"/>
          <p:nvPr/>
        </p:nvSpPr>
        <p:spPr>
          <a:xfrm>
            <a:off x="338550" y="966312"/>
            <a:ext cx="84669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 una de las clases más utilizadas en el lenguaje, y se utiliza para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representar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      y manipular cadenas de caracteres </a:t>
            </a:r>
            <a:r>
              <a:rPr lang="es-419" sz="18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(letras, números y caracteres especiales).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b="1" dirty="0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 </a:t>
            </a: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Las variables del tipo </a:t>
            </a:r>
            <a:r>
              <a:rPr lang="es-419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son objetos, por lo cual tienen acceso a sus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métodos. Algunos métodos se pueden utilizar de manera estática con la clase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</a:t>
            </a:r>
            <a:r>
              <a:rPr lang="es-419" sz="1800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(tema que se verá más adelante), y otros vamos a necesitar una instancia  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de un objeto</a:t>
            </a:r>
            <a:endParaRPr lang="es-419" sz="18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b="1" dirty="0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=&gt;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Es una clase </a:t>
            </a:r>
            <a:r>
              <a:rPr lang="es-419" sz="18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final</a:t>
            </a:r>
            <a:r>
              <a:rPr lang="es-419" sz="1800" b="1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(</a:t>
            </a:r>
            <a:r>
              <a:rPr lang="es-419" sz="18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 puede ser heredada).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/>
        </p:nvSpPr>
        <p:spPr>
          <a:xfrm>
            <a:off x="581025" y="813900"/>
            <a:ext cx="798195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También existe una forma de declarar, instanciar e inicializar el array en una sola línea de código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11" y="1943099"/>
            <a:ext cx="9053689" cy="1797628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/>
        </p:nvSpPr>
        <p:spPr>
          <a:xfrm>
            <a:off x="1" y="197111"/>
            <a:ext cx="91440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Cómo acceder a las posiciones de un array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y asignar valores</a:t>
            </a:r>
            <a:endParaRPr sz="2600" b="1" u="sng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632178" y="1740768"/>
            <a:ext cx="7890933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forma de acceder a los elementos de un arreglo es por medio de su posición (índice) en el arreglo, a través de los [ ].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419"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Una vez en la posición podemos asignarle el valor correspondiente según el tipo de dato del arreglo como a cualquier otra variable que estuvimos trabajando.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78" y="1535289"/>
            <a:ext cx="8906933" cy="34532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222;p24">
            <a:extLst>
              <a:ext uri="{FF2B5EF4-FFF2-40B4-BE49-F238E27FC236}">
                <a16:creationId xmlns:a16="http://schemas.microsoft.com/office/drawing/2014/main" id="{15F0457D-6B2F-5F51-4543-1F7A1D24144A}"/>
              </a:ext>
            </a:extLst>
          </p:cNvPr>
          <p:cNvSpPr txBox="1"/>
          <p:nvPr/>
        </p:nvSpPr>
        <p:spPr>
          <a:xfrm>
            <a:off x="1" y="197111"/>
            <a:ext cx="91440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Cómo acceder a las posiciones de un array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y asignar valores</a:t>
            </a:r>
            <a:endParaRPr sz="2600" b="1" u="sng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215254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/>
        </p:nvSpPr>
        <p:spPr>
          <a:xfrm>
            <a:off x="350446" y="64925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Manipulación de </a:t>
            </a:r>
            <a:r>
              <a:rPr lang="es-419" sz="2600" b="1" u="sng" dirty="0" err="1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arrays</a:t>
            </a:r>
            <a:endParaRPr sz="2600" b="1" u="sng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5"/>
          <p:cNvSpPr txBox="1"/>
          <p:nvPr/>
        </p:nvSpPr>
        <p:spPr>
          <a:xfrm>
            <a:off x="519288" y="815112"/>
            <a:ext cx="8026401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Para poder </a:t>
            </a:r>
            <a:r>
              <a:rPr lang="es-419" sz="2000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recorrer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un arreglo vamos a necesitar conocer cuál es su longitud.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Como los arreglos son objetos, también poseen métodos, y uno de ellos es: 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519290" y="2761553"/>
            <a:ext cx="8026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length</a:t>
            </a:r>
            <a:r>
              <a:rPr lang="es-419" sz="20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Retorna la longitud total del arreglo (esté cargado o no)</a:t>
            </a:r>
            <a:endParaRPr sz="20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2" name="Google Shape;2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1630" y="3397956"/>
            <a:ext cx="5714277" cy="15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11" y="486475"/>
            <a:ext cx="8974667" cy="457094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</p:pic>
      <p:sp>
        <p:nvSpPr>
          <p:cNvPr id="237" name="Google Shape;237;p26"/>
          <p:cNvSpPr txBox="1"/>
          <p:nvPr/>
        </p:nvSpPr>
        <p:spPr>
          <a:xfrm>
            <a:off x="0" y="-98270"/>
            <a:ext cx="91440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Recorrer arreglos utilizando bucles repetitivos: </a:t>
            </a:r>
            <a:r>
              <a:rPr lang="es-419" sz="2600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While</a:t>
            </a:r>
            <a:endParaRPr sz="2600" b="1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/>
        </p:nvSpPr>
        <p:spPr>
          <a:xfrm>
            <a:off x="0" y="0"/>
            <a:ext cx="91440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Recorrer arreglos utilizando bucles repetitivos: </a:t>
            </a:r>
            <a:r>
              <a:rPr lang="es-419" sz="2600" b="1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For</a:t>
            </a:r>
            <a:endParaRPr sz="2600" b="1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00" y="622300"/>
            <a:ext cx="8963378" cy="4483900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"/>
          <p:cNvSpPr txBox="1"/>
          <p:nvPr/>
        </p:nvSpPr>
        <p:spPr>
          <a:xfrm>
            <a:off x="847200" y="37300"/>
            <a:ext cx="7449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Recorrer arreglos utilizando bucles repetitivos</a:t>
            </a:r>
            <a:endParaRPr sz="2600" b="1" u="sng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5" name="Google Shape;245;p27"/>
          <p:cNvSpPr txBox="1"/>
          <p:nvPr/>
        </p:nvSpPr>
        <p:spPr>
          <a:xfrm>
            <a:off x="847200" y="997008"/>
            <a:ext cx="4209551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Una forma nueva: </a:t>
            </a:r>
            <a:r>
              <a:rPr lang="es-419" sz="2400" b="1" u="sng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for</a:t>
            </a:r>
            <a:r>
              <a:rPr lang="es-419" sz="24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-419" sz="2400" b="1" u="sng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each</a:t>
            </a:r>
            <a:r>
              <a:rPr lang="es-419" sz="24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400" b="1" u="sng" dirty="0">
              <a:solidFill>
                <a:srgbClr val="00B0F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795F64-564B-C295-AAEC-97838105E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0" y="1906815"/>
            <a:ext cx="7494458" cy="265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99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412252" y="556173"/>
            <a:ext cx="651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Formas de declarar y utilizar un </a:t>
            </a:r>
            <a:r>
              <a:rPr lang="es-419" sz="2800" b="1" u="sng" dirty="0" err="1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419" sz="28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92" y="1853834"/>
            <a:ext cx="7596519" cy="2114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07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412252" y="110554"/>
            <a:ext cx="6511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8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Los constructores de la clase </a:t>
            </a:r>
            <a:r>
              <a:rPr lang="es-419" sz="2800" b="1" u="sng" dirty="0" err="1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419" sz="28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</p:txBody>
      </p:sp>
      <p:pic>
        <p:nvPicPr>
          <p:cNvPr id="2" name="Shape 99">
            <a:extLst>
              <a:ext uri="{FF2B5EF4-FFF2-40B4-BE49-F238E27FC236}">
                <a16:creationId xmlns:a16="http://schemas.microsoft.com/office/drawing/2014/main" id="{32A32309-11FC-054B-B366-94772CC6EC1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252" y="877824"/>
            <a:ext cx="8091668" cy="4091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438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/>
        </p:nvSpPr>
        <p:spPr>
          <a:xfrm>
            <a:off x="500154" y="1002689"/>
            <a:ext cx="8113267" cy="371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419" sz="2400" b="1" u="sng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LO MÁS USADO: Comparar </a:t>
            </a:r>
            <a:r>
              <a:rPr lang="es-419" sz="2400" b="1" u="sng" dirty="0" err="1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Strings</a:t>
            </a:r>
            <a:r>
              <a:rPr lang="es-419" sz="24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: </a:t>
            </a: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Hay varias formas, de acuerdo a lo que precise: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469900" algn="l"/>
              </a:tabLst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cs typeface="Trebuchet MS"/>
              </a:rPr>
              <a:t>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469900" algn="l"/>
              </a:tabLst>
            </a:pPr>
            <a:r>
              <a:rPr lang="es-419" sz="2000" b="1" dirty="0">
                <a:solidFill>
                  <a:srgbClr val="00B0F0"/>
                </a:solidFill>
                <a:latin typeface="Lato"/>
                <a:ea typeface="Lato"/>
                <a:cs typeface="Lato"/>
                <a:sym typeface="Lato"/>
              </a:rPr>
              <a:t> a) </a:t>
            </a:r>
            <a:r>
              <a:rPr lang="es-AR" sz="2000" b="1" kern="1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</a:t>
            </a:r>
            <a:r>
              <a:rPr lang="es-AR" sz="2000" b="1" kern="1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b="1" kern="1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compareTo</a:t>
            </a:r>
            <a:r>
              <a:rPr lang="es-AR" sz="2000" b="1" kern="1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AR" sz="2000" b="1" kern="100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es-AR" sz="2000" b="1" kern="1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b): </a:t>
            </a:r>
            <a:r>
              <a:rPr lang="es-AR" sz="20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Compara contra la cadena del argumento,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469900" algn="l"/>
              </a:tabLst>
            </a:pPr>
            <a:r>
              <a:rPr lang="es-ES" sz="20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devolviendo:</a:t>
            </a:r>
            <a:endParaRPr lang="es-AR" sz="2000" kern="1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2">
              <a:spcAft>
                <a:spcPts val="800"/>
              </a:spcAft>
              <a:tabLst>
                <a:tab pos="469900" algn="l"/>
              </a:tabLst>
            </a:pPr>
            <a:r>
              <a:rPr lang="es-AR" sz="20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 un valor negativo si la cadena es anterior a b</a:t>
            </a:r>
            <a:endParaRPr lang="es-AR" sz="2000" kern="1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2">
              <a:spcAft>
                <a:spcPts val="800"/>
              </a:spcAft>
              <a:tabLst>
                <a:tab pos="469900" algn="l"/>
              </a:tabLst>
            </a:pPr>
            <a:r>
              <a:rPr lang="es-AR" sz="20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 cero (0) si la cadena es igual a b</a:t>
            </a:r>
            <a:endParaRPr lang="es-AR" sz="2000" kern="1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914400" lvl="2">
              <a:spcAft>
                <a:spcPts val="800"/>
              </a:spcAft>
              <a:tabLst>
                <a:tab pos="469900" algn="l"/>
              </a:tabLst>
            </a:pPr>
            <a:r>
              <a:rPr lang="es-AR" sz="20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 un valor positivo si la cadena es posterior a b</a:t>
            </a:r>
            <a:endParaRPr lang="es-AR" sz="2000" kern="1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  <a:tab pos="469900" algn="l"/>
              </a:tabLst>
            </a:pPr>
            <a:endParaRPr sz="2000" dirty="0">
              <a:solidFill>
                <a:srgbClr val="00B0F0"/>
              </a:solidFill>
            </a:endParaRPr>
          </a:p>
        </p:txBody>
      </p:sp>
      <p:sp>
        <p:nvSpPr>
          <p:cNvPr id="2" name="Google Shape;150;p15">
            <a:extLst>
              <a:ext uri="{FF2B5EF4-FFF2-40B4-BE49-F238E27FC236}">
                <a16:creationId xmlns:a16="http://schemas.microsoft.com/office/drawing/2014/main" id="{974F38EF-7C12-2F77-B73E-B91C49C7DDCF}"/>
              </a:ext>
            </a:extLst>
          </p:cNvPr>
          <p:cNvSpPr txBox="1"/>
          <p:nvPr/>
        </p:nvSpPr>
        <p:spPr>
          <a:xfrm>
            <a:off x="474134" y="158045"/>
            <a:ext cx="8669866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ALGUNOS DE LOS MÉTODOS DE LA CLASE STRING: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/>
        </p:nvSpPr>
        <p:spPr>
          <a:xfrm>
            <a:off x="579177" y="585000"/>
            <a:ext cx="7985644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419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b)</a:t>
            </a:r>
            <a:r>
              <a:rPr lang="es-419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 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Operador relacional de igualdad (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==):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Compara por referencia</a:t>
            </a:r>
          </a:p>
          <a:p>
            <a:pPr marL="12700">
              <a:tabLst>
                <a:tab pos="469265" algn="l"/>
                <a:tab pos="469900" algn="l"/>
              </a:tabLst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c)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Método </a:t>
            </a:r>
            <a:r>
              <a:rPr lang="es-AR" sz="2000" b="1" kern="100" dirty="0" err="1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boolean</a:t>
            </a:r>
            <a:r>
              <a:rPr lang="es-AR" sz="2000" b="1" kern="100" dirty="0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dirty="0" err="1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equals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AR" sz="2000" b="1" kern="100" dirty="0" err="1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es-AR" sz="2000" b="1" kern="100" dirty="0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</a:t>
            </a:r>
            <a:r>
              <a:rPr lang="es-ES" sz="2000" b="1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): </a:t>
            </a:r>
            <a:r>
              <a:rPr lang="es-E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ompara por valor</a:t>
            </a:r>
          </a:p>
          <a:p>
            <a:pPr marL="12700">
              <a:tabLst>
                <a:tab pos="469265" algn="l"/>
                <a:tab pos="469900" algn="l"/>
              </a:tabLst>
            </a:pP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s-E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d)</a:t>
            </a:r>
            <a:r>
              <a:rPr lang="es-E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Método </a:t>
            </a:r>
            <a:r>
              <a:rPr lang="es-AR" sz="2000" b="1" kern="100" dirty="0" err="1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boolean</a:t>
            </a:r>
            <a:r>
              <a:rPr lang="es-AR" sz="2000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b="1" kern="100" dirty="0" err="1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equalsIgnoreCase</a:t>
            </a:r>
            <a:r>
              <a:rPr lang="es-AR" sz="2000" b="1" kern="100" dirty="0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</a:t>
            </a:r>
            <a:r>
              <a:rPr lang="es-AR" sz="2000" b="1" kern="100" dirty="0" err="1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String</a:t>
            </a:r>
            <a:r>
              <a:rPr lang="es-AR" sz="2000" b="1" kern="100" dirty="0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b)</a:t>
            </a:r>
            <a:r>
              <a:rPr lang="es-AR" sz="2000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  <a:r>
              <a:rPr lang="es-AR" sz="2000" kern="1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s-AR" sz="2000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ompara </a:t>
            </a:r>
            <a:r>
              <a:rPr lang="es-AR" sz="2000" kern="100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indepen</a:t>
            </a:r>
            <a:r>
              <a:rPr lang="es-AR" sz="2000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</a:t>
            </a:r>
          </a:p>
          <a:p>
            <a:pPr marL="12700">
              <a:tabLst>
                <a:tab pos="469265" algn="l"/>
                <a:tab pos="469900" algn="l"/>
              </a:tabLst>
            </a:pPr>
            <a:r>
              <a:rPr lang="es-AR" sz="2000" kern="1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    </a:t>
            </a:r>
            <a:r>
              <a:rPr lang="es-AR" sz="2000" kern="100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dientemente</a:t>
            </a:r>
            <a:r>
              <a:rPr lang="es-AR" sz="2000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 mayúsculas o minúsculas</a:t>
            </a:r>
            <a:endParaRPr sz="20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Google Shape;150;p15">
            <a:extLst>
              <a:ext uri="{FF2B5EF4-FFF2-40B4-BE49-F238E27FC236}">
                <a16:creationId xmlns:a16="http://schemas.microsoft.com/office/drawing/2014/main" id="{974F38EF-7C12-2F77-B73E-B91C49C7DDCF}"/>
              </a:ext>
            </a:extLst>
          </p:cNvPr>
          <p:cNvSpPr txBox="1"/>
          <p:nvPr/>
        </p:nvSpPr>
        <p:spPr>
          <a:xfrm>
            <a:off x="316090" y="0"/>
            <a:ext cx="8669866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ALGUNOS DE LOS MÉTODOS DE LA CLASE STRING: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278BB3-18A3-EC58-647A-ED6766925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6" y="2099733"/>
            <a:ext cx="7773485" cy="2903725"/>
          </a:xfrm>
          <a:prstGeom prst="rect">
            <a:avLst/>
          </a:prstGeom>
          <a:ln w="2857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95675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/>
        </p:nvSpPr>
        <p:spPr>
          <a:xfrm>
            <a:off x="0" y="1467533"/>
            <a:ext cx="8827911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1" algn="just">
              <a:spcAft>
                <a:spcPts val="800"/>
              </a:spcAft>
              <a:tabLst>
                <a:tab pos="469900" algn="l"/>
              </a:tabLst>
            </a:pPr>
            <a:r>
              <a:rPr lang="es-AR" sz="2000" b="1" kern="100" dirty="0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</a:t>
            </a:r>
            <a:r>
              <a:rPr lang="es-AR" sz="2000" b="1" kern="100" dirty="0" err="1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</a:t>
            </a:r>
            <a:r>
              <a:rPr lang="es-AR" sz="2000" b="1" kern="100" dirty="0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b="1" kern="100" dirty="0" err="1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length</a:t>
            </a:r>
            <a:r>
              <a:rPr lang="es-AR" sz="2000" b="1" kern="100" dirty="0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() </a:t>
            </a:r>
            <a:r>
              <a:rPr lang="es-AR" sz="2000" b="1" kern="100" dirty="0">
                <a:solidFill>
                  <a:srgbClr val="FFFF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AR" sz="2000" b="1" kern="1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Retorna el </a:t>
            </a:r>
            <a:r>
              <a:rPr lang="es-AR" sz="20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número de caracteres</a:t>
            </a:r>
          </a:p>
          <a:p>
            <a:pPr marL="457200" lvl="1" algn="just">
              <a:spcAft>
                <a:spcPts val="800"/>
              </a:spcAft>
              <a:tabLst>
                <a:tab pos="469900" algn="l"/>
              </a:tabLst>
            </a:pPr>
            <a:endParaRPr lang="es-AR" sz="2000" b="1" kern="1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1" algn="just">
              <a:spcAft>
                <a:spcPts val="800"/>
              </a:spcAft>
              <a:tabLst>
                <a:tab pos="469900" algn="l"/>
              </a:tabLst>
            </a:pPr>
            <a:r>
              <a:rPr lang="es-AR" sz="2000" b="1" kern="100" dirty="0">
                <a:solidFill>
                  <a:srgbClr val="FFFF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=&gt; Para concatenar cadenas</a:t>
            </a:r>
            <a:r>
              <a:rPr lang="es-AR" sz="20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simplemente se </a:t>
            </a:r>
            <a:r>
              <a:rPr lang="es-AR" sz="2000" b="1" kern="100" dirty="0" err="1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utiiza</a:t>
            </a:r>
            <a:r>
              <a:rPr lang="es-AR" sz="20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spc="-11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el</a:t>
            </a:r>
            <a:r>
              <a:rPr lang="es-ES" sz="2000" b="1" spc="-26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spc="-8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operador</a:t>
            </a:r>
            <a:r>
              <a:rPr lang="es-ES" sz="2000" b="1" spc="-26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s-ES" sz="2000" b="1" spc="-10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  </a:t>
            </a:r>
            <a:r>
              <a:rPr lang="es-ES" sz="2000" b="1" spc="-45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suma</a:t>
            </a:r>
            <a:endParaRPr lang="es-AR" sz="2000" kern="1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Google Shape;150;p15">
            <a:extLst>
              <a:ext uri="{FF2B5EF4-FFF2-40B4-BE49-F238E27FC236}">
                <a16:creationId xmlns:a16="http://schemas.microsoft.com/office/drawing/2014/main" id="{974F38EF-7C12-2F77-B73E-B91C49C7DDCF}"/>
              </a:ext>
            </a:extLst>
          </p:cNvPr>
          <p:cNvSpPr txBox="1"/>
          <p:nvPr/>
        </p:nvSpPr>
        <p:spPr>
          <a:xfrm>
            <a:off x="474134" y="393940"/>
            <a:ext cx="8669866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ALGUNOS DE LOS MÉTODOS DE LA CLASE STRING: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BC2DCF7-25B4-08F3-0A50-6B16BE211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879" y="3253648"/>
            <a:ext cx="5751988" cy="11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3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/>
        </p:nvSpPr>
        <p:spPr>
          <a:xfrm>
            <a:off x="718015" y="1281028"/>
            <a:ext cx="748052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419" sz="2000" b="1" dirty="0" err="1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toLowerCase</a:t>
            </a:r>
            <a:r>
              <a:rPr lang="es-419" sz="2000" b="1" dirty="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() </a:t>
            </a:r>
            <a:r>
              <a:rPr lang="es-419" sz="20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devuelve una copia de la cadena actual </a:t>
            </a:r>
            <a:r>
              <a:rPr lang="es-419" sz="2000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en minúsculas.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5464" y="2605251"/>
            <a:ext cx="7253071" cy="19642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50;p15">
            <a:extLst>
              <a:ext uri="{FF2B5EF4-FFF2-40B4-BE49-F238E27FC236}">
                <a16:creationId xmlns:a16="http://schemas.microsoft.com/office/drawing/2014/main" id="{C039355A-3A33-16FA-92DC-46A689F7A5B0}"/>
              </a:ext>
            </a:extLst>
          </p:cNvPr>
          <p:cNvSpPr txBox="1"/>
          <p:nvPr/>
        </p:nvSpPr>
        <p:spPr>
          <a:xfrm>
            <a:off x="852351" y="295399"/>
            <a:ext cx="651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Algunos de los métodos de la clase </a:t>
            </a:r>
            <a:r>
              <a:rPr lang="es-419" sz="2600" b="1" u="sng" dirty="0" err="1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String</a:t>
            </a:r>
            <a:r>
              <a:rPr lang="es-419" sz="2600" b="1" u="sng" dirty="0">
                <a:solidFill>
                  <a:srgbClr val="F76409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2600" b="1" u="sng" dirty="0">
              <a:solidFill>
                <a:srgbClr val="F7640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76979970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1132</Words>
  <Application>Microsoft Office PowerPoint</Application>
  <PresentationFormat>Presentación en pantalla (16:9)</PresentationFormat>
  <Paragraphs>117</Paragraphs>
  <Slides>36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Lato</vt:lpstr>
      <vt:lpstr>Arial</vt:lpstr>
      <vt:lpstr>Consolas</vt:lpstr>
      <vt:lpstr>Montserrat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32</cp:revision>
  <dcterms:modified xsi:type="dcterms:W3CDTF">2024-08-27T14:15:48Z</dcterms:modified>
</cp:coreProperties>
</file>