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69" r:id="rId4"/>
    <p:sldId id="258" r:id="rId5"/>
    <p:sldId id="270" r:id="rId6"/>
    <p:sldId id="276" r:id="rId7"/>
    <p:sldId id="275" r:id="rId8"/>
    <p:sldId id="263" r:id="rId9"/>
    <p:sldId id="271" r:id="rId10"/>
    <p:sldId id="277" r:id="rId11"/>
    <p:sldId id="278" r:id="rId12"/>
    <p:sldId id="267" r:id="rId13"/>
    <p:sldId id="272" r:id="rId14"/>
    <p:sldId id="273" r:id="rId15"/>
    <p:sldId id="274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528"/>
    <a:srgbClr val="EE6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2229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6713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c5699acb1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c5699acb1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332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5509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393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58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c5699acb1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c5699acb1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797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c5699acb1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c5699acb1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5054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86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311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367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c5699acb1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c5699acb1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956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270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133" y="4289777"/>
            <a:ext cx="2200455" cy="597397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  <p:pic>
        <p:nvPicPr>
          <p:cNvPr id="135" name="Google Shape;13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1300" y="256326"/>
            <a:ext cx="3488425" cy="34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>
            <a:spLocks noGrp="1"/>
          </p:cNvSpPr>
          <p:nvPr>
            <p:ph type="title" idx="4294967295"/>
          </p:nvPr>
        </p:nvSpPr>
        <p:spPr>
          <a:xfrm>
            <a:off x="371200" y="667700"/>
            <a:ext cx="4977900" cy="11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000"/>
              <a:t>Programación II</a:t>
            </a:r>
            <a:br>
              <a:rPr lang="es-419" sz="3000"/>
            </a:br>
            <a:r>
              <a:rPr lang="es-419" sz="3000"/>
              <a:t>Desarrollo en Java</a:t>
            </a:r>
            <a:endParaRPr sz="3000"/>
          </a:p>
        </p:txBody>
      </p:sp>
      <p:sp>
        <p:nvSpPr>
          <p:cNvPr id="137" name="Google Shape;137;p13"/>
          <p:cNvSpPr txBox="1"/>
          <p:nvPr/>
        </p:nvSpPr>
        <p:spPr>
          <a:xfrm>
            <a:off x="439800" y="2268998"/>
            <a:ext cx="79005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Clase </a:t>
            </a:r>
            <a:r>
              <a:rPr lang="es-419" sz="24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N°</a:t>
            </a:r>
            <a:r>
              <a:rPr lang="es-419" sz="24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4</a:t>
            </a:r>
            <a:endParaRPr sz="24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Static</a:t>
            </a:r>
            <a:r>
              <a:rPr lang="es-419" sz="24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y Non-</a:t>
            </a:r>
            <a:r>
              <a:rPr lang="es-419" sz="24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Static</a:t>
            </a:r>
            <a:endParaRPr sz="24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37;p13">
            <a:extLst>
              <a:ext uri="{FF2B5EF4-FFF2-40B4-BE49-F238E27FC236}">
                <a16:creationId xmlns:a16="http://schemas.microsoft.com/office/drawing/2014/main" id="{18EB0027-8DE4-7482-769E-1B4A9215B33D}"/>
              </a:ext>
            </a:extLst>
          </p:cNvPr>
          <p:cNvSpPr txBox="1"/>
          <p:nvPr/>
        </p:nvSpPr>
        <p:spPr>
          <a:xfrm>
            <a:off x="439800" y="3732718"/>
            <a:ext cx="79005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Profesora Carolina Archuby.</a:t>
            </a:r>
            <a:endParaRPr sz="18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5;p14">
            <a:extLst>
              <a:ext uri="{FF2B5EF4-FFF2-40B4-BE49-F238E27FC236}">
                <a16:creationId xmlns:a16="http://schemas.microsoft.com/office/drawing/2014/main" id="{C38D575E-F7D7-2851-D74F-E9887545057A}"/>
              </a:ext>
            </a:extLst>
          </p:cNvPr>
          <p:cNvSpPr txBox="1"/>
          <p:nvPr/>
        </p:nvSpPr>
        <p:spPr>
          <a:xfrm>
            <a:off x="812800" y="1609195"/>
            <a:ext cx="7461213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419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 sólo existen métodos </a:t>
            </a:r>
            <a:r>
              <a:rPr lang="es-419" sz="2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static</a:t>
            </a:r>
            <a:r>
              <a:rPr lang="es-419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también podemos encontrar </a:t>
            </a:r>
            <a:r>
              <a:rPr lang="es-419" sz="2000" b="1" u="sng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ATRIBUTOS DE CLASE STATIC:</a:t>
            </a:r>
          </a:p>
          <a:p>
            <a:pPr marL="12700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s-419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69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Wingdings" panose="05000000000000000000" pitchFamily="2" charset="2"/>
              <a:buChar char="q"/>
            </a:pP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UN VALOR COMPARTIDO </a:t>
            </a:r>
          </a:p>
          <a:p>
            <a:pPr marL="12700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POR TODAS LAS INSTANCIAS DE UNA CLASE.</a:t>
            </a:r>
          </a:p>
          <a:p>
            <a:pPr marL="12700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s-ES" sz="2000" dirty="0">
              <a:solidFill>
                <a:srgbClr val="FFFF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127000" algn="ctr">
              <a:buClr>
                <a:schemeClr val="lt1"/>
              </a:buClr>
              <a:buSzPts val="1600"/>
            </a:pP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Cuando se crean objetos de una clase que contiene campos </a:t>
            </a:r>
            <a:r>
              <a:rPr lang="es-ES" sz="20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static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, </a:t>
            </a:r>
            <a:r>
              <a:rPr lang="es-E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todos los objetos de la clase comparten una copia de los campos </a:t>
            </a:r>
            <a:r>
              <a:rPr lang="es-ES" sz="20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static</a:t>
            </a:r>
            <a:r>
              <a:rPr lang="es-E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de esa clase.</a:t>
            </a:r>
            <a:endParaRPr sz="2000" b="1" dirty="0">
              <a:solidFill>
                <a:srgbClr val="00B0F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5" name="Google Shape;144;p14">
            <a:extLst>
              <a:ext uri="{FF2B5EF4-FFF2-40B4-BE49-F238E27FC236}">
                <a16:creationId xmlns:a16="http://schemas.microsoft.com/office/drawing/2014/main" id="{D2DFC39D-D0CC-1323-2D74-2F37D37C8FF5}"/>
              </a:ext>
            </a:extLst>
          </p:cNvPr>
          <p:cNvSpPr txBox="1"/>
          <p:nvPr/>
        </p:nvSpPr>
        <p:spPr>
          <a:xfrm>
            <a:off x="373513" y="521839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68528"/>
                </a:solidFill>
                <a:latin typeface="Lato"/>
                <a:ea typeface="Lato"/>
                <a:cs typeface="Lato"/>
                <a:sym typeface="Lato"/>
              </a:rPr>
              <a:t>VARIABLES ESTÁTICAS:</a:t>
            </a:r>
          </a:p>
        </p:txBody>
      </p:sp>
    </p:spTree>
    <p:extLst>
      <p:ext uri="{BB962C8B-B14F-4D97-AF65-F5344CB8AC3E}">
        <p14:creationId xmlns:p14="http://schemas.microsoft.com/office/powerpoint/2010/main" val="238045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5;p14">
            <a:extLst>
              <a:ext uri="{FF2B5EF4-FFF2-40B4-BE49-F238E27FC236}">
                <a16:creationId xmlns:a16="http://schemas.microsoft.com/office/drawing/2014/main" id="{C38D575E-F7D7-2851-D74F-E9887545057A}"/>
              </a:ext>
            </a:extLst>
          </p:cNvPr>
          <p:cNvSpPr txBox="1"/>
          <p:nvPr/>
        </p:nvSpPr>
        <p:spPr>
          <a:xfrm>
            <a:off x="484632" y="957769"/>
            <a:ext cx="8174736" cy="4185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 Se declaran de igual manera que otra variable, añadiendo como </a:t>
            </a: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prefijo la palabra reservada </a:t>
            </a:r>
            <a:r>
              <a:rPr lang="es-ES" sz="2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static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; </a:t>
            </a: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s-ES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 </a:t>
            </a:r>
            <a:r>
              <a:rPr lang="es-ES" sz="20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Las variables miembro </a:t>
            </a:r>
            <a:r>
              <a:rPr lang="es-ES" sz="2000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static</a:t>
            </a:r>
            <a:r>
              <a:rPr lang="es-ES" sz="20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no forman parte de los objetos de la </a:t>
            </a: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ES" sz="20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clase sino de la propia clase; </a:t>
            </a: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s-ES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 Se accede a ellas de la manera habitual, simplemente con su</a:t>
            </a: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nombre. Desde el exterior se accede con el nombre de la clase,</a:t>
            </a: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el selector y el nombre de la variable.</a:t>
            </a: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s-ES" sz="20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ES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=&gt; 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Los atributos estáticos deben llevar un modificador de acceso que </a:t>
            </a: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permita su uso desde el exterior de la misma, este puede ser </a:t>
            </a:r>
            <a:r>
              <a:rPr lang="es-ES" sz="2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public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</a:t>
            </a:r>
            <a:r>
              <a:rPr lang="es-ES" sz="2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protected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 ninguno.</a:t>
            </a:r>
            <a:endParaRPr sz="20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5" name="Google Shape;144;p14">
            <a:extLst>
              <a:ext uri="{FF2B5EF4-FFF2-40B4-BE49-F238E27FC236}">
                <a16:creationId xmlns:a16="http://schemas.microsoft.com/office/drawing/2014/main" id="{D2DFC39D-D0CC-1323-2D74-2F37D37C8FF5}"/>
              </a:ext>
            </a:extLst>
          </p:cNvPr>
          <p:cNvSpPr txBox="1"/>
          <p:nvPr/>
        </p:nvSpPr>
        <p:spPr>
          <a:xfrm>
            <a:off x="410089" y="210943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68528"/>
                </a:solidFill>
                <a:latin typeface="Lato"/>
                <a:ea typeface="Lato"/>
                <a:cs typeface="Lato"/>
                <a:sym typeface="Lato"/>
              </a:rPr>
              <a:t>VARIABLES ESTÁTICAS:</a:t>
            </a:r>
          </a:p>
        </p:txBody>
      </p:sp>
    </p:spTree>
    <p:extLst>
      <p:ext uri="{BB962C8B-B14F-4D97-AF65-F5344CB8AC3E}">
        <p14:creationId xmlns:p14="http://schemas.microsoft.com/office/powerpoint/2010/main" val="2768859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4;p14">
            <a:extLst>
              <a:ext uri="{FF2B5EF4-FFF2-40B4-BE49-F238E27FC236}">
                <a16:creationId xmlns:a16="http://schemas.microsoft.com/office/drawing/2014/main" id="{D2DFC39D-D0CC-1323-2D74-2F37D37C8FF5}"/>
              </a:ext>
            </a:extLst>
          </p:cNvPr>
          <p:cNvSpPr txBox="1"/>
          <p:nvPr/>
        </p:nvSpPr>
        <p:spPr>
          <a:xfrm>
            <a:off x="238047" y="205750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Un ejemplo de variable estática:</a:t>
            </a:r>
            <a:endParaRPr sz="26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EB5DA7-9C6C-42C5-627F-98B46A5A7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47" y="874245"/>
            <a:ext cx="8657597" cy="414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55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4;p14">
            <a:extLst>
              <a:ext uri="{FF2B5EF4-FFF2-40B4-BE49-F238E27FC236}">
                <a16:creationId xmlns:a16="http://schemas.microsoft.com/office/drawing/2014/main" id="{D2DFC39D-D0CC-1323-2D74-2F37D37C8FF5}"/>
              </a:ext>
            </a:extLst>
          </p:cNvPr>
          <p:cNvSpPr txBox="1"/>
          <p:nvPr/>
        </p:nvSpPr>
        <p:spPr>
          <a:xfrm>
            <a:off x="339647" y="159717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68528"/>
                </a:solidFill>
                <a:latin typeface="Lato"/>
                <a:ea typeface="Lato"/>
                <a:cs typeface="Lato"/>
                <a:sym typeface="Lato"/>
              </a:rPr>
              <a:t>CONSTANTES:</a:t>
            </a:r>
          </a:p>
        </p:txBody>
      </p:sp>
      <p:sp>
        <p:nvSpPr>
          <p:cNvPr id="5" name="Google Shape;145;p14">
            <a:extLst>
              <a:ext uri="{FF2B5EF4-FFF2-40B4-BE49-F238E27FC236}">
                <a16:creationId xmlns:a16="http://schemas.microsoft.com/office/drawing/2014/main" id="{C38D575E-F7D7-2851-D74F-E9887545057A}"/>
              </a:ext>
            </a:extLst>
          </p:cNvPr>
          <p:cNvSpPr txBox="1"/>
          <p:nvPr/>
        </p:nvSpPr>
        <p:spPr>
          <a:xfrm>
            <a:off x="565425" y="2042792"/>
            <a:ext cx="7674722" cy="3023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ES" sz="1800" dirty="0">
                <a:solidFill>
                  <a:schemeClr val="bg1"/>
                </a:solidFill>
              </a:rPr>
              <a:t>La palabra reservada final indica que una vez inicializada, el valor de la variable no puede cambiar.</a:t>
            </a:r>
          </a:p>
          <a:p>
            <a:pPr marL="1270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s-ES" sz="900" dirty="0">
              <a:solidFill>
                <a:schemeClr val="bg1"/>
              </a:solidFill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ES" sz="1800" dirty="0">
                <a:solidFill>
                  <a:schemeClr val="bg1"/>
                </a:solidFill>
              </a:rPr>
              <a:t>Generalmente se establecen como </a:t>
            </a:r>
            <a:r>
              <a:rPr lang="es-ES" sz="1800" dirty="0" err="1">
                <a:solidFill>
                  <a:schemeClr val="bg1"/>
                </a:solidFill>
              </a:rPr>
              <a:t>public</a:t>
            </a:r>
            <a:r>
              <a:rPr lang="es-ES" sz="1800" dirty="0">
                <a:solidFill>
                  <a:schemeClr val="bg1"/>
                </a:solidFill>
              </a:rPr>
              <a:t> para que puedan ser accedidas desde cualquier lugar de nuestro código. </a:t>
            </a:r>
          </a:p>
          <a:p>
            <a:pPr marL="1270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s-ES" sz="900" dirty="0">
              <a:solidFill>
                <a:schemeClr val="bg1"/>
              </a:solidFill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ES" sz="1800" dirty="0">
                <a:solidFill>
                  <a:schemeClr val="bg1"/>
                </a:solidFill>
              </a:rPr>
              <a:t>Son estáticas para que no sea necesario crear una instancia de la clase para poder usarlas. </a:t>
            </a:r>
          </a:p>
          <a:p>
            <a:pPr marL="1270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s-ES" sz="900" dirty="0">
              <a:solidFill>
                <a:schemeClr val="bg1"/>
              </a:solidFill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ES" sz="1800" dirty="0">
                <a:solidFill>
                  <a:schemeClr val="bg1"/>
                </a:solidFill>
              </a:rPr>
              <a:t>EL NOMBRE DE UNA CONSTANTE DEBE ESTAR EN MAYÚSCULA</a:t>
            </a:r>
            <a:endParaRPr sz="18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6B69C36-0680-5016-D661-F44EAE61A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666" y="1091335"/>
            <a:ext cx="6434667" cy="70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69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4;p14">
            <a:extLst>
              <a:ext uri="{FF2B5EF4-FFF2-40B4-BE49-F238E27FC236}">
                <a16:creationId xmlns:a16="http://schemas.microsoft.com/office/drawing/2014/main" id="{D2DFC39D-D0CC-1323-2D74-2F37D37C8FF5}"/>
              </a:ext>
            </a:extLst>
          </p:cNvPr>
          <p:cNvSpPr txBox="1"/>
          <p:nvPr/>
        </p:nvSpPr>
        <p:spPr>
          <a:xfrm>
            <a:off x="339647" y="318639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68528"/>
                </a:solidFill>
                <a:latin typeface="Lato"/>
                <a:ea typeface="Lato"/>
                <a:cs typeface="Lato"/>
                <a:sym typeface="Lato"/>
              </a:rPr>
              <a:t>FINAL</a:t>
            </a: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45;p14">
            <a:extLst>
              <a:ext uri="{FF2B5EF4-FFF2-40B4-BE49-F238E27FC236}">
                <a16:creationId xmlns:a16="http://schemas.microsoft.com/office/drawing/2014/main" id="{0861A8BF-3DEC-9B60-9A2D-3735FF62347D}"/>
              </a:ext>
            </a:extLst>
          </p:cNvPr>
          <p:cNvSpPr txBox="1"/>
          <p:nvPr/>
        </p:nvSpPr>
        <p:spPr>
          <a:xfrm>
            <a:off x="339647" y="1379590"/>
            <a:ext cx="7674722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ES" sz="2000" dirty="0">
                <a:solidFill>
                  <a:schemeClr val="bg1"/>
                </a:solidFill>
              </a:rPr>
              <a:t>La palabra reservada final no es sólo para variables estáticas.</a:t>
            </a:r>
          </a:p>
          <a:p>
            <a:pPr marL="127000"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ES" sz="2000" dirty="0">
                <a:solidFill>
                  <a:schemeClr val="bg1"/>
                </a:solidFill>
              </a:rPr>
              <a:t> </a:t>
            </a: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ES" sz="2000" dirty="0">
                <a:solidFill>
                  <a:schemeClr val="bg1"/>
                </a:solidFill>
              </a:rPr>
              <a:t>Se puede usar final para </a:t>
            </a:r>
            <a:r>
              <a:rPr lang="es-ES" sz="2000" b="1" dirty="0">
                <a:solidFill>
                  <a:srgbClr val="FFFF00"/>
                </a:solidFill>
              </a:rPr>
              <a:t>variables de instancias, variables locales, parámetros de métodos </a:t>
            </a:r>
            <a:r>
              <a:rPr lang="es-ES" sz="2000" dirty="0">
                <a:solidFill>
                  <a:schemeClr val="bg1"/>
                </a:solidFill>
              </a:rPr>
              <a:t>y</a:t>
            </a:r>
            <a:r>
              <a:rPr lang="es-ES" sz="2000" b="1" dirty="0">
                <a:solidFill>
                  <a:srgbClr val="FFFF00"/>
                </a:solidFill>
              </a:rPr>
              <a:t> clases</a:t>
            </a:r>
            <a:r>
              <a:rPr lang="es-ES" sz="2000" dirty="0">
                <a:solidFill>
                  <a:schemeClr val="bg1"/>
                </a:solidFill>
              </a:rPr>
              <a:t>. </a:t>
            </a:r>
          </a:p>
          <a:p>
            <a:pPr marL="127000"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s-ES" sz="2000" dirty="0">
              <a:solidFill>
                <a:schemeClr val="bg1"/>
              </a:solidFill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ES" sz="2000" dirty="0">
                <a:solidFill>
                  <a:schemeClr val="bg1"/>
                </a:solidFill>
              </a:rPr>
              <a:t>Indica que el valor no puede cambiar una vez que fue inicializado. </a:t>
            </a:r>
            <a:endParaRPr sz="20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59646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4;p14">
            <a:extLst>
              <a:ext uri="{FF2B5EF4-FFF2-40B4-BE49-F238E27FC236}">
                <a16:creationId xmlns:a16="http://schemas.microsoft.com/office/drawing/2014/main" id="{D2DFC39D-D0CC-1323-2D74-2F37D37C8FF5}"/>
              </a:ext>
            </a:extLst>
          </p:cNvPr>
          <p:cNvSpPr txBox="1"/>
          <p:nvPr/>
        </p:nvSpPr>
        <p:spPr>
          <a:xfrm>
            <a:off x="508980" y="351552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68528"/>
                </a:solidFill>
                <a:latin typeface="Lato"/>
                <a:ea typeface="Lato"/>
                <a:cs typeface="Lato"/>
                <a:sym typeface="Lato"/>
              </a:rPr>
              <a:t>FINAL</a:t>
            </a: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45;p14">
            <a:extLst>
              <a:ext uri="{FF2B5EF4-FFF2-40B4-BE49-F238E27FC236}">
                <a16:creationId xmlns:a16="http://schemas.microsoft.com/office/drawing/2014/main" id="{7B5A91CA-02A3-FB7A-4F35-0491520740D3}"/>
              </a:ext>
            </a:extLst>
          </p:cNvPr>
          <p:cNvSpPr txBox="1"/>
          <p:nvPr/>
        </p:nvSpPr>
        <p:spPr>
          <a:xfrm>
            <a:off x="830223" y="1354241"/>
            <a:ext cx="7483553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ES" sz="2000" dirty="0">
                <a:solidFill>
                  <a:schemeClr val="bg1"/>
                </a:solidFill>
              </a:rPr>
              <a:t>Una </a:t>
            </a:r>
            <a:r>
              <a:rPr lang="es-ES" sz="2000" b="1" u="sng" dirty="0">
                <a:solidFill>
                  <a:srgbClr val="FFFF00"/>
                </a:solidFill>
              </a:rPr>
              <a:t>variable final</a:t>
            </a:r>
            <a:r>
              <a:rPr lang="es-ES" sz="2000" b="1" dirty="0">
                <a:solidFill>
                  <a:srgbClr val="FFFF00"/>
                </a:solidFill>
              </a:rPr>
              <a:t> </a:t>
            </a:r>
            <a:r>
              <a:rPr lang="es-ES" sz="2000" dirty="0">
                <a:solidFill>
                  <a:schemeClr val="bg1"/>
                </a:solidFill>
              </a:rPr>
              <a:t>significa que no puede cambiar su valor.</a:t>
            </a:r>
          </a:p>
          <a:p>
            <a:pPr marL="1270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ES" sz="2000" dirty="0">
                <a:solidFill>
                  <a:schemeClr val="bg1"/>
                </a:solidFill>
              </a:rPr>
              <a:t> </a:t>
            </a: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ES" sz="2000" dirty="0">
                <a:solidFill>
                  <a:schemeClr val="bg1"/>
                </a:solidFill>
              </a:rPr>
              <a:t>Un </a:t>
            </a:r>
            <a:r>
              <a:rPr lang="es-ES" sz="2000" b="1" u="sng" dirty="0">
                <a:solidFill>
                  <a:srgbClr val="FFFF00"/>
                </a:solidFill>
              </a:rPr>
              <a:t>método final</a:t>
            </a:r>
            <a:r>
              <a:rPr lang="es-ES" sz="2000" b="1" dirty="0">
                <a:solidFill>
                  <a:srgbClr val="FFFF00"/>
                </a:solidFill>
              </a:rPr>
              <a:t> </a:t>
            </a:r>
            <a:r>
              <a:rPr lang="es-ES" sz="2000" dirty="0">
                <a:solidFill>
                  <a:schemeClr val="bg1"/>
                </a:solidFill>
              </a:rPr>
              <a:t>significa que no puede </a:t>
            </a:r>
            <a:r>
              <a:rPr lang="es-ES" sz="2000" dirty="0" err="1">
                <a:solidFill>
                  <a:schemeClr val="bg1"/>
                </a:solidFill>
              </a:rPr>
              <a:t>sobreescribirse</a:t>
            </a:r>
            <a:r>
              <a:rPr lang="es-ES" sz="2000" dirty="0">
                <a:solidFill>
                  <a:schemeClr val="bg1"/>
                </a:solidFill>
              </a:rPr>
              <a:t>. </a:t>
            </a:r>
          </a:p>
          <a:p>
            <a:pPr marL="1270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s-ES" sz="3200" dirty="0">
              <a:solidFill>
                <a:schemeClr val="bg1"/>
              </a:solidFill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ES" sz="2000" dirty="0">
                <a:solidFill>
                  <a:schemeClr val="bg1"/>
                </a:solidFill>
              </a:rPr>
              <a:t>Una </a:t>
            </a:r>
            <a:r>
              <a:rPr lang="es-ES" sz="2000" b="1" u="sng" dirty="0">
                <a:solidFill>
                  <a:srgbClr val="FFFF00"/>
                </a:solidFill>
              </a:rPr>
              <a:t>clase final</a:t>
            </a:r>
            <a:r>
              <a:rPr lang="es-ES" sz="2000" b="1" dirty="0">
                <a:solidFill>
                  <a:srgbClr val="FFFF00"/>
                </a:solidFill>
              </a:rPr>
              <a:t> </a:t>
            </a:r>
            <a:r>
              <a:rPr lang="es-ES" sz="2000" dirty="0">
                <a:solidFill>
                  <a:schemeClr val="bg1"/>
                </a:solidFill>
              </a:rPr>
              <a:t>significa que no puede tener subclases</a:t>
            </a:r>
            <a:endParaRPr sz="20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16465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/>
        </p:nvSpPr>
        <p:spPr>
          <a:xfrm>
            <a:off x="396091" y="764551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TEMAS A DESARROLLAR</a:t>
            </a:r>
            <a:endParaRPr sz="26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260625" y="2635522"/>
            <a:ext cx="79005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AR" sz="2000" dirty="0">
                <a:solidFill>
                  <a:schemeClr val="bg1"/>
                </a:solidFill>
              </a:rPr>
              <a:t>Método regular (non-</a:t>
            </a:r>
            <a:r>
              <a:rPr lang="es-AR" sz="2000" dirty="0" err="1">
                <a:solidFill>
                  <a:schemeClr val="bg1"/>
                </a:solidFill>
              </a:rPr>
              <a:t>static</a:t>
            </a:r>
            <a:r>
              <a:rPr lang="es-AR" sz="2000" dirty="0">
                <a:solidFill>
                  <a:schemeClr val="bg1"/>
                </a:solidFill>
              </a:rPr>
              <a:t>).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AR" sz="2000" dirty="0">
                <a:solidFill>
                  <a:schemeClr val="bg1"/>
                </a:solidFill>
              </a:rPr>
              <a:t>Método estático.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AR" sz="2000" dirty="0">
                <a:solidFill>
                  <a:schemeClr val="bg1"/>
                </a:solidFill>
              </a:rPr>
              <a:t>Métodos regulares vs. Estáticos.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AR" sz="2000" dirty="0">
                <a:solidFill>
                  <a:schemeClr val="bg1"/>
                </a:solidFill>
              </a:rPr>
              <a:t>Variables estáticas.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AR" sz="2000" dirty="0">
                <a:solidFill>
                  <a:schemeClr val="bg1"/>
                </a:solidFill>
              </a:rPr>
              <a:t>Constantes.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AR" sz="2000" dirty="0">
                <a:solidFill>
                  <a:schemeClr val="bg1"/>
                </a:solidFill>
              </a:rPr>
              <a:t>Final.</a:t>
            </a:r>
            <a:endParaRPr sz="16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4;p14">
            <a:extLst>
              <a:ext uri="{FF2B5EF4-FFF2-40B4-BE49-F238E27FC236}">
                <a16:creationId xmlns:a16="http://schemas.microsoft.com/office/drawing/2014/main" id="{B5CFAB6C-9E72-5585-C308-ADE20B68819A}"/>
              </a:ext>
            </a:extLst>
          </p:cNvPr>
          <p:cNvSpPr txBox="1"/>
          <p:nvPr/>
        </p:nvSpPr>
        <p:spPr>
          <a:xfrm>
            <a:off x="260625" y="440794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68528"/>
                </a:solidFill>
                <a:latin typeface="Lato"/>
                <a:ea typeface="Lato"/>
                <a:cs typeface="Lato"/>
                <a:sym typeface="Lato"/>
              </a:rPr>
              <a:t>MÉTODOS REGULARES: NON-STATIC</a:t>
            </a:r>
          </a:p>
        </p:txBody>
      </p:sp>
      <p:sp>
        <p:nvSpPr>
          <p:cNvPr id="3" name="Google Shape;145;p14">
            <a:extLst>
              <a:ext uri="{FF2B5EF4-FFF2-40B4-BE49-F238E27FC236}">
                <a16:creationId xmlns:a16="http://schemas.microsoft.com/office/drawing/2014/main" id="{AC444C8D-C4C5-4792-854A-B4AE21B21937}"/>
              </a:ext>
            </a:extLst>
          </p:cNvPr>
          <p:cNvSpPr txBox="1"/>
          <p:nvPr/>
        </p:nvSpPr>
        <p:spPr>
          <a:xfrm>
            <a:off x="260625" y="1739017"/>
            <a:ext cx="79005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ES" sz="2400" dirty="0">
                <a:solidFill>
                  <a:schemeClr val="bg1"/>
                </a:solidFill>
              </a:rPr>
              <a:t>Son los métodos tradicionales, los que vimos hasta ahora: </a:t>
            </a:r>
            <a:r>
              <a:rPr lang="es-ES" sz="2400" dirty="0">
                <a:solidFill>
                  <a:srgbClr val="FFFF00"/>
                </a:solidFill>
              </a:rPr>
              <a:t>usan valores variables de instancia. </a:t>
            </a: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s-ES" sz="2400" dirty="0">
              <a:solidFill>
                <a:srgbClr val="FFFF00"/>
              </a:solidFill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ES" sz="2400" dirty="0">
                <a:solidFill>
                  <a:srgbClr val="FFFF00"/>
                </a:solidFill>
              </a:rPr>
              <a:t>Es necesario crear una instancia de la clase, para poder invocarlos</a:t>
            </a:r>
            <a:endParaRPr sz="2400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6369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/>
        </p:nvSpPr>
        <p:spPr>
          <a:xfrm>
            <a:off x="238047" y="92861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>
                <a:solidFill>
                  <a:srgbClr val="F68528"/>
                </a:solidFill>
                <a:latin typeface="Lato"/>
                <a:ea typeface="Lato"/>
                <a:cs typeface="Lato"/>
                <a:sym typeface="Lato"/>
              </a:rPr>
              <a:t>Un ejemplo de método non-</a:t>
            </a:r>
            <a:r>
              <a:rPr lang="es-419" sz="2600" b="1" dirty="0" err="1">
                <a:solidFill>
                  <a:srgbClr val="F68528"/>
                </a:solidFill>
                <a:latin typeface="Lato"/>
                <a:ea typeface="Lato"/>
                <a:cs typeface="Lato"/>
                <a:sym typeface="Lato"/>
              </a:rPr>
              <a:t>static</a:t>
            </a:r>
            <a:r>
              <a:rPr lang="es-419" sz="2600" b="1" dirty="0">
                <a:solidFill>
                  <a:srgbClr val="F68528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2600" b="1" dirty="0">
              <a:solidFill>
                <a:srgbClr val="F6852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3616701-40F6-526C-44F1-0EA86EE91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47" y="776383"/>
            <a:ext cx="8702753" cy="427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72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4;p14">
            <a:extLst>
              <a:ext uri="{FF2B5EF4-FFF2-40B4-BE49-F238E27FC236}">
                <a16:creationId xmlns:a16="http://schemas.microsoft.com/office/drawing/2014/main" id="{EF33E956-5865-3122-3E73-D8844B3D2BEF}"/>
              </a:ext>
            </a:extLst>
          </p:cNvPr>
          <p:cNvSpPr txBox="1"/>
          <p:nvPr/>
        </p:nvSpPr>
        <p:spPr>
          <a:xfrm>
            <a:off x="452536" y="386371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68528"/>
                </a:solidFill>
                <a:latin typeface="Lato"/>
                <a:ea typeface="Lato"/>
                <a:cs typeface="Lato"/>
                <a:sym typeface="Lato"/>
              </a:rPr>
              <a:t>MÉTODOS STATIC</a:t>
            </a:r>
          </a:p>
        </p:txBody>
      </p:sp>
      <p:sp>
        <p:nvSpPr>
          <p:cNvPr id="5" name="Google Shape;145;p14">
            <a:extLst>
              <a:ext uri="{FF2B5EF4-FFF2-40B4-BE49-F238E27FC236}">
                <a16:creationId xmlns:a16="http://schemas.microsoft.com/office/drawing/2014/main" id="{03CF7678-69E0-2DEE-8C19-5F186E8E7796}"/>
              </a:ext>
            </a:extLst>
          </p:cNvPr>
          <p:cNvSpPr txBox="1"/>
          <p:nvPr/>
        </p:nvSpPr>
        <p:spPr>
          <a:xfrm>
            <a:off x="452536" y="1371617"/>
            <a:ext cx="7900500" cy="400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AR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Pregunta…</a:t>
            </a: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s-AR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AR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Si hasta ahora vimos que los métodos pertenecen a una CLASE, y que para usarlos hay que crear un objeto de esa clase y luego invocar el método usando el nombre de la variable de la clase, punto y el nombre del método…</a:t>
            </a: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s-AR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127000" algn="just">
              <a:buClr>
                <a:schemeClr val="lt1"/>
              </a:buClr>
              <a:buSzPts val="1600"/>
            </a:pPr>
            <a:r>
              <a:rPr lang="es-ES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¿Cómo puede ser que usemos la clase </a:t>
            </a:r>
            <a:r>
              <a:rPr lang="es-ES" sz="20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Math</a:t>
            </a:r>
            <a:r>
              <a:rPr lang="es-ES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sin instanciarla previamente?... por ejemplo, para calcular 2 al cubo hacemos: </a:t>
            </a:r>
            <a:r>
              <a:rPr lang="es-ES" sz="20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Math.pow</a:t>
            </a:r>
            <a:r>
              <a:rPr lang="es-ES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(2, 3) </a:t>
            </a: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s-AR" sz="2400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sz="2400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23759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4;p14">
            <a:extLst>
              <a:ext uri="{FF2B5EF4-FFF2-40B4-BE49-F238E27FC236}">
                <a16:creationId xmlns:a16="http://schemas.microsoft.com/office/drawing/2014/main" id="{EF33E956-5865-3122-3E73-D8844B3D2BEF}"/>
              </a:ext>
            </a:extLst>
          </p:cNvPr>
          <p:cNvSpPr txBox="1"/>
          <p:nvPr/>
        </p:nvSpPr>
        <p:spPr>
          <a:xfrm>
            <a:off x="452536" y="386371"/>
            <a:ext cx="79005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68528"/>
                </a:solidFill>
                <a:latin typeface="Lato"/>
                <a:ea typeface="Lato"/>
                <a:cs typeface="Lato"/>
                <a:sym typeface="Lato"/>
              </a:rPr>
              <a:t>RESPUESTA: LA PALABRA RESERVADA STATIC</a:t>
            </a:r>
          </a:p>
        </p:txBody>
      </p:sp>
      <p:sp>
        <p:nvSpPr>
          <p:cNvPr id="5" name="Google Shape;145;p14">
            <a:extLst>
              <a:ext uri="{FF2B5EF4-FFF2-40B4-BE49-F238E27FC236}">
                <a16:creationId xmlns:a16="http://schemas.microsoft.com/office/drawing/2014/main" id="{03CF7678-69E0-2DEE-8C19-5F186E8E7796}"/>
              </a:ext>
            </a:extLst>
          </p:cNvPr>
          <p:cNvSpPr txBox="1"/>
          <p:nvPr/>
        </p:nvSpPr>
        <p:spPr>
          <a:xfrm>
            <a:off x="452536" y="1371617"/>
            <a:ext cx="7900500" cy="244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Algunas veces un método realiza una tarea que no depende del contenido de ningún objeto.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Dicho método se aplica a la clase 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 la que está declarado como un todo, y se conoce como 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método </a:t>
            </a:r>
            <a:r>
              <a:rPr lang="es-ES" sz="20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static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 método de clase.</a:t>
            </a:r>
            <a:endParaRPr sz="2400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24447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4;p14">
            <a:extLst>
              <a:ext uri="{FF2B5EF4-FFF2-40B4-BE49-F238E27FC236}">
                <a16:creationId xmlns:a16="http://schemas.microsoft.com/office/drawing/2014/main" id="{EF33E956-5865-3122-3E73-D8844B3D2BEF}"/>
              </a:ext>
            </a:extLst>
          </p:cNvPr>
          <p:cNvSpPr txBox="1"/>
          <p:nvPr/>
        </p:nvSpPr>
        <p:spPr>
          <a:xfrm>
            <a:off x="452536" y="386371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68528"/>
                </a:solidFill>
                <a:latin typeface="Lato"/>
                <a:ea typeface="Lato"/>
                <a:cs typeface="Lato"/>
                <a:sym typeface="Lato"/>
              </a:rPr>
              <a:t>MÉTODOS STATIC</a:t>
            </a:r>
          </a:p>
        </p:txBody>
      </p:sp>
      <p:sp>
        <p:nvSpPr>
          <p:cNvPr id="5" name="Google Shape;145;p14">
            <a:extLst>
              <a:ext uri="{FF2B5EF4-FFF2-40B4-BE49-F238E27FC236}">
                <a16:creationId xmlns:a16="http://schemas.microsoft.com/office/drawing/2014/main" id="{03CF7678-69E0-2DEE-8C19-5F186E8E7796}"/>
              </a:ext>
            </a:extLst>
          </p:cNvPr>
          <p:cNvSpPr txBox="1"/>
          <p:nvPr/>
        </p:nvSpPr>
        <p:spPr>
          <a:xfrm>
            <a:off x="297201" y="1186951"/>
            <a:ext cx="7900500" cy="357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Métodos en los que </a:t>
            </a:r>
            <a:r>
              <a:rPr lang="es-ES" sz="2000" b="1" u="sng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es necesario crear una instancia de la clase. 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 llamada a los métodos </a:t>
            </a:r>
            <a:r>
              <a:rPr lang="es-ES" sz="2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static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se realiza mediante la clase: </a:t>
            </a:r>
            <a:r>
              <a:rPr lang="es-ES" sz="20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NombreClase.metodo</a:t>
            </a:r>
            <a:r>
              <a:rPr lang="es-E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()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respetando las reglas de visibilidad.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endParaRPr lang="es-ES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Aunque también se pueden llamar con un objeto de la clase, no es recomendable debido a que </a:t>
            </a:r>
            <a:r>
              <a:rPr lang="es-ES" sz="20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son métodos dependientes de la clase y no de los objetos.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endParaRPr lang="es-ES" sz="2000" dirty="0">
              <a:solidFill>
                <a:srgbClr val="FFFF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Para declarar un método como </a:t>
            </a:r>
            <a:r>
              <a:rPr lang="es-ES" sz="2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static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, debemos 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colocar la palabra </a:t>
            </a:r>
            <a:r>
              <a:rPr lang="es-ES" sz="20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static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antes del tipo de valor de retorno 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en la declaración del método.</a:t>
            </a:r>
            <a:endParaRPr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0815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4;p14">
            <a:extLst>
              <a:ext uri="{FF2B5EF4-FFF2-40B4-BE49-F238E27FC236}">
                <a16:creationId xmlns:a16="http://schemas.microsoft.com/office/drawing/2014/main" id="{07F7478F-4A4C-1A65-D79A-1AB6478C5439}"/>
              </a:ext>
            </a:extLst>
          </p:cNvPr>
          <p:cNvSpPr txBox="1"/>
          <p:nvPr/>
        </p:nvSpPr>
        <p:spPr>
          <a:xfrm>
            <a:off x="146756" y="108948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>
                <a:solidFill>
                  <a:srgbClr val="F68528"/>
                </a:solidFill>
                <a:latin typeface="Lato"/>
                <a:ea typeface="Lato"/>
                <a:cs typeface="Lato"/>
                <a:sym typeface="Lato"/>
              </a:rPr>
              <a:t>Un ejemplo de método </a:t>
            </a:r>
            <a:r>
              <a:rPr lang="es-419" sz="2600" b="1" dirty="0" err="1">
                <a:solidFill>
                  <a:srgbClr val="F68528"/>
                </a:solidFill>
                <a:latin typeface="Lato"/>
                <a:ea typeface="Lato"/>
                <a:cs typeface="Lato"/>
                <a:sym typeface="Lato"/>
              </a:rPr>
              <a:t>static</a:t>
            </a:r>
            <a:r>
              <a:rPr lang="es-419" sz="2600" b="1" dirty="0">
                <a:solidFill>
                  <a:srgbClr val="F68528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2600" b="1" dirty="0">
              <a:solidFill>
                <a:srgbClr val="F6852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E08070-667F-F1FA-86B5-D514A47E0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56" y="790750"/>
            <a:ext cx="8871877" cy="426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52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4;p14">
            <a:extLst>
              <a:ext uri="{FF2B5EF4-FFF2-40B4-BE49-F238E27FC236}">
                <a16:creationId xmlns:a16="http://schemas.microsoft.com/office/drawing/2014/main" id="{D2DFC39D-D0CC-1323-2D74-2F37D37C8FF5}"/>
              </a:ext>
            </a:extLst>
          </p:cNvPr>
          <p:cNvSpPr txBox="1"/>
          <p:nvPr/>
        </p:nvSpPr>
        <p:spPr>
          <a:xfrm>
            <a:off x="475113" y="305380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68528"/>
                </a:solidFill>
                <a:latin typeface="Lato"/>
                <a:ea typeface="Lato"/>
                <a:cs typeface="Lato"/>
                <a:sym typeface="Lato"/>
              </a:rPr>
              <a:t>Métodos regulares (non-</a:t>
            </a:r>
            <a:r>
              <a:rPr lang="es-419" sz="2600" b="1" u="sng" dirty="0" err="1">
                <a:solidFill>
                  <a:srgbClr val="F68528"/>
                </a:solidFill>
                <a:latin typeface="Lato"/>
                <a:ea typeface="Lato"/>
                <a:cs typeface="Lato"/>
                <a:sym typeface="Lato"/>
              </a:rPr>
              <a:t>static</a:t>
            </a:r>
            <a:r>
              <a:rPr lang="es-419" sz="2600" b="1" u="sng" dirty="0">
                <a:solidFill>
                  <a:srgbClr val="F68528"/>
                </a:solidFill>
                <a:latin typeface="Lato"/>
                <a:ea typeface="Lato"/>
                <a:cs typeface="Lato"/>
                <a:sym typeface="Lato"/>
              </a:rPr>
              <a:t>) vs Métodos </a:t>
            </a:r>
            <a:r>
              <a:rPr lang="es-419" sz="2600" b="1" u="sng" dirty="0" err="1">
                <a:solidFill>
                  <a:srgbClr val="F68528"/>
                </a:solidFill>
                <a:latin typeface="Lato"/>
                <a:ea typeface="Lato"/>
                <a:cs typeface="Lato"/>
                <a:sym typeface="Lato"/>
              </a:rPr>
              <a:t>static</a:t>
            </a:r>
            <a:r>
              <a:rPr lang="es-419" sz="2600" b="1" u="sng" dirty="0">
                <a:solidFill>
                  <a:srgbClr val="F68528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2600" b="1" u="sng" dirty="0">
              <a:solidFill>
                <a:srgbClr val="F6852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7CA9296-51B4-A1C3-06CB-BD50E4B90F2E}"/>
              </a:ext>
            </a:extLst>
          </p:cNvPr>
          <p:cNvSpPr txBox="1"/>
          <p:nvPr/>
        </p:nvSpPr>
        <p:spPr>
          <a:xfrm>
            <a:off x="788076" y="1144801"/>
            <a:ext cx="75678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 Se pueden combinar métodos regulares y estáticos en la misma clase. </a:t>
            </a:r>
          </a:p>
          <a:p>
            <a:pPr algn="just">
              <a:lnSpc>
                <a:spcPct val="150000"/>
              </a:lnSpc>
            </a:pPr>
            <a:endParaRPr lang="es-ES" sz="1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/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 Los métodos estáticos no pueden usar variables de instancia. </a:t>
            </a:r>
          </a:p>
          <a:p>
            <a:pPr algn="just">
              <a:lnSpc>
                <a:spcPct val="150000"/>
              </a:lnSpc>
            </a:pPr>
            <a:endParaRPr lang="es-ES" sz="1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/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 Los métodos estáticos no pueden usar métodos regulares, porque usan variables de instancias</a:t>
            </a:r>
          </a:p>
          <a:p>
            <a:pPr algn="just"/>
            <a:endParaRPr lang="es-AR" sz="1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/>
            <a:r>
              <a:rPr lang="es-AR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 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 método estático no puede hacer referencia a elementos no estáticos de su misma clase.</a:t>
            </a:r>
          </a:p>
          <a:p>
            <a:pPr algn="just"/>
            <a:endParaRPr lang="es-AR" sz="1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/>
            <a:r>
              <a:rPr lang="es-AR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 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 método estático no puede hacer uso de la palabra reservadas super y </a:t>
            </a:r>
            <a:r>
              <a:rPr lang="es-ES" sz="18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s-AR" sz="1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230065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708</Words>
  <Application>Microsoft Office PowerPoint</Application>
  <PresentationFormat>Presentación en pantalla (16:9)</PresentationFormat>
  <Paragraphs>84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Wingdings</vt:lpstr>
      <vt:lpstr>Arial</vt:lpstr>
      <vt:lpstr>Montserrat</vt:lpstr>
      <vt:lpstr>Lato</vt:lpstr>
      <vt:lpstr>Focus</vt:lpstr>
      <vt:lpstr>Programación II Desarrollo en Java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Carolina Archuby</cp:lastModifiedBy>
  <cp:revision>14</cp:revision>
  <dcterms:modified xsi:type="dcterms:W3CDTF">2024-08-16T20:38:53Z</dcterms:modified>
</cp:coreProperties>
</file>