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92" r:id="rId5"/>
    <p:sldId id="262" r:id="rId6"/>
    <p:sldId id="267" r:id="rId7"/>
    <p:sldId id="291" r:id="rId8"/>
    <p:sldId id="293" r:id="rId9"/>
    <p:sldId id="259" r:id="rId10"/>
    <p:sldId id="260" r:id="rId11"/>
    <p:sldId id="261" r:id="rId12"/>
    <p:sldId id="287" r:id="rId13"/>
    <p:sldId id="297" r:id="rId14"/>
    <p:sldId id="263" r:id="rId15"/>
    <p:sldId id="299" r:id="rId16"/>
    <p:sldId id="294" r:id="rId17"/>
    <p:sldId id="305" r:id="rId18"/>
    <p:sldId id="273" r:id="rId19"/>
    <p:sldId id="264" r:id="rId20"/>
    <p:sldId id="274" r:id="rId21"/>
    <p:sldId id="275" r:id="rId22"/>
    <p:sldId id="265" r:id="rId23"/>
    <p:sldId id="276" r:id="rId24"/>
    <p:sldId id="298" r:id="rId25"/>
    <p:sldId id="278" r:id="rId26"/>
    <p:sldId id="277" r:id="rId27"/>
    <p:sldId id="279" r:id="rId28"/>
    <p:sldId id="295" r:id="rId29"/>
    <p:sldId id="300" r:id="rId30"/>
    <p:sldId id="301" r:id="rId31"/>
    <p:sldId id="304" r:id="rId32"/>
    <p:sldId id="303" r:id="rId33"/>
    <p:sldId id="270" r:id="rId34"/>
    <p:sldId id="302" r:id="rId35"/>
    <p:sldId id="268" r:id="rId36"/>
    <p:sldId id="271" r:id="rId37"/>
    <p:sldId id="289" r:id="rId38"/>
    <p:sldId id="310" r:id="rId39"/>
    <p:sldId id="309" r:id="rId40"/>
    <p:sldId id="307" r:id="rId41"/>
    <p:sldId id="308" r:id="rId42"/>
    <p:sldId id="281" r:id="rId43"/>
    <p:sldId id="306" r:id="rId44"/>
    <p:sldId id="272" r:id="rId45"/>
    <p:sldId id="282" r:id="rId46"/>
    <p:sldId id="280" r:id="rId47"/>
    <p:sldId id="283" r:id="rId48"/>
    <p:sldId id="284" r:id="rId49"/>
    <p:sldId id="285" r:id="rId50"/>
    <p:sldId id="311" r:id="rId51"/>
  </p:sldIdLst>
  <p:sldSz cx="9144000" cy="5143500" type="screen16x9"/>
  <p:notesSz cx="6858000" cy="9144000"/>
  <p:embeddedFontLst>
    <p:embeddedFont>
      <p:font typeface="Lato" panose="020F0502020204030203" pitchFamily="34" charset="0"/>
      <p:regular r:id="rId53"/>
      <p:bold r:id="rId54"/>
      <p:italic r:id="rId55"/>
      <p:boldItalic r:id="rId56"/>
    </p:embeddedFont>
    <p:embeddedFont>
      <p:font typeface="Montserrat" panose="000005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10A"/>
    <a:srgbClr val="FF66CC"/>
    <a:srgbClr val="F58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51" autoAdjust="0"/>
  </p:normalViewPr>
  <p:slideViewPr>
    <p:cSldViewPr snapToGrid="0">
      <p:cViewPr varScale="1">
        <p:scale>
          <a:sx n="50" d="100"/>
          <a:sy n="50" d="100"/>
        </p:scale>
        <p:origin x="54" y="5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e2038f3a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e2038f3a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e2038f3a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e2038f3a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c0978f2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c0978f2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9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68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031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40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955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de2038f3a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de2038f3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de2038f3a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de2038f3a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932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de2038f3a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de2038f3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780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789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838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821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372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40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e2038f3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e2038f3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596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12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de2038f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de2038f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62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6ad24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96ad24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28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6ad24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96ad24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86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6ad24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96ad24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48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6ad24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96ad24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597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6ad246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6ad246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6ad246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6ad246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445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6ad246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6ad246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60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6ad246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6ad246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82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96ad246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96ad246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7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de2038f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de2038f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384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16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815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226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004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825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0998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558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80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0368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62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de2038f3a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de2038f3a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96ad246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96ad246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57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96ad246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96ad246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de2038f3a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de2038f3a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30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de2038f3a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de2038f3a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49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de2038f3a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de2038f3a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533422" y="4289715"/>
            <a:ext cx="2189166" cy="597460"/>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30011" y="246500"/>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dirty="0"/>
              <a:t>Programación II</a:t>
            </a:r>
            <a:br>
              <a:rPr lang="es-419" sz="3000" dirty="0"/>
            </a:br>
            <a:r>
              <a:rPr lang="es-419" sz="3000" dirty="0"/>
              <a:t>Desarrollo en Java</a:t>
            </a:r>
            <a:endParaRPr sz="3000" dirty="0"/>
          </a:p>
        </p:txBody>
      </p:sp>
      <p:sp>
        <p:nvSpPr>
          <p:cNvPr id="137" name="Google Shape;137;p13"/>
          <p:cNvSpPr txBox="1"/>
          <p:nvPr/>
        </p:nvSpPr>
        <p:spPr>
          <a:xfrm>
            <a:off x="439800" y="2270000"/>
            <a:ext cx="528270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dirty="0">
                <a:solidFill>
                  <a:srgbClr val="F6910A"/>
                </a:solidFill>
                <a:latin typeface="Lato"/>
                <a:ea typeface="Lato"/>
                <a:cs typeface="Lato"/>
                <a:sym typeface="Lato"/>
              </a:rPr>
              <a:t>Clase </a:t>
            </a:r>
            <a:r>
              <a:rPr lang="es-419" sz="2300" dirty="0" err="1">
                <a:solidFill>
                  <a:srgbClr val="F6910A"/>
                </a:solidFill>
                <a:latin typeface="Lato"/>
                <a:ea typeface="Lato"/>
                <a:cs typeface="Lato"/>
                <a:sym typeface="Lato"/>
              </a:rPr>
              <a:t>N°</a:t>
            </a:r>
            <a:r>
              <a:rPr lang="es-419" sz="2300" dirty="0">
                <a:solidFill>
                  <a:srgbClr val="F6910A"/>
                </a:solidFill>
                <a:latin typeface="Lato"/>
                <a:ea typeface="Lato"/>
                <a:cs typeface="Lato"/>
                <a:sym typeface="Lato"/>
              </a:rPr>
              <a:t> 5:</a:t>
            </a:r>
            <a:endParaRPr sz="2300" dirty="0">
              <a:solidFill>
                <a:srgbClr val="F6910A"/>
              </a:solidFill>
              <a:latin typeface="Lato"/>
              <a:ea typeface="Lato"/>
              <a:cs typeface="Lato"/>
              <a:sym typeface="Lato"/>
            </a:endParaRPr>
          </a:p>
          <a:p>
            <a:pPr marL="0" lvl="0" indent="0" algn="l" rtl="0">
              <a:spcBef>
                <a:spcPts val="0"/>
              </a:spcBef>
              <a:spcAft>
                <a:spcPts val="0"/>
              </a:spcAft>
              <a:buNone/>
            </a:pPr>
            <a:r>
              <a:rPr lang="es-419" sz="2000" dirty="0">
                <a:solidFill>
                  <a:srgbClr val="F6910A"/>
                </a:solidFill>
                <a:latin typeface="Lato"/>
                <a:ea typeface="Lato"/>
                <a:cs typeface="Lato"/>
                <a:sym typeface="Lato"/>
              </a:rPr>
              <a:t>Herencia y </a:t>
            </a:r>
            <a:r>
              <a:rPr lang="es-419" sz="2400" dirty="0">
                <a:solidFill>
                  <a:srgbClr val="F6910A"/>
                </a:solidFill>
                <a:latin typeface="Lato"/>
                <a:ea typeface="Lato"/>
                <a:cs typeface="Lato"/>
                <a:sym typeface="Lato"/>
              </a:rPr>
              <a:t>Polimorfismo</a:t>
            </a:r>
            <a:endParaRPr sz="2400" dirty="0">
              <a:solidFill>
                <a:srgbClr val="F6910A"/>
              </a:solidFill>
              <a:latin typeface="Lato"/>
              <a:ea typeface="Lato"/>
              <a:cs typeface="Lato"/>
              <a:sym typeface="Lato"/>
            </a:endParaRPr>
          </a:p>
        </p:txBody>
      </p:sp>
      <p:sp>
        <p:nvSpPr>
          <p:cNvPr id="2" name="Google Shape;137;p13">
            <a:extLst>
              <a:ext uri="{FF2B5EF4-FFF2-40B4-BE49-F238E27FC236}">
                <a16:creationId xmlns:a16="http://schemas.microsoft.com/office/drawing/2014/main" id="{82EF187E-8804-49B4-7760-1046AB3B9530}"/>
              </a:ext>
            </a:extLst>
          </p:cNvPr>
          <p:cNvSpPr txBox="1"/>
          <p:nvPr/>
        </p:nvSpPr>
        <p:spPr>
          <a:xfrm>
            <a:off x="439800" y="3734925"/>
            <a:ext cx="7900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dirty="0">
                <a:solidFill>
                  <a:schemeClr val="bg1"/>
                </a:solidFill>
                <a:latin typeface="Lato"/>
                <a:ea typeface="Lato"/>
                <a:cs typeface="Lato"/>
                <a:sym typeface="Lato"/>
              </a:rPr>
              <a:t>Profesores Carolina Archuby  </a:t>
            </a:r>
          </a:p>
          <a:p>
            <a:pPr marL="0" lvl="0" indent="0" algn="l" rtl="0">
              <a:spcBef>
                <a:spcPts val="0"/>
              </a:spcBef>
              <a:spcAft>
                <a:spcPts val="0"/>
              </a:spcAft>
              <a:buNone/>
            </a:pPr>
            <a:r>
              <a:rPr lang="es-AR" sz="1800" dirty="0">
                <a:solidFill>
                  <a:schemeClr val="bg1"/>
                </a:solidFill>
                <a:latin typeface="Lato"/>
                <a:ea typeface="Lato"/>
                <a:cs typeface="Lato"/>
                <a:sym typeface="Lato"/>
              </a:rPr>
              <a:t>y Daniel Díaz.</a:t>
            </a:r>
            <a:endParaRPr sz="1800" dirty="0">
              <a:solidFill>
                <a:schemeClr val="bg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p:nvPr/>
        </p:nvSpPr>
        <p:spPr>
          <a:xfrm>
            <a:off x="452150" y="0"/>
            <a:ext cx="6511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Ejemplos de herencia con diagramas UML</a:t>
            </a:r>
            <a:endParaRPr sz="2600" b="1" u="sng" dirty="0">
              <a:solidFill>
                <a:srgbClr val="F6910A"/>
              </a:solidFill>
              <a:latin typeface="Lato"/>
              <a:ea typeface="Lato"/>
              <a:cs typeface="Lato"/>
              <a:sym typeface="Lato"/>
            </a:endParaRPr>
          </a:p>
        </p:txBody>
      </p:sp>
      <p:pic>
        <p:nvPicPr>
          <p:cNvPr id="164" name="Google Shape;164;p17"/>
          <p:cNvPicPr preferRelativeResize="0"/>
          <p:nvPr/>
        </p:nvPicPr>
        <p:blipFill>
          <a:blip r:embed="rId3">
            <a:alphaModFix/>
          </a:blip>
          <a:stretch>
            <a:fillRect/>
          </a:stretch>
        </p:blipFill>
        <p:spPr>
          <a:xfrm>
            <a:off x="2075596" y="585000"/>
            <a:ext cx="6920089" cy="4558500"/>
          </a:xfrm>
          <a:prstGeom prst="rect">
            <a:avLst/>
          </a:prstGeom>
          <a:noFill/>
          <a:ln>
            <a:noFill/>
          </a:ln>
        </p:spPr>
      </p:pic>
      <p:sp>
        <p:nvSpPr>
          <p:cNvPr id="2" name="Flecha: a la derecha 1">
            <a:extLst>
              <a:ext uri="{FF2B5EF4-FFF2-40B4-BE49-F238E27FC236}">
                <a16:creationId xmlns:a16="http://schemas.microsoft.com/office/drawing/2014/main" id="{74E65BDB-8F1D-4AA8-6222-F490C7FC2551}"/>
              </a:ext>
            </a:extLst>
          </p:cNvPr>
          <p:cNvSpPr/>
          <p:nvPr/>
        </p:nvSpPr>
        <p:spPr>
          <a:xfrm>
            <a:off x="1896534" y="1415885"/>
            <a:ext cx="2271592" cy="395111"/>
          </a:xfrm>
          <a:prstGeom prst="rightArrow">
            <a:avLst>
              <a:gd name="adj1" fmla="val 44286"/>
              <a:gd name="adj2" fmla="val 50000"/>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Flecha: a la derecha 2">
            <a:extLst>
              <a:ext uri="{FF2B5EF4-FFF2-40B4-BE49-F238E27FC236}">
                <a16:creationId xmlns:a16="http://schemas.microsoft.com/office/drawing/2014/main" id="{AF56E457-C772-6CF3-0928-3CF4A17AB2FE}"/>
              </a:ext>
            </a:extLst>
          </p:cNvPr>
          <p:cNvSpPr/>
          <p:nvPr/>
        </p:nvSpPr>
        <p:spPr>
          <a:xfrm>
            <a:off x="1682045" y="3572933"/>
            <a:ext cx="787102" cy="395111"/>
          </a:xfrm>
          <a:prstGeom prst="righ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Google Shape;163;p17">
            <a:extLst>
              <a:ext uri="{FF2B5EF4-FFF2-40B4-BE49-F238E27FC236}">
                <a16:creationId xmlns:a16="http://schemas.microsoft.com/office/drawing/2014/main" id="{4CEDC749-C322-2438-BF10-BE4EFBEABD62}"/>
              </a:ext>
            </a:extLst>
          </p:cNvPr>
          <p:cNvSpPr txBox="1"/>
          <p:nvPr/>
        </p:nvSpPr>
        <p:spPr>
          <a:xfrm>
            <a:off x="242525" y="959099"/>
            <a:ext cx="174354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200" b="1" dirty="0">
                <a:solidFill>
                  <a:srgbClr val="FF0000"/>
                </a:solidFill>
                <a:latin typeface="Lato"/>
                <a:ea typeface="Lato"/>
                <a:cs typeface="Lato"/>
                <a:sym typeface="Lato"/>
              </a:rPr>
              <a:t>Superclase, </a:t>
            </a:r>
          </a:p>
          <a:p>
            <a:pPr marL="0" lvl="0" indent="0" algn="l" rtl="0">
              <a:spcBef>
                <a:spcPts val="0"/>
              </a:spcBef>
              <a:spcAft>
                <a:spcPts val="0"/>
              </a:spcAft>
              <a:buNone/>
            </a:pPr>
            <a:r>
              <a:rPr lang="es-419" sz="2200" b="1" dirty="0">
                <a:solidFill>
                  <a:srgbClr val="FF0000"/>
                </a:solidFill>
                <a:latin typeface="Lato"/>
                <a:ea typeface="Lato"/>
                <a:cs typeface="Lato"/>
                <a:sym typeface="Lato"/>
              </a:rPr>
              <a:t>Clase Padre</a:t>
            </a:r>
          </a:p>
          <a:p>
            <a:pPr marL="0" lvl="0" indent="0" algn="l" rtl="0">
              <a:spcBef>
                <a:spcPts val="0"/>
              </a:spcBef>
              <a:spcAft>
                <a:spcPts val="0"/>
              </a:spcAft>
              <a:buNone/>
            </a:pPr>
            <a:r>
              <a:rPr lang="es-419" sz="2200" b="1" dirty="0">
                <a:solidFill>
                  <a:srgbClr val="FF0000"/>
                </a:solidFill>
                <a:latin typeface="Lato"/>
                <a:ea typeface="Lato"/>
                <a:cs typeface="Lato"/>
                <a:sym typeface="Lato"/>
              </a:rPr>
              <a:t>o Clase Base</a:t>
            </a:r>
            <a:endParaRPr sz="2200" b="1" dirty="0">
              <a:solidFill>
                <a:srgbClr val="FF0000"/>
              </a:solidFill>
              <a:latin typeface="Lato"/>
              <a:ea typeface="Lato"/>
              <a:cs typeface="Lato"/>
              <a:sym typeface="Lato"/>
            </a:endParaRPr>
          </a:p>
        </p:txBody>
      </p:sp>
      <p:sp>
        <p:nvSpPr>
          <p:cNvPr id="5" name="Google Shape;163;p17">
            <a:extLst>
              <a:ext uri="{FF2B5EF4-FFF2-40B4-BE49-F238E27FC236}">
                <a16:creationId xmlns:a16="http://schemas.microsoft.com/office/drawing/2014/main" id="{53C74D48-2745-5277-9A38-2F05C2023322}"/>
              </a:ext>
            </a:extLst>
          </p:cNvPr>
          <p:cNvSpPr txBox="1"/>
          <p:nvPr/>
        </p:nvSpPr>
        <p:spPr>
          <a:xfrm>
            <a:off x="148315" y="2803506"/>
            <a:ext cx="1695635"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200" dirty="0">
                <a:solidFill>
                  <a:schemeClr val="accent1">
                    <a:lumMod val="40000"/>
                    <a:lumOff val="60000"/>
                  </a:schemeClr>
                </a:solidFill>
                <a:latin typeface="Lato"/>
                <a:ea typeface="Lato"/>
                <a:cs typeface="Lato"/>
                <a:sym typeface="Lato"/>
              </a:rPr>
              <a:t>Subclases,</a:t>
            </a:r>
          </a:p>
          <a:p>
            <a:pPr marL="0" lvl="0" indent="0" algn="l" rtl="0">
              <a:spcBef>
                <a:spcPts val="0"/>
              </a:spcBef>
              <a:spcAft>
                <a:spcPts val="0"/>
              </a:spcAft>
              <a:buNone/>
            </a:pPr>
            <a:r>
              <a:rPr lang="es-419" sz="2200" dirty="0">
                <a:solidFill>
                  <a:schemeClr val="accent1">
                    <a:lumMod val="40000"/>
                    <a:lumOff val="60000"/>
                  </a:schemeClr>
                </a:solidFill>
                <a:latin typeface="Lato"/>
                <a:ea typeface="Lato"/>
                <a:cs typeface="Lato"/>
                <a:sym typeface="Lato"/>
              </a:rPr>
              <a:t>Clases Hijas</a:t>
            </a:r>
          </a:p>
          <a:p>
            <a:pPr marL="0" lvl="0" indent="0" algn="l" rtl="0">
              <a:spcBef>
                <a:spcPts val="0"/>
              </a:spcBef>
              <a:spcAft>
                <a:spcPts val="0"/>
              </a:spcAft>
              <a:buNone/>
            </a:pPr>
            <a:r>
              <a:rPr lang="es-419" sz="2200" dirty="0">
                <a:solidFill>
                  <a:schemeClr val="accent1">
                    <a:lumMod val="40000"/>
                    <a:lumOff val="60000"/>
                  </a:schemeClr>
                </a:solidFill>
                <a:latin typeface="Lato"/>
                <a:ea typeface="Lato"/>
                <a:cs typeface="Lato"/>
                <a:sym typeface="Lato"/>
              </a:rPr>
              <a:t>o Clases Derivadas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8"/>
          <p:cNvPicPr preferRelativeResize="0"/>
          <p:nvPr/>
        </p:nvPicPr>
        <p:blipFill>
          <a:blip r:embed="rId3">
            <a:alphaModFix/>
          </a:blip>
          <a:stretch>
            <a:fillRect/>
          </a:stretch>
        </p:blipFill>
        <p:spPr>
          <a:xfrm>
            <a:off x="1289387" y="50875"/>
            <a:ext cx="6565229" cy="504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421269" y="214406"/>
            <a:ext cx="8150189"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LA SOBREESCRITURA DE MÉTODOS:</a:t>
            </a:r>
          </a:p>
        </p:txBody>
      </p:sp>
      <p:sp>
        <p:nvSpPr>
          <p:cNvPr id="163" name="Google Shape;163;p17"/>
          <p:cNvSpPr txBox="1"/>
          <p:nvPr/>
        </p:nvSpPr>
        <p:spPr>
          <a:xfrm>
            <a:off x="421269" y="1112725"/>
            <a:ext cx="8301461" cy="323162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Cuando una clase hereda de otra, el comportamiento de los métodos que hereda no siempre se ajusta a las necesidades de la nueva clase. En estos casos, la subclase puede optar por volver a reescribir el método heredado. Es lo que se conoce como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sobrescritura</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de un método</a:t>
            </a:r>
          </a:p>
          <a:p>
            <a:pPr marL="0" lvl="0" indent="0" algn="just" rtl="0">
              <a:lnSpc>
                <a:spcPct val="150000"/>
              </a:lnSpc>
              <a:spcBef>
                <a:spcPts val="0"/>
              </a:spcBef>
              <a:spcAft>
                <a:spcPts val="0"/>
              </a:spcAft>
              <a:buNone/>
            </a:pPr>
            <a:endParaRPr lang="es-ES" sz="1800" b="1" dirty="0">
              <a:solidFill>
                <a:srgbClr val="FFFF00"/>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Es</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un concepto que permite que una clase </a:t>
            </a:r>
            <a:r>
              <a:rPr lang="es-419" sz="1800" b="1" dirty="0">
                <a:solidFill>
                  <a:srgbClr val="FF0000"/>
                </a:solidFill>
                <a:latin typeface="Lato" panose="020F0502020204030203" pitchFamily="34" charset="0"/>
                <a:ea typeface="Lato" panose="020F0502020204030203" pitchFamily="34" charset="0"/>
                <a:cs typeface="Lato" panose="020F0502020204030203" pitchFamily="34" charset="0"/>
                <a:sym typeface="Lato"/>
              </a:rPr>
              <a:t>hija</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proporcione su</a:t>
            </a:r>
            <a:r>
              <a:rPr lang="es-419" sz="1800" b="1"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419" sz="18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rPr>
              <a:t>propia implementación</a:t>
            </a: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de un método que ya está definido en la clase </a:t>
            </a:r>
            <a:r>
              <a:rPr lang="es-419" sz="1800" b="1" dirty="0">
                <a:solidFill>
                  <a:srgbClr val="FF0000"/>
                </a:solidFill>
                <a:latin typeface="Lato" panose="020F0502020204030203" pitchFamily="34" charset="0"/>
                <a:ea typeface="Lato" panose="020F0502020204030203" pitchFamily="34" charset="0"/>
                <a:cs typeface="Lato" panose="020F0502020204030203" pitchFamily="34" charset="0"/>
                <a:sym typeface="Lato"/>
              </a:rPr>
              <a:t>padre</a:t>
            </a:r>
            <a:r>
              <a:rPr lang="es-419" sz="1800" b="1" dirty="0">
                <a:solidFill>
                  <a:schemeClr val="lt1"/>
                </a:solidFill>
                <a:latin typeface="Lato" panose="020F0502020204030203" pitchFamily="34" charset="0"/>
                <a:ea typeface="Lato" panose="020F0502020204030203" pitchFamily="34" charset="0"/>
                <a:cs typeface="Lato" panose="020F0502020204030203" pitchFamily="34" charset="0"/>
                <a:sym typeface="Lato"/>
              </a:rPr>
              <a:t>.</a:t>
            </a:r>
          </a:p>
          <a:p>
            <a:pPr marL="0" lvl="0" indent="0" algn="just" rtl="0">
              <a:lnSpc>
                <a:spcPct val="150000"/>
              </a:lnSpc>
              <a:spcBef>
                <a:spcPts val="0"/>
              </a:spcBef>
              <a:spcAft>
                <a:spcPts val="0"/>
              </a:spcAft>
              <a:buNone/>
            </a:pPr>
            <a:endParaRPr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Cuando se llama al método en un objeto de la clase hija, </a:t>
            </a:r>
            <a:r>
              <a:rPr lang="es-419" sz="1800" b="1" dirty="0">
                <a:solidFill>
                  <a:srgbClr val="FF66CC"/>
                </a:solidFill>
                <a:latin typeface="Lato" panose="020F0502020204030203" pitchFamily="34" charset="0"/>
                <a:ea typeface="Lato" panose="020F0502020204030203" pitchFamily="34" charset="0"/>
                <a:cs typeface="Lato" panose="020F0502020204030203" pitchFamily="34" charset="0"/>
                <a:sym typeface="Lato"/>
              </a:rPr>
              <a:t>la implementación de la clase hija se ejecutará en lugar de la implementación de la clase padre.</a:t>
            </a:r>
            <a:endParaRPr sz="1800" b="1" dirty="0">
              <a:solidFill>
                <a:srgbClr val="FF66CC"/>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293899" y="226075"/>
            <a:ext cx="81501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Reglas de la sobreescritura de métodos:</a:t>
            </a:r>
            <a:endParaRPr sz="2600" b="1" u="sng" dirty="0">
              <a:solidFill>
                <a:srgbClr val="F6910A"/>
              </a:solidFill>
              <a:latin typeface="Lato"/>
              <a:ea typeface="Lato"/>
              <a:cs typeface="Lato"/>
              <a:sym typeface="Lato"/>
            </a:endParaRPr>
          </a:p>
        </p:txBody>
      </p:sp>
      <p:sp>
        <p:nvSpPr>
          <p:cNvPr id="163" name="Google Shape;163;p17"/>
          <p:cNvSpPr txBox="1"/>
          <p:nvPr/>
        </p:nvSpPr>
        <p:spPr>
          <a:xfrm>
            <a:off x="293900" y="904375"/>
            <a:ext cx="8794800" cy="3508623"/>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La </a:t>
            </a:r>
            <a:r>
              <a:rPr lang="es-419" sz="18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rPr>
              <a:t>firma</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del método</a:t>
            </a:r>
            <a:r>
              <a:rPr lang="es-419" sz="1800" b="1"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(su formato, que incluye el nombre del método, los tipos de parámetros y el tipo de retorno)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debe ser la misma en ambas clases</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a:t>
            </a:r>
          </a:p>
          <a:p>
            <a:pPr marL="0" lvl="0" indent="0" algn="l" rtl="0">
              <a:lnSpc>
                <a:spcPct val="200000"/>
              </a:lnSpc>
              <a:spcBef>
                <a:spcPts val="0"/>
              </a:spcBef>
              <a:spcAft>
                <a:spcPts val="0"/>
              </a:spcAft>
              <a:buNone/>
            </a:pPr>
            <a:endParaRPr lang="es-AR"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lnSpc>
                <a:spcPct val="200000"/>
              </a:lnSpc>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 </a:t>
            </a:r>
            <a:r>
              <a:rPr lang="es-ES" sz="1800" dirty="0">
                <a:solidFill>
                  <a:srgbClr val="FFFF00"/>
                </a:solidFill>
                <a:latin typeface="Lato" panose="020F0502020204030203" pitchFamily="34" charset="0"/>
                <a:ea typeface="Lato" panose="020F0502020204030203" pitchFamily="34" charset="0"/>
                <a:cs typeface="Lato" panose="020F0502020204030203" pitchFamily="34" charset="0"/>
              </a:rPr>
              <a:t>El método sobrescrito puede tener un modificador menos restrictivo que el de la superclase</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Por ejemplo, el método de la superclase puede ser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protected</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y la versión sobrescrita en la subclase puede ser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public</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pero nunca uno más restrictivo.</a:t>
            </a:r>
            <a:endParaRPr sz="18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359286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440214" y="1817672"/>
            <a:ext cx="8015164" cy="172351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SE UTILIZA PARA INVOCAR MÉTODOS DE LA SUPERCLASE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ctr" rtl="0">
              <a:spcBef>
                <a:spcPts val="0"/>
              </a:spcBef>
              <a:spcAft>
                <a:spcPts val="0"/>
              </a:spcAft>
              <a:buNone/>
            </a:pPr>
            <a:endParaRPr lang="es-ES" sz="2000" b="1" dirty="0">
              <a:solidFill>
                <a:srgbClr val="FFFF00"/>
              </a:solidFill>
              <a:latin typeface="Lato" panose="020F0502020204030203" pitchFamily="34" charset="0"/>
              <a:ea typeface="Lato" panose="020F0502020204030203" pitchFamily="34" charset="0"/>
              <a:cs typeface="Lato" panose="020F0502020204030203" pitchFamily="34" charset="0"/>
            </a:endParaRPr>
          </a:p>
          <a:p>
            <a:pPr marL="0" lvl="0" indent="0" algn="ctr" rtl="0">
              <a:spcBef>
                <a:spcPts val="0"/>
              </a:spcBef>
              <a:spcAft>
                <a:spcPts val="0"/>
              </a:spcAft>
              <a:buNone/>
            </a:pP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super.metodo</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2" name="Google Shape;182;p20"/>
          <p:cNvSpPr txBox="1"/>
          <p:nvPr/>
        </p:nvSpPr>
        <p:spPr>
          <a:xfrm>
            <a:off x="440214" y="486738"/>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400" b="1" u="sng" dirty="0">
                <a:solidFill>
                  <a:srgbClr val="F6910A"/>
                </a:solidFill>
                <a:latin typeface="Lato"/>
                <a:ea typeface="Lato"/>
                <a:cs typeface="Lato"/>
                <a:sym typeface="Lato"/>
              </a:rPr>
              <a:t>LA PALABRA RESERVADA SUPER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64417" y="840907"/>
            <a:ext cx="8148262" cy="4154953"/>
          </a:xfrm>
          <a:prstGeom prst="rect">
            <a:avLst/>
          </a:prstGeom>
          <a:noFill/>
          <a:ln>
            <a:noFill/>
          </a:ln>
        </p:spPr>
        <p:txBody>
          <a:bodyPr spcFirstLastPara="1" wrap="square" lIns="91425" tIns="91425" rIns="91425" bIns="91425" anchor="t" anchorCtr="0">
            <a:spAutoFit/>
          </a:bodyPr>
          <a:lstStyle/>
          <a:p>
            <a:pPr algn="just" eaLnBrk="1" hangingPunct="1">
              <a:spcBef>
                <a:spcPct val="0"/>
              </a:spcBef>
              <a:buFontTx/>
              <a:buNone/>
            </a:pP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=&gt; </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La palabra clave </a:t>
            </a:r>
            <a:r>
              <a:rPr lang="es-ES" altLang="es-AR" sz="1800" b="1" i="1" dirty="0">
                <a:solidFill>
                  <a:schemeClr val="bg1"/>
                </a:solidFill>
                <a:latin typeface="Lato" panose="020F0502020204030203" pitchFamily="34" charset="0"/>
                <a:ea typeface="Lato" panose="020F0502020204030203" pitchFamily="34" charset="0"/>
                <a:cs typeface="Lato" panose="020F0502020204030203" pitchFamily="34" charset="0"/>
              </a:rPr>
              <a:t>super </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es una llamada al constructor de la superclase.</a:t>
            </a:r>
          </a:p>
          <a:p>
            <a:pPr algn="just" eaLnBrk="1" hangingPunct="1">
              <a:spcBef>
                <a:spcPct val="0"/>
              </a:spcBef>
              <a:buFontTx/>
              <a:buNone/>
            </a:pPr>
            <a:endParaRPr lang="es-ES" altLang="es-AR"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eaLnBrk="1" hangingPunct="1">
              <a:spcBef>
                <a:spcPct val="0"/>
              </a:spcBef>
              <a:buFontTx/>
              <a:buNone/>
            </a:pP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=&gt; </a:t>
            </a:r>
            <a:r>
              <a:rPr lang="es-ES" altLang="es-AR" sz="1800" dirty="0">
                <a:solidFill>
                  <a:srgbClr val="FFFF00"/>
                </a:solidFill>
                <a:latin typeface="Lato" panose="020F0502020204030203" pitchFamily="34" charset="0"/>
                <a:ea typeface="Lato" panose="020F0502020204030203" pitchFamily="34" charset="0"/>
                <a:cs typeface="Lato" panose="020F0502020204030203" pitchFamily="34" charset="0"/>
              </a:rPr>
              <a:t>La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llamada al </a:t>
            </a:r>
            <a:r>
              <a:rPr lang="es-ES" altLang="es-AR" sz="1800" b="1" i="1" u="sng" dirty="0">
                <a:solidFill>
                  <a:srgbClr val="FFFF00"/>
                </a:solidFill>
                <a:latin typeface="Lato" panose="020F0502020204030203" pitchFamily="34" charset="0"/>
                <a:ea typeface="Lato" panose="020F0502020204030203" pitchFamily="34" charset="0"/>
                <a:cs typeface="Lato" panose="020F0502020204030203" pitchFamily="34" charset="0"/>
              </a:rPr>
              <a:t>super</a:t>
            </a:r>
            <a:r>
              <a:rPr lang="es-ES" altLang="es-AR" sz="1800" dirty="0">
                <a:solidFill>
                  <a:srgbClr val="FFFF00"/>
                </a:solidFill>
                <a:latin typeface="Lato" panose="020F0502020204030203" pitchFamily="34" charset="0"/>
                <a:ea typeface="Lato" panose="020F0502020204030203" pitchFamily="34" charset="0"/>
                <a:cs typeface="Lato" panose="020F0502020204030203" pitchFamily="34" charset="0"/>
              </a:rPr>
              <a:t> debe tener los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mismos parámetros</a:t>
            </a:r>
            <a:r>
              <a:rPr lang="es-ES" altLang="es-AR" sz="18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altLang="es-AR" sz="1800" dirty="0">
                <a:solidFill>
                  <a:srgbClr val="FFFF00"/>
                </a:solidFill>
                <a:latin typeface="Lato" panose="020F0502020204030203" pitchFamily="34" charset="0"/>
                <a:ea typeface="Lato" panose="020F0502020204030203" pitchFamily="34" charset="0"/>
                <a:cs typeface="Lato" panose="020F0502020204030203" pitchFamily="34" charset="0"/>
              </a:rPr>
              <a:t>que tenga  el constructor de la superclase</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El constructor de la superclase inicializa los campos correspondientes y le pasa el control al constructor de la subclase</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El constructor de una subclase debe tener siempre como </a:t>
            </a:r>
            <a:r>
              <a:rPr lang="es-ES" sz="1800" b="1" u="sng" dirty="0">
                <a:solidFill>
                  <a:srgbClr val="FFFF00"/>
                </a:solidFill>
                <a:latin typeface="Lato" panose="020F0502020204030203" pitchFamily="34" charset="0"/>
                <a:ea typeface="Lato" panose="020F0502020204030203" pitchFamily="34" charset="0"/>
                <a:cs typeface="Lato" panose="020F0502020204030203" pitchFamily="34" charset="0"/>
              </a:rPr>
              <a:t>primera sentencia una invocación al constructor de su superclase.</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eaLnBrk="1" fontAlgn="auto" hangingPunct="1">
              <a:spcAft>
                <a:spcPts val="0"/>
              </a:spcAft>
              <a:defRPr/>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Si el constructor en la subclase no invoca explícitamente al constructor de la superclase, el compilador de Java inserta automáticamente una llamada al súper sin parámetros </a:t>
            </a:r>
            <a:r>
              <a:rPr lang="es-ES" sz="1800" i="1" dirty="0">
                <a:solidFill>
                  <a:schemeClr val="bg1"/>
                </a:solidFill>
                <a:latin typeface="Lato" panose="020F0502020204030203" pitchFamily="34" charset="0"/>
                <a:ea typeface="Lato" panose="020F0502020204030203" pitchFamily="34" charset="0"/>
                <a:cs typeface="Lato" panose="020F0502020204030203" pitchFamily="34" charset="0"/>
              </a:rPr>
              <a:t>(Esto implica que la superclase tendría que tener definido un constructor sin parámetros. Si sólo tuviera constructores con parámetros, entonces el compilador señalaría el error).</a:t>
            </a: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182" name="Google Shape;182;p20"/>
          <p:cNvSpPr txBox="1"/>
          <p:nvPr/>
        </p:nvSpPr>
        <p:spPr>
          <a:xfrm>
            <a:off x="564417" y="107030"/>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400" b="1" u="sng" dirty="0">
                <a:solidFill>
                  <a:srgbClr val="F6910A"/>
                </a:solidFill>
                <a:latin typeface="Lato"/>
                <a:ea typeface="Lato"/>
                <a:cs typeface="Lato"/>
                <a:sym typeface="Lato"/>
              </a:rPr>
              <a:t>La palabra reservada super y los constructores</a:t>
            </a:r>
          </a:p>
        </p:txBody>
      </p:sp>
    </p:spTree>
    <p:extLst>
      <p:ext uri="{BB962C8B-B14F-4D97-AF65-F5344CB8AC3E}">
        <p14:creationId xmlns:p14="http://schemas.microsoft.com/office/powerpoint/2010/main" val="363555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2" name="Google Shape;182;p20"/>
          <p:cNvSpPr txBox="1"/>
          <p:nvPr/>
        </p:nvSpPr>
        <p:spPr>
          <a:xfrm>
            <a:off x="327272" y="229644"/>
            <a:ext cx="6511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400" b="1" u="sng" dirty="0">
                <a:solidFill>
                  <a:srgbClr val="F6910A"/>
                </a:solidFill>
                <a:latin typeface="Lato"/>
                <a:ea typeface="Lato"/>
                <a:cs typeface="Lato"/>
                <a:sym typeface="Lato"/>
              </a:rPr>
              <a:t>Ejemplo de herencia y constructores:</a:t>
            </a:r>
          </a:p>
        </p:txBody>
      </p:sp>
      <p:pic>
        <p:nvPicPr>
          <p:cNvPr id="8" name="Imagen 7">
            <a:extLst>
              <a:ext uri="{FF2B5EF4-FFF2-40B4-BE49-F238E27FC236}">
                <a16:creationId xmlns:a16="http://schemas.microsoft.com/office/drawing/2014/main" id="{DB682086-5D3A-C0D3-0164-577EE1150AF2}"/>
              </a:ext>
            </a:extLst>
          </p:cNvPr>
          <p:cNvPicPr>
            <a:picLocks noChangeAspect="1"/>
          </p:cNvPicPr>
          <p:nvPr/>
        </p:nvPicPr>
        <p:blipFill>
          <a:blip r:embed="rId3"/>
          <a:stretch>
            <a:fillRect/>
          </a:stretch>
        </p:blipFill>
        <p:spPr>
          <a:xfrm>
            <a:off x="359910" y="1169850"/>
            <a:ext cx="8424180" cy="3164406"/>
          </a:xfrm>
          <a:prstGeom prst="rect">
            <a:avLst/>
          </a:prstGeom>
        </p:spPr>
      </p:pic>
    </p:spTree>
    <p:extLst>
      <p:ext uri="{BB962C8B-B14F-4D97-AF65-F5344CB8AC3E}">
        <p14:creationId xmlns:p14="http://schemas.microsoft.com/office/powerpoint/2010/main" val="288304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64417" y="1185963"/>
            <a:ext cx="8148262" cy="3416290"/>
          </a:xfrm>
          <a:prstGeom prst="rect">
            <a:avLst/>
          </a:prstGeom>
          <a:noFill/>
          <a:ln>
            <a:noFill/>
          </a:ln>
        </p:spPr>
        <p:txBody>
          <a:bodyPr spcFirstLastPara="1" wrap="square" lIns="91425" tIns="91425" rIns="91425" bIns="91425" anchor="t" anchorCtr="0">
            <a:spAutoFit/>
          </a:bodyPr>
          <a:lstStyle/>
          <a:p>
            <a:pPr marL="133350" lvl="0" algn="just" rtl="0">
              <a:spcBef>
                <a:spcPts val="0"/>
              </a:spcBef>
              <a:spcAft>
                <a:spcPts val="0"/>
              </a:spcAft>
              <a:buSzPts val="1500"/>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En contra de la regla de las llamadas a super en los constructores,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la llamada a super en los métodos puede ocurrir en cualquier lugar dentro de dicho método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no tiene por qué ocurrir en su primer sentencia.</a:t>
            </a:r>
          </a:p>
          <a:p>
            <a:pPr marL="133350" lvl="0" algn="just" rtl="0">
              <a:lnSpc>
                <a:spcPct val="150000"/>
              </a:lnSpc>
              <a:spcBef>
                <a:spcPts val="0"/>
              </a:spcBef>
              <a:spcAft>
                <a:spcPts val="0"/>
              </a:spcAft>
              <a:buSzPts val="1500"/>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133350" lvl="0" algn="just" rtl="0">
              <a:spcBef>
                <a:spcPts val="0"/>
              </a:spcBef>
              <a:spcAft>
                <a:spcPts val="0"/>
              </a:spcAft>
              <a:buSzPts val="1500"/>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Al contrario que en las llamadas a super en los constructores,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no se genera automáticamente ninguna llamada a super y tampoco se requiere ninguna llamada a super</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es completamente opcional. Por lo tanto, el método de una subclase podría sobrescribir y ocultar por completo la versión de la superclase del mismo método</a:t>
            </a: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182" name="Google Shape;182;p20"/>
          <p:cNvSpPr txBox="1"/>
          <p:nvPr/>
        </p:nvSpPr>
        <p:spPr>
          <a:xfrm>
            <a:off x="697513" y="264263"/>
            <a:ext cx="801516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400" b="1" u="sng" dirty="0">
                <a:solidFill>
                  <a:srgbClr val="F6910A"/>
                </a:solidFill>
                <a:latin typeface="Lato"/>
                <a:ea typeface="Lato"/>
                <a:cs typeface="Lato"/>
                <a:sym typeface="Lato"/>
              </a:rPr>
              <a:t>La palabra reservada super y el resto de los métodos</a:t>
            </a:r>
          </a:p>
        </p:txBody>
      </p:sp>
    </p:spTree>
    <p:extLst>
      <p:ext uri="{BB962C8B-B14F-4D97-AF65-F5344CB8AC3E}">
        <p14:creationId xmlns:p14="http://schemas.microsoft.com/office/powerpoint/2010/main" val="416606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78917" y="451014"/>
            <a:ext cx="65112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000" b="1" dirty="0" err="1">
                <a:solidFill>
                  <a:srgbClr val="FFFF00"/>
                </a:solidFill>
                <a:latin typeface="Lato"/>
                <a:ea typeface="Lato"/>
                <a:cs typeface="Lato"/>
                <a:sym typeface="Lato"/>
              </a:rPr>
              <a:t>Creacion</a:t>
            </a:r>
            <a:r>
              <a:rPr lang="es-ES" sz="2000" b="1" dirty="0">
                <a:solidFill>
                  <a:srgbClr val="FFFF00"/>
                </a:solidFill>
                <a:latin typeface="Lato"/>
                <a:ea typeface="Lato"/>
                <a:cs typeface="Lato"/>
                <a:sym typeface="Lato"/>
              </a:rPr>
              <a:t> de la clase </a:t>
            </a:r>
            <a:r>
              <a:rPr lang="es-ES" sz="2000" b="1" u="sng" dirty="0">
                <a:solidFill>
                  <a:srgbClr val="FFFF00"/>
                </a:solidFill>
                <a:latin typeface="Lato"/>
                <a:ea typeface="Lato"/>
                <a:cs typeface="Lato"/>
                <a:sym typeface="Lato"/>
              </a:rPr>
              <a:t>padre</a:t>
            </a:r>
            <a:r>
              <a:rPr lang="es-ES" sz="2000" b="1" dirty="0">
                <a:solidFill>
                  <a:srgbClr val="FFFF00"/>
                </a:solidFill>
                <a:latin typeface="Lato"/>
                <a:ea typeface="Lato"/>
                <a:cs typeface="Lato"/>
                <a:sym typeface="Lato"/>
              </a:rPr>
              <a:t> </a:t>
            </a:r>
            <a:r>
              <a:rPr lang="es-ES" sz="2000" b="1" i="1" u="sng" dirty="0">
                <a:solidFill>
                  <a:srgbClr val="FFFF00"/>
                </a:solidFill>
                <a:latin typeface="Lato"/>
                <a:ea typeface="Lato"/>
                <a:cs typeface="Lato"/>
                <a:sym typeface="Lato"/>
              </a:rPr>
              <a:t>Animal</a:t>
            </a:r>
            <a:r>
              <a:rPr lang="es-ES" sz="2000" b="1" dirty="0">
                <a:solidFill>
                  <a:srgbClr val="FFFF00"/>
                </a:solidFill>
                <a:latin typeface="Lato"/>
                <a:ea typeface="Lato"/>
                <a:cs typeface="Lato"/>
                <a:sym typeface="Lato"/>
              </a:rPr>
              <a:t>:</a:t>
            </a:r>
          </a:p>
        </p:txBody>
      </p:sp>
      <p:sp>
        <p:nvSpPr>
          <p:cNvPr id="182" name="Google Shape;182;p20"/>
          <p:cNvSpPr txBox="1"/>
          <p:nvPr/>
        </p:nvSpPr>
        <p:spPr>
          <a:xfrm>
            <a:off x="78917" y="-41398"/>
            <a:ext cx="65112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000" b="1" u="sng" dirty="0">
                <a:solidFill>
                  <a:srgbClr val="F6910A"/>
                </a:solidFill>
                <a:latin typeface="Lato"/>
                <a:ea typeface="Lato"/>
                <a:cs typeface="Lato"/>
                <a:sym typeface="Lato"/>
              </a:rPr>
              <a:t>Primer ejemplo de herencia con código</a:t>
            </a:r>
          </a:p>
        </p:txBody>
      </p:sp>
      <p:pic>
        <p:nvPicPr>
          <p:cNvPr id="5" name="Imagen 4">
            <a:extLst>
              <a:ext uri="{FF2B5EF4-FFF2-40B4-BE49-F238E27FC236}">
                <a16:creationId xmlns:a16="http://schemas.microsoft.com/office/drawing/2014/main" id="{A52D178B-A71D-24F3-D89D-5F41E2D1B22F}"/>
              </a:ext>
            </a:extLst>
          </p:cNvPr>
          <p:cNvPicPr>
            <a:picLocks noChangeAspect="1"/>
          </p:cNvPicPr>
          <p:nvPr/>
        </p:nvPicPr>
        <p:blipFill>
          <a:blip r:embed="rId3"/>
          <a:stretch>
            <a:fillRect/>
          </a:stretch>
        </p:blipFill>
        <p:spPr>
          <a:xfrm>
            <a:off x="267057" y="943426"/>
            <a:ext cx="8609885" cy="4200074"/>
          </a:xfrm>
          <a:prstGeom prst="rect">
            <a:avLst/>
          </a:prstGeom>
        </p:spPr>
      </p:pic>
    </p:spTree>
    <p:extLst>
      <p:ext uri="{BB962C8B-B14F-4D97-AF65-F5344CB8AC3E}">
        <p14:creationId xmlns:p14="http://schemas.microsoft.com/office/powerpoint/2010/main" val="354537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0" name="Google Shape;190;p21"/>
          <p:cNvSpPr txBox="1"/>
          <p:nvPr/>
        </p:nvSpPr>
        <p:spPr>
          <a:xfrm>
            <a:off x="163689" y="0"/>
            <a:ext cx="6982178"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err="1">
                <a:solidFill>
                  <a:srgbClr val="FFFF00"/>
                </a:solidFill>
                <a:latin typeface="Lato"/>
                <a:ea typeface="Lato"/>
                <a:cs typeface="Lato"/>
                <a:sym typeface="Lato"/>
              </a:rPr>
              <a:t>Creacion</a:t>
            </a:r>
            <a:r>
              <a:rPr lang="es-419" sz="2000" b="1" dirty="0">
                <a:solidFill>
                  <a:srgbClr val="FFFF00"/>
                </a:solidFill>
                <a:latin typeface="Lato"/>
                <a:ea typeface="Lato"/>
                <a:cs typeface="Lato"/>
                <a:sym typeface="Lato"/>
              </a:rPr>
              <a:t> de la clase </a:t>
            </a:r>
            <a:r>
              <a:rPr lang="es-419" sz="2000" b="1" u="sng" dirty="0">
                <a:solidFill>
                  <a:srgbClr val="FFFF00"/>
                </a:solidFill>
                <a:latin typeface="Lato"/>
                <a:ea typeface="Lato"/>
                <a:cs typeface="Lato"/>
                <a:sym typeface="Lato"/>
              </a:rPr>
              <a:t>hija</a:t>
            </a:r>
            <a:r>
              <a:rPr lang="es-419" sz="2000" b="1" dirty="0">
                <a:solidFill>
                  <a:srgbClr val="FFFF00"/>
                </a:solidFill>
                <a:latin typeface="Lato"/>
                <a:ea typeface="Lato"/>
                <a:cs typeface="Lato"/>
                <a:sym typeface="Lato"/>
              </a:rPr>
              <a:t> </a:t>
            </a:r>
            <a:r>
              <a:rPr lang="es-419" sz="2000" b="1" i="1" u="sng" dirty="0">
                <a:solidFill>
                  <a:srgbClr val="FFFF00"/>
                </a:solidFill>
                <a:latin typeface="Lato"/>
                <a:ea typeface="Lato"/>
                <a:cs typeface="Lato"/>
                <a:sym typeface="Lato"/>
              </a:rPr>
              <a:t>Perro</a:t>
            </a:r>
            <a:r>
              <a:rPr lang="es-419" sz="2000" b="1" dirty="0">
                <a:solidFill>
                  <a:srgbClr val="FFFF00"/>
                </a:solidFill>
                <a:latin typeface="Lato"/>
                <a:ea typeface="Lato"/>
                <a:cs typeface="Lato"/>
                <a:sym typeface="Lato"/>
              </a:rPr>
              <a:t>:</a:t>
            </a:r>
            <a:endParaRPr sz="20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1C520CCA-AADE-2FF9-3587-066AFEC3A269}"/>
              </a:ext>
            </a:extLst>
          </p:cNvPr>
          <p:cNvPicPr>
            <a:picLocks noChangeAspect="1"/>
          </p:cNvPicPr>
          <p:nvPr/>
        </p:nvPicPr>
        <p:blipFill>
          <a:blip r:embed="rId3"/>
          <a:stretch>
            <a:fillRect/>
          </a:stretch>
        </p:blipFill>
        <p:spPr>
          <a:xfrm>
            <a:off x="554568" y="492412"/>
            <a:ext cx="8034864" cy="4651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283202" y="668594"/>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6910A"/>
                </a:solidFill>
                <a:latin typeface="Lato"/>
                <a:ea typeface="Lato"/>
                <a:cs typeface="Lato"/>
                <a:sym typeface="Lato"/>
              </a:rPr>
              <a:t>TEMAS A DESARROLLAR</a:t>
            </a:r>
            <a:endParaRPr sz="2600" b="1" dirty="0">
              <a:solidFill>
                <a:srgbClr val="F6910A"/>
              </a:solidFill>
              <a:latin typeface="Lato"/>
              <a:ea typeface="Lato"/>
              <a:cs typeface="Lato"/>
              <a:sym typeface="Lato"/>
            </a:endParaRPr>
          </a:p>
        </p:txBody>
      </p:sp>
      <p:sp>
        <p:nvSpPr>
          <p:cNvPr id="145" name="Google Shape;145;p14"/>
          <p:cNvSpPr txBox="1"/>
          <p:nvPr/>
        </p:nvSpPr>
        <p:spPr>
          <a:xfrm>
            <a:off x="116625" y="1517338"/>
            <a:ext cx="7900500" cy="3508623"/>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Herencia.</a:t>
            </a: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Super</a:t>
            </a: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Sobreescritura de métodos.</a:t>
            </a:r>
            <a:endParaRPr sz="16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Ejemplos de herencia con diagramas.</a:t>
            </a:r>
            <a:endParaRPr sz="16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Ejemplos de herencia con código.</a:t>
            </a:r>
            <a:endParaRPr sz="16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Polimorfismo.</a:t>
            </a: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Subtipos y Sustitución.</a:t>
            </a:r>
            <a:endParaRPr sz="16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Tipos de polimorfismo: estático y dinámico.</a:t>
            </a:r>
            <a:endParaRPr sz="16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Ejemplos de polimorfismo con código.</a:t>
            </a:r>
            <a:endParaRPr sz="1600" dirty="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3" name="Imagen 2">
            <a:extLst>
              <a:ext uri="{FF2B5EF4-FFF2-40B4-BE49-F238E27FC236}">
                <a16:creationId xmlns:a16="http://schemas.microsoft.com/office/drawing/2014/main" id="{746C2E35-7707-843D-C456-FEE649E4C961}"/>
              </a:ext>
            </a:extLst>
          </p:cNvPr>
          <p:cNvPicPr>
            <a:picLocks noChangeAspect="1"/>
          </p:cNvPicPr>
          <p:nvPr/>
        </p:nvPicPr>
        <p:blipFill>
          <a:blip r:embed="rId3"/>
          <a:stretch>
            <a:fillRect/>
          </a:stretch>
        </p:blipFill>
        <p:spPr>
          <a:xfrm>
            <a:off x="78918" y="107932"/>
            <a:ext cx="9065082" cy="5035568"/>
          </a:xfrm>
          <a:prstGeom prst="rect">
            <a:avLst/>
          </a:prstGeom>
        </p:spPr>
      </p:pic>
      <p:sp>
        <p:nvSpPr>
          <p:cNvPr id="180" name="Google Shape;180;p20"/>
          <p:cNvSpPr txBox="1"/>
          <p:nvPr/>
        </p:nvSpPr>
        <p:spPr>
          <a:xfrm>
            <a:off x="4238873" y="836590"/>
            <a:ext cx="4515660" cy="461635"/>
          </a:xfrm>
          <a:prstGeom prst="rect">
            <a:avLst/>
          </a:prstGeom>
          <a:noFill/>
          <a:ln>
            <a:solidFill>
              <a:srgbClr val="FFFF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ES" sz="1800" dirty="0" err="1">
                <a:solidFill>
                  <a:srgbClr val="FFFF00"/>
                </a:solidFill>
                <a:latin typeface="Lato"/>
                <a:ea typeface="Lato"/>
                <a:cs typeface="Lato"/>
                <a:sym typeface="Lato"/>
              </a:rPr>
              <a:t>Creacion</a:t>
            </a:r>
            <a:r>
              <a:rPr lang="es-ES" sz="1800" dirty="0">
                <a:solidFill>
                  <a:srgbClr val="FFFF00"/>
                </a:solidFill>
                <a:latin typeface="Lato"/>
                <a:ea typeface="Lato"/>
                <a:cs typeface="Lato"/>
                <a:sym typeface="Lato"/>
              </a:rPr>
              <a:t> de la clase </a:t>
            </a:r>
            <a:r>
              <a:rPr lang="es-ES" sz="1800" u="sng" dirty="0">
                <a:solidFill>
                  <a:srgbClr val="FFFF00"/>
                </a:solidFill>
                <a:latin typeface="Lato"/>
                <a:ea typeface="Lato"/>
                <a:cs typeface="Lato"/>
                <a:sym typeface="Lato"/>
              </a:rPr>
              <a:t>padre</a:t>
            </a:r>
            <a:r>
              <a:rPr lang="es-ES" sz="1800" dirty="0">
                <a:solidFill>
                  <a:srgbClr val="FFFF00"/>
                </a:solidFill>
                <a:latin typeface="Lato"/>
                <a:ea typeface="Lato"/>
                <a:cs typeface="Lato"/>
                <a:sym typeface="Lato"/>
              </a:rPr>
              <a:t> </a:t>
            </a:r>
            <a:r>
              <a:rPr lang="es-ES" sz="1800" b="1" i="1" u="sng" dirty="0">
                <a:solidFill>
                  <a:srgbClr val="FFFF00"/>
                </a:solidFill>
                <a:latin typeface="Lato"/>
                <a:ea typeface="Lato"/>
                <a:cs typeface="Lato"/>
                <a:sym typeface="Lato"/>
              </a:rPr>
              <a:t>Persona</a:t>
            </a:r>
            <a:r>
              <a:rPr lang="es-ES" sz="1800" dirty="0">
                <a:solidFill>
                  <a:srgbClr val="FFFF00"/>
                </a:solidFill>
                <a:latin typeface="Lato"/>
                <a:ea typeface="Lato"/>
                <a:cs typeface="Lato"/>
                <a:sym typeface="Lato"/>
              </a:rPr>
              <a:t>:</a:t>
            </a:r>
          </a:p>
        </p:txBody>
      </p:sp>
      <p:sp>
        <p:nvSpPr>
          <p:cNvPr id="183" name="Google Shape;183;p20"/>
          <p:cNvSpPr txBox="1"/>
          <p:nvPr/>
        </p:nvSpPr>
        <p:spPr>
          <a:xfrm>
            <a:off x="6465940" y="3870245"/>
            <a:ext cx="2418416" cy="1015632"/>
          </a:xfrm>
          <a:prstGeom prst="rect">
            <a:avLst/>
          </a:prstGeom>
          <a:noFill/>
          <a:ln>
            <a:solidFill>
              <a:schemeClr val="bg1"/>
            </a:solid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800" i="1" dirty="0">
                <a:solidFill>
                  <a:schemeClr val="lt1"/>
                </a:solidFill>
                <a:latin typeface="Lato"/>
                <a:ea typeface="Lato"/>
                <a:cs typeface="Lato"/>
                <a:sym typeface="Lato"/>
              </a:rPr>
              <a:t>(Todas las clases extienden de la clase </a:t>
            </a:r>
            <a:r>
              <a:rPr lang="es-419" sz="1800" i="1" dirty="0" err="1">
                <a:solidFill>
                  <a:schemeClr val="lt1"/>
                </a:solidFill>
                <a:latin typeface="Lato"/>
                <a:ea typeface="Lato"/>
                <a:cs typeface="Lato"/>
                <a:sym typeface="Lato"/>
              </a:rPr>
              <a:t>Object</a:t>
            </a:r>
            <a:r>
              <a:rPr lang="es-419" sz="1800" i="1" dirty="0">
                <a:solidFill>
                  <a:schemeClr val="lt1"/>
                </a:solidFill>
                <a:latin typeface="Lato"/>
                <a:ea typeface="Lato"/>
                <a:cs typeface="Lato"/>
                <a:sym typeface="Lato"/>
              </a:rPr>
              <a:t> por defecto)</a:t>
            </a:r>
            <a:endParaRPr sz="1800" i="1" dirty="0">
              <a:solidFill>
                <a:schemeClr val="lt1"/>
              </a:solidFill>
              <a:latin typeface="Lato"/>
              <a:ea typeface="Lato"/>
              <a:cs typeface="Lato"/>
              <a:sym typeface="Lato"/>
            </a:endParaRPr>
          </a:p>
        </p:txBody>
      </p:sp>
      <p:sp>
        <p:nvSpPr>
          <p:cNvPr id="182" name="Google Shape;182;p20"/>
          <p:cNvSpPr txBox="1"/>
          <p:nvPr/>
        </p:nvSpPr>
        <p:spPr>
          <a:xfrm>
            <a:off x="4109051" y="103750"/>
            <a:ext cx="4775305" cy="492412"/>
          </a:xfrm>
          <a:prstGeom prst="rect">
            <a:avLst/>
          </a:prstGeom>
          <a:noFill/>
          <a:ln w="19050">
            <a:solidFill>
              <a:srgbClr val="FFC0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ES" sz="2000" dirty="0">
                <a:solidFill>
                  <a:srgbClr val="F6910A"/>
                </a:solidFill>
                <a:latin typeface="Lato"/>
                <a:ea typeface="Lato"/>
                <a:cs typeface="Lato"/>
                <a:sym typeface="Lato"/>
              </a:rPr>
              <a:t>Segundo ejemplo de herencia con código</a:t>
            </a:r>
          </a:p>
        </p:txBody>
      </p:sp>
    </p:spTree>
    <p:extLst>
      <p:ext uri="{BB962C8B-B14F-4D97-AF65-F5344CB8AC3E}">
        <p14:creationId xmlns:p14="http://schemas.microsoft.com/office/powerpoint/2010/main" val="284228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21"/>
          <p:cNvSpPr txBox="1"/>
          <p:nvPr/>
        </p:nvSpPr>
        <p:spPr>
          <a:xfrm>
            <a:off x="152400" y="0"/>
            <a:ext cx="8619067"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200" u="sng" dirty="0">
                <a:solidFill>
                  <a:srgbClr val="E69138"/>
                </a:solidFill>
                <a:latin typeface="Lato"/>
                <a:ea typeface="Lato"/>
                <a:cs typeface="Lato"/>
                <a:sym typeface="Lato"/>
              </a:rPr>
              <a:t>Segundo ejemplo de herencia con código</a:t>
            </a:r>
            <a:endParaRPr sz="2200" u="sng" dirty="0"/>
          </a:p>
        </p:txBody>
      </p:sp>
      <p:pic>
        <p:nvPicPr>
          <p:cNvPr id="3" name="Imagen 2">
            <a:extLst>
              <a:ext uri="{FF2B5EF4-FFF2-40B4-BE49-F238E27FC236}">
                <a16:creationId xmlns:a16="http://schemas.microsoft.com/office/drawing/2014/main" id="{D9DF1354-ADC8-9BD8-E95F-88F3E8CE7B5F}"/>
              </a:ext>
            </a:extLst>
          </p:cNvPr>
          <p:cNvPicPr>
            <a:picLocks noChangeAspect="1"/>
          </p:cNvPicPr>
          <p:nvPr/>
        </p:nvPicPr>
        <p:blipFill>
          <a:blip r:embed="rId3"/>
          <a:stretch>
            <a:fillRect/>
          </a:stretch>
        </p:blipFill>
        <p:spPr>
          <a:xfrm>
            <a:off x="0" y="523190"/>
            <a:ext cx="9144000" cy="4620310"/>
          </a:xfrm>
          <a:prstGeom prst="rect">
            <a:avLst/>
          </a:prstGeom>
        </p:spPr>
      </p:pic>
      <p:sp>
        <p:nvSpPr>
          <p:cNvPr id="190" name="Google Shape;190;p21"/>
          <p:cNvSpPr txBox="1"/>
          <p:nvPr/>
        </p:nvSpPr>
        <p:spPr>
          <a:xfrm>
            <a:off x="4656667" y="800174"/>
            <a:ext cx="4114800" cy="492412"/>
          </a:xfrm>
          <a:prstGeom prst="rect">
            <a:avLst/>
          </a:prstGeom>
          <a:noFill/>
          <a:ln>
            <a:solidFill>
              <a:srgbClr val="FFFF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dirty="0" err="1">
                <a:solidFill>
                  <a:srgbClr val="FFFF00"/>
                </a:solidFill>
                <a:latin typeface="Lato"/>
                <a:ea typeface="Lato"/>
                <a:cs typeface="Lato"/>
                <a:sym typeface="Lato"/>
              </a:rPr>
              <a:t>Creacion</a:t>
            </a:r>
            <a:r>
              <a:rPr lang="es-419" sz="2000" dirty="0">
                <a:solidFill>
                  <a:srgbClr val="FFFF00"/>
                </a:solidFill>
                <a:latin typeface="Lato"/>
                <a:ea typeface="Lato"/>
                <a:cs typeface="Lato"/>
                <a:sym typeface="Lato"/>
              </a:rPr>
              <a:t> de la clase hija </a:t>
            </a:r>
            <a:r>
              <a:rPr lang="es-419" sz="2000" i="1" u="sng" dirty="0">
                <a:solidFill>
                  <a:srgbClr val="FFFF00"/>
                </a:solidFill>
                <a:latin typeface="Lato"/>
                <a:ea typeface="Lato"/>
                <a:cs typeface="Lato"/>
                <a:sym typeface="Lato"/>
              </a:rPr>
              <a:t>Empleado</a:t>
            </a:r>
            <a:endParaRPr sz="2000" dirty="0">
              <a:solidFill>
                <a:srgbClr val="FFFF00"/>
              </a:solidFill>
              <a:latin typeface="Lato"/>
              <a:ea typeface="Lato"/>
              <a:cs typeface="Lato"/>
              <a:sym typeface="Lato"/>
            </a:endParaRPr>
          </a:p>
        </p:txBody>
      </p:sp>
    </p:spTree>
    <p:extLst>
      <p:ext uri="{BB962C8B-B14F-4D97-AF65-F5344CB8AC3E}">
        <p14:creationId xmlns:p14="http://schemas.microsoft.com/office/powerpoint/2010/main" val="194464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7" name="Google Shape;197;p22"/>
          <p:cNvPicPr preferRelativeResize="0"/>
          <p:nvPr/>
        </p:nvPicPr>
        <p:blipFill>
          <a:blip r:embed="rId3">
            <a:alphaModFix/>
          </a:blip>
          <a:stretch>
            <a:fillRect/>
          </a:stretch>
        </p:blipFill>
        <p:spPr>
          <a:xfrm>
            <a:off x="152400" y="135467"/>
            <a:ext cx="8991600" cy="5008033"/>
          </a:xfrm>
          <a:prstGeom prst="rect">
            <a:avLst/>
          </a:prstGeom>
          <a:noFill/>
          <a:ln>
            <a:noFill/>
          </a:ln>
        </p:spPr>
      </p:pic>
      <p:sp>
        <p:nvSpPr>
          <p:cNvPr id="196" name="Google Shape;196;p22"/>
          <p:cNvSpPr txBox="1"/>
          <p:nvPr/>
        </p:nvSpPr>
        <p:spPr>
          <a:xfrm>
            <a:off x="5176200" y="638211"/>
            <a:ext cx="3815400" cy="492412"/>
          </a:xfrm>
          <a:prstGeom prst="rect">
            <a:avLst/>
          </a:prstGeom>
          <a:noFill/>
          <a:ln>
            <a:solidFill>
              <a:srgbClr val="FFFF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Creación</a:t>
            </a:r>
            <a:r>
              <a:rPr lang="es-419" sz="2000" dirty="0">
                <a:solidFill>
                  <a:srgbClr val="FFFF00"/>
                </a:solidFill>
                <a:latin typeface="Lato"/>
                <a:ea typeface="Lato"/>
                <a:cs typeface="Lato"/>
                <a:sym typeface="Lato"/>
              </a:rPr>
              <a:t> de la clase hija </a:t>
            </a:r>
            <a:r>
              <a:rPr lang="es-419" sz="2000" i="1" u="sng" dirty="0">
                <a:solidFill>
                  <a:srgbClr val="FFFF00"/>
                </a:solidFill>
                <a:latin typeface="Lato"/>
                <a:ea typeface="Lato"/>
                <a:cs typeface="Lato"/>
                <a:sym typeface="Lato"/>
              </a:rPr>
              <a:t>Cliente</a:t>
            </a:r>
            <a:endParaRPr sz="2000" dirty="0">
              <a:solidFill>
                <a:srgbClr val="FFFF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476955" y="201544"/>
            <a:ext cx="8190089" cy="923299"/>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419" sz="2400" b="1" u="sng" dirty="0">
                <a:solidFill>
                  <a:srgbClr val="F6910A"/>
                </a:solidFill>
                <a:latin typeface="Lato"/>
                <a:ea typeface="Lato"/>
                <a:cs typeface="Lato"/>
                <a:sym typeface="Lato"/>
              </a:rPr>
              <a:t>HERENCIA Y DERECHOS DE ACCESO </a:t>
            </a:r>
          </a:p>
          <a:p>
            <a:pPr marL="0" lvl="0" indent="0" rtl="0">
              <a:spcBef>
                <a:spcPts val="0"/>
              </a:spcBef>
              <a:spcAft>
                <a:spcPts val="0"/>
              </a:spcAft>
              <a:buNone/>
            </a:pPr>
            <a:r>
              <a:rPr lang="es-419" sz="2400" b="1" u="sng" dirty="0">
                <a:solidFill>
                  <a:srgbClr val="F6910A"/>
                </a:solidFill>
                <a:latin typeface="Lato"/>
                <a:ea typeface="Lato"/>
                <a:cs typeface="Lato"/>
                <a:sym typeface="Lato"/>
              </a:rPr>
              <a:t>(modificadores de acceso)</a:t>
            </a:r>
            <a:endParaRPr sz="2400" b="1" u="sng" dirty="0">
              <a:solidFill>
                <a:srgbClr val="F6910A"/>
              </a:solidFill>
            </a:endParaRPr>
          </a:p>
        </p:txBody>
      </p:sp>
      <p:sp>
        <p:nvSpPr>
          <p:cNvPr id="196" name="Google Shape;196;p22"/>
          <p:cNvSpPr txBox="1"/>
          <p:nvPr/>
        </p:nvSpPr>
        <p:spPr>
          <a:xfrm>
            <a:off x="476954" y="1578317"/>
            <a:ext cx="8190089" cy="3231624"/>
          </a:xfrm>
          <a:prstGeom prst="rect">
            <a:avLst/>
          </a:prstGeom>
          <a:noFill/>
          <a:ln>
            <a:noFill/>
          </a:ln>
        </p:spPr>
        <p:txBody>
          <a:bodyPr spcFirstLastPara="1" wrap="square" lIns="91425" tIns="91425" rIns="91425" bIns="91425" anchor="t" anchorCtr="0">
            <a:spAutoFit/>
          </a:bodyPr>
          <a:lstStyle/>
          <a:p>
            <a:pPr algn="just">
              <a:lnSpc>
                <a:spcPct val="150000"/>
              </a:lnSpc>
            </a:pPr>
            <a:r>
              <a:rPr lang="es-ES" altLang="es-AR"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Una subclase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puede</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invocar a cualquier método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público</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de su superclase como si fuera propio, no necesita ninguna variable</a:t>
            </a:r>
          </a:p>
          <a:p>
            <a:pPr algn="just" eaLnBrk="1" hangingPunct="1">
              <a:lnSpc>
                <a:spcPct val="200000"/>
              </a:lnSpc>
            </a:pPr>
            <a:endPar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eaLnBrk="1" hangingPunct="1">
              <a:lnSpc>
                <a:spcPct val="150000"/>
              </a:lnSpc>
            </a:pPr>
            <a:r>
              <a:rPr lang="es-ES" altLang="es-AR" sz="18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Una subclase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NO puede</a:t>
            </a:r>
            <a:r>
              <a:rPr lang="es-ES" altLang="es-AR" sz="1800" b="1"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acceder a los miembros </a:t>
            </a:r>
            <a:r>
              <a:rPr lang="es-ES" altLang="es-AR" sz="1800" b="1" u="sng" dirty="0">
                <a:solidFill>
                  <a:srgbClr val="FFFF00"/>
                </a:solidFill>
                <a:latin typeface="Lato" panose="020F0502020204030203" pitchFamily="34" charset="0"/>
                <a:ea typeface="Lato" panose="020F0502020204030203" pitchFamily="34" charset="0"/>
                <a:cs typeface="Lato" panose="020F0502020204030203" pitchFamily="34" charset="0"/>
              </a:rPr>
              <a:t>privados</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de la superclase</a:t>
            </a:r>
          </a:p>
          <a:p>
            <a:pPr lvl="1" algn="just" eaLnBrk="1" hangingPunct="1">
              <a:lnSpc>
                <a:spcPct val="150000"/>
              </a:lnSpc>
            </a:pP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Si un método de una subclase necesita acceder a un campo privado de su superclase, la superclase necesitará ofrecer los métodos apropiados (por ejemplo, los </a:t>
            </a:r>
            <a:r>
              <a:rPr lang="es-ES" altLang="es-AR" sz="1800" dirty="0" err="1">
                <a:solidFill>
                  <a:schemeClr val="bg1"/>
                </a:solidFill>
                <a:latin typeface="Lato" panose="020F0502020204030203" pitchFamily="34" charset="0"/>
                <a:ea typeface="Lato" panose="020F0502020204030203" pitchFamily="34" charset="0"/>
                <a:cs typeface="Lato" panose="020F0502020204030203" pitchFamily="34" charset="0"/>
              </a:rPr>
              <a:t>setters</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 y </a:t>
            </a:r>
            <a:r>
              <a:rPr lang="es-ES" altLang="es-AR" sz="1800" dirty="0" err="1">
                <a:solidFill>
                  <a:schemeClr val="bg1"/>
                </a:solidFill>
                <a:latin typeface="Lato" panose="020F0502020204030203" pitchFamily="34" charset="0"/>
                <a:ea typeface="Lato" panose="020F0502020204030203" pitchFamily="34" charset="0"/>
                <a:cs typeface="Lato" panose="020F0502020204030203" pitchFamily="34" charset="0"/>
              </a:rPr>
              <a:t>getters</a:t>
            </a:r>
            <a:r>
              <a:rPr lang="es-ES" altLang="es-AR" sz="18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46017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417494" y="165289"/>
            <a:ext cx="6904008"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Ejemplo de herencia y atributos privados. La clase padre:</a:t>
            </a:r>
            <a:endParaRPr sz="20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B0F83D72-9C1C-1F4C-42F0-7E89BDB41BA1}"/>
              </a:ext>
            </a:extLst>
          </p:cNvPr>
          <p:cNvPicPr>
            <a:picLocks noChangeAspect="1"/>
          </p:cNvPicPr>
          <p:nvPr/>
        </p:nvPicPr>
        <p:blipFill>
          <a:blip r:embed="rId3"/>
          <a:stretch>
            <a:fillRect/>
          </a:stretch>
        </p:blipFill>
        <p:spPr>
          <a:xfrm>
            <a:off x="256724" y="657701"/>
            <a:ext cx="8630551" cy="4320510"/>
          </a:xfrm>
          <a:prstGeom prst="rect">
            <a:avLst/>
          </a:prstGeom>
        </p:spPr>
      </p:pic>
    </p:spTree>
    <p:extLst>
      <p:ext uri="{BB962C8B-B14F-4D97-AF65-F5344CB8AC3E}">
        <p14:creationId xmlns:p14="http://schemas.microsoft.com/office/powerpoint/2010/main" val="2819723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3" name="Imagen 2">
            <a:extLst>
              <a:ext uri="{FF2B5EF4-FFF2-40B4-BE49-F238E27FC236}">
                <a16:creationId xmlns:a16="http://schemas.microsoft.com/office/drawing/2014/main" id="{159553C4-D1A4-50CD-DD08-4C882F39354E}"/>
              </a:ext>
            </a:extLst>
          </p:cNvPr>
          <p:cNvPicPr>
            <a:picLocks noChangeAspect="1"/>
          </p:cNvPicPr>
          <p:nvPr/>
        </p:nvPicPr>
        <p:blipFill>
          <a:blip r:embed="rId3"/>
          <a:stretch>
            <a:fillRect/>
          </a:stretch>
        </p:blipFill>
        <p:spPr>
          <a:xfrm>
            <a:off x="447099" y="1699670"/>
            <a:ext cx="8249801" cy="2715004"/>
          </a:xfrm>
          <a:prstGeom prst="rect">
            <a:avLst/>
          </a:prstGeom>
        </p:spPr>
      </p:pic>
      <p:sp>
        <p:nvSpPr>
          <p:cNvPr id="2" name="Google Shape;196;p22">
            <a:extLst>
              <a:ext uri="{FF2B5EF4-FFF2-40B4-BE49-F238E27FC236}">
                <a16:creationId xmlns:a16="http://schemas.microsoft.com/office/drawing/2014/main" id="{1FEAD172-C709-CDD5-304E-0C51E5E671BE}"/>
              </a:ext>
            </a:extLst>
          </p:cNvPr>
          <p:cNvSpPr txBox="1"/>
          <p:nvPr/>
        </p:nvSpPr>
        <p:spPr>
          <a:xfrm>
            <a:off x="447099" y="639422"/>
            <a:ext cx="6904008"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Ejemplo de herencia y atributos privados. La clase hija:</a:t>
            </a:r>
            <a:endParaRPr sz="2000" b="1" dirty="0">
              <a:solidFill>
                <a:srgbClr val="FFFF00"/>
              </a:solidFill>
              <a:latin typeface="Lato"/>
              <a:ea typeface="Lato"/>
              <a:cs typeface="Lato"/>
              <a:sym typeface="Lato"/>
            </a:endParaRPr>
          </a:p>
        </p:txBody>
      </p:sp>
    </p:spTree>
    <p:extLst>
      <p:ext uri="{BB962C8B-B14F-4D97-AF65-F5344CB8AC3E}">
        <p14:creationId xmlns:p14="http://schemas.microsoft.com/office/powerpoint/2010/main" val="12881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118533" y="131422"/>
            <a:ext cx="8106418"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Ejemplo de herencia y atributos </a:t>
            </a:r>
            <a:r>
              <a:rPr lang="es-419" sz="2000" b="1" dirty="0" err="1">
                <a:solidFill>
                  <a:srgbClr val="FFFF00"/>
                </a:solidFill>
                <a:latin typeface="Lato"/>
                <a:ea typeface="Lato"/>
                <a:cs typeface="Lato"/>
                <a:sym typeface="Lato"/>
              </a:rPr>
              <a:t>protected</a:t>
            </a:r>
            <a:r>
              <a:rPr lang="es-419" sz="2000" b="1" dirty="0">
                <a:solidFill>
                  <a:srgbClr val="FFFF00"/>
                </a:solidFill>
                <a:latin typeface="Lato"/>
                <a:ea typeface="Lato"/>
                <a:cs typeface="Lato"/>
                <a:sym typeface="Lato"/>
              </a:rPr>
              <a:t>. La clase padre:</a:t>
            </a:r>
            <a:endParaRPr sz="20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C91CC982-E057-F30B-B7FD-CDD0124536E6}"/>
              </a:ext>
            </a:extLst>
          </p:cNvPr>
          <p:cNvPicPr>
            <a:picLocks noChangeAspect="1"/>
          </p:cNvPicPr>
          <p:nvPr/>
        </p:nvPicPr>
        <p:blipFill>
          <a:blip r:embed="rId3"/>
          <a:stretch>
            <a:fillRect/>
          </a:stretch>
        </p:blipFill>
        <p:spPr>
          <a:xfrm>
            <a:off x="518790" y="701919"/>
            <a:ext cx="8106419" cy="4441581"/>
          </a:xfrm>
          <a:prstGeom prst="rect">
            <a:avLst/>
          </a:prstGeom>
        </p:spPr>
      </p:pic>
    </p:spTree>
    <p:extLst>
      <p:ext uri="{BB962C8B-B14F-4D97-AF65-F5344CB8AC3E}">
        <p14:creationId xmlns:p14="http://schemas.microsoft.com/office/powerpoint/2010/main" val="277966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186265" y="244311"/>
            <a:ext cx="7318715"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FF00"/>
                </a:solidFill>
                <a:latin typeface="Lato"/>
                <a:ea typeface="Lato"/>
                <a:cs typeface="Lato"/>
                <a:sym typeface="Lato"/>
              </a:rPr>
              <a:t>Ejemplo de herencia</a:t>
            </a:r>
            <a:r>
              <a:rPr lang="es-419" sz="1800" b="1" dirty="0">
                <a:solidFill>
                  <a:srgbClr val="FFFF00"/>
                </a:solidFill>
                <a:latin typeface="Lato"/>
                <a:ea typeface="Lato"/>
                <a:cs typeface="Lato"/>
                <a:sym typeface="Lato"/>
              </a:rPr>
              <a:t> y atributos </a:t>
            </a:r>
            <a:r>
              <a:rPr lang="es-419" sz="1800" b="1" dirty="0" err="1">
                <a:solidFill>
                  <a:srgbClr val="FFFF00"/>
                </a:solidFill>
                <a:latin typeface="Lato"/>
                <a:ea typeface="Lato"/>
                <a:cs typeface="Lato"/>
                <a:sym typeface="Lato"/>
              </a:rPr>
              <a:t>protected</a:t>
            </a:r>
            <a:r>
              <a:rPr lang="es-419" sz="1800" b="1" dirty="0">
                <a:solidFill>
                  <a:srgbClr val="FFFF00"/>
                </a:solidFill>
                <a:latin typeface="Lato"/>
                <a:ea typeface="Lato"/>
                <a:cs typeface="Lato"/>
                <a:sym typeface="Lato"/>
              </a:rPr>
              <a:t>. La clase hija:</a:t>
            </a:r>
            <a:endParaRPr sz="18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C0F2468A-1B4F-1944-CE1E-86466B6F27A5}"/>
              </a:ext>
            </a:extLst>
          </p:cNvPr>
          <p:cNvPicPr>
            <a:picLocks noChangeAspect="1"/>
          </p:cNvPicPr>
          <p:nvPr/>
        </p:nvPicPr>
        <p:blipFill>
          <a:blip r:embed="rId3"/>
          <a:stretch>
            <a:fillRect/>
          </a:stretch>
        </p:blipFill>
        <p:spPr>
          <a:xfrm>
            <a:off x="318494" y="1230489"/>
            <a:ext cx="8507012" cy="3285067"/>
          </a:xfrm>
          <a:prstGeom prst="rect">
            <a:avLst/>
          </a:prstGeom>
        </p:spPr>
      </p:pic>
    </p:spTree>
    <p:extLst>
      <p:ext uri="{BB962C8B-B14F-4D97-AF65-F5344CB8AC3E}">
        <p14:creationId xmlns:p14="http://schemas.microsoft.com/office/powerpoint/2010/main" val="29996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607001" y="137339"/>
            <a:ext cx="7929993"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HERENCIA Y CLASES FINAL</a:t>
            </a:r>
          </a:p>
        </p:txBody>
      </p:sp>
      <p:sp>
        <p:nvSpPr>
          <p:cNvPr id="4" name="CuadroTexto 3">
            <a:extLst>
              <a:ext uri="{FF2B5EF4-FFF2-40B4-BE49-F238E27FC236}">
                <a16:creationId xmlns:a16="http://schemas.microsoft.com/office/drawing/2014/main" id="{75A0A25F-B6BE-A48B-C6F5-B9310489271A}"/>
              </a:ext>
            </a:extLst>
          </p:cNvPr>
          <p:cNvSpPr txBox="1"/>
          <p:nvPr/>
        </p:nvSpPr>
        <p:spPr>
          <a:xfrm>
            <a:off x="607001" y="907838"/>
            <a:ext cx="7929994" cy="707886"/>
          </a:xfrm>
          <a:prstGeom prst="rect">
            <a:avLst/>
          </a:prstGeom>
          <a:noFill/>
        </p:spPr>
        <p:txBody>
          <a:bodyPr wrap="square">
            <a:spAutoFit/>
          </a:bodyPr>
          <a:lstStyle/>
          <a:p>
            <a:pPr algn="just"/>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Si queremos evitar que una clase sea heredada por otra, deberá ser declarada con el modificador final delante de superclase.</a:t>
            </a:r>
            <a:endParaRPr lang="es-AR" sz="2000" b="1" dirty="0">
              <a:solidFill>
                <a:srgbClr val="FFFF00"/>
              </a:solidFill>
              <a:latin typeface="Lato" panose="020F0502020204030203" pitchFamily="34" charset="0"/>
              <a:ea typeface="Lato" panose="020F0502020204030203" pitchFamily="34" charset="0"/>
              <a:cs typeface="Lato" panose="020F0502020204030203" pitchFamily="34" charset="0"/>
            </a:endParaRPr>
          </a:p>
        </p:txBody>
      </p:sp>
      <p:pic>
        <p:nvPicPr>
          <p:cNvPr id="6" name="Imagen 5">
            <a:extLst>
              <a:ext uri="{FF2B5EF4-FFF2-40B4-BE49-F238E27FC236}">
                <a16:creationId xmlns:a16="http://schemas.microsoft.com/office/drawing/2014/main" id="{0A6F4E95-F9BA-36F2-0568-FC82F8B30F9C}"/>
              </a:ext>
            </a:extLst>
          </p:cNvPr>
          <p:cNvPicPr>
            <a:picLocks noChangeAspect="1"/>
          </p:cNvPicPr>
          <p:nvPr/>
        </p:nvPicPr>
        <p:blipFill>
          <a:blip r:embed="rId3"/>
          <a:stretch>
            <a:fillRect/>
          </a:stretch>
        </p:blipFill>
        <p:spPr>
          <a:xfrm>
            <a:off x="2790574" y="1760733"/>
            <a:ext cx="3562847" cy="1090798"/>
          </a:xfrm>
          <a:prstGeom prst="rect">
            <a:avLst/>
          </a:prstGeom>
        </p:spPr>
      </p:pic>
      <p:sp>
        <p:nvSpPr>
          <p:cNvPr id="8" name="CuadroTexto 7">
            <a:extLst>
              <a:ext uri="{FF2B5EF4-FFF2-40B4-BE49-F238E27FC236}">
                <a16:creationId xmlns:a16="http://schemas.microsoft.com/office/drawing/2014/main" id="{AFAF770F-6991-12D0-8D87-B7D3762795B2}"/>
              </a:ext>
            </a:extLst>
          </p:cNvPr>
          <p:cNvSpPr txBox="1"/>
          <p:nvPr/>
        </p:nvSpPr>
        <p:spPr>
          <a:xfrm>
            <a:off x="607000" y="3040800"/>
            <a:ext cx="7929994" cy="646331"/>
          </a:xfrm>
          <a:prstGeom prst="rect">
            <a:avLst/>
          </a:prstGeom>
          <a:noFill/>
        </p:spPr>
        <p:txBody>
          <a:bodyPr wrap="square">
            <a:spAutoFit/>
          </a:bodyPr>
          <a:lstStyle>
            <a:defPPr marR="0" lvl="0" algn="l" rtl="0">
              <a:lnSpc>
                <a:spcPct val="100000"/>
              </a:lnSpc>
              <a:spcBef>
                <a:spcPts val="0"/>
              </a:spcBef>
              <a:spcAft>
                <a:spcPts val="0"/>
              </a:spcAft>
            </a:defPPr>
            <a:lvl1pPr algn="just">
              <a:defRPr sz="2000" b="1">
                <a:solidFill>
                  <a:srgbClr val="FFFF00"/>
                </a:solidFill>
                <a:latin typeface="Lato" panose="020F0502020204030203" pitchFamily="34" charset="0"/>
                <a:ea typeface="Lato" panose="020F0502020204030203" pitchFamily="34" charset="0"/>
                <a:cs typeface="Lato" panose="020F0502020204030203" pitchFamily="34" charset="0"/>
              </a:defRPr>
            </a:lvl1pPr>
          </a:lstStyle>
          <a:p>
            <a:r>
              <a:rPr lang="es-ES" sz="1800" dirty="0">
                <a:solidFill>
                  <a:schemeClr val="bg1"/>
                </a:solidFill>
              </a:rPr>
              <a:t>Si otra clase intenta heredar de una clase final, se producirá un error de compilación.</a:t>
            </a:r>
            <a:endParaRPr lang="es-AR" sz="1800" dirty="0">
              <a:solidFill>
                <a:schemeClr val="bg1"/>
              </a:solidFill>
            </a:endParaRPr>
          </a:p>
        </p:txBody>
      </p:sp>
      <p:pic>
        <p:nvPicPr>
          <p:cNvPr id="10" name="Imagen 9">
            <a:extLst>
              <a:ext uri="{FF2B5EF4-FFF2-40B4-BE49-F238E27FC236}">
                <a16:creationId xmlns:a16="http://schemas.microsoft.com/office/drawing/2014/main" id="{7200EFE1-4F10-F141-98C6-4FB92AE64D10}"/>
              </a:ext>
            </a:extLst>
          </p:cNvPr>
          <p:cNvPicPr>
            <a:picLocks noChangeAspect="1"/>
          </p:cNvPicPr>
          <p:nvPr/>
        </p:nvPicPr>
        <p:blipFill>
          <a:blip r:embed="rId4"/>
          <a:stretch>
            <a:fillRect/>
          </a:stretch>
        </p:blipFill>
        <p:spPr>
          <a:xfrm>
            <a:off x="1429694" y="3748686"/>
            <a:ext cx="6668431" cy="1257475"/>
          </a:xfrm>
          <a:prstGeom prst="rect">
            <a:avLst/>
          </a:prstGeom>
        </p:spPr>
      </p:pic>
    </p:spTree>
    <p:extLst>
      <p:ext uri="{BB962C8B-B14F-4D97-AF65-F5344CB8AC3E}">
        <p14:creationId xmlns:p14="http://schemas.microsoft.com/office/powerpoint/2010/main" val="42203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338667" y="284198"/>
            <a:ext cx="8466666" cy="46166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ES" sz="2400" b="1" u="sng" dirty="0">
                <a:solidFill>
                  <a:srgbClr val="F5860B"/>
                </a:solidFill>
                <a:latin typeface="Lato" panose="020F0502020204030203" pitchFamily="34" charset="0"/>
                <a:ea typeface="Lato" panose="020F0502020204030203" pitchFamily="34" charset="0"/>
                <a:cs typeface="Lato" panose="020F0502020204030203" pitchFamily="34" charset="0"/>
              </a:rPr>
              <a:t>SUBTIPOS, SUSTITUCIÓN y VARIABLES POLIMORFICAS:</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Por analogía con la jerarquía de clases, los tipos forman una jerarquía de tipos. El tipo que se define mediante la clase padre es el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sym typeface="Lato"/>
              </a:rPr>
              <a:t>supertipo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y el que se define mediante la clase hija es el subtipo.</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Se pueden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usar objetos de subtipos en cualquier lugar donde se espera un objeto del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sym typeface="Lato"/>
              </a:rPr>
              <a:t>supertipo</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Esto se llama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SUSTITUCION</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p>
          <a:p>
            <a:pPr marL="0" lvl="0" indent="0" algn="just" rtl="0">
              <a:spcBef>
                <a:spcPts val="0"/>
              </a:spcBef>
              <a:spcAft>
                <a:spcPts val="0"/>
              </a:spcAft>
              <a:buNone/>
            </a:pPr>
            <a:endParaRPr lang="es-419" sz="2000" dirty="0">
              <a:solidFill>
                <a:schemeClr val="bg1"/>
              </a:solidFill>
              <a:latin typeface="Lato"/>
              <a:ea typeface="Lato"/>
              <a:cs typeface="Lato"/>
              <a:sym typeface="Lato"/>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2000" dirty="0">
                <a:solidFill>
                  <a:schemeClr val="bg1"/>
                </a:solidFill>
                <a:latin typeface="Lato"/>
                <a:ea typeface="Lato"/>
                <a:cs typeface="Lato"/>
                <a:sym typeface="Lato"/>
              </a:rPr>
              <a:t> </a:t>
            </a:r>
            <a:r>
              <a:rPr lang="es-419" sz="2000" b="1" dirty="0">
                <a:solidFill>
                  <a:srgbClr val="FFFF00"/>
                </a:solidFill>
                <a:latin typeface="Lato"/>
                <a:ea typeface="Lato"/>
                <a:cs typeface="Lato"/>
                <a:sym typeface="Lato"/>
              </a:rPr>
              <a:t>Las variables pueden contener objetos del tipo declarado o de cualquier subtipo del tipo declarado</a:t>
            </a:r>
            <a:r>
              <a:rPr lang="es-419" sz="2000" dirty="0">
                <a:solidFill>
                  <a:schemeClr val="bg1"/>
                </a:solidFill>
                <a:latin typeface="Lato"/>
                <a:ea typeface="Lato"/>
                <a:cs typeface="Lato"/>
                <a:sym typeface="Lato"/>
              </a:rPr>
              <a:t>.</a:t>
            </a:r>
          </a:p>
          <a:p>
            <a:pPr marL="0" lvl="0" indent="0" algn="just" rtl="0">
              <a:spcBef>
                <a:spcPts val="0"/>
              </a:spcBef>
              <a:spcAft>
                <a:spcPts val="0"/>
              </a:spcAft>
              <a:buNone/>
            </a:pPr>
            <a:endParaRPr lang="es-419" sz="2000" dirty="0">
              <a:solidFill>
                <a:schemeClr val="bg1"/>
              </a:solidFill>
              <a:latin typeface="Lato"/>
              <a:ea typeface="Lato"/>
              <a:cs typeface="Lato"/>
              <a:sym typeface="Lato"/>
            </a:endParaRPr>
          </a:p>
          <a:p>
            <a:pPr marL="0" lvl="0" indent="0" algn="just" rtl="0">
              <a:spcBef>
                <a:spcPts val="0"/>
              </a:spcBef>
              <a:spcAft>
                <a:spcPts val="0"/>
              </a:spcAft>
              <a:buNone/>
            </a:pPr>
            <a:r>
              <a:rPr lang="es-419" sz="2000" dirty="0">
                <a:solidFill>
                  <a:schemeClr val="bg1"/>
                </a:solidFill>
                <a:latin typeface="Lato"/>
                <a:ea typeface="Lato"/>
                <a:cs typeface="Lato"/>
                <a:sym typeface="Lato"/>
              </a:rPr>
              <a:t>=&gt; Las variables que contienen objetos son </a:t>
            </a:r>
            <a:r>
              <a:rPr lang="es-419" sz="2400" b="1" u="sng" dirty="0">
                <a:solidFill>
                  <a:srgbClr val="F5860B"/>
                </a:solidFill>
                <a:latin typeface="Lato"/>
                <a:ea typeface="Lato"/>
                <a:cs typeface="Lato"/>
                <a:sym typeface="Lato"/>
              </a:rPr>
              <a:t>variables polimórficas</a:t>
            </a:r>
            <a:r>
              <a:rPr lang="es-419" sz="2000" dirty="0">
                <a:solidFill>
                  <a:schemeClr val="bg1"/>
                </a:solidFill>
                <a:latin typeface="Lato"/>
                <a:ea typeface="Lato"/>
                <a:cs typeface="Lato"/>
                <a:sym typeface="Lato"/>
              </a:rPr>
              <a:t>, ya que </a:t>
            </a:r>
            <a:r>
              <a:rPr lang="es-419" sz="2000" b="1" dirty="0">
                <a:solidFill>
                  <a:srgbClr val="FFFF00"/>
                </a:solidFill>
                <a:latin typeface="Lato"/>
                <a:ea typeface="Lato"/>
                <a:cs typeface="Lato"/>
                <a:sym typeface="Lato"/>
              </a:rPr>
              <a:t>una misma variable puede contener objetos de distintos tipos</a:t>
            </a:r>
            <a:r>
              <a:rPr lang="es-419" sz="2000" dirty="0">
                <a:solidFill>
                  <a:schemeClr val="bg1"/>
                </a:solidFill>
                <a:latin typeface="Lato"/>
                <a:ea typeface="Lato"/>
                <a:cs typeface="Lato"/>
                <a:sym typeface="Lato"/>
              </a:rPr>
              <a:t>.</a:t>
            </a:r>
          </a:p>
        </p:txBody>
      </p:sp>
    </p:spTree>
    <p:extLst>
      <p:ext uri="{BB962C8B-B14F-4D97-AF65-F5344CB8AC3E}">
        <p14:creationId xmlns:p14="http://schemas.microsoft.com/office/powerpoint/2010/main" val="232666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373050" y="158250"/>
            <a:ext cx="8332038"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HERENCIA</a:t>
            </a:r>
          </a:p>
        </p:txBody>
      </p:sp>
      <p:pic>
        <p:nvPicPr>
          <p:cNvPr id="152" name="Google Shape;152;p15"/>
          <p:cNvPicPr preferRelativeResize="0"/>
          <p:nvPr/>
        </p:nvPicPr>
        <p:blipFill>
          <a:blip r:embed="rId3">
            <a:alphaModFix/>
          </a:blip>
          <a:stretch>
            <a:fillRect/>
          </a:stretch>
        </p:blipFill>
        <p:spPr>
          <a:xfrm>
            <a:off x="1405467" y="1490133"/>
            <a:ext cx="5958086" cy="349511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338667" y="284198"/>
            <a:ext cx="8466666" cy="384717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ES" sz="2400" b="1" u="sng" dirty="0">
                <a:solidFill>
                  <a:srgbClr val="F5860B"/>
                </a:solidFill>
                <a:latin typeface="Lato" panose="020F0502020204030203" pitchFamily="34" charset="0"/>
                <a:ea typeface="Lato" panose="020F0502020204030203" pitchFamily="34" charset="0"/>
                <a:cs typeface="Lato" panose="020F0502020204030203" pitchFamily="34" charset="0"/>
              </a:rPr>
              <a:t>Ejemplo de sustitución y </a:t>
            </a:r>
          </a:p>
          <a:p>
            <a:pPr marL="0" lvl="0" indent="0" rtl="0">
              <a:spcBef>
                <a:spcPts val="0"/>
              </a:spcBef>
              <a:spcAft>
                <a:spcPts val="0"/>
              </a:spcAft>
              <a:buNone/>
            </a:pPr>
            <a:r>
              <a:rPr lang="es-ES" sz="2400" b="1" u="sng" dirty="0">
                <a:solidFill>
                  <a:srgbClr val="F5860B"/>
                </a:solidFill>
                <a:latin typeface="Lato" panose="020F0502020204030203" pitchFamily="34" charset="0"/>
                <a:ea typeface="Lato" panose="020F0502020204030203" pitchFamily="34" charset="0"/>
                <a:cs typeface="Lato" panose="020F0502020204030203" pitchFamily="34" charset="0"/>
              </a:rPr>
              <a:t>variables polimórficas:</a:t>
            </a:r>
          </a:p>
          <a:p>
            <a:pPr marL="0" lvl="0" indent="0" rtl="0">
              <a:spcBef>
                <a:spcPts val="0"/>
              </a:spcBef>
              <a:spcAft>
                <a:spcPts val="0"/>
              </a:spcAft>
              <a:buNone/>
            </a:pPr>
            <a:endParaRPr lang="es-ES" sz="2000" b="1" u="sng"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rtl="0">
              <a:spcBef>
                <a:spcPts val="0"/>
              </a:spcBef>
              <a:spcAft>
                <a:spcPts val="0"/>
              </a:spcAft>
              <a:buNone/>
            </a:pPr>
            <a:endParaRPr lang="es-ES"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rtl="0">
              <a:spcBef>
                <a:spcPts val="0"/>
              </a:spcBef>
              <a:spcAft>
                <a:spcPts val="0"/>
              </a:spcAft>
              <a:buNone/>
            </a:pP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Las siguientes sentencias son válidas:</a:t>
            </a:r>
          </a:p>
          <a:p>
            <a:pPr marL="0" lvl="0" indent="0" rtl="0">
              <a:spcBef>
                <a:spcPts val="0"/>
              </a:spcBef>
              <a:spcAft>
                <a:spcPts val="0"/>
              </a:spcAft>
              <a:buNone/>
            </a:pPr>
            <a:endParaRPr lang="es-ES"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rtl="0">
              <a:spcBef>
                <a:spcPts val="0"/>
              </a:spcBef>
              <a:spcAft>
                <a:spcPts val="0"/>
              </a:spcAft>
              <a:buNone/>
            </a:pPr>
            <a:endParaRPr lang="es-419" sz="1800" b="1" dirty="0">
              <a:solidFill>
                <a:schemeClr val="bg1"/>
              </a:solidFill>
              <a:latin typeface="Lato"/>
              <a:ea typeface="Lato"/>
              <a:cs typeface="Lato"/>
              <a:sym typeface="Lato"/>
            </a:endParaRPr>
          </a:p>
          <a:p>
            <a:pPr marL="0" lvl="0" indent="0" rtl="0">
              <a:spcBef>
                <a:spcPts val="0"/>
              </a:spcBef>
              <a:spcAft>
                <a:spcPts val="0"/>
              </a:spcAft>
              <a:buNone/>
            </a:pPr>
            <a:endParaRPr lang="es-419" sz="1800" b="1" dirty="0">
              <a:solidFill>
                <a:schemeClr val="bg1"/>
              </a:solidFill>
              <a:latin typeface="Lato"/>
              <a:ea typeface="Lato"/>
              <a:cs typeface="Lato"/>
              <a:sym typeface="Lato"/>
            </a:endParaRPr>
          </a:p>
          <a:p>
            <a:pPr marL="0" lvl="0" indent="0" rtl="0">
              <a:spcBef>
                <a:spcPts val="0"/>
              </a:spcBef>
              <a:spcAft>
                <a:spcPts val="0"/>
              </a:spcAft>
              <a:buNone/>
            </a:pPr>
            <a:endParaRPr lang="es-419" sz="1800" b="1" dirty="0">
              <a:solidFill>
                <a:schemeClr val="bg1"/>
              </a:solidFill>
              <a:latin typeface="Lato"/>
              <a:ea typeface="Lato"/>
              <a:cs typeface="Lato"/>
              <a:sym typeface="Lato"/>
            </a:endParaRPr>
          </a:p>
          <a:p>
            <a:pPr marL="0" lvl="0" indent="0" rtl="0">
              <a:spcBef>
                <a:spcPts val="0"/>
              </a:spcBef>
              <a:spcAft>
                <a:spcPts val="0"/>
              </a:spcAft>
              <a:buNone/>
            </a:pPr>
            <a:endParaRPr lang="es-419" sz="1800" b="1" dirty="0">
              <a:solidFill>
                <a:schemeClr val="bg1"/>
              </a:solidFill>
              <a:latin typeface="Lato"/>
              <a:ea typeface="Lato"/>
              <a:cs typeface="Lato"/>
              <a:sym typeface="Lato"/>
            </a:endParaRPr>
          </a:p>
          <a:p>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Las siguientes sentencias NO son válidas:</a:t>
            </a:r>
          </a:p>
          <a:p>
            <a:pPr marL="0" lvl="0" indent="0" rtl="0">
              <a:spcBef>
                <a:spcPts val="0"/>
              </a:spcBef>
              <a:spcAft>
                <a:spcPts val="0"/>
              </a:spcAft>
              <a:buNone/>
            </a:pPr>
            <a:endParaRPr lang="es-419" sz="2600" b="1" u="sng" dirty="0">
              <a:solidFill>
                <a:srgbClr val="FF66CC"/>
              </a:solidFill>
              <a:latin typeface="Lato"/>
              <a:ea typeface="Lato"/>
              <a:cs typeface="Lato"/>
              <a:sym typeface="Lato"/>
            </a:endParaRPr>
          </a:p>
        </p:txBody>
      </p:sp>
      <p:pic>
        <p:nvPicPr>
          <p:cNvPr id="3" name="Imagen 2">
            <a:extLst>
              <a:ext uri="{FF2B5EF4-FFF2-40B4-BE49-F238E27FC236}">
                <a16:creationId xmlns:a16="http://schemas.microsoft.com/office/drawing/2014/main" id="{5AB15C60-4829-D15D-7F08-CEB0E5890F15}"/>
              </a:ext>
            </a:extLst>
          </p:cNvPr>
          <p:cNvPicPr>
            <a:picLocks noChangeAspect="1"/>
          </p:cNvPicPr>
          <p:nvPr/>
        </p:nvPicPr>
        <p:blipFill>
          <a:blip r:embed="rId3"/>
          <a:stretch>
            <a:fillRect/>
          </a:stretch>
        </p:blipFill>
        <p:spPr>
          <a:xfrm>
            <a:off x="5847645" y="104595"/>
            <a:ext cx="3170950" cy="2324256"/>
          </a:xfrm>
          <a:prstGeom prst="rect">
            <a:avLst/>
          </a:prstGeom>
        </p:spPr>
      </p:pic>
      <p:pic>
        <p:nvPicPr>
          <p:cNvPr id="5" name="Imagen 4">
            <a:extLst>
              <a:ext uri="{FF2B5EF4-FFF2-40B4-BE49-F238E27FC236}">
                <a16:creationId xmlns:a16="http://schemas.microsoft.com/office/drawing/2014/main" id="{0D1AD575-2A8A-F810-159B-5D652219F075}"/>
              </a:ext>
            </a:extLst>
          </p:cNvPr>
          <p:cNvPicPr>
            <a:picLocks noChangeAspect="1"/>
          </p:cNvPicPr>
          <p:nvPr/>
        </p:nvPicPr>
        <p:blipFill>
          <a:blip r:embed="rId4"/>
          <a:stretch>
            <a:fillRect/>
          </a:stretch>
        </p:blipFill>
        <p:spPr>
          <a:xfrm>
            <a:off x="586596" y="2030456"/>
            <a:ext cx="4432367" cy="988789"/>
          </a:xfrm>
          <a:prstGeom prst="rect">
            <a:avLst/>
          </a:prstGeom>
        </p:spPr>
      </p:pic>
      <p:pic>
        <p:nvPicPr>
          <p:cNvPr id="7" name="Imagen 6">
            <a:extLst>
              <a:ext uri="{FF2B5EF4-FFF2-40B4-BE49-F238E27FC236}">
                <a16:creationId xmlns:a16="http://schemas.microsoft.com/office/drawing/2014/main" id="{31AE7788-9A20-CFF8-F759-389BC84F0096}"/>
              </a:ext>
            </a:extLst>
          </p:cNvPr>
          <p:cNvPicPr>
            <a:picLocks noChangeAspect="1"/>
          </p:cNvPicPr>
          <p:nvPr/>
        </p:nvPicPr>
        <p:blipFill>
          <a:blip r:embed="rId5"/>
          <a:stretch>
            <a:fillRect/>
          </a:stretch>
        </p:blipFill>
        <p:spPr>
          <a:xfrm>
            <a:off x="586596" y="3733338"/>
            <a:ext cx="6676846" cy="988789"/>
          </a:xfrm>
          <a:prstGeom prst="rect">
            <a:avLst/>
          </a:prstGeom>
        </p:spPr>
      </p:pic>
    </p:spTree>
    <p:extLst>
      <p:ext uri="{BB962C8B-B14F-4D97-AF65-F5344CB8AC3E}">
        <p14:creationId xmlns:p14="http://schemas.microsoft.com/office/powerpoint/2010/main" val="2346100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408532" y="341721"/>
            <a:ext cx="5652299" cy="9848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CASTING</a:t>
            </a:r>
          </a:p>
          <a:p>
            <a:pPr marL="0" lvl="0" indent="0" algn="l" rtl="0">
              <a:spcBef>
                <a:spcPts val="0"/>
              </a:spcBef>
              <a:spcAft>
                <a:spcPts val="0"/>
              </a:spcAft>
              <a:buNone/>
            </a:pPr>
            <a:r>
              <a:rPr lang="es-419" sz="2600" b="1" u="sng" dirty="0">
                <a:solidFill>
                  <a:srgbClr val="F6910A"/>
                </a:solidFill>
                <a:latin typeface="Lato"/>
                <a:ea typeface="Lato"/>
                <a:cs typeface="Lato"/>
                <a:sym typeface="Lato"/>
              </a:rPr>
              <a:t>(ENMASCARAMIENTO DE TIPOS)</a:t>
            </a:r>
            <a:endParaRPr sz="2600" b="1" u="sng" dirty="0">
              <a:solidFill>
                <a:srgbClr val="F6910A"/>
              </a:solidFill>
              <a:latin typeface="Lato"/>
              <a:ea typeface="Lato"/>
              <a:cs typeface="Lato"/>
              <a:sym typeface="Lato"/>
            </a:endParaRPr>
          </a:p>
        </p:txBody>
      </p:sp>
      <p:pic>
        <p:nvPicPr>
          <p:cNvPr id="3" name="Imagen 2">
            <a:extLst>
              <a:ext uri="{FF2B5EF4-FFF2-40B4-BE49-F238E27FC236}">
                <a16:creationId xmlns:a16="http://schemas.microsoft.com/office/drawing/2014/main" id="{91B79325-A494-7FA6-54AD-FFE3C9EE7B23}"/>
              </a:ext>
            </a:extLst>
          </p:cNvPr>
          <p:cNvPicPr>
            <a:picLocks noChangeAspect="1"/>
          </p:cNvPicPr>
          <p:nvPr/>
        </p:nvPicPr>
        <p:blipFill>
          <a:blip r:embed="rId3"/>
          <a:stretch>
            <a:fillRect/>
          </a:stretch>
        </p:blipFill>
        <p:spPr>
          <a:xfrm>
            <a:off x="6090259" y="44468"/>
            <a:ext cx="2979839" cy="2229809"/>
          </a:xfrm>
          <a:prstGeom prst="rect">
            <a:avLst/>
          </a:prstGeom>
        </p:spPr>
      </p:pic>
      <p:sp>
        <p:nvSpPr>
          <p:cNvPr id="7" name="Google Shape;208;p24">
            <a:extLst>
              <a:ext uri="{FF2B5EF4-FFF2-40B4-BE49-F238E27FC236}">
                <a16:creationId xmlns:a16="http://schemas.microsoft.com/office/drawing/2014/main" id="{FF22940F-53C9-9668-4F32-DE350022998E}"/>
              </a:ext>
            </a:extLst>
          </p:cNvPr>
          <p:cNvSpPr txBox="1"/>
          <p:nvPr/>
        </p:nvSpPr>
        <p:spPr>
          <a:xfrm>
            <a:off x="408531" y="1825298"/>
            <a:ext cx="172329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dirty="0">
                <a:solidFill>
                  <a:srgbClr val="FFFF00"/>
                </a:solidFill>
                <a:latin typeface="Lato"/>
                <a:ea typeface="Lato"/>
                <a:cs typeface="Lato"/>
                <a:sym typeface="Lato"/>
              </a:rPr>
              <a:t>Un ejemplo:</a:t>
            </a:r>
            <a:endParaRPr sz="1800" b="1" dirty="0">
              <a:solidFill>
                <a:srgbClr val="FFFF00"/>
              </a:solidFill>
              <a:latin typeface="Lato"/>
              <a:ea typeface="Lato"/>
              <a:cs typeface="Lato"/>
              <a:sym typeface="Lato"/>
            </a:endParaRPr>
          </a:p>
        </p:txBody>
      </p:sp>
      <p:sp>
        <p:nvSpPr>
          <p:cNvPr id="18" name="Google Shape;208;p24">
            <a:extLst>
              <a:ext uri="{FF2B5EF4-FFF2-40B4-BE49-F238E27FC236}">
                <a16:creationId xmlns:a16="http://schemas.microsoft.com/office/drawing/2014/main" id="{87B48EE7-273F-995E-B2EF-C0554DC715D4}"/>
              </a:ext>
            </a:extLst>
          </p:cNvPr>
          <p:cNvSpPr txBox="1"/>
          <p:nvPr/>
        </p:nvSpPr>
        <p:spPr>
          <a:xfrm>
            <a:off x="5249761" y="2616611"/>
            <a:ext cx="3387269"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dirty="0">
                <a:solidFill>
                  <a:srgbClr val="FFFF00"/>
                </a:solidFill>
                <a:latin typeface="Lato"/>
                <a:ea typeface="Lato"/>
                <a:cs typeface="Lato"/>
                <a:sym typeface="Lato"/>
              </a:rPr>
              <a:t>Enmascaramiento o casteo</a:t>
            </a:r>
            <a:r>
              <a:rPr lang="es-419" sz="1600" dirty="0">
                <a:solidFill>
                  <a:schemeClr val="bg1"/>
                </a:solidFill>
                <a:latin typeface="Lato"/>
                <a:ea typeface="Lato"/>
                <a:cs typeface="Lato"/>
                <a:sym typeface="Lato"/>
              </a:rPr>
              <a:t>: al poner el tipo de dato Coche entre paréntesis por delante de la variable v, el compilador toma a la variable v como un coche y no arroja error </a:t>
            </a:r>
          </a:p>
          <a:p>
            <a:pPr marL="0" lvl="0" indent="0" algn="l" rtl="0">
              <a:spcBef>
                <a:spcPts val="0"/>
              </a:spcBef>
              <a:spcAft>
                <a:spcPts val="0"/>
              </a:spcAft>
              <a:buNone/>
            </a:pPr>
            <a:r>
              <a:rPr lang="es-419" sz="1600" b="1" dirty="0">
                <a:solidFill>
                  <a:srgbClr val="FFFF00"/>
                </a:solidFill>
                <a:latin typeface="Lato"/>
                <a:ea typeface="Lato"/>
                <a:cs typeface="Lato"/>
                <a:sym typeface="Lato"/>
              </a:rPr>
              <a:t>(¡OJO!!! ¡Reparar en que </a:t>
            </a:r>
            <a:r>
              <a:rPr lang="es-419" sz="1600" b="1" dirty="0">
                <a:solidFill>
                  <a:srgbClr val="00B0F0"/>
                </a:solidFill>
                <a:latin typeface="Lato"/>
                <a:ea typeface="Lato"/>
                <a:cs typeface="Lato"/>
                <a:sym typeface="Lato"/>
              </a:rPr>
              <a:t>v EFECTIVAMENTE GUARDABA UN COCHE</a:t>
            </a:r>
            <a:r>
              <a:rPr lang="es-419" sz="1600" b="1" dirty="0">
                <a:solidFill>
                  <a:srgbClr val="FFFF00"/>
                </a:solidFill>
                <a:latin typeface="Lato"/>
                <a:ea typeface="Lato"/>
                <a:cs typeface="Lato"/>
                <a:sym typeface="Lato"/>
              </a:rPr>
              <a:t>, NO UN VEHICULO!!)</a:t>
            </a:r>
            <a:endParaRPr sz="16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F1E360D4-0230-3675-F501-38E63CC49FEE}"/>
              </a:ext>
            </a:extLst>
          </p:cNvPr>
          <p:cNvPicPr>
            <a:picLocks noChangeAspect="1"/>
          </p:cNvPicPr>
          <p:nvPr/>
        </p:nvPicPr>
        <p:blipFill>
          <a:blip r:embed="rId4"/>
          <a:stretch>
            <a:fillRect/>
          </a:stretch>
        </p:blipFill>
        <p:spPr>
          <a:xfrm>
            <a:off x="408531" y="2485292"/>
            <a:ext cx="4081407" cy="2521903"/>
          </a:xfrm>
          <a:prstGeom prst="rect">
            <a:avLst/>
          </a:prstGeom>
        </p:spPr>
      </p:pic>
      <p:cxnSp>
        <p:nvCxnSpPr>
          <p:cNvPr id="20" name="Conector recto de flecha 19">
            <a:extLst>
              <a:ext uri="{FF2B5EF4-FFF2-40B4-BE49-F238E27FC236}">
                <a16:creationId xmlns:a16="http://schemas.microsoft.com/office/drawing/2014/main" id="{4AB9F318-ABBD-3270-1EBA-FD149505998E}"/>
              </a:ext>
            </a:extLst>
          </p:cNvPr>
          <p:cNvCxnSpPr>
            <a:cxnSpLocks/>
          </p:cNvCxnSpPr>
          <p:nvPr/>
        </p:nvCxnSpPr>
        <p:spPr>
          <a:xfrm flipH="1">
            <a:off x="4302369" y="3521838"/>
            <a:ext cx="947392" cy="12799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8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290840" y="44468"/>
            <a:ext cx="5417837"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6910A"/>
                </a:solidFill>
                <a:latin typeface="Lato"/>
                <a:ea typeface="Lato"/>
                <a:cs typeface="Lato"/>
                <a:sym typeface="Lato"/>
              </a:rPr>
              <a:t>CASTING</a:t>
            </a:r>
          </a:p>
          <a:p>
            <a:pPr marL="0" lvl="0" indent="0" algn="l" rtl="0">
              <a:spcBef>
                <a:spcPts val="0"/>
              </a:spcBef>
              <a:spcAft>
                <a:spcPts val="0"/>
              </a:spcAft>
              <a:buNone/>
            </a:pPr>
            <a:r>
              <a:rPr lang="es-419" sz="2400" b="1" u="sng" dirty="0">
                <a:solidFill>
                  <a:srgbClr val="F6910A"/>
                </a:solidFill>
                <a:latin typeface="Lato"/>
                <a:ea typeface="Lato"/>
                <a:cs typeface="Lato"/>
                <a:sym typeface="Lato"/>
              </a:rPr>
              <a:t>(ENMASCARAMIENTO DE TIPOS)</a:t>
            </a:r>
            <a:endParaRPr sz="2400" b="1" u="sng" dirty="0">
              <a:solidFill>
                <a:srgbClr val="F6910A"/>
              </a:solidFill>
              <a:latin typeface="Lato"/>
              <a:ea typeface="Lato"/>
              <a:cs typeface="Lato"/>
              <a:sym typeface="Lato"/>
            </a:endParaRPr>
          </a:p>
        </p:txBody>
      </p:sp>
      <p:pic>
        <p:nvPicPr>
          <p:cNvPr id="3" name="Imagen 2">
            <a:extLst>
              <a:ext uri="{FF2B5EF4-FFF2-40B4-BE49-F238E27FC236}">
                <a16:creationId xmlns:a16="http://schemas.microsoft.com/office/drawing/2014/main" id="{91B79325-A494-7FA6-54AD-FFE3C9EE7B23}"/>
              </a:ext>
            </a:extLst>
          </p:cNvPr>
          <p:cNvPicPr>
            <a:picLocks noChangeAspect="1"/>
          </p:cNvPicPr>
          <p:nvPr/>
        </p:nvPicPr>
        <p:blipFill>
          <a:blip r:embed="rId3"/>
          <a:stretch>
            <a:fillRect/>
          </a:stretch>
        </p:blipFill>
        <p:spPr>
          <a:xfrm>
            <a:off x="7007305" y="44468"/>
            <a:ext cx="2062793" cy="1543585"/>
          </a:xfrm>
          <a:prstGeom prst="rect">
            <a:avLst/>
          </a:prstGeom>
        </p:spPr>
      </p:pic>
      <p:sp>
        <p:nvSpPr>
          <p:cNvPr id="8" name="Google Shape;208;p24">
            <a:extLst>
              <a:ext uri="{FF2B5EF4-FFF2-40B4-BE49-F238E27FC236}">
                <a16:creationId xmlns:a16="http://schemas.microsoft.com/office/drawing/2014/main" id="{05D37793-D88D-A9E0-46ED-7CF539843DCD}"/>
              </a:ext>
            </a:extLst>
          </p:cNvPr>
          <p:cNvSpPr txBox="1"/>
          <p:nvPr/>
        </p:nvSpPr>
        <p:spPr>
          <a:xfrm>
            <a:off x="404395" y="1171549"/>
            <a:ext cx="553920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dirty="0">
                <a:solidFill>
                  <a:srgbClr val="FFFF00"/>
                </a:solidFill>
                <a:latin typeface="Lato"/>
                <a:ea typeface="Lato"/>
                <a:cs typeface="Lato"/>
                <a:sym typeface="Lato"/>
              </a:rPr>
              <a:t>Otro ejemplo:</a:t>
            </a:r>
            <a:endParaRPr sz="1800" b="1" dirty="0">
              <a:solidFill>
                <a:srgbClr val="FFFF00"/>
              </a:solidFill>
              <a:latin typeface="Lato"/>
              <a:ea typeface="Lato"/>
              <a:cs typeface="Lato"/>
              <a:sym typeface="Lato"/>
            </a:endParaRPr>
          </a:p>
        </p:txBody>
      </p:sp>
      <p:pic>
        <p:nvPicPr>
          <p:cNvPr id="16" name="Imagen 15">
            <a:extLst>
              <a:ext uri="{FF2B5EF4-FFF2-40B4-BE49-F238E27FC236}">
                <a16:creationId xmlns:a16="http://schemas.microsoft.com/office/drawing/2014/main" id="{5D6E8C39-4717-D2A0-95F6-8D85C087F4AB}"/>
              </a:ext>
            </a:extLst>
          </p:cNvPr>
          <p:cNvPicPr>
            <a:picLocks noChangeAspect="1"/>
          </p:cNvPicPr>
          <p:nvPr/>
        </p:nvPicPr>
        <p:blipFill>
          <a:blip r:embed="rId4"/>
          <a:stretch>
            <a:fillRect/>
          </a:stretch>
        </p:blipFill>
        <p:spPr>
          <a:xfrm>
            <a:off x="404395" y="3555448"/>
            <a:ext cx="8137809" cy="1469058"/>
          </a:xfrm>
          <a:prstGeom prst="rect">
            <a:avLst/>
          </a:prstGeom>
        </p:spPr>
      </p:pic>
      <p:pic>
        <p:nvPicPr>
          <p:cNvPr id="4" name="Imagen 3">
            <a:extLst>
              <a:ext uri="{FF2B5EF4-FFF2-40B4-BE49-F238E27FC236}">
                <a16:creationId xmlns:a16="http://schemas.microsoft.com/office/drawing/2014/main" id="{05AA7453-6D49-1631-26AE-47A854AF2C5C}"/>
              </a:ext>
            </a:extLst>
          </p:cNvPr>
          <p:cNvPicPr>
            <a:picLocks noChangeAspect="1"/>
          </p:cNvPicPr>
          <p:nvPr/>
        </p:nvPicPr>
        <p:blipFill>
          <a:blip r:embed="rId5"/>
          <a:stretch>
            <a:fillRect/>
          </a:stretch>
        </p:blipFill>
        <p:spPr>
          <a:xfrm>
            <a:off x="404395" y="1648956"/>
            <a:ext cx="8021795" cy="1775969"/>
          </a:xfrm>
          <a:prstGeom prst="rect">
            <a:avLst/>
          </a:prstGeom>
        </p:spPr>
      </p:pic>
      <p:cxnSp>
        <p:nvCxnSpPr>
          <p:cNvPr id="20" name="Conector recto de flecha 19">
            <a:extLst>
              <a:ext uri="{FF2B5EF4-FFF2-40B4-BE49-F238E27FC236}">
                <a16:creationId xmlns:a16="http://schemas.microsoft.com/office/drawing/2014/main" id="{4AB9F318-ABBD-3270-1EBA-FD149505998E}"/>
              </a:ext>
            </a:extLst>
          </p:cNvPr>
          <p:cNvCxnSpPr>
            <a:cxnSpLocks/>
          </p:cNvCxnSpPr>
          <p:nvPr/>
        </p:nvCxnSpPr>
        <p:spPr>
          <a:xfrm>
            <a:off x="3446584" y="3307002"/>
            <a:ext cx="0" cy="4092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54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655604" y="201044"/>
            <a:ext cx="744593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CASTING o ENMASCARAMIENTO DE TIPOS)</a:t>
            </a:r>
            <a:endParaRPr sz="2600" b="1" u="sng" dirty="0">
              <a:solidFill>
                <a:srgbClr val="F6910A"/>
              </a:solidFill>
              <a:latin typeface="Lato"/>
              <a:ea typeface="Lato"/>
              <a:cs typeface="Lato"/>
              <a:sym typeface="Lato"/>
            </a:endParaRPr>
          </a:p>
        </p:txBody>
      </p:sp>
      <p:sp>
        <p:nvSpPr>
          <p:cNvPr id="7" name="Google Shape;208;p24">
            <a:extLst>
              <a:ext uri="{FF2B5EF4-FFF2-40B4-BE49-F238E27FC236}">
                <a16:creationId xmlns:a16="http://schemas.microsoft.com/office/drawing/2014/main" id="{FF22940F-53C9-9668-4F32-DE350022998E}"/>
              </a:ext>
            </a:extLst>
          </p:cNvPr>
          <p:cNvSpPr txBox="1"/>
          <p:nvPr/>
        </p:nvSpPr>
        <p:spPr>
          <a:xfrm>
            <a:off x="655604" y="803881"/>
            <a:ext cx="7832791" cy="4339619"/>
          </a:xfrm>
          <a:prstGeom prst="rect">
            <a:avLst/>
          </a:prstGeom>
          <a:noFill/>
          <a:ln>
            <a:noFill/>
          </a:ln>
        </p:spPr>
        <p:txBody>
          <a:bodyPr spcFirstLastPara="1" wrap="square" lIns="91425" tIns="91425" rIns="91425" bIns="91425" anchor="t" anchorCtr="0">
            <a:spAutoFit/>
          </a:bodyPr>
          <a:lstStyle/>
          <a:p>
            <a:pPr algn="just" eaLnBrk="1" fontAlgn="auto" hangingPunct="1">
              <a:spcAft>
                <a:spcPts val="0"/>
              </a:spcAft>
              <a:defRPr/>
            </a:pP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Se especifica indicando el tipo de objeto entre paréntesis</a:t>
            </a:r>
          </a:p>
          <a:p>
            <a:pPr algn="just" eaLnBrk="1" fontAlgn="auto" hangingPunct="1">
              <a:spcAft>
                <a:spcPts val="0"/>
              </a:spcAft>
              <a:defRPr/>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eaLnBrk="1" fontAlgn="auto" hangingPunct="1">
              <a:spcAft>
                <a:spcPts val="0"/>
              </a:spcAft>
              <a:defRPr/>
            </a:pP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El objeto no cambia en nada, simplemente se permite usar la referencia adecuadamente.</a:t>
            </a:r>
          </a:p>
          <a:p>
            <a:pPr algn="just" eaLnBrk="1" fontAlgn="auto" hangingPunct="1">
              <a:spcAft>
                <a:spcPts val="0"/>
              </a:spcAft>
              <a:defRPr/>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eaLnBrk="1" fontAlgn="auto" hangingPunct="1">
              <a:spcAft>
                <a:spcPts val="0"/>
              </a:spcAft>
              <a:defRPr/>
            </a:pP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En tiempo de ejecución se comprueba que el objeto es realmente de ese tipo</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b="1" dirty="0" err="1">
                <a:solidFill>
                  <a:schemeClr val="bg1"/>
                </a:solidFill>
                <a:latin typeface="Lato" panose="020F0502020204030203" pitchFamily="34" charset="0"/>
                <a:ea typeface="Lato" panose="020F0502020204030203" pitchFamily="34" charset="0"/>
                <a:cs typeface="Lato" panose="020F0502020204030203" pitchFamily="34" charset="0"/>
              </a:rPr>
              <a:t>ClassCastException</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si no lo es.</a:t>
            </a:r>
          </a:p>
          <a:p>
            <a:pPr algn="just" eaLnBrk="1" fontAlgn="auto" hangingPunct="1">
              <a:spcAft>
                <a:spcPts val="0"/>
              </a:spcAft>
              <a:defRPr/>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eaLnBrk="1" fontAlgn="auto" hangingPunct="1">
              <a:spcAft>
                <a:spcPts val="0"/>
              </a:spcAft>
              <a:defRPr/>
            </a:pP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En Java esto se puede comprobar:</a:t>
            </a:r>
          </a:p>
          <a:p>
            <a:pPr marL="0" indent="0" algn="just" eaLnBrk="1" fontAlgn="auto" hangingPunct="1">
              <a:spcAft>
                <a:spcPts val="0"/>
              </a:spcAft>
              <a:buFont typeface="Arial" panose="020B0604020202020204" pitchFamily="34" charset="0"/>
              <a:buNone/>
              <a:defRPr/>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i="1" dirty="0" err="1">
                <a:solidFill>
                  <a:srgbClr val="FF66CC"/>
                </a:solidFill>
                <a:latin typeface="Lato" panose="020F0502020204030203" pitchFamily="34" charset="0"/>
                <a:ea typeface="Lato" panose="020F0502020204030203" pitchFamily="34" charset="0"/>
                <a:cs typeface="Lato" panose="020F0502020204030203" pitchFamily="34" charset="0"/>
              </a:rPr>
              <a:t>if</a:t>
            </a:r>
            <a:r>
              <a:rPr lang="es-ES" sz="1800" i="1" dirty="0">
                <a:solidFill>
                  <a:srgbClr val="FF66CC"/>
                </a:solidFill>
                <a:latin typeface="Lato" panose="020F0502020204030203" pitchFamily="34" charset="0"/>
                <a:ea typeface="Lato" panose="020F0502020204030203" pitchFamily="34" charset="0"/>
                <a:cs typeface="Lato" panose="020F0502020204030203" pitchFamily="34" charset="0"/>
              </a:rPr>
              <a:t> (v </a:t>
            </a:r>
            <a:r>
              <a:rPr lang="es-ES" sz="1800" i="1" dirty="0" err="1">
                <a:solidFill>
                  <a:srgbClr val="FF66CC"/>
                </a:solidFill>
                <a:latin typeface="Lato" panose="020F0502020204030203" pitchFamily="34" charset="0"/>
                <a:ea typeface="Lato" panose="020F0502020204030203" pitchFamily="34" charset="0"/>
                <a:cs typeface="Lato" panose="020F0502020204030203" pitchFamily="34" charset="0"/>
              </a:rPr>
              <a:t>instanceof</a:t>
            </a:r>
            <a:r>
              <a:rPr lang="es-ES" sz="1800" i="1" dirty="0">
                <a:solidFill>
                  <a:srgbClr val="FF66CC"/>
                </a:solidFill>
                <a:latin typeface="Lato" panose="020F0502020204030203" pitchFamily="34" charset="0"/>
                <a:ea typeface="Lato" panose="020F0502020204030203" pitchFamily="34" charset="0"/>
                <a:cs typeface="Lato" panose="020F0502020204030203" pitchFamily="34" charset="0"/>
              </a:rPr>
              <a:t> A )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si el objeto v pertenece a la  clase A o una de                     </a:t>
            </a:r>
          </a:p>
          <a:p>
            <a:pPr marL="0" indent="0" algn="just" eaLnBrk="1" fontAlgn="auto" hangingPunct="1">
              <a:spcAft>
                <a:spcPts val="0"/>
              </a:spcAft>
              <a:buFont typeface="Arial" panose="020B0604020202020204" pitchFamily="34" charset="0"/>
              <a:buNone/>
              <a:defRPr/>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//sus subclases</a:t>
            </a:r>
          </a:p>
          <a:p>
            <a:pPr algn="just" eaLnBrk="1" fontAlgn="auto" hangingPunct="1">
              <a:spcAft>
                <a:spcPts val="0"/>
              </a:spcAft>
              <a:defRPr/>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Para el ejemplo anterior: </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i="1" dirty="0" err="1">
                <a:solidFill>
                  <a:srgbClr val="FF66CC"/>
                </a:solidFill>
                <a:latin typeface="Lato" panose="020F0502020204030203" pitchFamily="34" charset="0"/>
                <a:ea typeface="Lato" panose="020F0502020204030203" pitchFamily="34" charset="0"/>
                <a:cs typeface="Lato" panose="020F0502020204030203" pitchFamily="34" charset="0"/>
              </a:rPr>
              <a:t>if</a:t>
            </a:r>
            <a:r>
              <a:rPr lang="es-ES" sz="1800" i="1" dirty="0">
                <a:solidFill>
                  <a:srgbClr val="FF66CC"/>
                </a:solidFill>
                <a:latin typeface="Lato" panose="020F0502020204030203" pitchFamily="34" charset="0"/>
                <a:ea typeface="Lato" panose="020F0502020204030203" pitchFamily="34" charset="0"/>
                <a:cs typeface="Lato" panose="020F0502020204030203" pitchFamily="34" charset="0"/>
              </a:rPr>
              <a:t> (v </a:t>
            </a:r>
            <a:r>
              <a:rPr lang="es-ES" sz="1800" i="1" dirty="0" err="1">
                <a:solidFill>
                  <a:srgbClr val="FF66CC"/>
                </a:solidFill>
                <a:latin typeface="Lato" panose="020F0502020204030203" pitchFamily="34" charset="0"/>
                <a:ea typeface="Lato" panose="020F0502020204030203" pitchFamily="34" charset="0"/>
                <a:cs typeface="Lato" panose="020F0502020204030203" pitchFamily="34" charset="0"/>
              </a:rPr>
              <a:t>instanceof</a:t>
            </a:r>
            <a:r>
              <a:rPr lang="es-ES" sz="1800" i="1" dirty="0">
                <a:solidFill>
                  <a:srgbClr val="FF66CC"/>
                </a:solidFill>
                <a:latin typeface="Lato" panose="020F0502020204030203" pitchFamily="34" charset="0"/>
                <a:ea typeface="Lato" panose="020F0502020204030203" pitchFamily="34" charset="0"/>
                <a:cs typeface="Lato" panose="020F0502020204030203" pitchFamily="34" charset="0"/>
              </a:rPr>
              <a:t> Car )</a:t>
            </a:r>
          </a:p>
          <a:p>
            <a:pPr marL="0" indent="0" algn="just" eaLnBrk="1" fontAlgn="auto" hangingPunct="1">
              <a:spcAft>
                <a:spcPts val="0"/>
              </a:spcAft>
              <a:buFont typeface="Arial" panose="020B0604020202020204" pitchFamily="34" charset="0"/>
              <a:buNone/>
              <a:defRPr/>
            </a:pPr>
            <a:r>
              <a:rPr lang="es-ES" sz="1800" i="1" dirty="0">
                <a:solidFill>
                  <a:srgbClr val="FF66CC"/>
                </a:solidFill>
                <a:latin typeface="Lato" panose="020F0502020204030203" pitchFamily="34" charset="0"/>
                <a:ea typeface="Lato" panose="020F0502020204030203" pitchFamily="34" charset="0"/>
                <a:cs typeface="Lato" panose="020F0502020204030203" pitchFamily="34" charset="0"/>
              </a:rPr>
              <a:t>                                                       c = (Car)v;</a:t>
            </a:r>
          </a:p>
          <a:p>
            <a:pPr algn="just" eaLnBrk="1" fontAlgn="auto" hangingPunct="1">
              <a:spcAft>
                <a:spcPts val="0"/>
              </a:spcAft>
              <a:defRPr/>
            </a:pPr>
            <a:r>
              <a:rPr lang="es-ES" sz="1800" i="1" dirty="0">
                <a:solidFill>
                  <a:schemeClr val="bg1"/>
                </a:solidFill>
                <a:latin typeface="Lato" panose="020F0502020204030203" pitchFamily="34" charset="0"/>
                <a:ea typeface="Lato" panose="020F0502020204030203" pitchFamily="34" charset="0"/>
                <a:cs typeface="Lato" panose="020F0502020204030203" pitchFamily="34" charset="0"/>
              </a:rPr>
              <a:t> </a:t>
            </a:r>
          </a:p>
          <a:p>
            <a:pPr algn="just" eaLnBrk="1" fontAlgn="auto" hangingPunct="1">
              <a:spcAft>
                <a:spcPts val="0"/>
              </a:spcAft>
              <a:defRPr/>
            </a:pPr>
            <a:r>
              <a:rPr lang="es-ES" sz="18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1800" i="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Debe usarse con moderación</a:t>
            </a:r>
            <a:endParaRPr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61929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628650" y="305438"/>
            <a:ext cx="7886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POLIMORFISMO</a:t>
            </a:r>
            <a:endParaRPr sz="2600" b="1" u="sng" dirty="0">
              <a:solidFill>
                <a:srgbClr val="F6910A"/>
              </a:solidFill>
              <a:latin typeface="Lato"/>
              <a:ea typeface="Lato"/>
              <a:cs typeface="Lato"/>
              <a:sym typeface="Lato"/>
            </a:endParaRPr>
          </a:p>
        </p:txBody>
      </p:sp>
      <p:sp>
        <p:nvSpPr>
          <p:cNvPr id="209" name="Google Shape;209;p24"/>
          <p:cNvSpPr txBox="1"/>
          <p:nvPr/>
        </p:nvSpPr>
        <p:spPr>
          <a:xfrm>
            <a:off x="628650" y="1192003"/>
            <a:ext cx="7886700" cy="35701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 El polimorfismo es la </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CAPACIDAD DE UNA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VARIABLE</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MÉTODO</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 O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OBJETO</a:t>
            </a:r>
            <a:r>
              <a:rPr lang="es-ES" sz="2000" b="1" u="sng" dirty="0">
                <a:solidFill>
                  <a:srgbClr val="FFFF00"/>
                </a:solidFill>
                <a:latin typeface="Lato" panose="020F0502020204030203" pitchFamily="34" charset="0"/>
                <a:ea typeface="Lato" panose="020F0502020204030203" pitchFamily="34" charset="0"/>
                <a:cs typeface="Lato" panose="020F0502020204030203" pitchFamily="34" charset="0"/>
              </a:rPr>
              <a:t> PARA TOMAR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MÚLTIPLES FORMAS.</a:t>
            </a:r>
          </a:p>
          <a:p>
            <a:pPr marL="0" lvl="0" indent="0" algn="just" rtl="0">
              <a:lnSpc>
                <a:spcPct val="150000"/>
              </a:lnSpc>
              <a:spcBef>
                <a:spcPts val="0"/>
              </a:spcBef>
              <a:spcAft>
                <a:spcPts val="0"/>
              </a:spcAft>
              <a:buNone/>
            </a:pPr>
            <a:endPar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Ventaja del polimorfismo: aumenta la flexibilidad y la capacidad de generalización del código, permitiendo escribir programas más genéricos, reutilizables y fáciles de extender.</a:t>
            </a:r>
          </a:p>
          <a:p>
            <a:pPr marL="0" lvl="0" indent="0" algn="just" rtl="0">
              <a:lnSpc>
                <a:spcPct val="150000"/>
              </a:lnSpc>
              <a:spcBef>
                <a:spcPts val="0"/>
              </a:spcBef>
              <a:spcAft>
                <a:spcPts val="0"/>
              </a:spcAft>
              <a:buNone/>
            </a:pPr>
            <a:endPar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Existen dos tipos de polimorfismo:</a:t>
            </a:r>
          </a:p>
          <a:p>
            <a:pPr marL="0" lvl="0" indent="0" algn="just" rtl="0">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 Estático (sobrecarga de métodos)</a:t>
            </a:r>
          </a:p>
          <a:p>
            <a:pPr marL="0" lvl="0" indent="0" algn="just" rtl="0">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 Dinámico (enlace dinámico) </a:t>
            </a:r>
            <a:endParaRP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221256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347394" y="146756"/>
            <a:ext cx="8482956"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TIPOS DE POLIMORFISMO</a:t>
            </a:r>
          </a:p>
        </p:txBody>
      </p:sp>
      <p:sp>
        <p:nvSpPr>
          <p:cNvPr id="216" name="Google Shape;216;p25"/>
          <p:cNvSpPr txBox="1"/>
          <p:nvPr/>
        </p:nvSpPr>
        <p:spPr>
          <a:xfrm>
            <a:off x="313650" y="946244"/>
            <a:ext cx="8516700" cy="429345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A) </a:t>
            </a:r>
            <a:r>
              <a:rPr lang="es-419" sz="18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rPr>
              <a:t>POLIMORFISMO ESTÁTICO O SOBRECARGA DE MÉTODOS:</a:t>
            </a:r>
          </a:p>
          <a:p>
            <a:pPr marL="0" lvl="0" indent="0" algn="ctr" rtl="0">
              <a:lnSpc>
                <a:spcPct val="150000"/>
              </a:lnSpc>
              <a:spcBef>
                <a:spcPts val="0"/>
              </a:spcBef>
              <a:spcAft>
                <a:spcPts val="0"/>
              </a:spcAft>
              <a:buNone/>
            </a:pPr>
            <a:endParaRPr lang="es-419" sz="1600" b="1" u="sng"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lnSpc>
                <a:spcPct val="150000"/>
              </a:lnSpc>
              <a:spcBef>
                <a:spcPts val="0"/>
              </a:spcBef>
              <a:spcAft>
                <a:spcPts val="0"/>
              </a:spcAft>
              <a:buNone/>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Se produce cuando </a:t>
            </a:r>
            <a:r>
              <a:rPr lang="es-419" sz="1800" b="1" u="sng" dirty="0">
                <a:solidFill>
                  <a:srgbClr val="FFFF00"/>
                </a:solidFill>
                <a:latin typeface="Lato" panose="020F0502020204030203" pitchFamily="34" charset="0"/>
                <a:ea typeface="Lato" panose="020F0502020204030203" pitchFamily="34" charset="0"/>
                <a:cs typeface="Lato" panose="020F0502020204030203" pitchFamily="34" charset="0"/>
                <a:sym typeface="Lato"/>
              </a:rPr>
              <a:t>una clase</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tiene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varios métodos con el </a:t>
            </a:r>
            <a:r>
              <a:rPr lang="es-419" sz="1800" b="1" u="sng" dirty="0">
                <a:solidFill>
                  <a:srgbClr val="FFFF00"/>
                </a:solidFill>
                <a:latin typeface="Lato" panose="020F0502020204030203" pitchFamily="34" charset="0"/>
                <a:ea typeface="Lato" panose="020F0502020204030203" pitchFamily="34" charset="0"/>
                <a:cs typeface="Lato" panose="020F0502020204030203" pitchFamily="34" charset="0"/>
                <a:sym typeface="Lato"/>
              </a:rPr>
              <a:t>mismo nombre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pero con </a:t>
            </a:r>
            <a:r>
              <a:rPr lang="es-419" sz="1800" b="1" u="sng" dirty="0">
                <a:solidFill>
                  <a:srgbClr val="FFFF00"/>
                </a:solidFill>
                <a:latin typeface="Lato" panose="020F0502020204030203" pitchFamily="34" charset="0"/>
                <a:ea typeface="Lato" panose="020F0502020204030203" pitchFamily="34" charset="0"/>
                <a:cs typeface="Lato" panose="020F0502020204030203" pitchFamily="34" charset="0"/>
                <a:sym typeface="Lato"/>
              </a:rPr>
              <a:t>diferentes parámetros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o argumentos de entrada. </a:t>
            </a:r>
            <a:r>
              <a:rPr lang="es-419"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(e</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rPr>
              <a:t>sto significa que pueden realizar acciones similares, pero con </a:t>
            </a:r>
            <a:r>
              <a:rPr lang="es-419" sz="1800" dirty="0">
                <a:solidFill>
                  <a:srgbClr val="FFFF00"/>
                </a:solidFill>
                <a:latin typeface="Lato" panose="020F0502020204030203" pitchFamily="34" charset="0"/>
                <a:ea typeface="Lato" panose="020F0502020204030203" pitchFamily="34" charset="0"/>
                <a:cs typeface="Lato" panose="020F0502020204030203" pitchFamily="34" charset="0"/>
              </a:rPr>
              <a:t>diferentes tipos de datos o número de argumentos</a:t>
            </a:r>
            <a:r>
              <a:rPr lang="es-419" sz="1800" dirty="0">
                <a:solidFill>
                  <a:srgbClr val="FFFF00"/>
                </a:solidFill>
                <a:latin typeface="Lato" panose="020F0502020204030203" pitchFamily="34" charset="0"/>
                <a:ea typeface="Lato" panose="020F0502020204030203" pitchFamily="34" charset="0"/>
                <a:cs typeface="Lato" panose="020F0502020204030203" pitchFamily="34" charset="0"/>
                <a:sym typeface="Lato"/>
              </a:rPr>
              <a:t>)</a:t>
            </a:r>
          </a:p>
          <a:p>
            <a:pPr marL="0" lvl="0" indent="0" algn="just" rtl="0">
              <a:lnSpc>
                <a:spcPct val="150000"/>
              </a:lnSpc>
              <a:spcBef>
                <a:spcPts val="0"/>
              </a:spcBef>
              <a:spcAft>
                <a:spcPts val="0"/>
              </a:spcAft>
              <a:buNone/>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rgbClr val="FFFF00"/>
                </a:solidFill>
                <a:latin typeface="Lato" panose="020F0502020204030203" pitchFamily="34" charset="0"/>
                <a:ea typeface="Lato" panose="020F0502020204030203" pitchFamily="34" charset="0"/>
                <a:cs typeface="Lato" panose="020F0502020204030203" pitchFamily="34" charset="0"/>
                <a:sym typeface="Lato"/>
              </a:rPr>
              <a:t> </a:t>
            </a: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En la sobrecarga no interviene el tipo de retorno</a:t>
            </a:r>
            <a:r>
              <a:rPr lang="es-419" sz="1800" dirty="0">
                <a:solidFill>
                  <a:srgbClr val="FFFF00"/>
                </a:solidFill>
                <a:latin typeface="Lato" panose="020F0502020204030203" pitchFamily="34" charset="0"/>
                <a:ea typeface="Lato" panose="020F0502020204030203" pitchFamily="34" charset="0"/>
                <a:cs typeface="Lato" panose="020F0502020204030203" pitchFamily="34" charset="0"/>
                <a:sym typeface="Lato"/>
              </a:rPr>
              <a:t>.</a:t>
            </a:r>
          </a:p>
          <a:p>
            <a:pPr marL="0" lvl="0" indent="0" algn="just" rtl="0">
              <a:lnSpc>
                <a:spcPct val="150000"/>
              </a:lnSpc>
              <a:spcBef>
                <a:spcPts val="0"/>
              </a:spcBef>
              <a:spcAft>
                <a:spcPts val="0"/>
              </a:spcAft>
              <a:buNone/>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El compilador de Java decide cuál de los métodos sobrecargados se debe invocar </a:t>
            </a:r>
            <a:r>
              <a:rPr lang="es-419" sz="1800" b="1" u="sng" dirty="0">
                <a:solidFill>
                  <a:srgbClr val="FF66CC"/>
                </a:solidFill>
                <a:latin typeface="Lato" panose="020F0502020204030203" pitchFamily="34" charset="0"/>
                <a:ea typeface="Lato" panose="020F0502020204030203" pitchFamily="34" charset="0"/>
                <a:cs typeface="Lato" panose="020F0502020204030203" pitchFamily="34" charset="0"/>
                <a:sym typeface="Lato"/>
              </a:rPr>
              <a:t>en tiempo de compilación</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basándose en los tipos de argumentos que se le pasan.</a:t>
            </a:r>
            <a:endParaRPr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p:nvPr/>
        </p:nvSpPr>
        <p:spPr>
          <a:xfrm>
            <a:off x="313650" y="0"/>
            <a:ext cx="8516700" cy="64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2000" b="1" u="sng" dirty="0">
                <a:solidFill>
                  <a:srgbClr val="FFFF00"/>
                </a:solidFill>
                <a:latin typeface="Lato"/>
                <a:ea typeface="Lato"/>
                <a:cs typeface="Lato"/>
                <a:sym typeface="Lato"/>
              </a:rPr>
              <a:t>Ejemplo de polimorfismo estático:</a:t>
            </a:r>
            <a:endParaRPr sz="1600" u="sng" dirty="0">
              <a:solidFill>
                <a:schemeClr val="lt1"/>
              </a:solidFill>
              <a:latin typeface="Lato"/>
              <a:ea typeface="Lato"/>
              <a:cs typeface="Lato"/>
              <a:sym typeface="Lato"/>
            </a:endParaRPr>
          </a:p>
        </p:txBody>
      </p:sp>
      <p:pic>
        <p:nvPicPr>
          <p:cNvPr id="217" name="Google Shape;217;p25"/>
          <p:cNvPicPr preferRelativeResize="0"/>
          <p:nvPr/>
        </p:nvPicPr>
        <p:blipFill>
          <a:blip r:embed="rId3">
            <a:alphaModFix/>
          </a:blip>
          <a:stretch>
            <a:fillRect/>
          </a:stretch>
        </p:blipFill>
        <p:spPr>
          <a:xfrm>
            <a:off x="180622" y="646300"/>
            <a:ext cx="8963377" cy="4497200"/>
          </a:xfrm>
          <a:prstGeom prst="rect">
            <a:avLst/>
          </a:prstGeom>
          <a:noFill/>
          <a:ln>
            <a:noFill/>
          </a:ln>
        </p:spPr>
      </p:pic>
    </p:spTree>
    <p:extLst>
      <p:ext uri="{BB962C8B-B14F-4D97-AF65-F5344CB8AC3E}">
        <p14:creationId xmlns:p14="http://schemas.microsoft.com/office/powerpoint/2010/main" val="2014178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p:nvPr/>
        </p:nvSpPr>
        <p:spPr>
          <a:xfrm>
            <a:off x="313650" y="0"/>
            <a:ext cx="8516700" cy="64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2000" b="1" u="sng" dirty="0">
                <a:solidFill>
                  <a:srgbClr val="FFFF00"/>
                </a:solidFill>
                <a:latin typeface="Lato"/>
                <a:ea typeface="Lato"/>
                <a:cs typeface="Lato"/>
                <a:sym typeface="Lato"/>
              </a:rPr>
              <a:t>Otro ejemplo de polimorfismo estático:</a:t>
            </a:r>
            <a:endParaRPr sz="1600" u="sng" dirty="0">
              <a:solidFill>
                <a:schemeClr val="lt1"/>
              </a:solidFill>
              <a:latin typeface="Lato"/>
              <a:ea typeface="Lato"/>
              <a:cs typeface="Lato"/>
              <a:sym typeface="Lato"/>
            </a:endParaRPr>
          </a:p>
        </p:txBody>
      </p:sp>
      <p:pic>
        <p:nvPicPr>
          <p:cNvPr id="190" name="Google Shape;190;p20"/>
          <p:cNvPicPr preferRelativeResize="0"/>
          <p:nvPr/>
        </p:nvPicPr>
        <p:blipFill>
          <a:blip r:embed="rId3">
            <a:alphaModFix/>
          </a:blip>
          <a:stretch>
            <a:fillRect/>
          </a:stretch>
        </p:blipFill>
        <p:spPr>
          <a:xfrm>
            <a:off x="1289540" y="874456"/>
            <a:ext cx="5756030" cy="4131298"/>
          </a:xfrm>
          <a:prstGeom prst="rect">
            <a:avLst/>
          </a:prstGeom>
          <a:noFill/>
          <a:ln>
            <a:solidFill>
              <a:srgbClr val="FFFF00"/>
            </a:solidFill>
          </a:ln>
        </p:spPr>
      </p:pic>
    </p:spTree>
    <p:extLst>
      <p:ext uri="{BB962C8B-B14F-4D97-AF65-F5344CB8AC3E}">
        <p14:creationId xmlns:p14="http://schemas.microsoft.com/office/powerpoint/2010/main" val="970298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p:nvPr/>
        </p:nvSpPr>
        <p:spPr>
          <a:xfrm>
            <a:off x="313650" y="425023"/>
            <a:ext cx="8516700" cy="3323957"/>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None/>
            </a:pPr>
            <a:r>
              <a:rPr lang="es-419" sz="24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rPr>
              <a:t>SOBRECARGA DE MÉTODOS Y HERENCIA:</a:t>
            </a:r>
          </a:p>
          <a:p>
            <a:pPr marL="0" lvl="0" indent="0" algn="ctr" rtl="0">
              <a:lnSpc>
                <a:spcPct val="150000"/>
              </a:lnSpc>
              <a:spcBef>
                <a:spcPts val="0"/>
              </a:spcBef>
              <a:spcAft>
                <a:spcPts val="0"/>
              </a:spcAft>
              <a:buNone/>
            </a:pPr>
            <a:endParaRPr lang="es-419" sz="1600" b="1" u="sng"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ctr" rtl="0">
              <a:lnSpc>
                <a:spcPct val="150000"/>
              </a:lnSpc>
              <a:spcBef>
                <a:spcPts val="0"/>
              </a:spcBef>
              <a:spcAft>
                <a:spcPts val="0"/>
              </a:spcAft>
              <a:buNone/>
            </a:pPr>
            <a:endParaRPr lang="es-419" sz="1600" b="1" u="sng"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lnSpc>
                <a:spcPct val="150000"/>
              </a:lnSpc>
              <a:spcBef>
                <a:spcPts val="0"/>
              </a:spcBef>
              <a:spcAft>
                <a:spcPts val="0"/>
              </a:spcAft>
              <a:buNone/>
            </a:pP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20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419" sz="2000" u="sng" dirty="0">
                <a:solidFill>
                  <a:srgbClr val="FF66CC"/>
                </a:solidFill>
                <a:latin typeface="Lato" panose="020F0502020204030203" pitchFamily="34" charset="0"/>
                <a:ea typeface="Lato" panose="020F0502020204030203" pitchFamily="34" charset="0"/>
                <a:cs typeface="Lato" panose="020F0502020204030203" pitchFamily="34" charset="0"/>
                <a:sym typeface="Lato"/>
              </a:rPr>
              <a:t>L</a:t>
            </a:r>
            <a:r>
              <a:rPr lang="es-419" sz="2000" b="1" u="sng" dirty="0">
                <a:solidFill>
                  <a:srgbClr val="FF66CC"/>
                </a:solidFill>
                <a:latin typeface="Lato" panose="020F0502020204030203" pitchFamily="34" charset="0"/>
                <a:ea typeface="Lato" panose="020F0502020204030203" pitchFamily="34" charset="0"/>
                <a:cs typeface="Lato" panose="020F0502020204030203" pitchFamily="34" charset="0"/>
                <a:sym typeface="Lato"/>
              </a:rPr>
              <a:t>a sobrecarga también podría darse en las clases hijas</a:t>
            </a: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 </a:t>
            </a:r>
            <a:r>
              <a:rPr lang="es-419" sz="20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una clase hija redefine un método de la clase padre, con el mismo nombre pero distinta lista de parámetros.</a:t>
            </a:r>
          </a:p>
          <a:p>
            <a:pPr marL="0" lvl="0" indent="0" algn="just" rtl="0">
              <a:lnSpc>
                <a:spcPct val="150000"/>
              </a:lnSpc>
              <a:spcBef>
                <a:spcPts val="0"/>
              </a:spcBef>
              <a:spcAft>
                <a:spcPts val="0"/>
              </a:spcAft>
              <a:buNone/>
            </a:pPr>
            <a:endParaRP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682464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p:nvPr/>
        </p:nvSpPr>
        <p:spPr>
          <a:xfrm>
            <a:off x="208142" y="68908"/>
            <a:ext cx="8516700" cy="738633"/>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None/>
            </a:pPr>
            <a:r>
              <a:rPr lang="es-419" sz="2400" b="1" dirty="0">
                <a:solidFill>
                  <a:srgbClr val="FF66CC"/>
                </a:solidFill>
                <a:latin typeface="Lato" panose="020F0502020204030203" pitchFamily="34" charset="0"/>
                <a:ea typeface="Lato" panose="020F0502020204030203" pitchFamily="34" charset="0"/>
                <a:cs typeface="Lato" panose="020F0502020204030203" pitchFamily="34" charset="0"/>
                <a:sym typeface="Lato"/>
              </a:rPr>
              <a:t>Ejemplo de sobrecarga de métodos y herencia:</a:t>
            </a:r>
            <a:endParaRPr lang="es-419" sz="1600" b="1" u="sng"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3" name="Imagen 2">
            <a:extLst>
              <a:ext uri="{FF2B5EF4-FFF2-40B4-BE49-F238E27FC236}">
                <a16:creationId xmlns:a16="http://schemas.microsoft.com/office/drawing/2014/main" id="{15F193AB-C1C0-367B-8385-5C6FA64C1F81}"/>
              </a:ext>
            </a:extLst>
          </p:cNvPr>
          <p:cNvPicPr>
            <a:picLocks noChangeAspect="1"/>
          </p:cNvPicPr>
          <p:nvPr/>
        </p:nvPicPr>
        <p:blipFill>
          <a:blip r:embed="rId3"/>
          <a:stretch>
            <a:fillRect/>
          </a:stretch>
        </p:blipFill>
        <p:spPr>
          <a:xfrm>
            <a:off x="4689071" y="901658"/>
            <a:ext cx="4363857" cy="2150908"/>
          </a:xfrm>
          <a:prstGeom prst="rect">
            <a:avLst/>
          </a:prstGeom>
        </p:spPr>
      </p:pic>
      <p:pic>
        <p:nvPicPr>
          <p:cNvPr id="5" name="Imagen 4">
            <a:extLst>
              <a:ext uri="{FF2B5EF4-FFF2-40B4-BE49-F238E27FC236}">
                <a16:creationId xmlns:a16="http://schemas.microsoft.com/office/drawing/2014/main" id="{1CE88C7C-4D97-7BCC-D69B-EA2690E53FAF}"/>
              </a:ext>
            </a:extLst>
          </p:cNvPr>
          <p:cNvPicPr>
            <a:picLocks noChangeAspect="1"/>
          </p:cNvPicPr>
          <p:nvPr/>
        </p:nvPicPr>
        <p:blipFill>
          <a:blip r:embed="rId4"/>
          <a:stretch>
            <a:fillRect/>
          </a:stretch>
        </p:blipFill>
        <p:spPr>
          <a:xfrm>
            <a:off x="208142" y="901658"/>
            <a:ext cx="4363858" cy="2150908"/>
          </a:xfrm>
          <a:prstGeom prst="rect">
            <a:avLst/>
          </a:prstGeom>
        </p:spPr>
      </p:pic>
      <p:pic>
        <p:nvPicPr>
          <p:cNvPr id="7" name="Imagen 6">
            <a:extLst>
              <a:ext uri="{FF2B5EF4-FFF2-40B4-BE49-F238E27FC236}">
                <a16:creationId xmlns:a16="http://schemas.microsoft.com/office/drawing/2014/main" id="{059885C5-D31D-38B3-B983-25E5CCD4FBBC}"/>
              </a:ext>
            </a:extLst>
          </p:cNvPr>
          <p:cNvPicPr>
            <a:picLocks noChangeAspect="1"/>
          </p:cNvPicPr>
          <p:nvPr/>
        </p:nvPicPr>
        <p:blipFill>
          <a:blip r:embed="rId5"/>
          <a:stretch>
            <a:fillRect/>
          </a:stretch>
        </p:blipFill>
        <p:spPr>
          <a:xfrm>
            <a:off x="3903785" y="3146683"/>
            <a:ext cx="4821057" cy="1927909"/>
          </a:xfrm>
          <a:prstGeom prst="rect">
            <a:avLst/>
          </a:prstGeom>
        </p:spPr>
      </p:pic>
      <p:sp>
        <p:nvSpPr>
          <p:cNvPr id="8" name="Google Shape;216;p25">
            <a:extLst>
              <a:ext uri="{FF2B5EF4-FFF2-40B4-BE49-F238E27FC236}">
                <a16:creationId xmlns:a16="http://schemas.microsoft.com/office/drawing/2014/main" id="{DFA3C72A-D284-4C3B-C063-2D25788D69E8}"/>
              </a:ext>
            </a:extLst>
          </p:cNvPr>
          <p:cNvSpPr txBox="1"/>
          <p:nvPr/>
        </p:nvSpPr>
        <p:spPr>
          <a:xfrm>
            <a:off x="1755590" y="3855542"/>
            <a:ext cx="2148196" cy="646300"/>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None/>
            </a:pPr>
            <a:r>
              <a:rPr lang="es-419" sz="20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Implementación:</a:t>
            </a:r>
            <a:endParaRPr lang="es-419" sz="2000" b="1" u="sng"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355918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621792" y="213114"/>
            <a:ext cx="7936992"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HERENCIA</a:t>
            </a:r>
          </a:p>
        </p:txBody>
      </p:sp>
      <p:sp>
        <p:nvSpPr>
          <p:cNvPr id="151" name="Google Shape;151;p15"/>
          <p:cNvSpPr txBox="1"/>
          <p:nvPr/>
        </p:nvSpPr>
        <p:spPr>
          <a:xfrm>
            <a:off x="621792" y="1556102"/>
            <a:ext cx="7936992" cy="2646848"/>
          </a:xfrm>
          <a:prstGeom prst="rect">
            <a:avLst/>
          </a:prstGeom>
          <a:noFill/>
          <a:ln>
            <a:noFill/>
          </a:ln>
        </p:spPr>
        <p:txBody>
          <a:bodyPr spcFirstLastPara="1" wrap="square" lIns="91425" tIns="91425" rIns="91425" bIns="91425" anchor="t" anchorCtr="0">
            <a:spAutoFit/>
          </a:bodyPr>
          <a:lstStyle/>
          <a:p>
            <a:pPr algn="just">
              <a:lnSpc>
                <a:spcPct val="200000"/>
              </a:lnSpc>
            </a:pPr>
            <a:r>
              <a:rPr lang="es-419" sz="2000" dirty="0">
                <a:solidFill>
                  <a:schemeClr val="bg1"/>
                </a:solidFill>
                <a:latin typeface="Lato" panose="020F0502020204030203" pitchFamily="34" charset="0"/>
                <a:ea typeface="Lato" panose="020F0502020204030203" pitchFamily="34" charset="0"/>
                <a:cs typeface="Lato" panose="020F0502020204030203" pitchFamily="34" charset="0"/>
              </a:rPr>
              <a:t>=&gt; La herencia es una </a:t>
            </a:r>
            <a:r>
              <a:rPr lang="es-419" sz="2000" b="1" dirty="0">
                <a:solidFill>
                  <a:srgbClr val="FFFF00"/>
                </a:solidFill>
                <a:latin typeface="Lato" panose="020F0502020204030203" pitchFamily="34" charset="0"/>
                <a:ea typeface="Lato" panose="020F0502020204030203" pitchFamily="34" charset="0"/>
                <a:cs typeface="Lato" panose="020F0502020204030203" pitchFamily="34" charset="0"/>
              </a:rPr>
              <a:t>forma de reutilización de software </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rPr>
              <a:t>en la que se crea una nueva clase (clase hija) </a:t>
            </a:r>
            <a:r>
              <a:rPr lang="es-419" sz="2000" b="1" dirty="0">
                <a:solidFill>
                  <a:srgbClr val="00B0F0"/>
                </a:solidFill>
                <a:latin typeface="Lato" panose="020F0502020204030203" pitchFamily="34" charset="0"/>
                <a:ea typeface="Lato" panose="020F0502020204030203" pitchFamily="34" charset="0"/>
                <a:cs typeface="Lato" panose="020F0502020204030203" pitchFamily="34" charset="0"/>
              </a:rPr>
              <a:t>absorbiendo los miembros (atributos y métodos) de una clase existente (clase padre), pudiendo al mismo tiempo añadir atributos y métodos propios</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1607147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338666" y="163428"/>
            <a:ext cx="8466666"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TIPOS DE POLIMORFISMO</a:t>
            </a:r>
          </a:p>
        </p:txBody>
      </p:sp>
      <p:sp>
        <p:nvSpPr>
          <p:cNvPr id="223" name="Google Shape;223;p26"/>
          <p:cNvSpPr txBox="1"/>
          <p:nvPr/>
        </p:nvSpPr>
        <p:spPr>
          <a:xfrm>
            <a:off x="338665" y="869037"/>
            <a:ext cx="8466667" cy="153885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000" b="1" dirty="0">
                <a:solidFill>
                  <a:srgbClr val="00B0F0"/>
                </a:solidFill>
                <a:latin typeface="Lato"/>
                <a:ea typeface="Lato"/>
                <a:cs typeface="Lato"/>
                <a:sym typeface="Lato"/>
              </a:rPr>
              <a:t>B) </a:t>
            </a:r>
            <a:r>
              <a:rPr lang="es-419" sz="2000" b="1" u="sng" dirty="0">
                <a:solidFill>
                  <a:srgbClr val="00B0F0"/>
                </a:solidFill>
                <a:latin typeface="Lato"/>
                <a:ea typeface="Lato"/>
                <a:cs typeface="Lato"/>
                <a:sym typeface="Lato"/>
              </a:rPr>
              <a:t>POLIMORFISMO DINÁMICO O ENLACE DINÁMICO:</a:t>
            </a:r>
          </a:p>
          <a:p>
            <a:pPr marL="0" lvl="0" indent="0" algn="just" rtl="0">
              <a:lnSpc>
                <a:spcPct val="150000"/>
              </a:lnSpc>
              <a:spcBef>
                <a:spcPts val="0"/>
              </a:spcBef>
              <a:spcAft>
                <a:spcPts val="0"/>
              </a:spcAft>
              <a:buNone/>
            </a:pPr>
            <a:endParaRPr lang="es-419" sz="2000" b="1" u="sng" dirty="0">
              <a:solidFill>
                <a:schemeClr val="lt1"/>
              </a:solidFill>
              <a:latin typeface="Lato"/>
              <a:ea typeface="Lato"/>
              <a:cs typeface="Lato"/>
              <a:sym typeface="Lato"/>
            </a:endParaRPr>
          </a:p>
          <a:p>
            <a:pPr marL="0" lvl="0" indent="0" algn="just" rtl="0">
              <a:spcBef>
                <a:spcPts val="0"/>
              </a:spcBef>
              <a:spcAft>
                <a:spcPts val="0"/>
              </a:spcAft>
              <a:buNone/>
            </a:pPr>
            <a:r>
              <a:rPr lang="es-ES" sz="2000" b="1" dirty="0">
                <a:solidFill>
                  <a:srgbClr val="00B0F0"/>
                </a:solidFill>
                <a:latin typeface="Lato"/>
                <a:ea typeface="Lato"/>
                <a:cs typeface="Lato"/>
                <a:sym typeface="Lato"/>
              </a:rPr>
              <a:t>=&gt;</a:t>
            </a:r>
            <a:r>
              <a:rPr lang="es-ES" sz="2000" dirty="0">
                <a:solidFill>
                  <a:schemeClr val="lt1"/>
                </a:solidFill>
                <a:latin typeface="Lato"/>
                <a:ea typeface="Lato"/>
                <a:cs typeface="Lato"/>
                <a:sym typeface="Lato"/>
              </a:rPr>
              <a:t> Está</a:t>
            </a:r>
            <a:r>
              <a:rPr lang="es-ES" sz="2000" b="1" dirty="0">
                <a:solidFill>
                  <a:schemeClr val="lt1"/>
                </a:solidFill>
                <a:latin typeface="Lato"/>
                <a:ea typeface="Lato"/>
                <a:cs typeface="Lato"/>
                <a:sym typeface="Lato"/>
              </a:rPr>
              <a:t> </a:t>
            </a:r>
            <a:r>
              <a:rPr lang="es-ES" sz="2000" b="1" dirty="0">
                <a:solidFill>
                  <a:srgbClr val="FF66CC"/>
                </a:solidFill>
                <a:latin typeface="Lato"/>
                <a:ea typeface="Lato"/>
                <a:cs typeface="Lato"/>
                <a:sym typeface="Lato"/>
              </a:rPr>
              <a:t>ligado a la herencia y a los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SUBTIPOS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y la SUSTITUCION</a:t>
            </a:r>
            <a:r>
              <a:rPr lang="es-ES" sz="2000" b="1" dirty="0">
                <a:solidFill>
                  <a:srgbClr val="FF66CC"/>
                </a:solidFill>
                <a:latin typeface="Lato"/>
                <a:ea typeface="Lato"/>
                <a:cs typeface="Lato"/>
                <a:sym typeface="Lato"/>
              </a:rPr>
              <a:t> </a:t>
            </a:r>
            <a:r>
              <a:rPr lang="es-ES" sz="1800" dirty="0">
                <a:solidFill>
                  <a:schemeClr val="bg1"/>
                </a:solidFill>
                <a:latin typeface="Lato"/>
                <a:ea typeface="Lato"/>
                <a:cs typeface="Lato"/>
                <a:sym typeface="Lato"/>
              </a:rPr>
              <a:t>(el tema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antes visto de asignar un objeto de una clase a una variable de su superclase):</a:t>
            </a:r>
          </a:p>
        </p:txBody>
      </p:sp>
      <p:sp>
        <p:nvSpPr>
          <p:cNvPr id="2" name="Google Shape;223;p26">
            <a:extLst>
              <a:ext uri="{FF2B5EF4-FFF2-40B4-BE49-F238E27FC236}">
                <a16:creationId xmlns:a16="http://schemas.microsoft.com/office/drawing/2014/main" id="{DF2903D6-56A0-1579-C725-498E2E26609D}"/>
              </a:ext>
            </a:extLst>
          </p:cNvPr>
          <p:cNvSpPr txBox="1"/>
          <p:nvPr/>
        </p:nvSpPr>
        <p:spPr>
          <a:xfrm>
            <a:off x="931653" y="2366594"/>
            <a:ext cx="7873679" cy="1292631"/>
          </a:xfrm>
          <a:prstGeom prst="rect">
            <a:avLst/>
          </a:prstGeom>
          <a:noFill/>
          <a:ln>
            <a:noFill/>
          </a:ln>
        </p:spPr>
        <p:txBody>
          <a:bodyPr spcFirstLastPara="1" wrap="square" lIns="91425" tIns="91425" rIns="91425" bIns="91425" anchor="t" anchorCtr="0">
            <a:spAutoFit/>
          </a:bodyPr>
          <a:lstStyle/>
          <a:p>
            <a:pPr marL="114300" lvl="0" algn="just" rtl="0">
              <a:spcBef>
                <a:spcPts val="0"/>
              </a:spcBef>
              <a:spcAft>
                <a:spcPts val="0"/>
              </a:spcAft>
              <a:buSzPts val="1800"/>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Cuando encontramos un comportamiento que muchas clases derivadas van a realizar, la tendencia es enviar ese método a la superclase para que todas sus hijas realicen ese comportamiento.</a:t>
            </a:r>
          </a:p>
          <a:p>
            <a:pPr marL="114300" lvl="0" algn="just">
              <a:spcBef>
                <a:spcPts val="0"/>
              </a:spcBef>
              <a:spcAft>
                <a:spcPts val="0"/>
              </a:spcAft>
              <a:buSzPts val="1800"/>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¿La contra? Se pierde la especialización de ese método.</a:t>
            </a:r>
          </a:p>
        </p:txBody>
      </p:sp>
      <p:sp>
        <p:nvSpPr>
          <p:cNvPr id="3" name="Google Shape;223;p26">
            <a:extLst>
              <a:ext uri="{FF2B5EF4-FFF2-40B4-BE49-F238E27FC236}">
                <a16:creationId xmlns:a16="http://schemas.microsoft.com/office/drawing/2014/main" id="{053D86B6-30EC-1550-6205-504C6B620530}"/>
              </a:ext>
            </a:extLst>
          </p:cNvPr>
          <p:cNvSpPr txBox="1"/>
          <p:nvPr/>
        </p:nvSpPr>
        <p:spPr>
          <a:xfrm>
            <a:off x="338665" y="3656401"/>
            <a:ext cx="8466667" cy="141574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000" b="1" dirty="0">
                <a:solidFill>
                  <a:srgbClr val="00B0F0"/>
                </a:solidFill>
                <a:latin typeface="Lato"/>
                <a:ea typeface="Lato"/>
                <a:cs typeface="Lato"/>
                <a:sym typeface="Lato"/>
              </a:rPr>
              <a:t>=&gt;</a:t>
            </a:r>
            <a:r>
              <a:rPr lang="es-ES" sz="2000" dirty="0">
                <a:solidFill>
                  <a:schemeClr val="bg1"/>
                </a:solidFill>
                <a:latin typeface="Lato"/>
                <a:ea typeface="Lato"/>
                <a:cs typeface="Lato"/>
                <a:sym typeface="Lato"/>
              </a:rPr>
              <a:t> ¿La solución? </a:t>
            </a:r>
            <a:r>
              <a:rPr lang="es-ES" sz="2000" b="1" dirty="0">
                <a:solidFill>
                  <a:srgbClr val="FFFF00"/>
                </a:solidFill>
                <a:latin typeface="Lato"/>
                <a:ea typeface="Lato"/>
                <a:cs typeface="Lato"/>
                <a:sym typeface="Lato"/>
              </a:rPr>
              <a:t>Sobreescritura del método de la clase padre en las clases hijas. </a:t>
            </a:r>
            <a:r>
              <a:rPr lang="es-ES" sz="2000" b="1" u="sng" dirty="0">
                <a:solidFill>
                  <a:srgbClr val="FFFF00"/>
                </a:solidFill>
                <a:latin typeface="Lato"/>
                <a:ea typeface="Lato"/>
                <a:cs typeface="Lato"/>
                <a:sym typeface="Lato"/>
              </a:rPr>
              <a:t>El método tiene la </a:t>
            </a:r>
            <a:r>
              <a:rPr lang="es-ES" sz="2000" b="1" u="sng" dirty="0">
                <a:solidFill>
                  <a:srgbClr val="FF66CC"/>
                </a:solidFill>
                <a:latin typeface="Lato"/>
                <a:ea typeface="Lato"/>
                <a:cs typeface="Lato"/>
                <a:sym typeface="Lato"/>
              </a:rPr>
              <a:t>misma firma </a:t>
            </a:r>
            <a:r>
              <a:rPr lang="es-ES" sz="2000" b="1" u="sng" dirty="0">
                <a:solidFill>
                  <a:srgbClr val="FFFF00"/>
                </a:solidFill>
                <a:latin typeface="Lato"/>
                <a:ea typeface="Lato"/>
                <a:cs typeface="Lato"/>
                <a:sym typeface="Lato"/>
              </a:rPr>
              <a:t>en la clase padre y en las hijas, y al invocarlo, </a:t>
            </a:r>
            <a:r>
              <a:rPr lang="es-ES" sz="2000" b="1" u="sng" dirty="0">
                <a:solidFill>
                  <a:srgbClr val="FF66CC"/>
                </a:solidFill>
                <a:latin typeface="Lato"/>
                <a:ea typeface="Lato"/>
                <a:cs typeface="Lato"/>
                <a:sym typeface="Lato"/>
              </a:rPr>
              <a:t>se determinará en tiempo de ejecución cuál de ellos se ejecutará.</a:t>
            </a: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94437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436752" y="232663"/>
            <a:ext cx="8270496" cy="443195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FFF00"/>
                </a:solidFill>
                <a:latin typeface="Lato"/>
                <a:ea typeface="Lato"/>
                <a:cs typeface="Lato"/>
                <a:sym typeface="Lato"/>
              </a:rPr>
              <a:t>Diferencias entre Polimorfismo Dinámico </a:t>
            </a:r>
          </a:p>
          <a:p>
            <a:pPr marL="0" lvl="0" indent="0" algn="ctr" rtl="0">
              <a:spcBef>
                <a:spcPts val="0"/>
              </a:spcBef>
              <a:spcAft>
                <a:spcPts val="0"/>
              </a:spcAft>
              <a:buNone/>
            </a:pPr>
            <a:r>
              <a:rPr lang="es-419" sz="2400" b="1" u="sng" dirty="0">
                <a:solidFill>
                  <a:srgbClr val="FFFF00"/>
                </a:solidFill>
                <a:latin typeface="Lato"/>
                <a:ea typeface="Lato"/>
                <a:cs typeface="Lato"/>
                <a:sym typeface="Lato"/>
              </a:rPr>
              <a:t>y Polimorfismo Estático:</a:t>
            </a:r>
          </a:p>
          <a:p>
            <a:pPr marL="0" lvl="0" indent="0" algn="ctr"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ctr"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just" rtl="0">
              <a:spcBef>
                <a:spcPts val="0"/>
              </a:spcBef>
              <a:spcAft>
                <a:spcPts val="0"/>
              </a:spcAft>
              <a:buNone/>
            </a:pPr>
            <a:r>
              <a:rPr lang="es-ES" sz="2000" b="1" dirty="0">
                <a:solidFill>
                  <a:schemeClr val="bg1"/>
                </a:solidFill>
                <a:latin typeface="Lato"/>
                <a:ea typeface="Lato"/>
                <a:cs typeface="Lato"/>
                <a:sym typeface="Lato"/>
              </a:rPr>
              <a:t>=&gt; </a:t>
            </a:r>
            <a:r>
              <a:rPr lang="es-ES" sz="2000" b="1" u="sng" dirty="0">
                <a:solidFill>
                  <a:srgbClr val="00B0F0"/>
                </a:solidFill>
                <a:latin typeface="Lato"/>
                <a:ea typeface="Lato"/>
                <a:cs typeface="Lato"/>
                <a:sym typeface="Lato"/>
              </a:rPr>
              <a:t>TIEMPO</a:t>
            </a:r>
            <a:r>
              <a:rPr lang="es-ES" sz="2000" b="1" dirty="0">
                <a:solidFill>
                  <a:schemeClr val="bg1"/>
                </a:solidFill>
                <a:latin typeface="Lato"/>
                <a:ea typeface="Lato"/>
                <a:cs typeface="Lato"/>
                <a:sym typeface="Lato"/>
              </a:rPr>
              <a:t>: El estático se da en tiempo de </a:t>
            </a:r>
            <a:r>
              <a:rPr lang="es-ES" sz="2000" b="1" dirty="0">
                <a:solidFill>
                  <a:srgbClr val="FF66CC"/>
                </a:solidFill>
                <a:latin typeface="Lato"/>
                <a:ea typeface="Lato"/>
                <a:cs typeface="Lato"/>
                <a:sym typeface="Lato"/>
              </a:rPr>
              <a:t>COMPILACIÓN</a:t>
            </a:r>
            <a:r>
              <a:rPr lang="es-ES" sz="2000" b="1" dirty="0">
                <a:solidFill>
                  <a:schemeClr val="bg1"/>
                </a:solidFill>
                <a:latin typeface="Lato"/>
                <a:ea typeface="Lato"/>
                <a:cs typeface="Lato"/>
                <a:sym typeface="Lato"/>
              </a:rPr>
              <a:t> y el dinámico en tiempo de </a:t>
            </a:r>
            <a:r>
              <a:rPr lang="es-ES" sz="2000" b="1" dirty="0">
                <a:solidFill>
                  <a:srgbClr val="FF66CC"/>
                </a:solidFill>
                <a:latin typeface="Lato"/>
                <a:ea typeface="Lato"/>
                <a:cs typeface="Lato"/>
                <a:sym typeface="Lato"/>
              </a:rPr>
              <a:t>EJECUCIÓN</a:t>
            </a:r>
            <a:r>
              <a:rPr lang="es-ES" sz="2000" b="1" dirty="0">
                <a:solidFill>
                  <a:schemeClr val="bg1"/>
                </a:solidFill>
                <a:latin typeface="Lato"/>
                <a:ea typeface="Lato"/>
                <a:cs typeface="Lato"/>
                <a:sym typeface="Lato"/>
              </a:rPr>
              <a:t>.</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=&gt; En el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ESTATICO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los métodos tienen el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MISMO NOMBRE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pero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DIFERENTES PARAMETROS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y los métodos se encuentran en la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MISMA CLASE o en SUBCLASES.</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=&gt; En el </a:t>
            </a:r>
            <a:r>
              <a:rPr lang="es-ES" sz="2000" b="1" u="sng" dirty="0">
                <a:solidFill>
                  <a:srgbClr val="00B0F0"/>
                </a:solidFill>
                <a:latin typeface="Lato" panose="020F0502020204030203" pitchFamily="34" charset="0"/>
                <a:ea typeface="Lato" panose="020F0502020204030203" pitchFamily="34" charset="0"/>
                <a:cs typeface="Lato" panose="020F0502020204030203" pitchFamily="34" charset="0"/>
              </a:rPr>
              <a:t>DINAMICO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los métodos tienen la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MISMA FIRMA</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y se encuentran en </a:t>
            </a:r>
            <a:r>
              <a:rPr lang="es-ES" sz="2000" dirty="0">
                <a:solidFill>
                  <a:srgbClr val="FF66CC"/>
                </a:solidFill>
                <a:latin typeface="Lato" panose="020F0502020204030203" pitchFamily="34" charset="0"/>
                <a:ea typeface="Lato" panose="020F0502020204030203" pitchFamily="34" charset="0"/>
                <a:cs typeface="Lato" panose="020F0502020204030203" pitchFamily="34" charset="0"/>
              </a:rPr>
              <a:t>DISTINTAS CLASES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991742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436752" y="232663"/>
            <a:ext cx="8270496" cy="50167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419" sz="2400" b="1" u="sng" dirty="0">
                <a:solidFill>
                  <a:srgbClr val="00B0F0"/>
                </a:solidFill>
                <a:latin typeface="Lato"/>
                <a:ea typeface="Lato"/>
                <a:cs typeface="Lato"/>
                <a:sym typeface="Lato"/>
              </a:rPr>
              <a:t>Polimorfismo Dinámico: Ejecución dinámica de métodos: </a:t>
            </a:r>
          </a:p>
          <a:p>
            <a:pPr marL="0" lvl="0" indent="0" algn="ctr"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ctr"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just" rtl="0">
              <a:spcBef>
                <a:spcPts val="0"/>
              </a:spcBef>
              <a:spcAft>
                <a:spcPts val="0"/>
              </a:spcAft>
              <a:buNone/>
            </a:pPr>
            <a:r>
              <a:rPr lang="es-ES" sz="2000" b="1" dirty="0">
                <a:solidFill>
                  <a:srgbClr val="00B0F0"/>
                </a:solidFill>
                <a:latin typeface="Lato"/>
                <a:ea typeface="Lato"/>
                <a:cs typeface="Lato"/>
                <a:sym typeface="Lato"/>
              </a:rPr>
              <a:t>=&gt;</a:t>
            </a:r>
            <a:r>
              <a:rPr lang="es-ES" sz="2000" b="1" dirty="0">
                <a:solidFill>
                  <a:schemeClr val="lt1"/>
                </a:solidFill>
                <a:latin typeface="Lato"/>
                <a:ea typeface="Lato"/>
                <a:cs typeface="Lato"/>
                <a:sym typeface="Lato"/>
              </a:rPr>
              <a:t> </a:t>
            </a:r>
            <a:r>
              <a:rPr lang="es-ES" sz="2000" b="1" u="sng" dirty="0">
                <a:solidFill>
                  <a:srgbClr val="FFFF00"/>
                </a:solidFill>
                <a:latin typeface="Lato"/>
                <a:ea typeface="Lato"/>
                <a:cs typeface="Lato"/>
              </a:rPr>
              <a:t>Pueden invocarse aquellos métodos del objeto que también estén definidos o declarados en la superclase</a:t>
            </a:r>
            <a:r>
              <a:rPr lang="es-ES" sz="2000" dirty="0">
                <a:solidFill>
                  <a:srgbClr val="FFFF00"/>
                </a:solidFill>
                <a:latin typeface="Lato"/>
                <a:ea typeface="Lato"/>
                <a:cs typeface="Lato"/>
              </a:rPr>
              <a:t>, pero no aquellos que sólo existan en la clase a la que pertenece el objeto </a:t>
            </a:r>
          </a:p>
          <a:p>
            <a:pPr marL="0" lvl="0" indent="0" algn="just" rtl="0">
              <a:spcBef>
                <a:spcPts val="0"/>
              </a:spcBef>
              <a:spcAft>
                <a:spcPts val="0"/>
              </a:spcAft>
              <a:buNone/>
            </a:pPr>
            <a:endParaRPr lang="es-ES" sz="2000" dirty="0">
              <a:solidFill>
                <a:srgbClr val="FFFF00"/>
              </a:solidFill>
              <a:latin typeface="Lato"/>
              <a:ea typeface="Lato"/>
              <a:cs typeface="Lato"/>
            </a:endParaRPr>
          </a:p>
          <a:p>
            <a:pPr marL="0" lvl="0" indent="0" algn="just" rtl="0">
              <a:spcBef>
                <a:spcPts val="0"/>
              </a:spcBef>
              <a:spcAft>
                <a:spcPts val="0"/>
              </a:spcAft>
              <a:buNone/>
            </a:pPr>
            <a:endParaRPr lang="es-ES" sz="2000" dirty="0">
              <a:solidFill>
                <a:schemeClr val="lt1"/>
              </a:solidFill>
              <a:latin typeface="Lato"/>
              <a:ea typeface="Lato"/>
              <a:cs typeface="Lato"/>
              <a:sym typeface="Lato"/>
            </a:endParaRPr>
          </a:p>
          <a:p>
            <a:pPr lvl="0" algn="just" rtl="0">
              <a:spcBef>
                <a:spcPts val="0"/>
              </a:spcBef>
              <a:spcAft>
                <a:spcPts val="0"/>
              </a:spcAft>
            </a:pPr>
            <a:r>
              <a:rPr lang="es-ES" sz="2000" b="1" dirty="0">
                <a:solidFill>
                  <a:srgbClr val="00B0F0"/>
                </a:solidFill>
                <a:latin typeface="Lato"/>
                <a:ea typeface="Lato"/>
                <a:cs typeface="Lato"/>
                <a:sym typeface="Lato"/>
              </a:rPr>
              <a:t>=&gt;</a:t>
            </a:r>
            <a:r>
              <a:rPr lang="es-ES" sz="2000" b="1" dirty="0">
                <a:solidFill>
                  <a:schemeClr val="lt1"/>
                </a:solidFill>
                <a:latin typeface="Lato"/>
                <a:ea typeface="Lato"/>
                <a:cs typeface="Lato"/>
                <a:sym typeface="Lato"/>
              </a:rPr>
              <a:t> </a:t>
            </a:r>
            <a:r>
              <a:rPr lang="es-ES" sz="2000" b="1" u="sng" dirty="0">
                <a:solidFill>
                  <a:srgbClr val="FFFF00"/>
                </a:solidFill>
                <a:latin typeface="Lato"/>
                <a:ea typeface="Lato"/>
                <a:cs typeface="Lato"/>
                <a:sym typeface="Lato"/>
              </a:rPr>
              <a:t>El método que se ejecutará se determina </a:t>
            </a:r>
            <a:r>
              <a:rPr lang="es-ES" sz="2000" b="1" u="sng" dirty="0">
                <a:solidFill>
                  <a:srgbClr val="FF66CC"/>
                </a:solidFill>
                <a:latin typeface="Lato"/>
                <a:ea typeface="Lato"/>
                <a:cs typeface="Lato"/>
                <a:sym typeface="Lato"/>
              </a:rPr>
              <a:t>en tiempo de ejecución</a:t>
            </a:r>
            <a:r>
              <a:rPr lang="es-ES" sz="2000" b="1" u="sng" dirty="0">
                <a:solidFill>
                  <a:srgbClr val="FFFF00"/>
                </a:solidFill>
                <a:latin typeface="Lato"/>
                <a:ea typeface="Lato"/>
                <a:cs typeface="Lato"/>
                <a:sym typeface="Lato"/>
              </a:rPr>
              <a:t> y </a:t>
            </a:r>
            <a:r>
              <a:rPr lang="es-419" sz="2000" b="1" u="sng" dirty="0">
                <a:solidFill>
                  <a:srgbClr val="FFFF00"/>
                </a:solidFill>
                <a:latin typeface="Lato"/>
                <a:ea typeface="Lato"/>
                <a:cs typeface="Lato"/>
              </a:rPr>
              <a:t>está </a:t>
            </a:r>
            <a:r>
              <a:rPr lang="es-419" sz="2000" b="1" u="sng" dirty="0">
                <a:solidFill>
                  <a:srgbClr val="FF66CC"/>
                </a:solidFill>
                <a:latin typeface="Lato"/>
                <a:ea typeface="Lato"/>
                <a:cs typeface="Lato"/>
              </a:rPr>
              <a:t>determinado por el tipo dinámico, no por el tipo estático</a:t>
            </a:r>
            <a:r>
              <a:rPr lang="es-ES" sz="2000" b="1" dirty="0">
                <a:solidFill>
                  <a:srgbClr val="FFFF00"/>
                </a:solidFill>
                <a:latin typeface="Lato"/>
                <a:ea typeface="Lato"/>
                <a:cs typeface="Lato"/>
                <a:sym typeface="Lato"/>
              </a:rPr>
              <a:t> </a:t>
            </a:r>
            <a:r>
              <a:rPr lang="es-ES" sz="2000" dirty="0">
                <a:solidFill>
                  <a:schemeClr val="bg1"/>
                </a:solidFill>
                <a:latin typeface="Lato"/>
                <a:ea typeface="Lato"/>
                <a:cs typeface="Lato"/>
                <a:sym typeface="Lato"/>
              </a:rPr>
              <a:t>(de ahí el nombre de polimorfismo dinámico).</a:t>
            </a:r>
            <a:endParaRPr lang="es-ES" sz="2000" b="1" u="sng" dirty="0">
              <a:solidFill>
                <a:srgbClr val="FFFF00"/>
              </a:solidFill>
              <a:latin typeface="Lato"/>
              <a:ea typeface="Lato"/>
              <a:cs typeface="Lato"/>
              <a:sym typeface="Lato"/>
            </a:endParaRPr>
          </a:p>
          <a:p>
            <a:pPr marL="0" lvl="0" indent="0" algn="l" rtl="0">
              <a:lnSpc>
                <a:spcPct val="200000"/>
              </a:lnSpc>
              <a:spcBef>
                <a:spcPts val="0"/>
              </a:spcBef>
              <a:spcAft>
                <a:spcPts val="0"/>
              </a:spcAft>
              <a:buNone/>
            </a:pPr>
            <a:endParaRPr lang="es-419" sz="2000" b="1" dirty="0">
              <a:solidFill>
                <a:srgbClr val="FF66CC"/>
              </a:solidFill>
              <a:latin typeface="Lato"/>
              <a:ea typeface="Lato"/>
              <a:cs typeface="Lato"/>
              <a:sym typeface="Lato"/>
            </a:endParaRPr>
          </a:p>
          <a:p>
            <a:pPr marL="0" lvl="0" indent="0" algn="ctr" rtl="0">
              <a:spcBef>
                <a:spcPts val="0"/>
              </a:spcBef>
              <a:spcAft>
                <a:spcPts val="0"/>
              </a:spcAft>
              <a:buNone/>
            </a:pPr>
            <a:r>
              <a:rPr lang="es-419" sz="2400" b="1" dirty="0">
                <a:solidFill>
                  <a:srgbClr val="FF66CC"/>
                </a:solidFill>
                <a:latin typeface="Lato"/>
                <a:ea typeface="Lato"/>
                <a:cs typeface="Lato"/>
                <a:sym typeface="Lato"/>
              </a:rPr>
              <a:t>¿CÓMO?... VEAMOS…</a:t>
            </a:r>
          </a:p>
          <a:p>
            <a:pPr marL="0" lvl="0" indent="0"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083221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493943" y="431321"/>
            <a:ext cx="8235990" cy="458584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2400" b="1" u="sng" dirty="0">
                <a:solidFill>
                  <a:srgbClr val="00B0F0"/>
                </a:solidFill>
                <a:latin typeface="Lato"/>
                <a:ea typeface="Lato"/>
                <a:cs typeface="Lato"/>
                <a:sym typeface="Lato"/>
              </a:rPr>
              <a:t>Cómo se determina el método a ejecutar: </a:t>
            </a:r>
          </a:p>
          <a:p>
            <a:pPr marL="0" lvl="0" indent="0" algn="just"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just"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dirty="0">
                <a:solidFill>
                  <a:srgbClr val="FF66CC"/>
                </a:solidFill>
                <a:latin typeface="Lato" panose="020F0502020204030203" pitchFamily="34" charset="0"/>
                <a:ea typeface="Lato" panose="020F0502020204030203" pitchFamily="34" charset="0"/>
                <a:cs typeface="Lato" panose="020F0502020204030203" pitchFamily="34" charset="0"/>
              </a:rPr>
              <a:t>Los métodos sobrescritos de las subclases tienen precedencia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sobre los métodos de las superclases. </a:t>
            </a:r>
          </a:p>
          <a:p>
            <a:pPr marL="0" lvl="0" indent="0" algn="just" rtl="0">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u="sng" dirty="0">
                <a:solidFill>
                  <a:srgbClr val="FF66CC"/>
                </a:solidFill>
                <a:latin typeface="Lato" panose="020F0502020204030203" pitchFamily="34" charset="0"/>
                <a:ea typeface="Lato" panose="020F0502020204030203" pitchFamily="34" charset="0"/>
                <a:cs typeface="Lato" panose="020F0502020204030203" pitchFamily="34" charset="0"/>
              </a:rPr>
              <a:t>La búsqueda del método comienza al final de la jerarquía de herencia</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rPr>
              <a:t>comienza en la clase dinámica de la instancia),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entonces </a:t>
            </a:r>
            <a:r>
              <a:rPr lang="es-ES" sz="2000" b="1" dirty="0">
                <a:solidFill>
                  <a:srgbClr val="FF66CC"/>
                </a:solidFill>
                <a:latin typeface="Lato" panose="020F0502020204030203" pitchFamily="34" charset="0"/>
                <a:ea typeface="Lato" panose="020F0502020204030203" pitchFamily="34" charset="0"/>
                <a:cs typeface="Lato" panose="020F0502020204030203" pitchFamily="34" charset="0"/>
              </a:rPr>
              <a:t>la última redefinición de un método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(el método que se encuentra primero) </a:t>
            </a:r>
            <a:r>
              <a:rPr lang="es-ES" sz="2000" b="1" dirty="0">
                <a:solidFill>
                  <a:srgbClr val="FF66CC"/>
                </a:solidFill>
                <a:latin typeface="Lato" panose="020F0502020204030203" pitchFamily="34" charset="0"/>
                <a:ea typeface="Lato" panose="020F0502020204030203" pitchFamily="34" charset="0"/>
                <a:cs typeface="Lato" panose="020F0502020204030203" pitchFamily="34" charset="0"/>
              </a:rPr>
              <a:t>es la que se ejecuta primero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p>
          <a:p>
            <a:pPr marL="0" lvl="0" indent="0" algn="just" rtl="0">
              <a:spcBef>
                <a:spcPts val="0"/>
              </a:spcBef>
              <a:spcAft>
                <a:spcPts val="0"/>
              </a:spcAft>
              <a:buNone/>
            </a:pPr>
            <a:endParaRPr lang="es-A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Cuando un método está sobrescrito, sólo se ejecuta la última versión (la más baja en la jerarquía de herencia). Las versiones del mismo método en cualquier superclase no se ejecutan automáticamente</a:t>
            </a:r>
            <a:endParaRPr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2040853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336106" y="0"/>
            <a:ext cx="6482383" cy="800189"/>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2000" b="1" dirty="0">
                <a:solidFill>
                  <a:srgbClr val="FFFF00"/>
                </a:solidFill>
                <a:latin typeface="Lato"/>
                <a:ea typeface="Lato"/>
                <a:cs typeface="Lato"/>
                <a:sym typeface="Lato"/>
              </a:rPr>
              <a:t>Primer ejemplo de ejecución dinámica de métodos:</a:t>
            </a:r>
            <a:endParaRPr sz="1600" dirty="0">
              <a:solidFill>
                <a:schemeClr val="lt1"/>
              </a:solidFill>
              <a:latin typeface="Lato"/>
              <a:ea typeface="Lato"/>
              <a:cs typeface="Lato"/>
              <a:sym typeface="Lato"/>
            </a:endParaRPr>
          </a:p>
        </p:txBody>
      </p:sp>
      <p:pic>
        <p:nvPicPr>
          <p:cNvPr id="3" name="Imagen 2">
            <a:extLst>
              <a:ext uri="{FF2B5EF4-FFF2-40B4-BE49-F238E27FC236}">
                <a16:creationId xmlns:a16="http://schemas.microsoft.com/office/drawing/2014/main" id="{4C4AA80D-DE98-21B2-812D-576CFF1E3F77}"/>
              </a:ext>
            </a:extLst>
          </p:cNvPr>
          <p:cNvPicPr>
            <a:picLocks noChangeAspect="1"/>
          </p:cNvPicPr>
          <p:nvPr/>
        </p:nvPicPr>
        <p:blipFill>
          <a:blip r:embed="rId3"/>
          <a:stretch>
            <a:fillRect/>
          </a:stretch>
        </p:blipFill>
        <p:spPr>
          <a:xfrm>
            <a:off x="114471" y="800189"/>
            <a:ext cx="8915058" cy="4288625"/>
          </a:xfrm>
          <a:prstGeom prst="rect">
            <a:avLst/>
          </a:prstGeom>
        </p:spPr>
      </p:pic>
    </p:spTree>
    <p:extLst>
      <p:ext uri="{BB962C8B-B14F-4D97-AF65-F5344CB8AC3E}">
        <p14:creationId xmlns:p14="http://schemas.microsoft.com/office/powerpoint/2010/main" val="361224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336106" y="0"/>
            <a:ext cx="6482383" cy="800189"/>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2000" b="1" dirty="0">
                <a:solidFill>
                  <a:srgbClr val="FFFF00"/>
                </a:solidFill>
                <a:latin typeface="Lato"/>
                <a:ea typeface="Lato"/>
                <a:cs typeface="Lato"/>
                <a:sym typeface="Lato"/>
              </a:rPr>
              <a:t>Segundo ejemplo de ejecución dinámica de métodos:</a:t>
            </a:r>
            <a:endParaRPr sz="1600" dirty="0">
              <a:solidFill>
                <a:schemeClr val="lt1"/>
              </a:solidFill>
              <a:latin typeface="Lato"/>
              <a:ea typeface="Lato"/>
              <a:cs typeface="Lato"/>
              <a:sym typeface="Lato"/>
            </a:endParaRPr>
          </a:p>
        </p:txBody>
      </p:sp>
      <p:pic>
        <p:nvPicPr>
          <p:cNvPr id="4" name="Imagen 3">
            <a:extLst>
              <a:ext uri="{FF2B5EF4-FFF2-40B4-BE49-F238E27FC236}">
                <a16:creationId xmlns:a16="http://schemas.microsoft.com/office/drawing/2014/main" id="{B79E8680-0062-091D-F17E-665CE9002968}"/>
              </a:ext>
            </a:extLst>
          </p:cNvPr>
          <p:cNvPicPr>
            <a:picLocks noChangeAspect="1"/>
          </p:cNvPicPr>
          <p:nvPr/>
        </p:nvPicPr>
        <p:blipFill>
          <a:blip r:embed="rId3"/>
          <a:stretch>
            <a:fillRect/>
          </a:stretch>
        </p:blipFill>
        <p:spPr>
          <a:xfrm>
            <a:off x="132565" y="800189"/>
            <a:ext cx="8878870" cy="4223367"/>
          </a:xfrm>
          <a:prstGeom prst="rect">
            <a:avLst/>
          </a:prstGeom>
        </p:spPr>
      </p:pic>
    </p:spTree>
    <p:extLst>
      <p:ext uri="{BB962C8B-B14F-4D97-AF65-F5344CB8AC3E}">
        <p14:creationId xmlns:p14="http://schemas.microsoft.com/office/powerpoint/2010/main" val="2541187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 name="Google Shape;216;p25">
            <a:extLst>
              <a:ext uri="{FF2B5EF4-FFF2-40B4-BE49-F238E27FC236}">
                <a16:creationId xmlns:a16="http://schemas.microsoft.com/office/drawing/2014/main" id="{4692C801-3A95-CAC8-EE5A-76D0C538006D}"/>
              </a:ext>
            </a:extLst>
          </p:cNvPr>
          <p:cNvSpPr txBox="1"/>
          <p:nvPr/>
        </p:nvSpPr>
        <p:spPr>
          <a:xfrm>
            <a:off x="200760" y="82313"/>
            <a:ext cx="8849303" cy="64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2000" b="1" dirty="0">
                <a:solidFill>
                  <a:srgbClr val="FFFF00"/>
                </a:solidFill>
                <a:latin typeface="Lato"/>
                <a:ea typeface="Lato"/>
                <a:cs typeface="Lato"/>
                <a:sym typeface="Lato"/>
              </a:rPr>
              <a:t>Tercer ejemplo de polimorfismo dinámico: Tenemos las siguientes clases:</a:t>
            </a:r>
            <a:endParaRPr sz="2000" dirty="0">
              <a:solidFill>
                <a:schemeClr val="lt1"/>
              </a:solidFill>
              <a:latin typeface="Lato"/>
              <a:ea typeface="Lato"/>
              <a:cs typeface="Lato"/>
              <a:sym typeface="Lato"/>
            </a:endParaRPr>
          </a:p>
        </p:txBody>
      </p:sp>
      <p:pic>
        <p:nvPicPr>
          <p:cNvPr id="6" name="Imagen 5">
            <a:extLst>
              <a:ext uri="{FF2B5EF4-FFF2-40B4-BE49-F238E27FC236}">
                <a16:creationId xmlns:a16="http://schemas.microsoft.com/office/drawing/2014/main" id="{B1A4223B-E29C-5C6F-1B53-A2A44587F2C0}"/>
              </a:ext>
            </a:extLst>
          </p:cNvPr>
          <p:cNvPicPr>
            <a:picLocks noChangeAspect="1"/>
          </p:cNvPicPr>
          <p:nvPr/>
        </p:nvPicPr>
        <p:blipFill>
          <a:blip r:embed="rId3"/>
          <a:stretch>
            <a:fillRect/>
          </a:stretch>
        </p:blipFill>
        <p:spPr>
          <a:xfrm>
            <a:off x="-1" y="1034129"/>
            <a:ext cx="4167265" cy="3932981"/>
          </a:xfrm>
          <a:prstGeom prst="rect">
            <a:avLst/>
          </a:prstGeom>
        </p:spPr>
      </p:pic>
      <p:pic>
        <p:nvPicPr>
          <p:cNvPr id="8" name="Imagen 7">
            <a:extLst>
              <a:ext uri="{FF2B5EF4-FFF2-40B4-BE49-F238E27FC236}">
                <a16:creationId xmlns:a16="http://schemas.microsoft.com/office/drawing/2014/main" id="{287A4995-DFAF-8BA2-B014-3834D5BDF51C}"/>
              </a:ext>
            </a:extLst>
          </p:cNvPr>
          <p:cNvPicPr>
            <a:picLocks noChangeAspect="1"/>
          </p:cNvPicPr>
          <p:nvPr/>
        </p:nvPicPr>
        <p:blipFill>
          <a:blip r:embed="rId4"/>
          <a:stretch>
            <a:fillRect/>
          </a:stretch>
        </p:blipFill>
        <p:spPr>
          <a:xfrm>
            <a:off x="4255910" y="1034129"/>
            <a:ext cx="4888089" cy="1941688"/>
          </a:xfrm>
          <a:prstGeom prst="rect">
            <a:avLst/>
          </a:prstGeom>
        </p:spPr>
      </p:pic>
      <p:pic>
        <p:nvPicPr>
          <p:cNvPr id="12" name="Imagen 11">
            <a:extLst>
              <a:ext uri="{FF2B5EF4-FFF2-40B4-BE49-F238E27FC236}">
                <a16:creationId xmlns:a16="http://schemas.microsoft.com/office/drawing/2014/main" id="{9D4CAA04-95D2-E73E-2DEB-15E1F6DFA052}"/>
              </a:ext>
            </a:extLst>
          </p:cNvPr>
          <p:cNvPicPr>
            <a:picLocks noChangeAspect="1"/>
          </p:cNvPicPr>
          <p:nvPr/>
        </p:nvPicPr>
        <p:blipFill>
          <a:blip r:embed="rId5"/>
          <a:stretch>
            <a:fillRect/>
          </a:stretch>
        </p:blipFill>
        <p:spPr>
          <a:xfrm>
            <a:off x="4255910" y="3025422"/>
            <a:ext cx="4794154" cy="1941688"/>
          </a:xfrm>
          <a:prstGeom prst="rect">
            <a:avLst/>
          </a:prstGeom>
        </p:spPr>
      </p:pic>
    </p:spTree>
    <p:extLst>
      <p:ext uri="{BB962C8B-B14F-4D97-AF65-F5344CB8AC3E}">
        <p14:creationId xmlns:p14="http://schemas.microsoft.com/office/powerpoint/2010/main" val="24847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 name="Google Shape;216;p25">
            <a:extLst>
              <a:ext uri="{FF2B5EF4-FFF2-40B4-BE49-F238E27FC236}">
                <a16:creationId xmlns:a16="http://schemas.microsoft.com/office/drawing/2014/main" id="{4692C801-3A95-CAC8-EE5A-76D0C538006D}"/>
              </a:ext>
            </a:extLst>
          </p:cNvPr>
          <p:cNvSpPr txBox="1"/>
          <p:nvPr/>
        </p:nvSpPr>
        <p:spPr>
          <a:xfrm>
            <a:off x="208941" y="0"/>
            <a:ext cx="8726118" cy="64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2000" b="1" dirty="0">
                <a:solidFill>
                  <a:srgbClr val="FFFF00"/>
                </a:solidFill>
                <a:latin typeface="Lato"/>
                <a:ea typeface="Lato"/>
                <a:cs typeface="Lato"/>
                <a:sym typeface="Lato"/>
              </a:rPr>
              <a:t>Tercer ejemplo de polimorfismo dinámico: </a:t>
            </a:r>
            <a:r>
              <a:rPr lang="es-419" sz="1800" b="1" dirty="0">
                <a:solidFill>
                  <a:srgbClr val="FFFF00"/>
                </a:solidFill>
                <a:latin typeface="Lato"/>
                <a:ea typeface="Lato"/>
                <a:cs typeface="Lato"/>
                <a:sym typeface="Lato"/>
              </a:rPr>
              <a:t>Invocación del método polimórfico</a:t>
            </a:r>
            <a:endParaRPr sz="1800" dirty="0">
              <a:solidFill>
                <a:schemeClr val="lt1"/>
              </a:solidFill>
              <a:latin typeface="Lato"/>
              <a:ea typeface="Lato"/>
              <a:cs typeface="Lato"/>
              <a:sym typeface="Lato"/>
            </a:endParaRPr>
          </a:p>
        </p:txBody>
      </p:sp>
      <p:pic>
        <p:nvPicPr>
          <p:cNvPr id="4" name="Imagen 3">
            <a:extLst>
              <a:ext uri="{FF2B5EF4-FFF2-40B4-BE49-F238E27FC236}">
                <a16:creationId xmlns:a16="http://schemas.microsoft.com/office/drawing/2014/main" id="{E0400115-A50B-789C-EE8A-FD978E7081B7}"/>
              </a:ext>
            </a:extLst>
          </p:cNvPr>
          <p:cNvPicPr>
            <a:picLocks noChangeAspect="1"/>
          </p:cNvPicPr>
          <p:nvPr/>
        </p:nvPicPr>
        <p:blipFill>
          <a:blip r:embed="rId3"/>
          <a:stretch>
            <a:fillRect/>
          </a:stretch>
        </p:blipFill>
        <p:spPr>
          <a:xfrm>
            <a:off x="104470" y="564444"/>
            <a:ext cx="8935059" cy="4496743"/>
          </a:xfrm>
          <a:prstGeom prst="rect">
            <a:avLst/>
          </a:prstGeom>
        </p:spPr>
      </p:pic>
    </p:spTree>
    <p:extLst>
      <p:ext uri="{BB962C8B-B14F-4D97-AF65-F5344CB8AC3E}">
        <p14:creationId xmlns:p14="http://schemas.microsoft.com/office/powerpoint/2010/main" val="5159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392550" y="117989"/>
            <a:ext cx="566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Polimorfismo: </a:t>
            </a:r>
            <a:r>
              <a:rPr lang="es-419" sz="2600" b="1" u="sng" dirty="0" err="1">
                <a:solidFill>
                  <a:srgbClr val="F6910A"/>
                </a:solidFill>
                <a:latin typeface="Lato"/>
                <a:ea typeface="Lato"/>
                <a:cs typeface="Lato"/>
                <a:sym typeface="Lato"/>
              </a:rPr>
              <a:t>warnings</a:t>
            </a:r>
            <a:endParaRPr sz="2600" b="1" u="sng" dirty="0">
              <a:solidFill>
                <a:srgbClr val="F6910A"/>
              </a:solidFill>
              <a:latin typeface="Lato"/>
              <a:ea typeface="Lato"/>
              <a:cs typeface="Lato"/>
              <a:sym typeface="Lato"/>
            </a:endParaRPr>
          </a:p>
        </p:txBody>
      </p:sp>
      <p:pic>
        <p:nvPicPr>
          <p:cNvPr id="3" name="Imagen 2">
            <a:extLst>
              <a:ext uri="{FF2B5EF4-FFF2-40B4-BE49-F238E27FC236}">
                <a16:creationId xmlns:a16="http://schemas.microsoft.com/office/drawing/2014/main" id="{CCE71E01-E36E-5A0C-FAFE-7A3A951605A8}"/>
              </a:ext>
            </a:extLst>
          </p:cNvPr>
          <p:cNvPicPr>
            <a:picLocks noChangeAspect="1"/>
          </p:cNvPicPr>
          <p:nvPr/>
        </p:nvPicPr>
        <p:blipFill>
          <a:blip r:embed="rId3"/>
          <a:stretch>
            <a:fillRect/>
          </a:stretch>
        </p:blipFill>
        <p:spPr>
          <a:xfrm>
            <a:off x="366125" y="1106940"/>
            <a:ext cx="8411749" cy="3645682"/>
          </a:xfrm>
          <a:prstGeom prst="rect">
            <a:avLst/>
          </a:prstGeom>
        </p:spPr>
      </p:pic>
    </p:spTree>
    <p:extLst>
      <p:ext uri="{BB962C8B-B14F-4D97-AF65-F5344CB8AC3E}">
        <p14:creationId xmlns:p14="http://schemas.microsoft.com/office/powerpoint/2010/main" val="1073281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227993" y="146755"/>
            <a:ext cx="821609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FFF00"/>
                </a:solidFill>
                <a:latin typeface="Lato"/>
                <a:ea typeface="Lato"/>
                <a:cs typeface="Lato"/>
                <a:sym typeface="Lato"/>
              </a:rPr>
              <a:t>Ejemplo de uso incorrecto del polimorfismo dinámico</a:t>
            </a:r>
            <a:r>
              <a:rPr lang="es-419" sz="2000" b="1" dirty="0">
                <a:solidFill>
                  <a:srgbClr val="FFFF00"/>
                </a:solidFill>
                <a:latin typeface="Lato"/>
                <a:ea typeface="Lato"/>
                <a:cs typeface="Lato"/>
                <a:sym typeface="Lato"/>
              </a:rPr>
              <a:t>:</a:t>
            </a:r>
            <a:endParaRPr sz="2000" b="1" dirty="0">
              <a:solidFill>
                <a:srgbClr val="FFFF00"/>
              </a:solidFill>
              <a:latin typeface="Lato"/>
              <a:ea typeface="Lato"/>
              <a:cs typeface="Lato"/>
              <a:sym typeface="Lato"/>
            </a:endParaRPr>
          </a:p>
        </p:txBody>
      </p:sp>
      <p:pic>
        <p:nvPicPr>
          <p:cNvPr id="3" name="Imagen 2">
            <a:extLst>
              <a:ext uri="{FF2B5EF4-FFF2-40B4-BE49-F238E27FC236}">
                <a16:creationId xmlns:a16="http://schemas.microsoft.com/office/drawing/2014/main" id="{137C02E8-0C43-BCDE-DD2E-A25E0497C8A8}"/>
              </a:ext>
            </a:extLst>
          </p:cNvPr>
          <p:cNvPicPr>
            <a:picLocks noChangeAspect="1"/>
          </p:cNvPicPr>
          <p:nvPr/>
        </p:nvPicPr>
        <p:blipFill>
          <a:blip r:embed="rId3"/>
          <a:stretch>
            <a:fillRect/>
          </a:stretch>
        </p:blipFill>
        <p:spPr>
          <a:xfrm>
            <a:off x="122001" y="721184"/>
            <a:ext cx="3985572" cy="3047797"/>
          </a:xfrm>
          <a:prstGeom prst="rect">
            <a:avLst/>
          </a:prstGeom>
          <a:ln w="28575">
            <a:solidFill>
              <a:srgbClr val="FF0000"/>
            </a:solidFill>
          </a:ln>
        </p:spPr>
      </p:pic>
      <p:pic>
        <p:nvPicPr>
          <p:cNvPr id="5" name="Imagen 4">
            <a:extLst>
              <a:ext uri="{FF2B5EF4-FFF2-40B4-BE49-F238E27FC236}">
                <a16:creationId xmlns:a16="http://schemas.microsoft.com/office/drawing/2014/main" id="{2BBCDCCB-747C-FA16-6FA0-63E4BEE02343}"/>
              </a:ext>
            </a:extLst>
          </p:cNvPr>
          <p:cNvPicPr>
            <a:picLocks noChangeAspect="1"/>
          </p:cNvPicPr>
          <p:nvPr/>
        </p:nvPicPr>
        <p:blipFill>
          <a:blip r:embed="rId4"/>
          <a:stretch>
            <a:fillRect/>
          </a:stretch>
        </p:blipFill>
        <p:spPr>
          <a:xfrm>
            <a:off x="4208672" y="721184"/>
            <a:ext cx="4813328" cy="3047797"/>
          </a:xfrm>
          <a:prstGeom prst="rect">
            <a:avLst/>
          </a:prstGeom>
          <a:ln w="28575">
            <a:solidFill>
              <a:srgbClr val="FF0000"/>
            </a:solidFill>
          </a:ln>
        </p:spPr>
      </p:pic>
      <p:sp>
        <p:nvSpPr>
          <p:cNvPr id="8" name="Google Shape;222;p26">
            <a:extLst>
              <a:ext uri="{FF2B5EF4-FFF2-40B4-BE49-F238E27FC236}">
                <a16:creationId xmlns:a16="http://schemas.microsoft.com/office/drawing/2014/main" id="{6BC4B985-B7C8-0232-146D-B86153AC454B}"/>
              </a:ext>
            </a:extLst>
          </p:cNvPr>
          <p:cNvSpPr txBox="1"/>
          <p:nvPr/>
        </p:nvSpPr>
        <p:spPr>
          <a:xfrm>
            <a:off x="5279863" y="3143142"/>
            <a:ext cx="384323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b="1" dirty="0">
                <a:solidFill>
                  <a:srgbClr val="FF0000"/>
                </a:solidFill>
                <a:latin typeface="Lato"/>
                <a:ea typeface="Lato"/>
                <a:cs typeface="Lato"/>
                <a:sym typeface="Lato"/>
              </a:rPr>
              <a:t>comportamiento definido para la clase hija, que no existe en la clase padre</a:t>
            </a:r>
            <a:endParaRPr sz="1500" b="1" dirty="0">
              <a:solidFill>
                <a:srgbClr val="FF0000"/>
              </a:solidFill>
              <a:latin typeface="Lato"/>
              <a:ea typeface="Lato"/>
              <a:cs typeface="Lato"/>
              <a:sym typeface="Lato"/>
            </a:endParaRPr>
          </a:p>
        </p:txBody>
      </p:sp>
      <p:sp>
        <p:nvSpPr>
          <p:cNvPr id="13" name="Abrir corchete 12">
            <a:extLst>
              <a:ext uri="{FF2B5EF4-FFF2-40B4-BE49-F238E27FC236}">
                <a16:creationId xmlns:a16="http://schemas.microsoft.com/office/drawing/2014/main" id="{A7EAB8CD-4121-DEC9-75A9-DE260A3B32C2}"/>
              </a:ext>
            </a:extLst>
          </p:cNvPr>
          <p:cNvSpPr/>
          <p:nvPr/>
        </p:nvSpPr>
        <p:spPr>
          <a:xfrm>
            <a:off x="4797778" y="2571750"/>
            <a:ext cx="112889" cy="961672"/>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pic>
        <p:nvPicPr>
          <p:cNvPr id="15" name="Imagen 14">
            <a:extLst>
              <a:ext uri="{FF2B5EF4-FFF2-40B4-BE49-F238E27FC236}">
                <a16:creationId xmlns:a16="http://schemas.microsoft.com/office/drawing/2014/main" id="{6C045BAA-5973-3844-6FA3-45E9FD052740}"/>
              </a:ext>
            </a:extLst>
          </p:cNvPr>
          <p:cNvPicPr>
            <a:picLocks noChangeAspect="1"/>
          </p:cNvPicPr>
          <p:nvPr/>
        </p:nvPicPr>
        <p:blipFill>
          <a:blip r:embed="rId5"/>
          <a:stretch>
            <a:fillRect/>
          </a:stretch>
        </p:blipFill>
        <p:spPr>
          <a:xfrm>
            <a:off x="0" y="3795736"/>
            <a:ext cx="1601144" cy="1347764"/>
          </a:xfrm>
          <a:prstGeom prst="rect">
            <a:avLst/>
          </a:prstGeom>
        </p:spPr>
      </p:pic>
      <p:pic>
        <p:nvPicPr>
          <p:cNvPr id="21" name="Imagen 20">
            <a:extLst>
              <a:ext uri="{FF2B5EF4-FFF2-40B4-BE49-F238E27FC236}">
                <a16:creationId xmlns:a16="http://schemas.microsoft.com/office/drawing/2014/main" id="{800CC03D-C2A6-0CB9-7168-BB6AF13264D1}"/>
              </a:ext>
            </a:extLst>
          </p:cNvPr>
          <p:cNvPicPr>
            <a:picLocks noChangeAspect="1"/>
          </p:cNvPicPr>
          <p:nvPr/>
        </p:nvPicPr>
        <p:blipFill>
          <a:blip r:embed="rId6"/>
          <a:stretch>
            <a:fillRect/>
          </a:stretch>
        </p:blipFill>
        <p:spPr>
          <a:xfrm>
            <a:off x="1652571" y="4166296"/>
            <a:ext cx="5985451" cy="364226"/>
          </a:xfrm>
          <a:prstGeom prst="rect">
            <a:avLst/>
          </a:prstGeom>
        </p:spPr>
      </p:pic>
      <p:pic>
        <p:nvPicPr>
          <p:cNvPr id="23" name="Imagen 22">
            <a:extLst>
              <a:ext uri="{FF2B5EF4-FFF2-40B4-BE49-F238E27FC236}">
                <a16:creationId xmlns:a16="http://schemas.microsoft.com/office/drawing/2014/main" id="{C45FB1E4-CCF7-2AC2-0AC3-6061D6F7588A}"/>
              </a:ext>
            </a:extLst>
          </p:cNvPr>
          <p:cNvPicPr>
            <a:picLocks noChangeAspect="1"/>
          </p:cNvPicPr>
          <p:nvPr/>
        </p:nvPicPr>
        <p:blipFill>
          <a:blip r:embed="rId7"/>
          <a:stretch>
            <a:fillRect/>
          </a:stretch>
        </p:blipFill>
        <p:spPr>
          <a:xfrm>
            <a:off x="1652571" y="4530522"/>
            <a:ext cx="3870982" cy="426052"/>
          </a:xfrm>
          <a:prstGeom prst="rect">
            <a:avLst/>
          </a:prstGeom>
        </p:spPr>
      </p:pic>
      <p:sp>
        <p:nvSpPr>
          <p:cNvPr id="24" name="Google Shape;222;p26">
            <a:extLst>
              <a:ext uri="{FF2B5EF4-FFF2-40B4-BE49-F238E27FC236}">
                <a16:creationId xmlns:a16="http://schemas.microsoft.com/office/drawing/2014/main" id="{A67AAB75-399D-4B66-4363-492A02F1E544}"/>
              </a:ext>
            </a:extLst>
          </p:cNvPr>
          <p:cNvSpPr txBox="1"/>
          <p:nvPr/>
        </p:nvSpPr>
        <p:spPr>
          <a:xfrm>
            <a:off x="4645296" y="4600929"/>
            <a:ext cx="4391879" cy="430857"/>
          </a:xfrm>
          <a:prstGeom prst="rect">
            <a:avLst/>
          </a:prstGeom>
          <a:solidFill>
            <a:srgbClr val="FFFF00"/>
          </a:solidFill>
          <a:ln w="28575">
            <a:solidFill>
              <a:srgbClr val="FF0000"/>
            </a:solidFill>
          </a:ln>
        </p:spPr>
        <p:txBody>
          <a:bodyPr spcFirstLastPara="1" wrap="square" lIns="91425" tIns="91425" rIns="91425" bIns="91425" anchor="t" anchorCtr="0">
            <a:spAutoFit/>
          </a:bodyPr>
          <a:lstStyle/>
          <a:p>
            <a:pPr marL="0" lvl="0" indent="0" rtl="0">
              <a:spcBef>
                <a:spcPts val="0"/>
              </a:spcBef>
              <a:spcAft>
                <a:spcPts val="0"/>
              </a:spcAft>
              <a:buNone/>
            </a:pPr>
            <a:r>
              <a:rPr lang="es-419" sz="1600" b="1" dirty="0">
                <a:solidFill>
                  <a:srgbClr val="FF0000"/>
                </a:solidFill>
                <a:latin typeface="Lato"/>
                <a:ea typeface="Lato"/>
                <a:cs typeface="Lato"/>
                <a:sym typeface="Lato"/>
              </a:rPr>
              <a:t>El método no está definido en la clase animal</a:t>
            </a:r>
            <a:endParaRPr sz="1600" b="1" dirty="0">
              <a:solidFill>
                <a:srgbClr val="FF0000"/>
              </a:solidFill>
              <a:latin typeface="Lato"/>
              <a:ea typeface="Lato"/>
              <a:cs typeface="Lato"/>
              <a:sym typeface="Lato"/>
            </a:endParaRPr>
          </a:p>
        </p:txBody>
      </p:sp>
      <p:sp>
        <p:nvSpPr>
          <p:cNvPr id="25" name="Google Shape;222;p26">
            <a:extLst>
              <a:ext uri="{FF2B5EF4-FFF2-40B4-BE49-F238E27FC236}">
                <a16:creationId xmlns:a16="http://schemas.microsoft.com/office/drawing/2014/main" id="{5382BB3C-33B6-F3DD-7015-13862A369EEA}"/>
              </a:ext>
            </a:extLst>
          </p:cNvPr>
          <p:cNvSpPr txBox="1"/>
          <p:nvPr/>
        </p:nvSpPr>
        <p:spPr>
          <a:xfrm>
            <a:off x="1601144" y="3711202"/>
            <a:ext cx="8216095"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dirty="0">
                <a:solidFill>
                  <a:srgbClr val="FF0000"/>
                </a:solidFill>
                <a:latin typeface="Lato"/>
                <a:ea typeface="Lato"/>
                <a:cs typeface="Lato"/>
                <a:sym typeface="Lato"/>
              </a:rPr>
              <a:t>Ejemplo de implementación incorrecta en el </a:t>
            </a:r>
            <a:r>
              <a:rPr lang="es-419" sz="2000" b="1" dirty="0" err="1">
                <a:solidFill>
                  <a:srgbClr val="FF0000"/>
                </a:solidFill>
                <a:latin typeface="Lato"/>
                <a:ea typeface="Lato"/>
                <a:cs typeface="Lato"/>
                <a:sym typeface="Lato"/>
              </a:rPr>
              <a:t>Main</a:t>
            </a:r>
            <a:r>
              <a:rPr lang="es-419" sz="2000" b="1" dirty="0">
                <a:solidFill>
                  <a:srgbClr val="FF0000"/>
                </a:solidFill>
                <a:latin typeface="Lato"/>
                <a:ea typeface="Lato"/>
                <a:cs typeface="Lato"/>
                <a:sym typeface="Lato"/>
              </a:rPr>
              <a:t>:</a:t>
            </a:r>
            <a:endParaRPr sz="2000" b="1" dirty="0">
              <a:solidFill>
                <a:srgbClr val="FF0000"/>
              </a:solidFill>
              <a:latin typeface="Lato"/>
              <a:ea typeface="Lato"/>
              <a:cs typeface="Lato"/>
              <a:sym typeface="Lato"/>
            </a:endParaRPr>
          </a:p>
        </p:txBody>
      </p:sp>
    </p:spTree>
    <p:extLst>
      <p:ext uri="{BB962C8B-B14F-4D97-AF65-F5344CB8AC3E}">
        <p14:creationId xmlns:p14="http://schemas.microsoft.com/office/powerpoint/2010/main" val="157431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p:nvPr/>
        </p:nvSpPr>
        <p:spPr>
          <a:xfrm>
            <a:off x="729231" y="449027"/>
            <a:ext cx="7591807"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ES" sz="2600" b="1" u="sng" dirty="0">
                <a:solidFill>
                  <a:srgbClr val="F6910A"/>
                </a:solidFill>
                <a:latin typeface="Lato"/>
                <a:ea typeface="Lato"/>
                <a:cs typeface="Lato"/>
                <a:sym typeface="Lato"/>
              </a:rPr>
              <a:t>CONCEPTO DE SUPERCLASE Y SUBCLASE</a:t>
            </a:r>
          </a:p>
        </p:txBody>
      </p:sp>
      <p:sp>
        <p:nvSpPr>
          <p:cNvPr id="175" name="Google Shape;175;p19"/>
          <p:cNvSpPr txBox="1"/>
          <p:nvPr/>
        </p:nvSpPr>
        <p:spPr>
          <a:xfrm>
            <a:off x="729232" y="1447348"/>
            <a:ext cx="7756400" cy="2954625"/>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El concepto de herencia conduce a una </a:t>
            </a:r>
            <a:r>
              <a:rPr lang="es-419" sz="2000" b="1" dirty="0">
                <a:solidFill>
                  <a:srgbClr val="00B0F0"/>
                </a:solidFill>
                <a:latin typeface="Lato"/>
                <a:ea typeface="Lato"/>
                <a:cs typeface="Lato"/>
                <a:sym typeface="Lato"/>
              </a:rPr>
              <a:t>estructura jerárquica </a:t>
            </a:r>
            <a:r>
              <a:rPr lang="es-419" sz="2000" dirty="0">
                <a:solidFill>
                  <a:schemeClr val="lt1"/>
                </a:solidFill>
                <a:latin typeface="Lato"/>
                <a:ea typeface="Lato"/>
                <a:cs typeface="Lato"/>
                <a:sym typeface="Lato"/>
              </a:rPr>
              <a:t>de clases o estructura de árbol.</a:t>
            </a:r>
            <a:endParaRPr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En la estructura jerárquica, la </a:t>
            </a:r>
            <a:r>
              <a:rPr lang="es-419" sz="2000" b="1" dirty="0">
                <a:solidFill>
                  <a:srgbClr val="FFFF00"/>
                </a:solidFill>
                <a:latin typeface="Lato"/>
                <a:ea typeface="Lato"/>
                <a:cs typeface="Lato"/>
                <a:sym typeface="Lato"/>
              </a:rPr>
              <a:t>clase padre </a:t>
            </a:r>
            <a:r>
              <a:rPr lang="es-419" sz="2000" dirty="0">
                <a:solidFill>
                  <a:schemeClr val="lt1"/>
                </a:solidFill>
                <a:latin typeface="Lato"/>
                <a:ea typeface="Lato"/>
                <a:cs typeface="Lato"/>
                <a:sym typeface="Lato"/>
              </a:rPr>
              <a:t>se llama </a:t>
            </a:r>
            <a:r>
              <a:rPr lang="es-419" sz="2000" b="1" dirty="0">
                <a:solidFill>
                  <a:srgbClr val="FFFF00"/>
                </a:solidFill>
                <a:latin typeface="Lato"/>
                <a:ea typeface="Lato"/>
                <a:cs typeface="Lato"/>
                <a:sym typeface="Lato"/>
              </a:rPr>
              <a:t>SUPERCLASE</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La clase hija de una superclase se llama </a:t>
            </a:r>
            <a:r>
              <a:rPr lang="es-419" sz="2000" b="1" dirty="0">
                <a:solidFill>
                  <a:srgbClr val="FFFF00"/>
                </a:solidFill>
                <a:latin typeface="Lato"/>
                <a:ea typeface="Lato"/>
                <a:cs typeface="Lato"/>
                <a:sym typeface="Lato"/>
              </a:rPr>
              <a:t>SUBCLASE</a:t>
            </a:r>
            <a:r>
              <a:rPr lang="es-419" sz="2000" dirty="0">
                <a:solidFill>
                  <a:schemeClr val="lt1"/>
                </a:solidFill>
                <a:latin typeface="Lato"/>
                <a:ea typeface="Lato"/>
                <a:cs typeface="Lato"/>
                <a:sym typeface="Lato"/>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6"/>
          <p:cNvSpPr txBox="1"/>
          <p:nvPr/>
        </p:nvSpPr>
        <p:spPr>
          <a:xfrm>
            <a:off x="436752" y="217617"/>
            <a:ext cx="8270496" cy="50782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6910A"/>
                </a:solidFill>
                <a:latin typeface="Lato"/>
                <a:ea typeface="Lato"/>
                <a:cs typeface="Lato"/>
                <a:sym typeface="Lato"/>
              </a:rPr>
              <a:t>CONCLUSION:</a:t>
            </a:r>
            <a:endParaRPr lang="es-419" sz="1600" b="1" dirty="0">
              <a:solidFill>
                <a:srgbClr val="F6910A"/>
              </a:solidFill>
              <a:latin typeface="Lato"/>
              <a:ea typeface="Lato"/>
              <a:cs typeface="Lato"/>
              <a:sym typeface="Lato"/>
            </a:endParaRPr>
          </a:p>
          <a:p>
            <a:pPr marL="0" lvl="0" indent="0" algn="just" rtl="0">
              <a:lnSpc>
                <a:spcPct val="150000"/>
              </a:lnSpc>
              <a:spcBef>
                <a:spcPts val="0"/>
              </a:spcBef>
              <a:spcAft>
                <a:spcPts val="0"/>
              </a:spcAft>
              <a:buNone/>
            </a:pPr>
            <a:endParaRPr lang="es-419" sz="1600" b="1" dirty="0">
              <a:solidFill>
                <a:srgbClr val="FFFF00"/>
              </a:solidFill>
              <a:latin typeface="Lato"/>
              <a:ea typeface="Lato"/>
              <a:cs typeface="Lato"/>
              <a:sym typeface="Lato"/>
            </a:endParaRPr>
          </a:p>
          <a:p>
            <a:pPr marL="0" lvl="0" indent="0" algn="just" rtl="0">
              <a:lnSpc>
                <a:spcPct val="150000"/>
              </a:lnSpc>
              <a:spcBef>
                <a:spcPts val="0"/>
              </a:spcBef>
              <a:spcAft>
                <a:spcPts val="0"/>
              </a:spcAft>
              <a:buNone/>
            </a:pPr>
            <a:r>
              <a:rPr lang="es-ES" sz="2000" b="1" dirty="0">
                <a:solidFill>
                  <a:srgbClr val="00B0F0"/>
                </a:solidFill>
                <a:latin typeface="Lato"/>
                <a:ea typeface="Lato"/>
                <a:cs typeface="Lato"/>
                <a:sym typeface="Lato"/>
              </a:rPr>
              <a:t>=&gt;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El polimorfismo se beneficia directamente de la abstracción y la herencia al permitir que el mismo método se comporte de manera diferente dependiendo del objeto que lo invoque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basado en una estructura común definida por la abstracción (clase base) y las especializaciones proporcionadas por la herencia (clases derivadas). </a:t>
            </a:r>
          </a:p>
          <a:p>
            <a:pPr marL="0" lvl="0" indent="0" algn="just" rtl="0">
              <a:spcBef>
                <a:spcPts val="0"/>
              </a:spcBef>
              <a:spcAft>
                <a:spcPts val="0"/>
              </a:spcAft>
              <a:buNone/>
            </a:pPr>
            <a:endParaRPr lang="es-ES" sz="2000" b="1"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En el ejemplo de los animales, esto facilita la gestión unificada de diferentes tipos animales, manteniendo al mismo tiempo la capacidad de tratarlos según sus características y comportamientos específicos</a:t>
            </a:r>
          </a:p>
        </p:txBody>
      </p:sp>
    </p:spTree>
    <p:extLst>
      <p:ext uri="{BB962C8B-B14F-4D97-AF65-F5344CB8AC3E}">
        <p14:creationId xmlns:p14="http://schemas.microsoft.com/office/powerpoint/2010/main" val="353058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24"/>
          <p:cNvSpPr txBox="1"/>
          <p:nvPr/>
        </p:nvSpPr>
        <p:spPr>
          <a:xfrm>
            <a:off x="313500" y="1177615"/>
            <a:ext cx="8517000" cy="3262401"/>
          </a:xfrm>
          <a:prstGeom prst="rect">
            <a:avLst/>
          </a:prstGeom>
          <a:noFill/>
          <a:ln>
            <a:noFill/>
          </a:ln>
        </p:spPr>
        <p:txBody>
          <a:bodyPr spcFirstLastPara="1" wrap="square" lIns="91425" tIns="91425" rIns="91425" bIns="91425" anchor="t" anchorCtr="0">
            <a:spAutoFit/>
          </a:bodyPr>
          <a:lstStyle/>
          <a:p>
            <a:pPr lvl="0" algn="just" rtl="0">
              <a:lnSpc>
                <a:spcPct val="200000"/>
              </a:lnSpc>
              <a:spcBef>
                <a:spcPts val="0"/>
              </a:spcBef>
              <a:spcAft>
                <a:spcPts val="0"/>
              </a:spcAft>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=&gt; Las subclases no están limitadas al estado y comportamiento provisto por la superclase →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pueden agregar variables y métodos además de los que ya heredan. </a:t>
            </a:r>
          </a:p>
          <a:p>
            <a:pPr lvl="0" algn="just" rtl="0">
              <a:lnSpc>
                <a:spcPct val="200000"/>
              </a:lnSpc>
              <a:spcBef>
                <a:spcPts val="0"/>
              </a:spcBef>
              <a:spcAft>
                <a:spcPts val="0"/>
              </a:spcAft>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0" algn="just" rtl="0">
              <a:lnSpc>
                <a:spcPct val="200000"/>
              </a:lnSpc>
              <a:spcBef>
                <a:spcPts val="0"/>
              </a:spcBef>
              <a:spcAft>
                <a:spcPts val="0"/>
              </a:spcAft>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=&gt; Las clases hijas también pueden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sobreescribir</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los métodos que heredan</a:t>
            </a:r>
            <a:endParaRPr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74;p19">
            <a:extLst>
              <a:ext uri="{FF2B5EF4-FFF2-40B4-BE49-F238E27FC236}">
                <a16:creationId xmlns:a16="http://schemas.microsoft.com/office/drawing/2014/main" id="{BB1D6732-5335-4349-60F9-870C2936CEA9}"/>
              </a:ext>
            </a:extLst>
          </p:cNvPr>
          <p:cNvSpPr txBox="1"/>
          <p:nvPr/>
        </p:nvSpPr>
        <p:spPr>
          <a:xfrm>
            <a:off x="313500" y="355549"/>
            <a:ext cx="6511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6910A"/>
                </a:solidFill>
                <a:latin typeface="Lato"/>
                <a:ea typeface="Lato"/>
                <a:cs typeface="Lato"/>
                <a:sym typeface="Lato"/>
              </a:rPr>
              <a:t>Superclases y Subclases</a:t>
            </a:r>
            <a:endParaRPr sz="2600" b="1" u="sng" dirty="0">
              <a:solidFill>
                <a:srgbClr val="F6910A"/>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p:nvPr/>
        </p:nvSpPr>
        <p:spPr>
          <a:xfrm>
            <a:off x="659660" y="218881"/>
            <a:ext cx="7624804"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REGLAS DE LA HERENCIA</a:t>
            </a:r>
            <a:endParaRPr sz="2600" b="1" u="sng" dirty="0">
              <a:solidFill>
                <a:srgbClr val="F6910A"/>
              </a:solidFill>
              <a:latin typeface="Lato"/>
              <a:ea typeface="Lato"/>
              <a:cs typeface="Lato"/>
              <a:sym typeface="Lato"/>
            </a:endParaRPr>
          </a:p>
        </p:txBody>
      </p:sp>
      <p:sp>
        <p:nvSpPr>
          <p:cNvPr id="175" name="Google Shape;175;p19"/>
          <p:cNvSpPr txBox="1"/>
          <p:nvPr/>
        </p:nvSpPr>
        <p:spPr>
          <a:xfrm>
            <a:off x="659660" y="1041625"/>
            <a:ext cx="7624804" cy="3724066"/>
          </a:xfrm>
          <a:prstGeom prst="rect">
            <a:avLst/>
          </a:prstGeom>
          <a:noFill/>
          <a:ln>
            <a:noFill/>
          </a:ln>
        </p:spPr>
        <p:txBody>
          <a:bodyPr spcFirstLastPara="1" wrap="square" lIns="91425" tIns="91425" rIns="91425" bIns="91425" anchor="t" anchorCtr="0">
            <a:spAutoFit/>
          </a:bodyPr>
          <a:lstStyle/>
          <a:p>
            <a:pPr algn="just"/>
            <a:r>
              <a:rPr lang="es-ES" sz="2000" b="1" dirty="0">
                <a:solidFill>
                  <a:srgbClr val="FFFF00"/>
                </a:solidFill>
                <a:latin typeface="Lato"/>
                <a:ea typeface="Lato"/>
                <a:cs typeface="Lato"/>
                <a:sym typeface="Lato"/>
              </a:rPr>
              <a:t>=&gt;</a:t>
            </a:r>
            <a:r>
              <a:rPr lang="es-ES" sz="2000" dirty="0">
                <a:solidFill>
                  <a:schemeClr val="lt1"/>
                </a:solidFill>
                <a:latin typeface="Lato"/>
                <a:ea typeface="Lato"/>
                <a:cs typeface="Lato"/>
                <a:sym typeface="Lato"/>
              </a:rPr>
              <a:t> Una superclase puede tener cualquier número de subclases.</a:t>
            </a:r>
          </a:p>
          <a:p>
            <a:pPr marL="0" lvl="0" indent="0" algn="just"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just" rtl="0">
              <a:spcBef>
                <a:spcPts val="0"/>
              </a:spcBef>
              <a:spcAft>
                <a:spcPts val="0"/>
              </a:spcAft>
              <a:buNone/>
            </a:pPr>
            <a:r>
              <a:rPr lang="es-ES"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En Java, una subclase puede tener sólo una superclase  </a:t>
            </a:r>
          </a:p>
          <a:p>
            <a:pPr marL="0" lvl="0" indent="0" algn="just" rtl="0">
              <a:spcBef>
                <a:spcPts val="0"/>
              </a:spcBef>
              <a:spcAft>
                <a:spcPts val="0"/>
              </a:spcAft>
              <a:buNone/>
            </a:pPr>
            <a:r>
              <a:rPr lang="es-419" sz="2000" dirty="0">
                <a:solidFill>
                  <a:schemeClr val="lt1"/>
                </a:solidFill>
                <a:latin typeface="Lato"/>
                <a:ea typeface="Lato"/>
                <a:cs typeface="Lato"/>
                <a:sym typeface="Lato"/>
              </a:rPr>
              <a:t>     (</a:t>
            </a:r>
            <a:r>
              <a:rPr lang="es-419" sz="2000" dirty="0">
                <a:solidFill>
                  <a:srgbClr val="00B0F0"/>
                </a:solidFill>
                <a:latin typeface="Lato"/>
                <a:ea typeface="Lato"/>
                <a:cs typeface="Lato"/>
                <a:sym typeface="Lato"/>
              </a:rPr>
              <a:t>HERENCIA SIMPLE</a:t>
            </a:r>
            <a:r>
              <a:rPr lang="es-419" sz="2000" dirty="0">
                <a:solidFill>
                  <a:schemeClr val="lt1"/>
                </a:solidFill>
                <a:latin typeface="Lato"/>
                <a:ea typeface="Lato"/>
                <a:cs typeface="Lato"/>
                <a:sym typeface="Lato"/>
              </a:rPr>
              <a:t>)</a:t>
            </a:r>
          </a:p>
          <a:p>
            <a:pPr lvl="0" algn="just" rtl="0">
              <a:lnSpc>
                <a:spcPct val="150000"/>
              </a:lnSpc>
              <a:spcBef>
                <a:spcPts val="0"/>
              </a:spcBef>
              <a:spcAft>
                <a:spcPts val="0"/>
              </a:spcAft>
            </a:pPr>
            <a:endParaRPr lang="es-AR" sz="2000" dirty="0">
              <a:solidFill>
                <a:schemeClr val="lt1"/>
              </a:solidFill>
              <a:latin typeface="Lato"/>
              <a:ea typeface="Lato"/>
              <a:cs typeface="Lato"/>
              <a:sym typeface="Lato"/>
            </a:endParaRPr>
          </a:p>
          <a:p>
            <a:pPr lvl="0" algn="just" rtl="0">
              <a:spcBef>
                <a:spcPts val="0"/>
              </a:spcBef>
              <a:spcAft>
                <a:spcPts val="0"/>
              </a:spcAft>
            </a:pPr>
            <a:r>
              <a:rPr lang="es-ES" sz="2000" b="1" dirty="0">
                <a:solidFill>
                  <a:srgbClr val="FFFF00"/>
                </a:solidFill>
                <a:latin typeface="Lato"/>
                <a:ea typeface="Lato"/>
                <a:cs typeface="Lato"/>
                <a:sym typeface="Lato"/>
              </a:rPr>
              <a:t>=&gt;</a:t>
            </a:r>
            <a:r>
              <a:rPr lang="es-ES" sz="2000" dirty="0">
                <a:solidFill>
                  <a:schemeClr val="lt1"/>
                </a:solidFill>
                <a:latin typeface="Lato"/>
                <a:ea typeface="Lato"/>
                <a:cs typeface="Lato"/>
              </a:rPr>
              <a:t> Si es posible la </a:t>
            </a:r>
            <a:r>
              <a:rPr lang="es-ES" sz="2000" b="1" dirty="0">
                <a:solidFill>
                  <a:srgbClr val="FFFF00"/>
                </a:solidFill>
                <a:latin typeface="Lato"/>
                <a:ea typeface="Lato"/>
                <a:cs typeface="Lato"/>
              </a:rPr>
              <a:t>herencia multinivel </a:t>
            </a:r>
            <a:r>
              <a:rPr lang="es-ES" sz="2000" dirty="0">
                <a:solidFill>
                  <a:schemeClr val="lt1"/>
                </a:solidFill>
                <a:latin typeface="Lato"/>
                <a:ea typeface="Lato"/>
                <a:cs typeface="Lato"/>
              </a:rPr>
              <a:t>(es decir, “A” puede ser </a:t>
            </a:r>
          </a:p>
          <a:p>
            <a:pPr lvl="0" algn="just" rtl="0">
              <a:spcBef>
                <a:spcPts val="0"/>
              </a:spcBef>
              <a:spcAft>
                <a:spcPts val="0"/>
              </a:spcAft>
            </a:pPr>
            <a:r>
              <a:rPr lang="es-ES" sz="2000" dirty="0">
                <a:solidFill>
                  <a:schemeClr val="lt1"/>
                </a:solidFill>
                <a:latin typeface="Lato"/>
                <a:ea typeface="Lato"/>
                <a:cs typeface="Lato"/>
              </a:rPr>
              <a:t>     heredada por “B”, y “C” puede heredar de “B”). </a:t>
            </a:r>
          </a:p>
          <a:p>
            <a:pPr lvl="0" algn="just" rtl="0">
              <a:lnSpc>
                <a:spcPct val="150000"/>
              </a:lnSpc>
              <a:spcBef>
                <a:spcPts val="0"/>
              </a:spcBef>
              <a:spcAft>
                <a:spcPts val="0"/>
              </a:spcAft>
            </a:pPr>
            <a:endParaRPr lang="es-ES" sz="2000" dirty="0">
              <a:solidFill>
                <a:schemeClr val="lt1"/>
              </a:solidFill>
              <a:latin typeface="Lato"/>
              <a:ea typeface="Lato"/>
              <a:cs typeface="Lato"/>
            </a:endParaRPr>
          </a:p>
          <a:p>
            <a:pPr lvl="0" algn="just" rtl="0">
              <a:spcBef>
                <a:spcPts val="0"/>
              </a:spcBef>
              <a:spcAft>
                <a:spcPts val="0"/>
              </a:spcAft>
            </a:pPr>
            <a:r>
              <a:rPr lang="es-ES" sz="2000" b="1" dirty="0">
                <a:solidFill>
                  <a:srgbClr val="FFFF00"/>
                </a:solidFill>
                <a:latin typeface="Lato"/>
                <a:ea typeface="Lato"/>
                <a:cs typeface="Lato"/>
                <a:sym typeface="Lato"/>
              </a:rPr>
              <a:t>=&gt; </a:t>
            </a:r>
            <a:r>
              <a:rPr lang="es-ES" sz="2000" b="1" dirty="0">
                <a:solidFill>
                  <a:schemeClr val="lt1"/>
                </a:solidFill>
                <a:latin typeface="Lato"/>
                <a:ea typeface="Lato"/>
                <a:cs typeface="Lato"/>
                <a:sym typeface="Lato"/>
              </a:rPr>
              <a:t> </a:t>
            </a:r>
            <a:r>
              <a:rPr lang="es-ES" sz="2000" b="1" dirty="0">
                <a:solidFill>
                  <a:srgbClr val="FFFF00"/>
                </a:solidFill>
                <a:latin typeface="Lato"/>
                <a:ea typeface="Lato"/>
                <a:cs typeface="Lato"/>
              </a:rPr>
              <a:t>Por defecto, todas las clases derivan de </a:t>
            </a:r>
            <a:r>
              <a:rPr lang="es-ES" sz="2000" b="1" dirty="0" err="1">
                <a:solidFill>
                  <a:srgbClr val="FFFF00"/>
                </a:solidFill>
                <a:latin typeface="Lato"/>
                <a:ea typeface="Lato"/>
                <a:cs typeface="Lato"/>
              </a:rPr>
              <a:t>java.lang.Object</a:t>
            </a:r>
            <a:r>
              <a:rPr lang="es-ES" sz="2000" b="1" dirty="0">
                <a:solidFill>
                  <a:srgbClr val="FFFF00"/>
                </a:solidFill>
                <a:latin typeface="Lato"/>
                <a:ea typeface="Lato"/>
                <a:cs typeface="Lato"/>
              </a:rPr>
              <a:t> </a:t>
            </a:r>
            <a:r>
              <a:rPr lang="es-ES" sz="2000" dirty="0">
                <a:solidFill>
                  <a:schemeClr val="lt1"/>
                </a:solidFill>
                <a:latin typeface="Lato"/>
                <a:ea typeface="Lato"/>
                <a:cs typeface="Lato"/>
              </a:rPr>
              <a:t>, a no </a:t>
            </a:r>
          </a:p>
          <a:p>
            <a:pPr lvl="0" algn="just" rtl="0">
              <a:spcBef>
                <a:spcPts val="0"/>
              </a:spcBef>
              <a:spcAft>
                <a:spcPts val="0"/>
              </a:spcAft>
            </a:pPr>
            <a:r>
              <a:rPr lang="es-ES" sz="2000" dirty="0">
                <a:solidFill>
                  <a:schemeClr val="lt1"/>
                </a:solidFill>
                <a:latin typeface="Lato"/>
                <a:ea typeface="Lato"/>
                <a:cs typeface="Lato"/>
              </a:rPr>
              <a:t>      ser que se especifique otra clase padre</a:t>
            </a:r>
            <a:endParaRPr sz="2000" dirty="0">
              <a:solidFill>
                <a:schemeClr val="lt1"/>
              </a:solidFill>
              <a:latin typeface="Lato"/>
              <a:ea typeface="Lato"/>
              <a:cs typeface="Lato"/>
              <a:sym typeface="Lato"/>
            </a:endParaRPr>
          </a:p>
        </p:txBody>
      </p:sp>
    </p:spTree>
    <p:extLst>
      <p:ext uri="{BB962C8B-B14F-4D97-AF65-F5344CB8AC3E}">
        <p14:creationId xmlns:p14="http://schemas.microsoft.com/office/powerpoint/2010/main" val="42797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p:nvPr/>
        </p:nvSpPr>
        <p:spPr>
          <a:xfrm>
            <a:off x="1422802" y="0"/>
            <a:ext cx="6020414"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REGLAS DE LA HERENCIA</a:t>
            </a:r>
            <a:endParaRPr sz="2600" b="1" u="sng" dirty="0">
              <a:solidFill>
                <a:srgbClr val="F6910A"/>
              </a:solidFill>
              <a:latin typeface="Lato"/>
              <a:ea typeface="Lato"/>
              <a:cs typeface="Lato"/>
              <a:sym typeface="Lato"/>
            </a:endParaRPr>
          </a:p>
        </p:txBody>
      </p:sp>
      <p:pic>
        <p:nvPicPr>
          <p:cNvPr id="3" name="Imagen 2">
            <a:extLst>
              <a:ext uri="{FF2B5EF4-FFF2-40B4-BE49-F238E27FC236}">
                <a16:creationId xmlns:a16="http://schemas.microsoft.com/office/drawing/2014/main" id="{5C357869-6C16-E4C8-E228-C92FD9A0DB1A}"/>
              </a:ext>
            </a:extLst>
          </p:cNvPr>
          <p:cNvPicPr>
            <a:picLocks noChangeAspect="1"/>
          </p:cNvPicPr>
          <p:nvPr/>
        </p:nvPicPr>
        <p:blipFill>
          <a:blip r:embed="rId3"/>
          <a:stretch>
            <a:fillRect/>
          </a:stretch>
        </p:blipFill>
        <p:spPr>
          <a:xfrm>
            <a:off x="505819" y="766790"/>
            <a:ext cx="8132361" cy="4228056"/>
          </a:xfrm>
          <a:prstGeom prst="rect">
            <a:avLst/>
          </a:prstGeom>
        </p:spPr>
      </p:pic>
    </p:spTree>
    <p:extLst>
      <p:ext uri="{BB962C8B-B14F-4D97-AF65-F5344CB8AC3E}">
        <p14:creationId xmlns:p14="http://schemas.microsoft.com/office/powerpoint/2010/main" val="223099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p:nvPr/>
        </p:nvSpPr>
        <p:spPr>
          <a:xfrm>
            <a:off x="463051" y="200111"/>
            <a:ext cx="8217897"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6910A"/>
                </a:solidFill>
                <a:latin typeface="Lato"/>
                <a:ea typeface="Lato"/>
                <a:cs typeface="Lato"/>
                <a:sym typeface="Lato"/>
              </a:rPr>
              <a:t>Ventajas de la implementación de herencia en POO</a:t>
            </a:r>
            <a:endParaRPr sz="2600" b="1" u="sng" dirty="0">
              <a:solidFill>
                <a:srgbClr val="F6910A"/>
              </a:solidFill>
              <a:latin typeface="Lato"/>
              <a:ea typeface="Lato"/>
              <a:cs typeface="Lato"/>
              <a:sym typeface="Lato"/>
            </a:endParaRPr>
          </a:p>
        </p:txBody>
      </p:sp>
      <p:sp>
        <p:nvSpPr>
          <p:cNvPr id="158" name="Google Shape;158;p16"/>
          <p:cNvSpPr txBox="1"/>
          <p:nvPr/>
        </p:nvSpPr>
        <p:spPr>
          <a:xfrm>
            <a:off x="463051" y="784856"/>
            <a:ext cx="8217897" cy="43703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700" b="1" dirty="0">
                <a:solidFill>
                  <a:srgbClr val="00B0F0"/>
                </a:solidFill>
                <a:latin typeface="Lato"/>
                <a:ea typeface="Lato"/>
                <a:cs typeface="Lato"/>
                <a:sym typeface="Lato"/>
              </a:rPr>
              <a:t>=&gt;</a:t>
            </a:r>
            <a:r>
              <a:rPr lang="es-419" sz="1700" b="1" dirty="0">
                <a:solidFill>
                  <a:srgbClr val="FFFF00"/>
                </a:solidFill>
                <a:latin typeface="Lato"/>
                <a:ea typeface="Lato"/>
                <a:cs typeface="Lato"/>
                <a:sym typeface="Lato"/>
              </a:rPr>
              <a:t> </a:t>
            </a:r>
            <a:r>
              <a:rPr lang="es-419" sz="1700" b="1" u="sng" dirty="0">
                <a:solidFill>
                  <a:srgbClr val="FFFF00"/>
                </a:solidFill>
                <a:latin typeface="Lato"/>
                <a:ea typeface="Lato"/>
                <a:cs typeface="Lato"/>
                <a:sym typeface="Lato"/>
              </a:rPr>
              <a:t>Reutilización de código</a:t>
            </a:r>
            <a:r>
              <a:rPr lang="es-419" sz="1700" dirty="0">
                <a:solidFill>
                  <a:schemeClr val="lt1"/>
                </a:solidFill>
                <a:latin typeface="Lato"/>
                <a:ea typeface="Lato"/>
                <a:cs typeface="Lato"/>
                <a:sym typeface="Lato"/>
              </a:rPr>
              <a:t>: la herencia permite a las clases hijas utilizar el código existente en la clase padre, lo que permite ahorrar tiempo y esfuerzo de programación, y además evitar errores, ya que se reutiliza código ya probado.</a:t>
            </a:r>
            <a:endParaRPr sz="1700" dirty="0">
              <a:solidFill>
                <a:schemeClr val="lt1"/>
              </a:solidFill>
              <a:latin typeface="Lato"/>
              <a:ea typeface="Lato"/>
              <a:cs typeface="Lato"/>
              <a:sym typeface="Lato"/>
            </a:endParaRPr>
          </a:p>
          <a:p>
            <a:pPr marL="0" lvl="0" indent="0" algn="just" rtl="0">
              <a:spcBef>
                <a:spcPts val="0"/>
              </a:spcBef>
              <a:spcAft>
                <a:spcPts val="0"/>
              </a:spcAft>
              <a:buNone/>
            </a:pPr>
            <a:endParaRPr sz="1700" dirty="0">
              <a:solidFill>
                <a:schemeClr val="lt1"/>
              </a:solidFill>
              <a:latin typeface="Lato"/>
              <a:ea typeface="Lato"/>
              <a:cs typeface="Lato"/>
              <a:sym typeface="Lato"/>
            </a:endParaRPr>
          </a:p>
          <a:p>
            <a:pPr marL="0" lvl="0" indent="0" algn="just" rtl="0">
              <a:spcBef>
                <a:spcPts val="0"/>
              </a:spcBef>
              <a:spcAft>
                <a:spcPts val="0"/>
              </a:spcAft>
              <a:buNone/>
            </a:pPr>
            <a:r>
              <a:rPr lang="es-419" sz="1700" b="1" dirty="0">
                <a:solidFill>
                  <a:srgbClr val="00B0F0"/>
                </a:solidFill>
                <a:latin typeface="Lato"/>
                <a:ea typeface="Lato"/>
                <a:cs typeface="Lato"/>
                <a:sym typeface="Lato"/>
              </a:rPr>
              <a:t>=&gt;</a:t>
            </a:r>
            <a:r>
              <a:rPr lang="es-419" sz="1700" b="1" dirty="0">
                <a:solidFill>
                  <a:srgbClr val="FFFF00"/>
                </a:solidFill>
                <a:latin typeface="Lato"/>
                <a:ea typeface="Lato"/>
                <a:cs typeface="Lato"/>
                <a:sym typeface="Lato"/>
              </a:rPr>
              <a:t> </a:t>
            </a:r>
            <a:r>
              <a:rPr lang="es-419" sz="1700" b="1" u="sng" dirty="0">
                <a:solidFill>
                  <a:srgbClr val="FFFF00"/>
                </a:solidFill>
                <a:latin typeface="Lato"/>
                <a:ea typeface="Lato"/>
                <a:cs typeface="Lato"/>
                <a:sym typeface="Lato"/>
              </a:rPr>
              <a:t>Mantenibilidad y extensión</a:t>
            </a:r>
            <a:r>
              <a:rPr lang="es-419" sz="1700" b="1" dirty="0">
                <a:solidFill>
                  <a:srgbClr val="FFFF00"/>
                </a:solidFill>
                <a:latin typeface="Lato"/>
                <a:ea typeface="Lato"/>
                <a:cs typeface="Lato"/>
                <a:sym typeface="Lato"/>
              </a:rPr>
              <a:t>: </a:t>
            </a:r>
            <a:r>
              <a:rPr lang="es-419" sz="1700" dirty="0">
                <a:solidFill>
                  <a:schemeClr val="lt1"/>
                </a:solidFill>
                <a:latin typeface="Lato"/>
                <a:ea typeface="Lato"/>
                <a:cs typeface="Lato"/>
                <a:sym typeface="Lato"/>
              </a:rPr>
              <a:t>la herencia puede facilitar el mantenimiento del código, la actualización y la extensión, ya que cualquier cambio en la clase padre se reflejará automáticamente en las clases hijas. Además, </a:t>
            </a:r>
            <a:r>
              <a:rPr lang="es-ES" sz="1700" dirty="0">
                <a:solidFill>
                  <a:schemeClr val="lt1"/>
                </a:solidFill>
                <a:latin typeface="Lato"/>
                <a:ea typeface="Lato"/>
                <a:cs typeface="Lato"/>
              </a:rPr>
              <a:t>si tenemos una clase con una determinada funcionalidad y tenemos la necesidad de ampliar dicha funcionalidad, no necesitamos modificar la clase existente, sino que podemos crear una clase que herede de la primera, adquiriendo toda su funcionalidad y añadiendo sólo las nuevas</a:t>
            </a:r>
            <a:endParaRPr sz="1700" dirty="0">
              <a:solidFill>
                <a:schemeClr val="lt1"/>
              </a:solidFill>
              <a:latin typeface="Lato"/>
              <a:ea typeface="Lato"/>
              <a:cs typeface="Lato"/>
              <a:sym typeface="Lato"/>
            </a:endParaRPr>
          </a:p>
          <a:p>
            <a:pPr marL="0" lvl="0" indent="0" algn="just" rtl="0">
              <a:spcBef>
                <a:spcPts val="0"/>
              </a:spcBef>
              <a:spcAft>
                <a:spcPts val="0"/>
              </a:spcAft>
              <a:buNone/>
            </a:pPr>
            <a:endParaRPr sz="1700" dirty="0">
              <a:solidFill>
                <a:schemeClr val="lt1"/>
              </a:solidFill>
              <a:latin typeface="Lato"/>
              <a:ea typeface="Lato"/>
              <a:cs typeface="Lato"/>
              <a:sym typeface="Lato"/>
            </a:endParaRPr>
          </a:p>
          <a:p>
            <a:pPr marL="0" lvl="0" indent="0" algn="just" rtl="0">
              <a:spcBef>
                <a:spcPts val="0"/>
              </a:spcBef>
              <a:spcAft>
                <a:spcPts val="0"/>
              </a:spcAft>
              <a:buNone/>
            </a:pPr>
            <a:r>
              <a:rPr lang="es-419" sz="1700" b="1" dirty="0">
                <a:solidFill>
                  <a:srgbClr val="00B0F0"/>
                </a:solidFill>
                <a:latin typeface="Lato"/>
                <a:ea typeface="Lato"/>
                <a:cs typeface="Lato"/>
                <a:sym typeface="Lato"/>
              </a:rPr>
              <a:t>=&gt;</a:t>
            </a:r>
            <a:r>
              <a:rPr lang="es-419" sz="1700" b="1" dirty="0">
                <a:solidFill>
                  <a:srgbClr val="FFFF00"/>
                </a:solidFill>
                <a:latin typeface="Lato"/>
                <a:ea typeface="Lato"/>
                <a:cs typeface="Lato"/>
                <a:sym typeface="Lato"/>
              </a:rPr>
              <a:t> </a:t>
            </a:r>
            <a:r>
              <a:rPr lang="es-419" sz="1700" b="1" u="sng" dirty="0">
                <a:solidFill>
                  <a:srgbClr val="FFFF00"/>
                </a:solidFill>
                <a:latin typeface="Lato"/>
                <a:ea typeface="Lato"/>
                <a:cs typeface="Lato"/>
                <a:sym typeface="Lato"/>
              </a:rPr>
              <a:t>Modularidad:</a:t>
            </a:r>
            <a:r>
              <a:rPr lang="es-419" sz="1700" dirty="0">
                <a:solidFill>
                  <a:schemeClr val="lt1"/>
                </a:solidFill>
                <a:latin typeface="Lato"/>
                <a:ea typeface="Lato"/>
                <a:cs typeface="Lato"/>
                <a:sym typeface="Lato"/>
              </a:rPr>
              <a:t> la herencia puede ayudar a organizar y estructurar el código de manera modular, lo que puede facilitar su comprensión y su mantenimiento.</a:t>
            </a:r>
          </a:p>
          <a:p>
            <a:pPr marL="0" lvl="0" indent="0" algn="just" rtl="0">
              <a:spcBef>
                <a:spcPts val="0"/>
              </a:spcBef>
              <a:spcAft>
                <a:spcPts val="0"/>
              </a:spcAft>
              <a:buNone/>
            </a:pPr>
            <a:endParaRPr lang="es-419" sz="1700" dirty="0">
              <a:solidFill>
                <a:schemeClr val="lt1"/>
              </a:solidFill>
              <a:latin typeface="Lato"/>
              <a:ea typeface="Lato"/>
              <a:cs typeface="Lato"/>
              <a:sym typeface="Lato"/>
            </a:endParaRPr>
          </a:p>
          <a:p>
            <a:pPr marL="0" lvl="0" indent="0" algn="just" rtl="0">
              <a:spcBef>
                <a:spcPts val="0"/>
              </a:spcBef>
              <a:spcAft>
                <a:spcPts val="0"/>
              </a:spcAft>
              <a:buNone/>
            </a:pPr>
            <a:r>
              <a:rPr lang="es-419" sz="1700" b="1" dirty="0">
                <a:solidFill>
                  <a:srgbClr val="00B0F0"/>
                </a:solidFill>
                <a:latin typeface="Lato"/>
                <a:ea typeface="Lato"/>
                <a:cs typeface="Lato"/>
                <a:sym typeface="Lato"/>
              </a:rPr>
              <a:t>=&gt;</a:t>
            </a:r>
            <a:r>
              <a:rPr lang="es-419" sz="1700" dirty="0">
                <a:solidFill>
                  <a:srgbClr val="FFFF00"/>
                </a:solidFill>
                <a:latin typeface="Lato"/>
                <a:ea typeface="Lato"/>
                <a:cs typeface="Lato"/>
                <a:sym typeface="Lato"/>
              </a:rPr>
              <a:t> </a:t>
            </a:r>
            <a:r>
              <a:rPr lang="es-419" sz="1700" u="sng" dirty="0">
                <a:solidFill>
                  <a:srgbClr val="FFFF00"/>
                </a:solidFill>
                <a:latin typeface="Lato"/>
                <a:ea typeface="Lato"/>
                <a:cs typeface="Lato"/>
                <a:sym typeface="Lato"/>
              </a:rPr>
              <a:t>API</a:t>
            </a:r>
            <a:r>
              <a:rPr lang="es-419" sz="1700" dirty="0">
                <a:solidFill>
                  <a:schemeClr val="lt1"/>
                </a:solidFill>
                <a:latin typeface="Lato"/>
                <a:ea typeface="Lato"/>
                <a:cs typeface="Lato"/>
                <a:sym typeface="Lato"/>
              </a:rPr>
              <a:t>:  </a:t>
            </a:r>
            <a:r>
              <a:rPr lang="es-ES" sz="1700" dirty="0">
                <a:solidFill>
                  <a:schemeClr val="lt1"/>
                </a:solidFill>
                <a:latin typeface="Lato"/>
                <a:ea typeface="Lato"/>
                <a:cs typeface="Lato"/>
              </a:rPr>
              <a:t>Java proporciona gran cantidad de clases (bibliotecas) al programador, en el API (</a:t>
            </a:r>
            <a:r>
              <a:rPr lang="es-ES" sz="1700" dirty="0" err="1">
                <a:solidFill>
                  <a:schemeClr val="lt1"/>
                </a:solidFill>
                <a:latin typeface="Lato"/>
                <a:ea typeface="Lato"/>
                <a:cs typeface="Lato"/>
              </a:rPr>
              <a:t>Aplication</a:t>
            </a:r>
            <a:r>
              <a:rPr lang="es-ES" sz="1700" dirty="0">
                <a:solidFill>
                  <a:schemeClr val="lt1"/>
                </a:solidFill>
                <a:latin typeface="Lato"/>
                <a:ea typeface="Lato"/>
                <a:cs typeface="Lato"/>
              </a:rPr>
              <a:t> </a:t>
            </a:r>
            <a:r>
              <a:rPr lang="es-ES" sz="1700" dirty="0" err="1">
                <a:solidFill>
                  <a:schemeClr val="lt1"/>
                </a:solidFill>
                <a:latin typeface="Lato"/>
                <a:ea typeface="Lato"/>
                <a:cs typeface="Lato"/>
              </a:rPr>
              <a:t>Programming</a:t>
            </a:r>
            <a:r>
              <a:rPr lang="es-ES" sz="1700" dirty="0">
                <a:solidFill>
                  <a:schemeClr val="lt1"/>
                </a:solidFill>
                <a:latin typeface="Lato"/>
                <a:ea typeface="Lato"/>
                <a:cs typeface="Lato"/>
              </a:rPr>
              <a:t> Interface) Java. </a:t>
            </a:r>
            <a:endParaRPr lang="es-419" sz="1700" dirty="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2173</TotalTime>
  <Words>2285</Words>
  <Application>Microsoft Office PowerPoint</Application>
  <PresentationFormat>Presentación en pantalla (16:9)</PresentationFormat>
  <Paragraphs>216</Paragraphs>
  <Slides>50</Slides>
  <Notes>50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Lato</vt:lpstr>
      <vt:lpstr>Montserrat</vt:lpstr>
      <vt:lpstr>Arial</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Carolina Archuby</cp:lastModifiedBy>
  <cp:revision>80</cp:revision>
  <dcterms:modified xsi:type="dcterms:W3CDTF">2024-09-17T11:24:20Z</dcterms:modified>
</cp:coreProperties>
</file>