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6" r:id="rId4"/>
    <p:sldId id="277" r:id="rId5"/>
    <p:sldId id="278" r:id="rId6"/>
    <p:sldId id="258" r:id="rId7"/>
    <p:sldId id="259" r:id="rId8"/>
    <p:sldId id="260" r:id="rId9"/>
    <p:sldId id="266" r:id="rId10"/>
    <p:sldId id="261" r:id="rId11"/>
    <p:sldId id="262" r:id="rId12"/>
    <p:sldId id="265" r:id="rId13"/>
    <p:sldId id="268" r:id="rId14"/>
    <p:sldId id="267" r:id="rId15"/>
    <p:sldId id="270" r:id="rId16"/>
    <p:sldId id="269" r:id="rId17"/>
    <p:sldId id="273" r:id="rId18"/>
    <p:sldId id="274" r:id="rId19"/>
    <p:sldId id="275" r:id="rId20"/>
    <p:sldId id="271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00FF"/>
    <a:srgbClr val="F68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467" autoAdjust="0"/>
  </p:normalViewPr>
  <p:slideViewPr>
    <p:cSldViewPr snapToGrid="0">
      <p:cViewPr varScale="1">
        <p:scale>
          <a:sx n="82" d="100"/>
          <a:sy n="82" d="100"/>
        </p:scale>
        <p:origin x="105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c0978f0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c0978f0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0118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32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23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8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487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642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641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73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978f0c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c0978f0c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48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5e01a5e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5e01a5e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19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5e01a5e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5e01a5e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473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5e01a5e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5e01a5e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9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5e01a5e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5e01a5e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5e01a5ed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5e01a5ed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5e01a5ed2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5e01a5ed2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c0978f0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c0978f0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03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378" y="4380940"/>
            <a:ext cx="2019832" cy="495797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256325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533473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dirty="0"/>
              <a:t>Programación II</a:t>
            </a:r>
            <a:br>
              <a:rPr lang="es-419" sz="3000" dirty="0"/>
            </a:br>
            <a:r>
              <a:rPr lang="es-419" sz="3000" dirty="0"/>
              <a:t>Desarrollo en Java</a:t>
            </a:r>
            <a:endParaRPr sz="3000" dirty="0"/>
          </a:p>
        </p:txBody>
      </p:sp>
      <p:sp>
        <p:nvSpPr>
          <p:cNvPr id="137" name="Google Shape;137;p13"/>
          <p:cNvSpPr txBox="1"/>
          <p:nvPr/>
        </p:nvSpPr>
        <p:spPr>
          <a:xfrm>
            <a:off x="371200" y="2031215"/>
            <a:ext cx="7900500" cy="146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 6</a:t>
            </a:r>
            <a:endParaRPr sz="2300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Encapsulamiento.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Clases Abstractas.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Métodos abstractos.</a:t>
            </a:r>
            <a:endParaRPr sz="2000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C62CA5B6-5107-A395-48DC-D2FDE17813CE}"/>
              </a:ext>
            </a:extLst>
          </p:cNvPr>
          <p:cNvSpPr txBox="1"/>
          <p:nvPr/>
        </p:nvSpPr>
        <p:spPr>
          <a:xfrm>
            <a:off x="371200" y="3789062"/>
            <a:ext cx="7900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Profesores Carolina Archuby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 Daniel Díaz.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410425" y="366275"/>
            <a:ext cx="8090108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Ventajas de la abstracción</a:t>
            </a:r>
            <a:endParaRPr sz="2600" b="1" u="sng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410424" y="1371436"/>
            <a:ext cx="8248153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Permite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encapsular la complejidad de un objeto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separar la implementación de sus métodos públicos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lo cual: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facilita la </a:t>
            </a: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comprensión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el </a:t>
            </a: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mantenimiento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del código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* permite una mayor </a:t>
            </a: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modularidad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reutilización</a:t>
            </a:r>
            <a:r>
              <a:rPr lang="es-419" sz="18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 mismo.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585349" y="168330"/>
            <a:ext cx="7960773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CLASES ABSTRACTAS</a:t>
            </a:r>
          </a:p>
        </p:txBody>
      </p:sp>
      <p:sp>
        <p:nvSpPr>
          <p:cNvPr id="185" name="Google Shape;185;p19"/>
          <p:cNvSpPr txBox="1"/>
          <p:nvPr/>
        </p:nvSpPr>
        <p:spPr>
          <a:xfrm>
            <a:off x="585350" y="803881"/>
            <a:ext cx="8095856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Una clase abstracta es una clase similar a una clase concreta (posee atributos y métodos), pero la gran diferencia es que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es una clase que </a:t>
            </a: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NO SE PUEDE INSTANCIAR DIRECTAMENTE </a:t>
            </a:r>
            <a:r>
              <a:rPr lang="es-419" sz="20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(no se pueden crear objetos de una clase abstracta)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, sino que 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 utiliza como una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plantilla o modelo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definir las características y el comportamiento común de un conjunto de clases relacionadas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AR" sz="2000" b="1" dirty="0">
                <a:solidFill>
                  <a:srgbClr val="00B0F0"/>
                </a:solidFill>
                <a:latin typeface="Lato"/>
                <a:ea typeface="Lato"/>
                <a:cs typeface="Lato"/>
              </a:rPr>
              <a:t>=&gt;</a:t>
            </a:r>
            <a:r>
              <a:rPr lang="es-ES" altLang="es-AR" sz="20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 Son clases que NO fueron pensadas para crear instancias de ellas sino exclusivamente para servir como superclase de otra.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785446" y="426058"/>
            <a:ext cx="756833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CLASES ABSTRACTAS: Creación y reglas.</a:t>
            </a:r>
            <a:endParaRPr sz="2600" b="1" u="sng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643467" y="1874213"/>
            <a:ext cx="7710311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 DEFINEN MEDIANTE </a:t>
            </a:r>
            <a:r>
              <a:rPr lang="es-419" sz="24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LA</a:t>
            </a: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PALABRA CLAVE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"</a:t>
            </a:r>
            <a:r>
              <a:rPr lang="es-419" sz="24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ABSTRACT</a:t>
            </a:r>
            <a:r>
              <a:rPr lang="es-419" sz="24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" EN LA DECLARACIÓN DE CLASE</a:t>
            </a:r>
            <a:r>
              <a:rPr lang="es-419" sz="24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4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024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585348" y="427975"/>
            <a:ext cx="800068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CLASES ABSTRACTAS… ¿constructores??</a:t>
            </a:r>
            <a:endParaRPr sz="2800" b="1" u="sng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557964" y="1570523"/>
            <a:ext cx="8028072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Si las clases abstractas no se pueden instanciar… ¿pueden tener constructores?...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Sí!!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posible definir constructores en las superclases, pero no es posible crear instancias, sólo se usan para que a través de la herencia los utilicen las subclases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sz="20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08818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585349" y="427975"/>
            <a:ext cx="7937327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MÉTODOS ABSTRACTOS: ¿Qué son?</a:t>
            </a:r>
          </a:p>
        </p:txBody>
      </p:sp>
      <p:sp>
        <p:nvSpPr>
          <p:cNvPr id="186" name="Google Shape;186;p19"/>
          <p:cNvSpPr txBox="1"/>
          <p:nvPr/>
        </p:nvSpPr>
        <p:spPr>
          <a:xfrm>
            <a:off x="585350" y="1160736"/>
            <a:ext cx="8152250" cy="355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método abstracto se caracteriza por dos detalles: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 Está precedido por la palabra clave </a:t>
            </a:r>
            <a:r>
              <a:rPr lang="es-ES" sz="22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abstract</a:t>
            </a:r>
            <a:r>
              <a:rPr lang="es-ES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2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 </a:t>
            </a:r>
            <a:r>
              <a:rPr lang="es-ES" sz="22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tiene cuerpo </a:t>
            </a:r>
            <a:r>
              <a:rPr lang="es-ES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 su encabezado termina con punto y coma 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decir, se especifica su nombre, parámetros y tipo de retorno, pero no incluye código)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230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585350" y="427975"/>
            <a:ext cx="794905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MÉTODOS ABSTRACTOS: ¿por qué?</a:t>
            </a:r>
          </a:p>
        </p:txBody>
      </p:sp>
      <p:sp>
        <p:nvSpPr>
          <p:cNvPr id="186" name="Google Shape;186;p19"/>
          <p:cNvSpPr txBox="1"/>
          <p:nvPr/>
        </p:nvSpPr>
        <p:spPr>
          <a:xfrm>
            <a:off x="925690" y="1173213"/>
            <a:ext cx="7062036" cy="39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método se define como abstracto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PORQUE EN ESE MOMENTO NO SE CONOCE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COMO HA DE SER SU IMPLEMENTACIÓN</a:t>
            </a:r>
            <a:r>
              <a:rPr lang="es-E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</a:t>
            </a:r>
            <a:r>
              <a:rPr lang="es-E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serán las subclases de la clase abstracta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 responsables de darle “cuerpo”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mediante la </a:t>
            </a:r>
            <a:r>
              <a:rPr lang="es-ES" sz="24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sobrescritura</a:t>
            </a:r>
            <a:r>
              <a:rPr lang="es-E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del mismo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3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495039" y="129235"/>
            <a:ext cx="592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MÉTODOS ABSTRACTOS: Reglas</a:t>
            </a:r>
            <a:endParaRPr sz="2600" b="1" u="sng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495039" y="1317196"/>
            <a:ext cx="8049814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 un método se declara como abstracto, se debe marcar la clase como abstracta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→ No puede haber métodos abstractos en una clase concreta.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Los métodos abstractos deben implementarse en las subclases concretas (subclases) 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mediante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@Override. </a:t>
            </a:r>
          </a:p>
          <a:p>
            <a:pPr algn="just"/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 subclases de una clase abstracta están obligadas a sobrescribir todos los MÉTODOS ABSTRACTOS que heredan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algn="just"/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caso de que no interese sobrescribir alguno de esos métodos, la subclase deberá ser declarada también abstracta.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3AE32FA-968A-2F71-F3ED-3AA4E4BC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99" y="132050"/>
            <a:ext cx="2579301" cy="116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8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666096" y="62937"/>
            <a:ext cx="781180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ejemplo de clase abstracta y métodos abstractos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73C421-AB11-9F1B-54E9-959D4C18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96" y="817176"/>
            <a:ext cx="7811807" cy="430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603986-E80C-AB1E-0A50-88CA14CDB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9" y="638561"/>
            <a:ext cx="8690772" cy="4442002"/>
          </a:xfrm>
          <a:prstGeom prst="rect">
            <a:avLst/>
          </a:prstGeom>
        </p:spPr>
      </p:pic>
      <p:sp>
        <p:nvSpPr>
          <p:cNvPr id="2" name="Google Shape;184;p19">
            <a:extLst>
              <a:ext uri="{FF2B5EF4-FFF2-40B4-BE49-F238E27FC236}">
                <a16:creationId xmlns:a16="http://schemas.microsoft.com/office/drawing/2014/main" id="{76A24D17-1B2C-205B-025B-C211136FE644}"/>
              </a:ext>
            </a:extLst>
          </p:cNvPr>
          <p:cNvSpPr txBox="1"/>
          <p:nvPr/>
        </p:nvSpPr>
        <p:spPr>
          <a:xfrm>
            <a:off x="666096" y="62937"/>
            <a:ext cx="781180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ejemplo de clase abstracta y métodos abstractos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2599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13C264-BBB0-EEB6-ABF1-6A0887A64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26" y="678460"/>
            <a:ext cx="7325747" cy="4401164"/>
          </a:xfrm>
          <a:prstGeom prst="rect">
            <a:avLst/>
          </a:prstGeom>
        </p:spPr>
      </p:pic>
      <p:sp>
        <p:nvSpPr>
          <p:cNvPr id="2" name="Google Shape;184;p19">
            <a:extLst>
              <a:ext uri="{FF2B5EF4-FFF2-40B4-BE49-F238E27FC236}">
                <a16:creationId xmlns:a16="http://schemas.microsoft.com/office/drawing/2014/main" id="{06262A12-5A78-3C64-26C8-DD57CDC0D120}"/>
              </a:ext>
            </a:extLst>
          </p:cNvPr>
          <p:cNvSpPr txBox="1"/>
          <p:nvPr/>
        </p:nvSpPr>
        <p:spPr>
          <a:xfrm>
            <a:off x="666096" y="62937"/>
            <a:ext cx="7811807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Un ejemplo de clase abstracta y métodos abstractos</a:t>
            </a:r>
            <a:endParaRPr sz="26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921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410569" y="80406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410569" y="2268852"/>
            <a:ext cx="79005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Encapsulamiento.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Clases Abstractas.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 abstractos.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/>
        </p:nvSpPr>
        <p:spPr>
          <a:xfrm>
            <a:off x="462008" y="382819"/>
            <a:ext cx="821998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Representación de las clases abstractas en un UML</a:t>
            </a:r>
            <a:endParaRPr sz="2800" b="1" u="sng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E5F610-5611-DD96-9AA1-969D7CF8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64" y="1349671"/>
            <a:ext cx="6185472" cy="3589380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71650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08447" y="663438"/>
            <a:ext cx="8026478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ENCAPSULAMIENTO</a:t>
            </a:r>
          </a:p>
        </p:txBody>
      </p:sp>
      <p:sp>
        <p:nvSpPr>
          <p:cNvPr id="151" name="Google Shape;151;p15"/>
          <p:cNvSpPr txBox="1"/>
          <p:nvPr/>
        </p:nvSpPr>
        <p:spPr>
          <a:xfrm>
            <a:off x="746191" y="1894769"/>
            <a:ext cx="7788734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encapsulamiento en Java se refiere al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mecanismo de </a:t>
            </a:r>
            <a:r>
              <a:rPr lang="es-419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ocultar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los detalles internos de una clase y proporcionar una </a:t>
            </a:r>
            <a:r>
              <a:rPr lang="es-419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interfaz pública</a:t>
            </a: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acceder a los datos y métodos de la clase.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035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7BBE54B-8492-7BD7-F194-4D4424CD0E83}"/>
              </a:ext>
            </a:extLst>
          </p:cNvPr>
          <p:cNvSpPr txBox="1"/>
          <p:nvPr/>
        </p:nvSpPr>
        <p:spPr>
          <a:xfrm>
            <a:off x="548640" y="0"/>
            <a:ext cx="8046720" cy="573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Ejemplo de encapsulamiento: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1464B9-D480-1E16-6818-DDB1DC3AF3B2}"/>
              </a:ext>
            </a:extLst>
          </p:cNvPr>
          <p:cNvSpPr txBox="1"/>
          <p:nvPr/>
        </p:nvSpPr>
        <p:spPr>
          <a:xfrm>
            <a:off x="548641" y="1123224"/>
            <a:ext cx="8046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Tenemos que crear una </a:t>
            </a:r>
            <a:r>
              <a:rPr lang="es-ES" sz="18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clase Libro 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manejar una biblioteca.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l </a:t>
            </a:r>
            <a:r>
              <a:rPr lang="es-ES" sz="1800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atributo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 </a:t>
            </a:r>
            <a:r>
              <a:rPr lang="es-ES" sz="1800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disponible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 está marcado como </a:t>
            </a:r>
            <a:r>
              <a:rPr lang="es-ES" sz="1800" b="1" dirty="0">
                <a:solidFill>
                  <a:srgbClr val="00B0F0"/>
                </a:solidFill>
                <a:latin typeface="Lato"/>
                <a:ea typeface="Lato"/>
                <a:cs typeface="Lato"/>
              </a:rPr>
              <a:t>privado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, lo que significa que el estado está encapsulado, su valor no puede ser accedido ni modificado directamente desde fuera de la clase Libro</a:t>
            </a:r>
            <a:endParaRPr lang="es-E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7EA7C4-BFAF-9F2B-59B5-CE763729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10" y="2502003"/>
            <a:ext cx="3616458" cy="11098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15F452A-A7B2-8F7A-799F-661564011EFA}"/>
              </a:ext>
            </a:extLst>
          </p:cNvPr>
          <p:cNvSpPr txBox="1"/>
          <p:nvPr/>
        </p:nvSpPr>
        <p:spPr>
          <a:xfrm>
            <a:off x="548640" y="3790331"/>
            <a:ext cx="8222827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s-ES" sz="1800" dirty="0">
                <a:solidFill>
                  <a:schemeClr val="bg1"/>
                </a:solidFill>
              </a:rPr>
              <a:t>En su lugar, se ofrecen métodos específicos para interactuar con este estado:</a:t>
            </a:r>
          </a:p>
          <a:p>
            <a:pPr algn="just">
              <a:spcAft>
                <a:spcPts val="1800"/>
              </a:spcAft>
            </a:pPr>
            <a:r>
              <a:rPr lang="es-ES" sz="1800" b="1" dirty="0">
                <a:solidFill>
                  <a:srgbClr val="FFFF00"/>
                </a:solidFill>
              </a:rPr>
              <a:t>a) </a:t>
            </a:r>
            <a:r>
              <a:rPr lang="es-ES" sz="1800" b="1" dirty="0" err="1">
                <a:solidFill>
                  <a:srgbClr val="FFFF00"/>
                </a:solidFill>
              </a:rPr>
              <a:t>isDisponible</a:t>
            </a:r>
            <a:r>
              <a:rPr lang="es-ES" sz="1800" b="1" dirty="0">
                <a:solidFill>
                  <a:srgbClr val="FFFF00"/>
                </a:solidFill>
              </a:rPr>
              <a:t>() </a:t>
            </a:r>
            <a:r>
              <a:rPr lang="es-ES" sz="1800" dirty="0">
                <a:solidFill>
                  <a:schemeClr val="bg1"/>
                </a:solidFill>
              </a:rPr>
              <a:t>: Permite consultar si el libro está disponible para préstamo.</a:t>
            </a:r>
          </a:p>
        </p:txBody>
      </p:sp>
    </p:spTree>
    <p:extLst>
      <p:ext uri="{BB962C8B-B14F-4D97-AF65-F5344CB8AC3E}">
        <p14:creationId xmlns:p14="http://schemas.microsoft.com/office/powerpoint/2010/main" val="324761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A719AD5-59A6-5128-4835-E1C968FC477A}"/>
              </a:ext>
            </a:extLst>
          </p:cNvPr>
          <p:cNvSpPr txBox="1"/>
          <p:nvPr/>
        </p:nvSpPr>
        <p:spPr>
          <a:xfrm>
            <a:off x="7494473" y="401925"/>
            <a:ext cx="160302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s-ES" sz="1800" b="1" dirty="0">
                <a:solidFill>
                  <a:srgbClr val="FFFF00"/>
                </a:solidFill>
              </a:rPr>
              <a:t>b) prestar() y c) devolver() </a:t>
            </a:r>
            <a:r>
              <a:rPr lang="es-ES" sz="1600" dirty="0">
                <a:solidFill>
                  <a:schemeClr val="bg1"/>
                </a:solidFill>
              </a:rPr>
              <a:t>Son los únicos métodos que pueden modificar el estado de disponibilidad del libro, implementando reglas de negocio (como evitar marcar un libro ya prestado como prestado nuevamente). </a:t>
            </a:r>
            <a:endParaRPr lang="es-AR" sz="160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FD1EF2-78AE-DD28-D80F-3B0B23431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94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93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655201" y="101911"/>
            <a:ext cx="7755019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Ventajas del encapsulamiento</a:t>
            </a:r>
          </a:p>
        </p:txBody>
      </p:sp>
      <p:sp>
        <p:nvSpPr>
          <p:cNvPr id="153" name="Google Shape;153;p15"/>
          <p:cNvSpPr txBox="1"/>
          <p:nvPr/>
        </p:nvSpPr>
        <p:spPr>
          <a:xfrm>
            <a:off x="327378" y="686911"/>
            <a:ext cx="8489244" cy="447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Ayuda a mantener la integridad de los datos de la clase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En el ejemplo: 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Al encapsular el estado “disponible”, nos aseguramos de que sólo se modifique de maneras lógicamente coherentes, previniendo inconsistencias como un libro marcado erróneamente como disponible cuando está prestado.</a:t>
            </a:r>
          </a:p>
          <a:p>
            <a:pPr marL="127000" lvl="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Permite que los cambios internos de la clase sean más fáciles de realizar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-AR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el ejemplo: 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Si en el futuro se necesita cambiar la lógica de cómo se gestiona la disponibilidad de un libro (por ejemplo, añadiendo un estado de "reservado"),este cambio se puede realizar internamente sin afectar a las clases que utilizan Libro.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Facilita la reutilización del código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En el ejemplo: 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Los usuarios de la clase Libro no necesitan entender cómo se gestiona internamente el estado de disponibilidad; solo necesitan interactuar con los métodos públicos proporcionados.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 lvl="0" algn="just" rtl="0">
              <a:spcBef>
                <a:spcPts val="0"/>
              </a:spcBef>
              <a:buClr>
                <a:schemeClr val="lt1"/>
              </a:buClr>
              <a:buSzPts val="1600"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Mejora la seguridad del código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373050" y="28185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Otro ejemplo</a:t>
            </a:r>
            <a:endParaRPr sz="2600" b="1" u="sng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73050" y="1712300"/>
            <a:ext cx="651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Definición de los atributos de clase 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50" y="2249975"/>
            <a:ext cx="3317677" cy="14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4086578" y="1153050"/>
            <a:ext cx="5057422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 públicos para acceder y modificar los datos :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4623" y="1700050"/>
            <a:ext cx="4730044" cy="20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4244623" y="3774925"/>
            <a:ext cx="473004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Debe crearse un método para obtener el dato (</a:t>
            </a:r>
            <a:r>
              <a:rPr lang="es-419" sz="1800" b="1" i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r>
              <a:rPr lang="es-419" sz="1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y otro para modificarlo (</a:t>
            </a:r>
            <a:r>
              <a:rPr lang="es-419" sz="1800" b="1" i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set</a:t>
            </a:r>
            <a:r>
              <a:rPr lang="es-419" sz="1800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por cada uno de los atributos.</a:t>
            </a:r>
            <a:endParaRPr sz="1800" i="1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440875" y="1037150"/>
            <a:ext cx="651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Clase Gato: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5" y="1426974"/>
            <a:ext cx="8850489" cy="33913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/>
        </p:nvSpPr>
        <p:spPr>
          <a:xfrm>
            <a:off x="2961750" y="1740875"/>
            <a:ext cx="65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361950" y="325200"/>
            <a:ext cx="83424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Utilizando los métodos públicos para acceder y modificar los datos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del ejemplo anterior:</a:t>
            </a:r>
            <a:endParaRPr sz="2000" b="1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410424" y="223522"/>
            <a:ext cx="8322299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¿QUÉ ES LA ABSTRACCIÓN?</a:t>
            </a:r>
            <a:endParaRPr sz="2600" b="1" u="sng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10425" y="1023021"/>
            <a:ext cx="83223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* Es uno de los pilares de la POO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419"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* Consiste en la capacidad de representar un objeto en su </a:t>
            </a: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forma más esencial, abstracta y general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,  sin preocuparse por los detalles específicos de su implementación.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694" y="2947247"/>
            <a:ext cx="3059289" cy="2072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475130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876</Words>
  <Application>Microsoft Office PowerPoint</Application>
  <PresentationFormat>Presentación en pantalla (16:9)</PresentationFormat>
  <Paragraphs>77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Lato</vt:lpstr>
      <vt:lpstr>Montserrat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30</cp:revision>
  <dcterms:modified xsi:type="dcterms:W3CDTF">2024-09-16T20:41:34Z</dcterms:modified>
</cp:coreProperties>
</file>