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91" r:id="rId6"/>
    <p:sldId id="274" r:id="rId7"/>
    <p:sldId id="260" r:id="rId8"/>
    <p:sldId id="287" r:id="rId9"/>
    <p:sldId id="286" r:id="rId10"/>
    <p:sldId id="276" r:id="rId11"/>
    <p:sldId id="261" r:id="rId12"/>
    <p:sldId id="284" r:id="rId13"/>
    <p:sldId id="277" r:id="rId14"/>
    <p:sldId id="278" r:id="rId15"/>
    <p:sldId id="292" r:id="rId16"/>
    <p:sldId id="280" r:id="rId17"/>
    <p:sldId id="281" r:id="rId18"/>
    <p:sldId id="282" r:id="rId19"/>
    <p:sldId id="262" r:id="rId20"/>
    <p:sldId id="290" r:id="rId21"/>
    <p:sldId id="285" r:id="rId22"/>
    <p:sldId id="289" r:id="rId23"/>
    <p:sldId id="263" r:id="rId24"/>
    <p:sldId id="293" r:id="rId25"/>
    <p:sldId id="266" r:id="rId26"/>
    <p:sldId id="264" r:id="rId27"/>
    <p:sldId id="265" r:id="rId28"/>
    <p:sldId id="267" r:id="rId29"/>
    <p:sldId id="268" r:id="rId30"/>
    <p:sldId id="269" r:id="rId31"/>
    <p:sldId id="270" r:id="rId32"/>
    <p:sldId id="271" r:id="rId33"/>
    <p:sldId id="288" r:id="rId34"/>
  </p:sldIdLst>
  <p:sldSz cx="9144000" cy="5143500" type="screen16x9"/>
  <p:notesSz cx="6858000" cy="9144000"/>
  <p:embeddedFontLs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Montserrat" panose="000005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0B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65" autoAdjust="0"/>
  </p:normalViewPr>
  <p:slideViewPr>
    <p:cSldViewPr snapToGrid="0">
      <p:cViewPr varScale="1">
        <p:scale>
          <a:sx n="79" d="100"/>
          <a:sy n="79" d="100"/>
        </p:scale>
        <p:origin x="11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0978f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0978f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75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c0978f2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c0978f2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c0978f2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c0978f2d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323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0978f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0978f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774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0978f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0978f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544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0978f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0978f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001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0978f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0978f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9915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0978f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0978f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90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0978f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0978f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081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667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66393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816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896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918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899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152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477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337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797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c0978f2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c0978f2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8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2288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492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c0978f2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1c0978f2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27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c0978f2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c0978f2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c0978f2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c0978f2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89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0978f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0978f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687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0978f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0978f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0978f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0978f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31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c0978f2d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c0978f2d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44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Object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799" y="4336260"/>
            <a:ext cx="2031121" cy="586108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332649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2331586"/>
            <a:ext cx="79005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400" dirty="0" err="1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400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 7:</a:t>
            </a:r>
            <a:endParaRPr sz="2400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400" dirty="0" err="1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endParaRPr sz="2400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37;p13">
            <a:extLst>
              <a:ext uri="{FF2B5EF4-FFF2-40B4-BE49-F238E27FC236}">
                <a16:creationId xmlns:a16="http://schemas.microsoft.com/office/drawing/2014/main" id="{E23F7BCC-BD77-ACE0-6B91-F49B2BB6E558}"/>
              </a:ext>
            </a:extLst>
          </p:cNvPr>
          <p:cNvSpPr txBox="1"/>
          <p:nvPr/>
        </p:nvSpPr>
        <p:spPr>
          <a:xfrm>
            <a:off x="439800" y="3622198"/>
            <a:ext cx="7900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Profesores Carolina Archuby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 Daniel Díaz.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293899" y="181217"/>
            <a:ext cx="815018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Cómo </a:t>
            </a:r>
            <a:r>
              <a:rPr lang="es-419" sz="2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sobreescribir</a:t>
            </a: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correctamente el método </a:t>
            </a:r>
            <a:r>
              <a:rPr lang="es-419" sz="2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equals</a:t>
            </a: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4C41A8-0F4B-525D-CD1C-BF5D17E3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4" y="936978"/>
            <a:ext cx="8832051" cy="3980447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46118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254274" y="158881"/>
            <a:ext cx="6965174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SOBREESCRITURA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DEL MÉTODO EQUALS</a:t>
            </a: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674" y="2571750"/>
            <a:ext cx="6123947" cy="165666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</p:pic>
      <p:sp>
        <p:nvSpPr>
          <p:cNvPr id="172" name="Google Shape;172;p18"/>
          <p:cNvSpPr txBox="1"/>
          <p:nvPr/>
        </p:nvSpPr>
        <p:spPr>
          <a:xfrm>
            <a:off x="254274" y="1472883"/>
            <a:ext cx="612394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MÉTODO EQUALS EN LA CLASE OBJECT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89" y="89124"/>
            <a:ext cx="8918222" cy="496525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</p:pic>
      <p:sp>
        <p:nvSpPr>
          <p:cNvPr id="173" name="Google Shape;173;p18"/>
          <p:cNvSpPr txBox="1"/>
          <p:nvPr/>
        </p:nvSpPr>
        <p:spPr>
          <a:xfrm>
            <a:off x="3251024" y="188218"/>
            <a:ext cx="5655910" cy="4308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MÉTODO EQUALS SOBRESCRITO EN LA CLASE PERSONA</a:t>
            </a:r>
          </a:p>
        </p:txBody>
      </p:sp>
      <p:sp>
        <p:nvSpPr>
          <p:cNvPr id="169" name="Google Shape;169;p18"/>
          <p:cNvSpPr txBox="1"/>
          <p:nvPr/>
        </p:nvSpPr>
        <p:spPr>
          <a:xfrm>
            <a:off x="5527628" y="1375495"/>
            <a:ext cx="3291447" cy="10156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notación </a:t>
            </a:r>
            <a:r>
              <a:rPr lang="es-419" sz="1800" b="1" i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@override </a:t>
            </a:r>
            <a:r>
              <a:rPr lang="es-419" sz="18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indica que el método está siendo sobrescrito</a:t>
            </a:r>
            <a:endParaRPr sz="1800" i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CA0E9389-D480-7799-71F1-C758C3B9FA3F}"/>
              </a:ext>
            </a:extLst>
          </p:cNvPr>
          <p:cNvCxnSpPr/>
          <p:nvPr/>
        </p:nvCxnSpPr>
        <p:spPr>
          <a:xfrm flipV="1">
            <a:off x="1970648" y="1747845"/>
            <a:ext cx="3454400" cy="2709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24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293899" y="162965"/>
            <a:ext cx="8150189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Otro ejemplo de sobreescritura del método </a:t>
            </a:r>
            <a:r>
              <a:rPr lang="es-419" sz="22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equals</a:t>
            </a:r>
            <a:r>
              <a:rPr lang="es-419" sz="22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 :</a:t>
            </a:r>
            <a:endParaRPr sz="22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34553B-7557-F974-05B5-D163EB5B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9" y="686155"/>
            <a:ext cx="8522916" cy="429438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218708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507532" y="287035"/>
            <a:ext cx="8128935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EL MÉTODO HASHCODE():</a:t>
            </a:r>
            <a:r>
              <a:rPr lang="es-419" sz="26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1270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419" sz="28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2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Devuelve un código hash único para un objeto</a:t>
            </a:r>
            <a:r>
              <a:rPr lang="es-419" sz="2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1270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419" sz="2000" b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El código hash es un número entero que se utiliza para identificar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de manera única un objeto en una tabla hash.</a:t>
            </a:r>
            <a:endParaRPr lang="es-419" sz="2600" b="1" u="sng" dirty="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62;p17">
            <a:extLst>
              <a:ext uri="{FF2B5EF4-FFF2-40B4-BE49-F238E27FC236}">
                <a16:creationId xmlns:a16="http://schemas.microsoft.com/office/drawing/2014/main" id="{3AF7C70B-EFF6-65D9-07CC-C2894B53D0B7}"/>
              </a:ext>
            </a:extLst>
          </p:cNvPr>
          <p:cNvSpPr txBox="1"/>
          <p:nvPr/>
        </p:nvSpPr>
        <p:spPr>
          <a:xfrm>
            <a:off x="1681308" y="3848782"/>
            <a:ext cx="6004619" cy="86174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Siempre se debe hacer </a:t>
            </a:r>
            <a:r>
              <a:rPr lang="es-ES" sz="22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Override</a:t>
            </a:r>
            <a:r>
              <a:rPr lang="es-ES" sz="22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</a:t>
            </a:r>
            <a:r>
              <a:rPr lang="es-ES" sz="22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hashCode</a:t>
            </a:r>
            <a:r>
              <a:rPr lang="es-ES" sz="22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cuando se hace </a:t>
            </a:r>
            <a:r>
              <a:rPr lang="es-ES" sz="22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Override</a:t>
            </a:r>
            <a:r>
              <a:rPr lang="es-ES" sz="22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</a:t>
            </a:r>
            <a:r>
              <a:rPr lang="es-ES" sz="22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equals</a:t>
            </a:r>
            <a:r>
              <a:rPr lang="es-ES" sz="22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sz="22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0099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344504" y="360859"/>
            <a:ext cx="845499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EL MÉTODO HASHCODE()</a:t>
            </a:r>
            <a:r>
              <a:rPr lang="es-419" sz="2600" b="1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Qué establece su contrato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E0D64C-B63E-AFEB-DD64-F9556360F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7" y="1839638"/>
            <a:ext cx="8804263" cy="252871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47781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293899" y="192209"/>
            <a:ext cx="815018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Receta para un método </a:t>
            </a:r>
            <a:r>
              <a:rPr lang="es-419" sz="2600" b="1" u="sng" dirty="0" err="1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hashCode</a:t>
            </a: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() de calidad</a:t>
            </a:r>
            <a:endParaRPr sz="2600" b="1" u="sng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26AC76-F3BD-DD96-CF32-83CAA8AEF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82" y="993421"/>
            <a:ext cx="8867661" cy="395787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189040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327766" y="734075"/>
            <a:ext cx="81501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Cómo NO </a:t>
            </a:r>
            <a:r>
              <a:rPr lang="es-419" sz="24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sobreescribir</a:t>
            </a: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el método </a:t>
            </a:r>
            <a:r>
              <a:rPr lang="es-419" sz="24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hashCode</a:t>
            </a: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 :</a:t>
            </a:r>
            <a:endParaRPr sz="24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920FA6-171F-C037-6AF5-AF26498E4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636" y="1944860"/>
            <a:ext cx="3894975" cy="18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3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A920FA6-171F-C037-6AF5-AF26498E4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458" y="804682"/>
            <a:ext cx="2155719" cy="1035407"/>
          </a:xfrm>
          <a:prstGeom prst="rect">
            <a:avLst/>
          </a:prstGeom>
        </p:spPr>
      </p:pic>
      <p:sp>
        <p:nvSpPr>
          <p:cNvPr id="5" name="Google Shape;162;p17">
            <a:extLst>
              <a:ext uri="{FF2B5EF4-FFF2-40B4-BE49-F238E27FC236}">
                <a16:creationId xmlns:a16="http://schemas.microsoft.com/office/drawing/2014/main" id="{3E03F951-6724-AD8D-221C-1934CFADD0A7}"/>
              </a:ext>
            </a:extLst>
          </p:cNvPr>
          <p:cNvSpPr txBox="1"/>
          <p:nvPr/>
        </p:nvSpPr>
        <p:spPr>
          <a:xfrm>
            <a:off x="271321" y="183598"/>
            <a:ext cx="8150189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 ejemplo de sobreescritura correcta :</a:t>
            </a:r>
            <a:endParaRPr sz="24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06ECA1-C3E8-40E6-3996-7F9ADBEA6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082" y="804682"/>
            <a:ext cx="6170189" cy="41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9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859536" y="359774"/>
            <a:ext cx="7259444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EL MÉTODO TOSTRING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8FCF86-BC0D-9EE8-9098-4D686C32CA97}"/>
              </a:ext>
            </a:extLst>
          </p:cNvPr>
          <p:cNvSpPr txBox="1"/>
          <p:nvPr/>
        </p:nvSpPr>
        <p:spPr>
          <a:xfrm>
            <a:off x="859536" y="1367406"/>
            <a:ext cx="74249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 la manera de obtener la representación en cadena de un objeto.</a:t>
            </a:r>
          </a:p>
          <a:p>
            <a:pPr algn="just"/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Todas las clases implementan el método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toString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(), porque este método está definido en la clase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pero la implementación por omisión de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toString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 raramente es suficiente, para la mayoría de las clases creadas por el programador será deseable sobrescribir el método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toString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 y proporcionar nuestras propias representaciones en forma de cadena. </a:t>
            </a:r>
          </a:p>
          <a:p>
            <a:pPr algn="just"/>
            <a:endParaRPr lang="es-ES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just"/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Para </a:t>
            </a:r>
            <a:r>
              <a:rPr lang="es-ES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sobreescribir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toString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 basta simplemente con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devolver un objeto </a:t>
            </a:r>
            <a:r>
              <a:rPr lang="es-ES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que contenga una cadena que describa apropiadamente al objeto de la clase.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376703" y="881307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376703" y="1976083"/>
            <a:ext cx="79005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Sobreescritura de métodos de la clase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Polimorfismo con la clase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Casting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Instanceof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90" y="2467624"/>
            <a:ext cx="8974274" cy="157379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</p:pic>
      <p:sp>
        <p:nvSpPr>
          <p:cNvPr id="179" name="Google Shape;179;p19"/>
          <p:cNvSpPr txBox="1"/>
          <p:nvPr/>
        </p:nvSpPr>
        <p:spPr>
          <a:xfrm>
            <a:off x="1151466" y="513370"/>
            <a:ext cx="7259444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SOBREESCRITURA DEL MÉTODO TOSTRING</a:t>
            </a:r>
          </a:p>
        </p:txBody>
      </p:sp>
      <p:sp>
        <p:nvSpPr>
          <p:cNvPr id="180" name="Google Shape;180;p19"/>
          <p:cNvSpPr txBox="1"/>
          <p:nvPr/>
        </p:nvSpPr>
        <p:spPr>
          <a:xfrm>
            <a:off x="2046466" y="1390481"/>
            <a:ext cx="567513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MÉTODO </a:t>
            </a:r>
            <a:r>
              <a:rPr lang="es-ES" sz="2000" b="1" u="sng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toString</a:t>
            </a:r>
            <a:r>
              <a:rPr lang="es-ES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 EN LA CLASE OBJECT</a:t>
            </a:r>
            <a:endParaRPr lang="es-ES" sz="2000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00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22" y="993422"/>
            <a:ext cx="8579556" cy="391124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</p:pic>
      <p:sp>
        <p:nvSpPr>
          <p:cNvPr id="182" name="Google Shape;182;p19"/>
          <p:cNvSpPr txBox="1"/>
          <p:nvPr/>
        </p:nvSpPr>
        <p:spPr>
          <a:xfrm>
            <a:off x="970844" y="238835"/>
            <a:ext cx="77103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ES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MÉTODO </a:t>
            </a:r>
            <a:r>
              <a:rPr lang="es-ES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toString</a:t>
            </a:r>
            <a:r>
              <a:rPr lang="es-ES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 SOBRE-ESCRITO EN LA CLASE PERSONA</a:t>
            </a:r>
          </a:p>
        </p:txBody>
      </p:sp>
    </p:spTree>
    <p:extLst>
      <p:ext uri="{BB962C8B-B14F-4D97-AF65-F5344CB8AC3E}">
        <p14:creationId xmlns:p14="http://schemas.microsoft.com/office/powerpoint/2010/main" val="3203856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479406" y="288969"/>
            <a:ext cx="7259444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EL MÉTODO </a:t>
            </a:r>
            <a:r>
              <a:rPr lang="es-419" sz="2600" b="1" u="sng" dirty="0" err="1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getClass</a:t>
            </a: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()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040A931-16AC-8FD1-B1A2-5CC526D347E8}"/>
              </a:ext>
            </a:extLst>
          </p:cNvPr>
          <p:cNvSpPr txBox="1"/>
          <p:nvPr/>
        </p:nvSpPr>
        <p:spPr>
          <a:xfrm>
            <a:off x="479406" y="1169749"/>
            <a:ext cx="7964683" cy="216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800" dirty="0">
                <a:solidFill>
                  <a:schemeClr val="bg1"/>
                </a:solidFill>
              </a:rPr>
              <a:t>=&gt; Es un método final </a:t>
            </a:r>
            <a:r>
              <a:rPr lang="es-ES" sz="1800" b="1" u="sng" dirty="0">
                <a:solidFill>
                  <a:schemeClr val="bg1"/>
                </a:solidFill>
              </a:rPr>
              <a:t>(</a:t>
            </a:r>
            <a:r>
              <a:rPr lang="es-ES" sz="1800" b="1" u="sng" dirty="0">
                <a:solidFill>
                  <a:srgbClr val="FFFF00"/>
                </a:solidFill>
              </a:rPr>
              <a:t>¡ no puede </a:t>
            </a:r>
            <a:r>
              <a:rPr lang="es-ES" sz="1800" b="1" u="sng" dirty="0" err="1">
                <a:solidFill>
                  <a:srgbClr val="FFFF00"/>
                </a:solidFill>
              </a:rPr>
              <a:t>sobreescribirse</a:t>
            </a:r>
            <a:r>
              <a:rPr lang="es-ES" sz="1800" b="1" u="sng" dirty="0">
                <a:solidFill>
                  <a:srgbClr val="FFFF00"/>
                </a:solidFill>
              </a:rPr>
              <a:t> !!!!</a:t>
            </a:r>
            <a:r>
              <a:rPr lang="es-ES" sz="1800" dirty="0">
                <a:solidFill>
                  <a:schemeClr val="bg1"/>
                </a:solidFill>
              </a:rPr>
              <a:t>).</a:t>
            </a:r>
          </a:p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endParaRPr lang="es-ES" sz="1800" dirty="0">
              <a:solidFill>
                <a:schemeClr val="bg1"/>
              </a:solidFill>
            </a:endParaRPr>
          </a:p>
          <a:p>
            <a:pPr marL="0" lvl="0" indent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800" dirty="0">
                <a:solidFill>
                  <a:schemeClr val="bg1"/>
                </a:solidFill>
              </a:rPr>
              <a:t>=&gt; </a:t>
            </a:r>
            <a:r>
              <a:rPr lang="es-ES" sz="1800" b="1" dirty="0">
                <a:solidFill>
                  <a:srgbClr val="00B0F0"/>
                </a:solidFill>
              </a:rPr>
              <a:t>Devuelve una representación en tiempo de ejecución de la clase del objeto</a:t>
            </a:r>
            <a:r>
              <a:rPr lang="es-ES" sz="1800" dirty="0">
                <a:solidFill>
                  <a:srgbClr val="00B0F0"/>
                </a:solidFill>
              </a:rPr>
              <a:t>.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b="1" dirty="0">
                <a:solidFill>
                  <a:srgbClr val="00B0F0"/>
                </a:solidFill>
              </a:rPr>
              <a:t>Devuelve un objeto </a:t>
            </a:r>
            <a:r>
              <a:rPr lang="es-ES" sz="1800" b="1" dirty="0" err="1">
                <a:solidFill>
                  <a:srgbClr val="00B0F0"/>
                </a:solidFill>
              </a:rPr>
              <a:t>Class</a:t>
            </a:r>
            <a:r>
              <a:rPr lang="es-ES" sz="1800" b="1" dirty="0">
                <a:solidFill>
                  <a:srgbClr val="00B0F0"/>
                </a:solidFill>
              </a:rPr>
              <a:t> al que se le puede pedir información</a:t>
            </a:r>
            <a:r>
              <a:rPr lang="es-ES" sz="1800" b="1" dirty="0">
                <a:solidFill>
                  <a:schemeClr val="bg1"/>
                </a:solidFill>
              </a:rPr>
              <a:t> </a:t>
            </a:r>
            <a:r>
              <a:rPr lang="es-ES" sz="1800" dirty="0">
                <a:solidFill>
                  <a:schemeClr val="bg1"/>
                </a:solidFill>
              </a:rPr>
              <a:t>sobre la clase, como su nombre, el nombre de su superclase y los nombres de las interfaces que implementa.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CD863C-6B57-BC89-2F41-E6724FFF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06" y="3718560"/>
            <a:ext cx="8185188" cy="124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0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877824" y="1032897"/>
            <a:ext cx="7388351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REFERENCIAS POLIMÓRFICAS:</a:t>
            </a:r>
            <a:r>
              <a:rPr lang="es-419" sz="2000" b="1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USO DE POLIMORFISMO CON LA CLASE OBJECT</a:t>
            </a:r>
            <a:endParaRPr sz="2400" b="1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73976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;p18">
            <a:extLst>
              <a:ext uri="{FF2B5EF4-FFF2-40B4-BE49-F238E27FC236}">
                <a16:creationId xmlns:a16="http://schemas.microsoft.com/office/drawing/2014/main" id="{177F4239-E496-26C2-AD43-7A79A366FE34}"/>
              </a:ext>
            </a:extLst>
          </p:cNvPr>
          <p:cNvSpPr txBox="1"/>
          <p:nvPr/>
        </p:nvSpPr>
        <p:spPr>
          <a:xfrm>
            <a:off x="108011" y="150282"/>
            <a:ext cx="7036049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 ejemplo: </a:t>
            </a:r>
            <a:r>
              <a:rPr lang="es-419" sz="1800" i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Primero veamos </a:t>
            </a:r>
            <a:r>
              <a:rPr lang="es-419" sz="1800" b="1" i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sin usar la clase </a:t>
            </a:r>
            <a:r>
              <a:rPr lang="es-419" sz="1800" b="1" i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1800" i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800" i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05FEC0-9EA1-8C3F-ABA2-6074759C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893" y="0"/>
            <a:ext cx="1486107" cy="4767072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4293189-18E2-8028-C9DE-5CA16126A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80288"/>
            <a:ext cx="7657893" cy="439593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1128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2;p18">
            <a:extLst>
              <a:ext uri="{FF2B5EF4-FFF2-40B4-BE49-F238E27FC236}">
                <a16:creationId xmlns:a16="http://schemas.microsoft.com/office/drawing/2014/main" id="{17C7E063-468E-E8A3-90E2-EAC728358564}"/>
              </a:ext>
            </a:extLst>
          </p:cNvPr>
          <p:cNvSpPr txBox="1"/>
          <p:nvPr/>
        </p:nvSpPr>
        <p:spPr>
          <a:xfrm>
            <a:off x="100550" y="165100"/>
            <a:ext cx="827580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i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Y ahora veamos el mismo </a:t>
            </a:r>
            <a:r>
              <a:rPr lang="es-419" sz="1800" b="1" i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ejemplo </a:t>
            </a:r>
            <a:r>
              <a:rPr lang="es-419" sz="1800" b="1" i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usando la clase </a:t>
            </a:r>
            <a:r>
              <a:rPr lang="es-419" sz="1800" b="1" i="1" u="sng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1800" b="1" i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y polimorfismo</a:t>
            </a:r>
            <a:r>
              <a:rPr lang="es-419" sz="1800" b="1" i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 b="1" i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C0E3E04-EF7A-16CD-851D-E6C85F87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0" y="709991"/>
            <a:ext cx="9043449" cy="43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38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6434EE2-B0AD-706E-8AEA-ED5F9ADC7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33" y="1551822"/>
            <a:ext cx="8574933" cy="13880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104D916-FE49-70FF-F18A-9A224F859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33" y="3589866"/>
            <a:ext cx="8574933" cy="959556"/>
          </a:xfrm>
          <a:prstGeom prst="rect">
            <a:avLst/>
          </a:prstGeom>
        </p:spPr>
      </p:pic>
      <p:sp>
        <p:nvSpPr>
          <p:cNvPr id="14" name="Google Shape;172;p18">
            <a:extLst>
              <a:ext uri="{FF2B5EF4-FFF2-40B4-BE49-F238E27FC236}">
                <a16:creationId xmlns:a16="http://schemas.microsoft.com/office/drawing/2014/main" id="{FD77CAA0-2DE0-9C6F-B1ED-DB6519525738}"/>
              </a:ext>
            </a:extLst>
          </p:cNvPr>
          <p:cNvSpPr txBox="1"/>
          <p:nvPr/>
        </p:nvSpPr>
        <p:spPr>
          <a:xfrm>
            <a:off x="494151" y="304422"/>
            <a:ext cx="815569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Veamos otros ejemplos </a:t>
            </a: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sobre el mismo arreglo de </a:t>
            </a:r>
            <a:r>
              <a:rPr lang="es-AR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Objects</a:t>
            </a: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de antes,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en el cual se guardó una instancia de la clase </a:t>
            </a:r>
            <a:r>
              <a:rPr lang="es-AR" sz="18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en la posición 0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 una instancia de perro en la posición 1: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79672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17030D-C904-48F0-8A28-75DD61CC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9" y="1975105"/>
            <a:ext cx="8888560" cy="3045548"/>
          </a:xfrm>
          <a:prstGeom prst="rect">
            <a:avLst/>
          </a:prstGeom>
        </p:spPr>
      </p:pic>
      <p:sp>
        <p:nvSpPr>
          <p:cNvPr id="4" name="Google Shape;172;p18">
            <a:extLst>
              <a:ext uri="{FF2B5EF4-FFF2-40B4-BE49-F238E27FC236}">
                <a16:creationId xmlns:a16="http://schemas.microsoft.com/office/drawing/2014/main" id="{2978A089-D7C3-48AB-B891-9EDA51FF350B}"/>
              </a:ext>
            </a:extLst>
          </p:cNvPr>
          <p:cNvSpPr txBox="1"/>
          <p:nvPr/>
        </p:nvSpPr>
        <p:spPr>
          <a:xfrm>
            <a:off x="304201" y="305728"/>
            <a:ext cx="8535591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i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¿Por qué en algunos casos del ejemplo compila y en otros no?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800" b="1" i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i="1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El problema de tener todo polimórficamente como </a:t>
            </a:r>
            <a:r>
              <a:rPr lang="es-ES" sz="2000" i="1" dirty="0" err="1">
                <a:solidFill>
                  <a:schemeClr val="bg1"/>
                </a:solidFill>
                <a:latin typeface="Lato"/>
                <a:ea typeface="Lato"/>
                <a:cs typeface="Lato"/>
              </a:rPr>
              <a:t>Object</a:t>
            </a:r>
            <a:r>
              <a:rPr lang="es-ES" sz="2000" i="1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 es que lo que queremos almacenar tiene a perder su verdadera esencia.</a:t>
            </a:r>
            <a:endParaRPr sz="2000" i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5382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203592" y="93595"/>
            <a:ext cx="6511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REFERENCIAS POLIMÓRFICAS: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0B32F63-233B-8FD7-126F-BE7E59FC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92" y="816864"/>
            <a:ext cx="8794329" cy="423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46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203592" y="147760"/>
            <a:ext cx="6511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u="sng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REFERENCIAS POLIMÓRFICAS: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444AA5-9C32-9602-878B-8869E46E2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83" y="1100816"/>
            <a:ext cx="8606434" cy="38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762" y="2571750"/>
            <a:ext cx="5772575" cy="24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180875" y="113050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CLASE OBJECT</a:t>
            </a:r>
          </a:p>
        </p:txBody>
      </p:sp>
      <p:sp>
        <p:nvSpPr>
          <p:cNvPr id="152" name="Google Shape;152;p15"/>
          <p:cNvSpPr txBox="1"/>
          <p:nvPr/>
        </p:nvSpPr>
        <p:spPr>
          <a:xfrm>
            <a:off x="260100" y="698050"/>
            <a:ext cx="8883900" cy="187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La clase </a:t>
            </a:r>
            <a:r>
              <a:rPr lang="es-419" sz="20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 la </a:t>
            </a:r>
            <a:r>
              <a:rPr lang="es-419" sz="20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CLASE PADRE DE TODAS LAS CLASES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todas las clases en Java directa o indirectamente heredan de la clase </a:t>
            </a:r>
            <a:r>
              <a:rPr lang="es-419" sz="20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Define algunos métodos que están disponibles en todas las clases en Java:</a:t>
            </a:r>
            <a:endParaRPr sz="2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214881" y="224094"/>
            <a:ext cx="6511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REFERENCIAS POLIMÓRFICAS - CASTING</a:t>
            </a:r>
          </a:p>
        </p:txBody>
      </p:sp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EAFABE8C-3B00-0F68-CD38-DC7DA2ABFE30}"/>
              </a:ext>
            </a:extLst>
          </p:cNvPr>
          <p:cNvSpPr txBox="1"/>
          <p:nvPr/>
        </p:nvSpPr>
        <p:spPr>
          <a:xfrm>
            <a:off x="214881" y="981339"/>
            <a:ext cx="827436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denomina proceso de casting a la “conversión” de una referencia de un tipo a otro</a:t>
            </a:r>
            <a:endParaRPr sz="20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AECAAC-12D7-F5A6-C109-2621E7D8A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844" y="1909861"/>
            <a:ext cx="5724568" cy="30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70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214881" y="224094"/>
            <a:ext cx="6511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REFERENCIAS POLIMÓRFICAS - CASTING</a:t>
            </a:r>
          </a:p>
        </p:txBody>
      </p:sp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EAFABE8C-3B00-0F68-CD38-DC7DA2ABFE30}"/>
              </a:ext>
            </a:extLst>
          </p:cNvPr>
          <p:cNvSpPr txBox="1"/>
          <p:nvPr/>
        </p:nvSpPr>
        <p:spPr>
          <a:xfrm>
            <a:off x="214881" y="913529"/>
            <a:ext cx="827436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IMPORTANTE!!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Debemos estar seguros de que lo que estamos “casteando” pertenece a la clase de conversión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sz="20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4359FA-87A8-EAEC-F2D0-3724AC97C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03" y="1836951"/>
            <a:ext cx="8308398" cy="318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12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214881" y="224094"/>
            <a:ext cx="6511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CASTING – </a:t>
            </a:r>
            <a:r>
              <a:rPr lang="es-419" sz="2400" b="1" u="sng" dirty="0" err="1">
                <a:solidFill>
                  <a:srgbClr val="F5860B"/>
                </a:solidFill>
                <a:latin typeface="Lato"/>
                <a:ea typeface="Lato"/>
                <a:cs typeface="Lato"/>
              </a:rPr>
              <a:t>instanceof</a:t>
            </a:r>
            <a:r>
              <a:rPr lang="es-419" sz="2400" b="1" u="sng" dirty="0">
                <a:solidFill>
                  <a:srgbClr val="F5860B"/>
                </a:solidFill>
                <a:latin typeface="Lato"/>
                <a:ea typeface="Lato"/>
                <a:cs typeface="Lato"/>
              </a:rPr>
              <a:t>()</a:t>
            </a:r>
            <a:endParaRPr lang="es-419" sz="2400" b="1" u="sng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EAFABE8C-3B00-0F68-CD38-DC7DA2ABFE30}"/>
              </a:ext>
            </a:extLst>
          </p:cNvPr>
          <p:cNvSpPr txBox="1"/>
          <p:nvPr/>
        </p:nvSpPr>
        <p:spPr>
          <a:xfrm>
            <a:off x="214881" y="1048996"/>
            <a:ext cx="827436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asegurarnos del casting correcto, se puede utilizar el operador </a:t>
            </a:r>
            <a:r>
              <a:rPr lang="es-ES" sz="20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instanceof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sz="20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E005EE-4B70-DC65-3BFC-AA71875BF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168" y="1916475"/>
            <a:ext cx="5707388" cy="321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67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1769361" y="741234"/>
            <a:ext cx="6511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DOCUMENTACION </a:t>
            </a:r>
            <a:r>
              <a:rPr lang="es-419" sz="2400" b="1" u="sng" dirty="0" err="1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OFICIAl</a:t>
            </a:r>
            <a:endParaRPr lang="es-419" sz="2400" b="1" u="sng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79;p19">
            <a:extLst>
              <a:ext uri="{FF2B5EF4-FFF2-40B4-BE49-F238E27FC236}">
                <a16:creationId xmlns:a16="http://schemas.microsoft.com/office/drawing/2014/main" id="{EAFABE8C-3B00-0F68-CD38-DC7DA2ABFE30}"/>
              </a:ext>
            </a:extLst>
          </p:cNvPr>
          <p:cNvSpPr txBox="1"/>
          <p:nvPr/>
        </p:nvSpPr>
        <p:spPr>
          <a:xfrm>
            <a:off x="887779" y="2079338"/>
            <a:ext cx="7140653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u="sng" dirty="0">
                <a:solidFill>
                  <a:schemeClr val="hlink"/>
                </a:solidFill>
                <a:hlinkClick r:id="rId3"/>
              </a:rPr>
              <a:t>https://docs.oracle.com/javase/7/docs/api/java/lang/Object.html</a:t>
            </a:r>
            <a:endParaRPr lang="es-419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89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2913888" y="1626896"/>
            <a:ext cx="3401568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4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4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equals</a:t>
            </a: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().</a:t>
            </a:r>
          </a:p>
          <a:p>
            <a:pPr marL="127000">
              <a:lnSpc>
                <a:spcPct val="200000"/>
              </a:lnSpc>
              <a:buClr>
                <a:schemeClr val="lt1"/>
              </a:buClr>
              <a:buSzPts val="1600"/>
            </a:pPr>
            <a:r>
              <a:rPr lang="es-419" sz="24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4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hashCode</a:t>
            </a: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es-419" sz="24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127000">
              <a:lnSpc>
                <a:spcPct val="200000"/>
              </a:lnSpc>
              <a:buClr>
                <a:schemeClr val="lt1"/>
              </a:buClr>
              <a:buSzPts val="1600"/>
            </a:pPr>
            <a:r>
              <a:rPr lang="es-ES" sz="24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ES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24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toString</a:t>
            </a:r>
            <a:r>
              <a:rPr lang="es-ES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es-ES" sz="24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127000">
              <a:lnSpc>
                <a:spcPct val="200000"/>
              </a:lnSpc>
              <a:buClr>
                <a:schemeClr val="lt1"/>
              </a:buClr>
              <a:buSzPts val="1600"/>
            </a:pPr>
            <a:r>
              <a:rPr lang="es-ES" sz="24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ES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24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getClass</a:t>
            </a:r>
            <a:r>
              <a:rPr lang="es-ES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es-ES" sz="24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s-419" sz="24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51;p15">
            <a:extLst>
              <a:ext uri="{FF2B5EF4-FFF2-40B4-BE49-F238E27FC236}">
                <a16:creationId xmlns:a16="http://schemas.microsoft.com/office/drawing/2014/main" id="{FD42D6D3-0259-8608-05AD-D21C993A2261}"/>
              </a:ext>
            </a:extLst>
          </p:cNvPr>
          <p:cNvSpPr txBox="1"/>
          <p:nvPr/>
        </p:nvSpPr>
        <p:spPr>
          <a:xfrm>
            <a:off x="257964" y="263418"/>
            <a:ext cx="8628072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MÉTODOS MÁS IMPORTANTES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DE LA CLASE OBJECT: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423051" y="840655"/>
            <a:ext cx="8297898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just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s-ES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La comparación que hace el </a:t>
            </a:r>
            <a:r>
              <a:rPr lang="es-ES" sz="2000" dirty="0" err="1">
                <a:solidFill>
                  <a:schemeClr val="bg1"/>
                </a:solidFill>
              </a:rPr>
              <a:t>equals</a:t>
            </a:r>
            <a:r>
              <a:rPr lang="es-ES" sz="2000" dirty="0">
                <a:solidFill>
                  <a:schemeClr val="bg1"/>
                </a:solidFill>
              </a:rPr>
              <a:t> no es la misma que proporciona el operador ==, que solamente compara si dos referencias a objetos apuntan al mismo objeto.</a:t>
            </a:r>
          </a:p>
          <a:p>
            <a:pPr marL="13335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es-ES" sz="2000" dirty="0">
              <a:solidFill>
                <a:schemeClr val="bg1"/>
              </a:solidFill>
            </a:endParaRPr>
          </a:p>
          <a:p>
            <a:pPr marL="133350" lvl="0" algn="just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s-ES" sz="2000" dirty="0">
                <a:solidFill>
                  <a:srgbClr val="FFFF00"/>
                </a:solidFill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El método </a:t>
            </a:r>
            <a:r>
              <a:rPr lang="es-ES" sz="2000" dirty="0" err="1">
                <a:solidFill>
                  <a:schemeClr val="bg1"/>
                </a:solidFill>
              </a:rPr>
              <a:t>equals</a:t>
            </a:r>
            <a:r>
              <a:rPr lang="es-ES" sz="2000" dirty="0">
                <a:solidFill>
                  <a:schemeClr val="bg1"/>
                </a:solidFill>
              </a:rPr>
              <a:t>() se utiliza para saber </a:t>
            </a:r>
            <a:r>
              <a:rPr lang="es-ES" sz="2000" b="1" dirty="0">
                <a:solidFill>
                  <a:srgbClr val="00B0F0"/>
                </a:solidFill>
              </a:rPr>
              <a:t>si dos objetos separados son del </a:t>
            </a:r>
            <a:r>
              <a:rPr lang="es-ES" sz="2000" b="1" u="sng" dirty="0">
                <a:solidFill>
                  <a:srgbClr val="00B0F0"/>
                </a:solidFill>
              </a:rPr>
              <a:t>mismo tipo</a:t>
            </a:r>
            <a:r>
              <a:rPr lang="es-ES" sz="2000" b="1" dirty="0">
                <a:solidFill>
                  <a:srgbClr val="00B0F0"/>
                </a:solidFill>
              </a:rPr>
              <a:t> y contienen los </a:t>
            </a:r>
            <a:r>
              <a:rPr lang="es-ES" sz="2000" b="1" u="sng" dirty="0">
                <a:solidFill>
                  <a:srgbClr val="00B0F0"/>
                </a:solidFill>
              </a:rPr>
              <a:t>mismos datos</a:t>
            </a:r>
            <a:r>
              <a:rPr lang="es-ES" sz="2000" dirty="0">
                <a:solidFill>
                  <a:schemeClr val="bg1"/>
                </a:solidFill>
              </a:rPr>
              <a:t>. </a:t>
            </a:r>
            <a:r>
              <a:rPr lang="es-ES" sz="2000" b="1" dirty="0">
                <a:solidFill>
                  <a:srgbClr val="FFFF00"/>
                </a:solidFill>
              </a:rPr>
              <a:t>Retorna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b="1" dirty="0">
                <a:solidFill>
                  <a:srgbClr val="FFFF00"/>
                </a:solidFill>
              </a:rPr>
              <a:t>true si los objetos son iguales y false en caso contrario.</a:t>
            </a:r>
          </a:p>
          <a:p>
            <a:pPr marL="133350" lv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</a:pPr>
            <a:endParaRPr lang="es-ES" sz="2000" dirty="0">
              <a:solidFill>
                <a:schemeClr val="bg1"/>
              </a:solidFill>
            </a:endParaRPr>
          </a:p>
          <a:p>
            <a:pPr marL="133350" lvl="0" algn="just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s-ES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rgbClr val="FF33CC"/>
                </a:solidFill>
              </a:rPr>
              <a:t>Las subclases pueden </a:t>
            </a:r>
            <a:r>
              <a:rPr lang="es-ES" sz="2000" dirty="0" err="1">
                <a:solidFill>
                  <a:srgbClr val="FF33CC"/>
                </a:solidFill>
              </a:rPr>
              <a:t>sobreescribir</a:t>
            </a:r>
            <a:r>
              <a:rPr lang="es-ES" sz="2000" dirty="0">
                <a:solidFill>
                  <a:srgbClr val="FF33CC"/>
                </a:solidFill>
              </a:rPr>
              <a:t> el método </a:t>
            </a:r>
            <a:r>
              <a:rPr lang="es-ES" sz="2000" dirty="0" err="1">
                <a:solidFill>
                  <a:srgbClr val="FF33CC"/>
                </a:solidFill>
              </a:rPr>
              <a:t>equals</a:t>
            </a:r>
            <a:r>
              <a:rPr lang="es-ES" sz="2000" dirty="0">
                <a:solidFill>
                  <a:srgbClr val="FF33CC"/>
                </a:solidFill>
              </a:rPr>
              <a:t>() para realizar la adecuada comparación </a:t>
            </a:r>
            <a:r>
              <a:rPr lang="es-ES" sz="2000" dirty="0">
                <a:solidFill>
                  <a:schemeClr val="bg1"/>
                </a:solidFill>
              </a:rPr>
              <a:t>entre dos objetos de un tipo que haya sido definido por el programador. </a:t>
            </a:r>
            <a:endParaRPr lang="es-ES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51;p15">
            <a:extLst>
              <a:ext uri="{FF2B5EF4-FFF2-40B4-BE49-F238E27FC236}">
                <a16:creationId xmlns:a16="http://schemas.microsoft.com/office/drawing/2014/main" id="{FD42D6D3-0259-8608-05AD-D21C993A2261}"/>
              </a:ext>
            </a:extLst>
          </p:cNvPr>
          <p:cNvSpPr txBox="1"/>
          <p:nvPr/>
        </p:nvSpPr>
        <p:spPr>
          <a:xfrm>
            <a:off x="423051" y="124500"/>
            <a:ext cx="748428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MÉTODO EQUALS:</a:t>
            </a:r>
          </a:p>
        </p:txBody>
      </p:sp>
    </p:spTree>
    <p:extLst>
      <p:ext uri="{BB962C8B-B14F-4D97-AF65-F5344CB8AC3E}">
        <p14:creationId xmlns:p14="http://schemas.microsoft.com/office/powerpoint/2010/main" val="290407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293899" y="226075"/>
            <a:ext cx="815018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Repasemos qué es la sobreescritura de métodos…</a:t>
            </a:r>
            <a:endParaRPr sz="2600" b="1" dirty="0">
              <a:solidFill>
                <a:srgbClr val="F5860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293900" y="904375"/>
            <a:ext cx="87948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 un concepto que permite que una clase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hija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proporcione </a:t>
            </a:r>
            <a:r>
              <a:rPr lang="es-419" sz="1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su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propia implementación de un método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ya está definido en la clase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padre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firma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del método, que incluye el nombre del método, los tipos de parámetros y el tipo de retorno,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debe ser la misma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ambas clases.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Cuando se llama al método en un objeto de la clase hija,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la implementación de la clase hija se ejecutará en lugar de la implementación de la clase padre.</a:t>
            </a:r>
            <a:endParaRPr sz="18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7460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293899" y="226075"/>
            <a:ext cx="815018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EL MÉTODO EQUALS()</a:t>
            </a:r>
            <a:r>
              <a:rPr lang="es-419" sz="2600" b="1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Cuándo </a:t>
            </a:r>
            <a:r>
              <a:rPr lang="es-419" sz="2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sobreescribirlo</a:t>
            </a: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D198F6-277F-2F89-A4B3-EE13CB72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99" y="1391765"/>
            <a:ext cx="8559375" cy="3033931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293899" y="226075"/>
            <a:ext cx="815018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EL MÉTODO EQUALS()</a:t>
            </a:r>
            <a:r>
              <a:rPr lang="es-419" sz="2600" b="1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Cuándo </a:t>
            </a:r>
            <a:r>
              <a:rPr lang="es-419" sz="2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sobreescribirlo</a:t>
            </a: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18D1B4-270D-021E-D7C2-297461CBC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3" y="1750994"/>
            <a:ext cx="8718408" cy="234551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322565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293899" y="226075"/>
            <a:ext cx="8150189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EL MÉTODO EQUALS()</a:t>
            </a:r>
            <a:r>
              <a:rPr lang="es-419" sz="2600" b="1" dirty="0">
                <a:solidFill>
                  <a:srgbClr val="F5860B"/>
                </a:solidFill>
                <a:latin typeface="Lato"/>
                <a:ea typeface="Lato"/>
                <a:cs typeface="Lato"/>
                <a:sym typeface="Lato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Cómo </a:t>
            </a:r>
            <a:r>
              <a:rPr lang="es-419" sz="2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sobreescribirlo</a:t>
            </a: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correctamente: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34293E-197A-F43C-0A78-E062F4BFF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05" y="1505288"/>
            <a:ext cx="8150189" cy="329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18569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822</Words>
  <Application>Microsoft Office PowerPoint</Application>
  <PresentationFormat>Presentación en pantalla (16:9)</PresentationFormat>
  <Paragraphs>90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Lato</vt:lpstr>
      <vt:lpstr>Montserrat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29</cp:revision>
  <dcterms:modified xsi:type="dcterms:W3CDTF">2024-08-20T01:15:56Z</dcterms:modified>
</cp:coreProperties>
</file>