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5" r:id="rId3"/>
    <p:sldId id="284" r:id="rId4"/>
    <p:sldId id="274" r:id="rId5"/>
    <p:sldId id="276" r:id="rId6"/>
    <p:sldId id="277" r:id="rId7"/>
    <p:sldId id="281" r:id="rId8"/>
    <p:sldId id="286" r:id="rId9"/>
    <p:sldId id="287" r:id="rId10"/>
    <p:sldId id="283" r:id="rId11"/>
    <p:sldId id="280" r:id="rId12"/>
    <p:sldId id="288" r:id="rId13"/>
    <p:sldId id="282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Montserrat" panose="00000500000000000000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7508"/>
    <a:srgbClr val="FA9106"/>
    <a:srgbClr val="FF66CC"/>
    <a:srgbClr val="FF99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287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6810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5779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3712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542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3162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1581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9637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70949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559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3507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c5699acb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c5699acb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74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644" y="4347235"/>
            <a:ext cx="2008544" cy="540953"/>
          </a:xfrm>
          <a:prstGeom prst="rect">
            <a:avLst/>
          </a:prstGeom>
          <a:noFill/>
          <a:ln>
            <a:noFill/>
          </a:ln>
          <a:effectLst>
            <a:reflection endPos="30000" dist="38100" dir="5400000" fadeDir="5400012" sy="-100000" algn="bl" rotWithShape="0"/>
          </a:effectLst>
        </p:spPr>
      </p:pic>
      <p:pic>
        <p:nvPicPr>
          <p:cNvPr id="135" name="Google Shape;13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1300" y="319030"/>
            <a:ext cx="3488425" cy="348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3"/>
          <p:cNvSpPr txBox="1">
            <a:spLocks noGrp="1"/>
          </p:cNvSpPr>
          <p:nvPr>
            <p:ph type="title" idx="4294967295"/>
          </p:nvPr>
        </p:nvSpPr>
        <p:spPr>
          <a:xfrm>
            <a:off x="371200" y="667700"/>
            <a:ext cx="4977900" cy="11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-419" sz="3000"/>
              <a:t>Programación II</a:t>
            </a:r>
            <a:br>
              <a:rPr lang="es-419" sz="3000"/>
            </a:br>
            <a:r>
              <a:rPr lang="es-419" sz="3000"/>
              <a:t>Desarrollo en Java</a:t>
            </a:r>
            <a:endParaRPr sz="3000"/>
          </a:p>
        </p:txBody>
      </p:sp>
      <p:sp>
        <p:nvSpPr>
          <p:cNvPr id="137" name="Google Shape;137;p13"/>
          <p:cNvSpPr txBox="1"/>
          <p:nvPr/>
        </p:nvSpPr>
        <p:spPr>
          <a:xfrm>
            <a:off x="439800" y="2290461"/>
            <a:ext cx="7900500" cy="8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 b="1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Clase </a:t>
            </a:r>
            <a:r>
              <a:rPr lang="es-419" sz="2300" b="1" dirty="0" err="1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N°</a:t>
            </a:r>
            <a:r>
              <a:rPr lang="es-419" sz="2300" b="1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 8.</a:t>
            </a:r>
            <a:endParaRPr sz="2300" b="1" dirty="0">
              <a:solidFill>
                <a:srgbClr val="FA910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 b="1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La clase </a:t>
            </a:r>
            <a:r>
              <a:rPr lang="es-419" sz="2000" b="1" dirty="0" err="1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Enum</a:t>
            </a:r>
            <a:r>
              <a:rPr lang="es-419" sz="2000" b="1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000" b="1" dirty="0">
              <a:solidFill>
                <a:srgbClr val="FA910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" name="Google Shape;137;p13">
            <a:extLst>
              <a:ext uri="{FF2B5EF4-FFF2-40B4-BE49-F238E27FC236}">
                <a16:creationId xmlns:a16="http://schemas.microsoft.com/office/drawing/2014/main" id="{5DED3DDE-33F8-F0AE-947C-6800C2FAD29A}"/>
              </a:ext>
            </a:extLst>
          </p:cNvPr>
          <p:cNvSpPr txBox="1"/>
          <p:nvPr/>
        </p:nvSpPr>
        <p:spPr>
          <a:xfrm>
            <a:off x="439800" y="3785988"/>
            <a:ext cx="7900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1" dirty="0">
                <a:solidFill>
                  <a:schemeClr val="bg1"/>
                </a:solidFill>
                <a:latin typeface="Lato"/>
                <a:ea typeface="Lato"/>
                <a:cs typeface="Lato"/>
                <a:sym typeface="Lato"/>
              </a:rPr>
              <a:t>Profesora Carolina Archuby.</a:t>
            </a:r>
            <a:endParaRPr sz="1800" b="1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USO DE LA CLASE ENUM, CONTINUACIÓN:</a:t>
            </a: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435112" y="1060750"/>
            <a:ext cx="8273776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b="1" dirty="0">
                <a:solidFill>
                  <a:srgbClr val="FFFF00"/>
                </a:solidFill>
              </a:rPr>
              <a:t>=&gt;</a:t>
            </a:r>
            <a:r>
              <a:rPr lang="es-ES" sz="2000" dirty="0">
                <a:solidFill>
                  <a:schemeClr val="bg1"/>
                </a:solidFill>
              </a:rPr>
              <a:t> Un tipo enumerado </a:t>
            </a:r>
            <a:r>
              <a:rPr lang="es-ES" sz="2000" b="1" u="sng" dirty="0">
                <a:solidFill>
                  <a:srgbClr val="FFFF00"/>
                </a:solidFill>
              </a:rPr>
              <a:t>NO</a:t>
            </a:r>
            <a:r>
              <a:rPr lang="es-ES" sz="2000" dirty="0">
                <a:solidFill>
                  <a:srgbClr val="FFFF00"/>
                </a:solidFill>
              </a:rPr>
              <a:t> </a:t>
            </a:r>
            <a:r>
              <a:rPr lang="es-ES" sz="2000" b="1" dirty="0">
                <a:solidFill>
                  <a:srgbClr val="FFFF00"/>
                </a:solidFill>
              </a:rPr>
              <a:t>puede ser declarado dentro de un constructor ni cualquier otro método</a:t>
            </a:r>
            <a:r>
              <a:rPr lang="es-ES" sz="2000" dirty="0">
                <a:solidFill>
                  <a:srgbClr val="FFFF00"/>
                </a:solidFill>
              </a:rPr>
              <a:t>. 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Por tanto, </a:t>
            </a:r>
            <a:r>
              <a:rPr lang="es-ES" sz="2000" b="1" dirty="0">
                <a:solidFill>
                  <a:srgbClr val="FF66CC"/>
                </a:solidFill>
              </a:rPr>
              <a:t>no podemos declarar un </a:t>
            </a:r>
            <a:r>
              <a:rPr lang="es-ES" sz="2000" b="1" dirty="0" err="1">
                <a:solidFill>
                  <a:srgbClr val="FF66CC"/>
                </a:solidFill>
              </a:rPr>
              <a:t>enum</a:t>
            </a:r>
            <a:r>
              <a:rPr lang="es-ES" sz="2000" b="1" dirty="0">
                <a:solidFill>
                  <a:srgbClr val="FF66CC"/>
                </a:solidFill>
              </a:rPr>
              <a:t> dentro de un método </a:t>
            </a:r>
            <a:r>
              <a:rPr lang="es-ES" sz="2000" b="1" dirty="0" err="1">
                <a:solidFill>
                  <a:srgbClr val="FF66CC"/>
                </a:solidFill>
              </a:rPr>
              <a:t>main</a:t>
            </a:r>
            <a:r>
              <a:rPr lang="es-ES" sz="2000" dirty="0">
                <a:solidFill>
                  <a:srgbClr val="FF99CC"/>
                </a:solidFill>
              </a:rPr>
              <a:t>. </a:t>
            </a:r>
            <a:r>
              <a:rPr lang="es-ES" sz="2000" dirty="0">
                <a:solidFill>
                  <a:schemeClr val="bg1"/>
                </a:solidFill>
              </a:rPr>
              <a:t>Si lo hacemos, nos saltará el error de compilación “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types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must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ES" sz="2000" dirty="0" err="1">
                <a:solidFill>
                  <a:schemeClr val="bg1"/>
                </a:solidFill>
              </a:rPr>
              <a:t>not</a:t>
            </a:r>
            <a:r>
              <a:rPr lang="es-ES" sz="2000" dirty="0">
                <a:solidFill>
                  <a:schemeClr val="bg1"/>
                </a:solidFill>
              </a:rPr>
              <a:t> be local” (los tipos enumerados no deben ser locales a un método). 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8889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USO DE LA CLASE ENUM, CONTINUACIÓN:</a:t>
            </a: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452535" y="891417"/>
            <a:ext cx="8149598" cy="3262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b="1" dirty="0">
                <a:solidFill>
                  <a:srgbClr val="00B0F0"/>
                </a:solidFill>
              </a:rPr>
              <a:t>=&gt;</a:t>
            </a:r>
            <a:r>
              <a:rPr lang="es-ES" sz="2000" b="1" dirty="0">
                <a:solidFill>
                  <a:srgbClr val="FFFF00"/>
                </a:solidFill>
              </a:rPr>
              <a:t> La clase </a:t>
            </a:r>
            <a:r>
              <a:rPr lang="es-ES" sz="2000" b="1" dirty="0" err="1">
                <a:solidFill>
                  <a:srgbClr val="FFFF00"/>
                </a:solidFill>
              </a:rPr>
              <a:t>java.Lang.Enum</a:t>
            </a:r>
            <a:r>
              <a:rPr lang="es-ES" sz="2000" b="1" dirty="0">
                <a:solidFill>
                  <a:srgbClr val="FFFF00"/>
                </a:solidFill>
              </a:rPr>
              <a:t> proporciona </a:t>
            </a:r>
            <a:r>
              <a:rPr lang="es-ES" sz="2000" b="1" dirty="0">
                <a:solidFill>
                  <a:srgbClr val="00B0F0"/>
                </a:solidFill>
              </a:rPr>
              <a:t>métodos especiales</a:t>
            </a:r>
            <a:r>
              <a:rPr lang="es-ES" sz="2000" b="1" dirty="0">
                <a:solidFill>
                  <a:srgbClr val="FFFF00"/>
                </a:solidFill>
              </a:rPr>
              <a:t> que el compilador agrega automáticamente cuando se crea un </a:t>
            </a:r>
            <a:r>
              <a:rPr lang="es-ES" sz="2000" b="1" dirty="0" err="1">
                <a:solidFill>
                  <a:srgbClr val="FFFF00"/>
                </a:solidFill>
              </a:rPr>
              <a:t>enum</a:t>
            </a:r>
            <a:r>
              <a:rPr lang="es-ES" sz="2000" b="1" dirty="0">
                <a:solidFill>
                  <a:schemeClr val="bg1"/>
                </a:solidFill>
              </a:rPr>
              <a:t>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Por ejemplo, el método </a:t>
            </a:r>
            <a:r>
              <a:rPr lang="es-ES" sz="2000" b="1" dirty="0" err="1">
                <a:solidFill>
                  <a:srgbClr val="00B0F0"/>
                </a:solidFill>
              </a:rPr>
              <a:t>values</a:t>
            </a:r>
            <a:r>
              <a:rPr lang="es-ES" sz="2000" b="1" dirty="0">
                <a:solidFill>
                  <a:srgbClr val="00B0F0"/>
                </a:solidFill>
              </a:rPr>
              <a:t>()</a:t>
            </a:r>
            <a:r>
              <a:rPr lang="es-ES" sz="2000" dirty="0">
                <a:solidFill>
                  <a:schemeClr val="bg1"/>
                </a:solidFill>
              </a:rPr>
              <a:t>, que devuelve un array conteniendo todos los valores del enumerado en el orden en que son declarados. Es útil para poder iterar y mostrar todos los valores posibles de la enumeración.</a:t>
            </a:r>
          </a:p>
          <a:p>
            <a:pPr marL="1270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57A2578-CD0F-FD35-7425-C4AA6354A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3563505"/>
            <a:ext cx="4462735" cy="128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802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USO DE LA CLASE ENUM EN LOS SWITCH:</a:t>
            </a: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452535" y="891417"/>
            <a:ext cx="8149598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b="1" dirty="0">
                <a:solidFill>
                  <a:srgbClr val="FFFF00"/>
                </a:solidFill>
              </a:rPr>
              <a:t>Las enumeraciones son ideales para ser usadas en switch debido a su naturaleza de valor limitado.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0AFC10-9160-1A75-CCE1-83F1EA3B4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731" y="1630050"/>
            <a:ext cx="5260537" cy="34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76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USO DE LA CLASE </a:t>
            </a:r>
            <a:r>
              <a:rPr lang="es-ES" sz="2600" b="1" u="sng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ENUM Y </a:t>
            </a:r>
            <a:r>
              <a:rPr lang="es-ES" sz="2600" b="1" u="sng" dirty="0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EL OPERADOR ==:</a:t>
            </a: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192519" y="913778"/>
            <a:ext cx="8420532" cy="4016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rgbClr val="FFFF00"/>
                </a:solidFill>
              </a:rPr>
              <a:t>Usando el tipo </a:t>
            </a:r>
            <a:r>
              <a:rPr lang="es-ES" sz="2000" dirty="0" err="1">
                <a:solidFill>
                  <a:srgbClr val="FFFF00"/>
                </a:solidFill>
              </a:rPr>
              <a:t>enum</a:t>
            </a:r>
            <a:r>
              <a:rPr lang="es-ES" sz="2000" dirty="0">
                <a:solidFill>
                  <a:srgbClr val="FFFF00"/>
                </a:solidFill>
              </a:rPr>
              <a:t> nos aseguramos de que cada constante de la enumeración sólo va a tener una única instancia en la JVM</a:t>
            </a:r>
            <a:r>
              <a:rPr lang="es-ES" sz="2000" dirty="0">
                <a:solidFill>
                  <a:schemeClr val="bg1"/>
                </a:solidFill>
              </a:rPr>
              <a:t>, lo que las hace efectivamente </a:t>
            </a:r>
            <a:r>
              <a:rPr lang="es-ES" sz="2000" dirty="0" err="1">
                <a:solidFill>
                  <a:schemeClr val="bg1"/>
                </a:solidFill>
              </a:rPr>
              <a:t>singletons</a:t>
            </a:r>
            <a:r>
              <a:rPr lang="es-ES" sz="2000" dirty="0">
                <a:solidFill>
                  <a:schemeClr val="bg1"/>
                </a:solidFill>
              </a:rPr>
              <a:t> dentro de su propio tipo. Por lo tanto, </a:t>
            </a:r>
            <a:r>
              <a:rPr lang="es-ES" sz="2000" b="1" dirty="0">
                <a:solidFill>
                  <a:srgbClr val="00B0F0"/>
                </a:solidFill>
              </a:rPr>
              <a:t>se puede usar el operador “==” para comparar dos variables del mismo tipo </a:t>
            </a:r>
            <a:r>
              <a:rPr lang="es-ES" sz="2000" b="1" dirty="0" err="1">
                <a:solidFill>
                  <a:srgbClr val="00B0F0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b="1" dirty="0">
                <a:solidFill>
                  <a:srgbClr val="FFFF00"/>
                </a:solidFill>
              </a:rPr>
              <a:t>Seguridad en tiempo de ejecución</a:t>
            </a:r>
            <a:r>
              <a:rPr lang="es-ES" sz="2000" dirty="0">
                <a:solidFill>
                  <a:schemeClr val="bg1"/>
                </a:solidFill>
              </a:rPr>
              <a:t>: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9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En la opción 1) si el status de pizza es </a:t>
            </a:r>
            <a:r>
              <a:rPr lang="es-ES" sz="2000" dirty="0" err="1">
                <a:solidFill>
                  <a:schemeClr val="bg1"/>
                </a:solidFill>
              </a:rPr>
              <a:t>null</a:t>
            </a:r>
            <a:r>
              <a:rPr lang="es-ES" sz="2000" dirty="0">
                <a:solidFill>
                  <a:schemeClr val="bg1"/>
                </a:solidFill>
              </a:rPr>
              <a:t>, obtendremos una excepción del tipo </a:t>
            </a:r>
            <a:r>
              <a:rPr lang="es-ES" sz="2000" dirty="0" err="1">
                <a:solidFill>
                  <a:schemeClr val="bg1"/>
                </a:solidFill>
              </a:rPr>
              <a:t>NullPointerException</a:t>
            </a:r>
            <a:r>
              <a:rPr lang="es-ES" sz="2000" dirty="0">
                <a:solidFill>
                  <a:schemeClr val="bg1"/>
                </a:solidFill>
              </a:rPr>
              <a:t>. No así en la opción 2) 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CB74E10-EEE8-82F3-6DF8-A02D23CBF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295" y="3296701"/>
            <a:ext cx="7766756" cy="7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472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B5CFAB6C-9E72-5585-C308-ADE20B68819A}"/>
              </a:ext>
            </a:extLst>
          </p:cNvPr>
          <p:cNvSpPr txBox="1"/>
          <p:nvPr/>
        </p:nvSpPr>
        <p:spPr>
          <a:xfrm>
            <a:off x="497690" y="126519"/>
            <a:ext cx="7900500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00" b="1" u="sng" dirty="0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LA CLASE “ENUM”</a:t>
            </a:r>
            <a:endParaRPr lang="es-419" sz="2600" b="1" dirty="0">
              <a:solidFill>
                <a:srgbClr val="F8750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" name="Google Shape;145;p14">
            <a:extLst>
              <a:ext uri="{FF2B5EF4-FFF2-40B4-BE49-F238E27FC236}">
                <a16:creationId xmlns:a16="http://schemas.microsoft.com/office/drawing/2014/main" id="{AC444C8D-C4C5-4792-854A-B4AE21B21937}"/>
              </a:ext>
            </a:extLst>
          </p:cNvPr>
          <p:cNvSpPr txBox="1"/>
          <p:nvPr/>
        </p:nvSpPr>
        <p:spPr>
          <a:xfrm>
            <a:off x="397513" y="890616"/>
            <a:ext cx="7900500" cy="380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La </a:t>
            </a:r>
            <a:r>
              <a:rPr lang="es-ES" sz="2000" dirty="0">
                <a:solidFill>
                  <a:srgbClr val="FFFF00"/>
                </a:solidFill>
              </a:rPr>
              <a:t>palabra reservada “</a:t>
            </a:r>
            <a:r>
              <a:rPr lang="es-ES" sz="2000" dirty="0" err="1">
                <a:solidFill>
                  <a:srgbClr val="FFFF00"/>
                </a:solidFill>
              </a:rPr>
              <a:t>enum</a:t>
            </a:r>
            <a:r>
              <a:rPr lang="es-ES" sz="2000" dirty="0">
                <a:solidFill>
                  <a:srgbClr val="FFFF00"/>
                </a:solidFill>
              </a:rPr>
              <a:t>” </a:t>
            </a:r>
            <a:r>
              <a:rPr lang="es-ES" sz="2000" dirty="0">
                <a:solidFill>
                  <a:schemeClr val="bg1"/>
                </a:solidFill>
              </a:rPr>
              <a:t>representa: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un </a:t>
            </a:r>
            <a:r>
              <a:rPr lang="es-ES" sz="2000" b="1" dirty="0">
                <a:solidFill>
                  <a:srgbClr val="00B0F0"/>
                </a:solidFill>
              </a:rPr>
              <a:t>tipo especial de clase 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que siempre extiende de </a:t>
            </a:r>
            <a:r>
              <a:rPr lang="es-ES" sz="2000" dirty="0" err="1">
                <a:solidFill>
                  <a:schemeClr val="bg1"/>
                </a:solidFill>
              </a:rPr>
              <a:t>java.lang.Enum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y en la cual </a:t>
            </a:r>
            <a:r>
              <a:rPr lang="es-ES" sz="2000" b="1" dirty="0">
                <a:solidFill>
                  <a:srgbClr val="00B0F0"/>
                </a:solidFill>
              </a:rPr>
              <a:t>se restringe los posibles valores que puede tomar una variable. 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1800"/>
              </a:spcAft>
              <a:buClr>
                <a:schemeClr val="lt1"/>
              </a:buClr>
              <a:buSzPts val="1600"/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bg1"/>
                </a:solidFill>
              </a:rPr>
              <a:t>En consecuencia, si una variable se ha declarado de un tipo </a:t>
            </a:r>
            <a:r>
              <a:rPr lang="es-ES" sz="2000" dirty="0" err="1">
                <a:solidFill>
                  <a:schemeClr val="bg1"/>
                </a:solidFill>
              </a:rPr>
              <a:t>enum</a:t>
            </a:r>
            <a:r>
              <a:rPr lang="es-ES" sz="2000" dirty="0">
                <a:solidFill>
                  <a:schemeClr val="bg1"/>
                </a:solidFill>
              </a:rPr>
              <a:t>, no puede tomar valores que no sean uno de los enumerados. Y por ello ofrecen un tipo de dato seguro.</a:t>
            </a:r>
          </a:p>
        </p:txBody>
      </p:sp>
    </p:spTree>
    <p:extLst>
      <p:ext uri="{BB962C8B-B14F-4D97-AF65-F5344CB8AC3E}">
        <p14:creationId xmlns:p14="http://schemas.microsoft.com/office/powerpoint/2010/main" val="267157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4;p14">
            <a:extLst>
              <a:ext uri="{FF2B5EF4-FFF2-40B4-BE49-F238E27FC236}">
                <a16:creationId xmlns:a16="http://schemas.microsoft.com/office/drawing/2014/main" id="{B5CFAB6C-9E72-5585-C308-ADE20B68819A}"/>
              </a:ext>
            </a:extLst>
          </p:cNvPr>
          <p:cNvSpPr txBox="1"/>
          <p:nvPr/>
        </p:nvSpPr>
        <p:spPr>
          <a:xfrm>
            <a:off x="305780" y="357012"/>
            <a:ext cx="2380976" cy="92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 b="1" dirty="0">
                <a:solidFill>
                  <a:srgbClr val="F87508"/>
                </a:solidFill>
                <a:latin typeface="+mj-lt"/>
                <a:ea typeface="Lato"/>
                <a:cs typeface="Lato"/>
                <a:sym typeface="Lato"/>
              </a:rPr>
              <a:t>Ejemplos de clase “</a:t>
            </a:r>
            <a:r>
              <a:rPr lang="es-419" sz="2400" b="1" dirty="0" err="1">
                <a:solidFill>
                  <a:srgbClr val="F87508"/>
                </a:solidFill>
                <a:latin typeface="+mj-lt"/>
                <a:ea typeface="Lato"/>
                <a:cs typeface="Lato"/>
                <a:sym typeface="Lato"/>
              </a:rPr>
              <a:t>enum</a:t>
            </a:r>
            <a:r>
              <a:rPr lang="es-419" sz="2400" b="1" dirty="0">
                <a:solidFill>
                  <a:srgbClr val="F87508"/>
                </a:solidFill>
                <a:latin typeface="+mj-lt"/>
                <a:ea typeface="Lato"/>
                <a:cs typeface="Lato"/>
                <a:sym typeface="Lato"/>
              </a:rPr>
              <a:t>”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20ACF2B-14CF-D214-91FA-A79D260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3" y="2246489"/>
            <a:ext cx="2865724" cy="1241713"/>
          </a:xfrm>
          <a:prstGeom prst="rect">
            <a:avLst/>
          </a:prstGeom>
          <a:ln w="57150">
            <a:solidFill>
              <a:srgbClr val="FF0000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1C1E59B-9D32-482D-9F05-FEB26395F5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022" y="103941"/>
            <a:ext cx="5891145" cy="4935618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12" name="Flecha: hacia abajo 11">
            <a:extLst>
              <a:ext uri="{FF2B5EF4-FFF2-40B4-BE49-F238E27FC236}">
                <a16:creationId xmlns:a16="http://schemas.microsoft.com/office/drawing/2014/main" id="{D41B7427-52CD-C8DB-5B72-A3C3F81EA949}"/>
              </a:ext>
            </a:extLst>
          </p:cNvPr>
          <p:cNvSpPr/>
          <p:nvPr/>
        </p:nvSpPr>
        <p:spPr>
          <a:xfrm>
            <a:off x="1207911" y="1309511"/>
            <a:ext cx="361245" cy="846667"/>
          </a:xfrm>
          <a:prstGeom prst="downArrow">
            <a:avLst/>
          </a:prstGeom>
          <a:solidFill>
            <a:srgbClr val="F875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F8197749-0A53-88A6-FB6D-C52F932570AC}"/>
              </a:ext>
            </a:extLst>
          </p:cNvPr>
          <p:cNvSpPr/>
          <p:nvPr/>
        </p:nvSpPr>
        <p:spPr>
          <a:xfrm>
            <a:off x="2427111" y="767644"/>
            <a:ext cx="699911" cy="338667"/>
          </a:xfrm>
          <a:prstGeom prst="rightArrow">
            <a:avLst/>
          </a:prstGeom>
          <a:solidFill>
            <a:srgbClr val="F875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219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40991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VENTAJAS DEL USO DE LA CLASE ENUM:</a:t>
            </a: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452535" y="955525"/>
            <a:ext cx="7539998" cy="4185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Al restringir los posibles valores que puede tomar una variable…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Documenta por adelantado la lista de valores aceptados.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Hace el código más legible.</a:t>
            </a:r>
          </a:p>
          <a:p>
            <a:pPr marL="457200" indent="-330200" algn="just">
              <a:buClr>
                <a:schemeClr val="lt1"/>
              </a:buClr>
              <a:buSzPts val="1600"/>
              <a:buFont typeface="Lato"/>
              <a:buChar char="●"/>
            </a:pPr>
            <a:endParaRPr lang="es-ES" sz="2000" dirty="0">
              <a:solidFill>
                <a:schemeClr val="bg1"/>
              </a:solidFill>
            </a:endParaRPr>
          </a:p>
          <a:p>
            <a:pPr marL="457200" indent="-330200" algn="just"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Ayuda a reducir los errores en el código.</a:t>
            </a: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endParaRPr lang="es-ES" sz="20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Permite verificación en tiempo de compilación.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57200" lvl="0" indent="-3302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</a:pPr>
            <a:r>
              <a:rPr lang="es-ES" sz="2000" dirty="0">
                <a:solidFill>
                  <a:schemeClr val="bg1"/>
                </a:solidFill>
              </a:rPr>
              <a:t>Evita el comportamiento inesperado si es que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dirty="0">
                <a:solidFill>
                  <a:schemeClr val="bg1"/>
                </a:solidFill>
              </a:rPr>
              <a:t>     se reciben valores no válidos.</a:t>
            </a: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1738842-8FBC-BA17-A3A7-ECDF059B9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430" y="2802184"/>
            <a:ext cx="2783569" cy="233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57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452535" y="193507"/>
            <a:ext cx="7900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u="sng" dirty="0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USO DE LA CLASE ENUM:</a:t>
            </a: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249335" y="957769"/>
            <a:ext cx="8420532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b="1" dirty="0">
                <a:solidFill>
                  <a:srgbClr val="FFFF00"/>
                </a:solidFill>
              </a:rPr>
              <a:t>Para declarar una enumeración en Java, se utiliza la palabra clave </a:t>
            </a:r>
            <a:r>
              <a:rPr lang="es-ES" sz="2000" b="1" dirty="0" err="1">
                <a:solidFill>
                  <a:srgbClr val="FFFF00"/>
                </a:solidFill>
              </a:rPr>
              <a:t>enum</a:t>
            </a:r>
            <a:r>
              <a:rPr lang="es-ES" sz="2000" b="1" dirty="0">
                <a:solidFill>
                  <a:srgbClr val="FFFF00"/>
                </a:solidFill>
              </a:rPr>
              <a:t>, seguida del nombre de la enumeración y una lista de constantes enumeradas entre llaves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b="1" dirty="0">
              <a:solidFill>
                <a:srgbClr val="FFFF00"/>
              </a:solidFill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chemeClr val="bg1"/>
                </a:solidFill>
              </a:rPr>
              <a:t>Por convención, </a:t>
            </a:r>
            <a:r>
              <a:rPr lang="es-ES" sz="2000" b="1" dirty="0">
                <a:solidFill>
                  <a:srgbClr val="FFFF00"/>
                </a:solidFill>
              </a:rPr>
              <a:t>los nombres de los valores que puede tomar se escriben en letras mayúsculas</a:t>
            </a:r>
            <a:r>
              <a:rPr lang="es-ES" sz="2000" dirty="0">
                <a:solidFill>
                  <a:srgbClr val="FFFF00"/>
                </a:solidFill>
              </a:rPr>
              <a:t>, </a:t>
            </a:r>
            <a:r>
              <a:rPr lang="es-ES" sz="2000" dirty="0">
                <a:solidFill>
                  <a:schemeClr val="bg1"/>
                </a:solidFill>
              </a:rPr>
              <a:t>para recordarnos que son valores fijos.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2000" dirty="0">
              <a:solidFill>
                <a:schemeClr val="bg1"/>
              </a:solidFill>
            </a:endParaRP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r>
              <a:rPr lang="es-ES" sz="2000" dirty="0">
                <a:solidFill>
                  <a:schemeClr val="bg1"/>
                </a:solidFill>
              </a:rPr>
              <a:t>Una vez declarado el tipo enumerado, todavía </a:t>
            </a:r>
            <a:r>
              <a:rPr lang="es-ES" sz="2000" b="1" dirty="0">
                <a:solidFill>
                  <a:srgbClr val="FFFF00"/>
                </a:solidFill>
              </a:rPr>
              <a:t>no existen variables hasta que no las creemos explícitamente</a:t>
            </a:r>
            <a:r>
              <a:rPr lang="es-ES" sz="2000" dirty="0">
                <a:solidFill>
                  <a:schemeClr val="bg1"/>
                </a:solidFill>
              </a:rPr>
              <a:t>:</a:t>
            </a:r>
          </a:p>
          <a:p>
            <a:pPr marL="469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mbol" panose="05050102010706020507" pitchFamily="18" charset="2"/>
              <a:buChar char="Þ"/>
            </a:pPr>
            <a:endParaRPr lang="es-ES" sz="20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sz="2000" dirty="0">
              <a:solidFill>
                <a:schemeClr val="bg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221ADA6-4726-BE70-4154-C16265DBD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45" y="4362533"/>
            <a:ext cx="4157525" cy="36200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61BB013-ACF4-FC85-063D-3FFE2A0B9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044" y="4362533"/>
            <a:ext cx="3431823" cy="400758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D8F20B31-ED3D-7D64-8897-197DD1F1FE5B}"/>
              </a:ext>
            </a:extLst>
          </p:cNvPr>
          <p:cNvCxnSpPr>
            <a:cxnSpLocks/>
          </p:cNvCxnSpPr>
          <p:nvPr/>
        </p:nvCxnSpPr>
        <p:spPr>
          <a:xfrm>
            <a:off x="4984070" y="4538133"/>
            <a:ext cx="355574" cy="0"/>
          </a:xfrm>
          <a:prstGeom prst="straightConnector1">
            <a:avLst/>
          </a:prstGeom>
          <a:ln w="57150">
            <a:solidFill>
              <a:srgbClr val="F8750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03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361734" y="0"/>
            <a:ext cx="79005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u="sng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USO DE LA CLASE ENUM, CONTINUACIÓN:</a:t>
            </a:r>
          </a:p>
        </p:txBody>
      </p:sp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259889" y="417084"/>
            <a:ext cx="8624222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b="1" dirty="0">
                <a:solidFill>
                  <a:srgbClr val="FFFF00"/>
                </a:solidFill>
              </a:rPr>
              <a:t>Un tipo enumerado puede ser                            </a:t>
            </a:r>
            <a:r>
              <a:rPr lang="es-ES" sz="1800" b="1" dirty="0">
                <a:solidFill>
                  <a:srgbClr val="F87508"/>
                </a:solidFill>
              </a:rPr>
              <a:t>=&gt;</a:t>
            </a:r>
            <a:r>
              <a:rPr lang="es-ES" sz="1800" b="1" dirty="0">
                <a:solidFill>
                  <a:schemeClr val="bg1"/>
                </a:solidFill>
              </a:rPr>
              <a:t> </a:t>
            </a:r>
            <a:r>
              <a:rPr lang="es-ES" sz="1800" b="1" dirty="0">
                <a:solidFill>
                  <a:srgbClr val="00B0F0"/>
                </a:solidFill>
              </a:rPr>
              <a:t>Dentro de una clase</a:t>
            </a:r>
            <a:endParaRPr lang="es-ES" sz="1800" b="1" dirty="0">
              <a:solidFill>
                <a:srgbClr val="FFFF00"/>
              </a:solidFill>
            </a:endParaRP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b="1" dirty="0">
                <a:solidFill>
                  <a:srgbClr val="FFFF00"/>
                </a:solidFill>
              </a:rPr>
              <a:t>declarado: </a:t>
            </a: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1800" b="1" dirty="0">
              <a:solidFill>
                <a:srgbClr val="F87508"/>
              </a:solidFill>
            </a:endParaRP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b="1" dirty="0">
                <a:solidFill>
                  <a:srgbClr val="F87508"/>
                </a:solidFill>
              </a:rPr>
              <a:t>       =&gt;</a:t>
            </a:r>
            <a:r>
              <a:rPr lang="es-ES" sz="1800" b="1" dirty="0">
                <a:solidFill>
                  <a:srgbClr val="00B0F0"/>
                </a:solidFill>
              </a:rPr>
              <a:t> Como una clase</a:t>
            </a:r>
            <a:endParaRPr lang="es-ES" sz="1800" dirty="0">
              <a:solidFill>
                <a:schemeClr val="bg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1AA4469-4B8E-FF26-0335-7E17BC435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2667" y="924900"/>
            <a:ext cx="4639733" cy="4131889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1944CBE-3986-3E9A-2B08-3CB1A3E866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734" y="2427111"/>
            <a:ext cx="3772607" cy="19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200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45;p14">
            <a:extLst>
              <a:ext uri="{FF2B5EF4-FFF2-40B4-BE49-F238E27FC236}">
                <a16:creationId xmlns:a16="http://schemas.microsoft.com/office/drawing/2014/main" id="{EC4821E7-0A92-BCD7-795C-BAC604AD943D}"/>
              </a:ext>
            </a:extLst>
          </p:cNvPr>
          <p:cNvSpPr txBox="1"/>
          <p:nvPr/>
        </p:nvSpPr>
        <p:spPr>
          <a:xfrm>
            <a:off x="3563782" y="595396"/>
            <a:ext cx="5463822" cy="4431952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b="1" dirty="0">
                <a:solidFill>
                  <a:schemeClr val="bg1"/>
                </a:solidFill>
              </a:rPr>
              <a:t>Un tipo enumerado </a:t>
            </a:r>
            <a:r>
              <a:rPr lang="es-ES" sz="1800" b="1" dirty="0">
                <a:solidFill>
                  <a:srgbClr val="FFFF00"/>
                </a:solidFill>
              </a:rPr>
              <a:t>puede tener </a:t>
            </a:r>
            <a:r>
              <a:rPr lang="es-ES" sz="1800" b="1" dirty="0">
                <a:solidFill>
                  <a:srgbClr val="00B0F0"/>
                </a:solidFill>
              </a:rPr>
              <a:t>campos</a:t>
            </a:r>
            <a:r>
              <a:rPr lang="es-ES" sz="1800" b="1" dirty="0">
                <a:solidFill>
                  <a:srgbClr val="FFFF00"/>
                </a:solidFill>
              </a:rPr>
              <a:t>, </a:t>
            </a:r>
            <a:r>
              <a:rPr lang="es-ES" sz="1800" b="1" dirty="0">
                <a:solidFill>
                  <a:srgbClr val="00B0F0"/>
                </a:solidFill>
              </a:rPr>
              <a:t>métodos</a:t>
            </a:r>
            <a:r>
              <a:rPr lang="es-ES" sz="1800" b="1" dirty="0">
                <a:solidFill>
                  <a:srgbClr val="FFFF00"/>
                </a:solidFill>
              </a:rPr>
              <a:t> y </a:t>
            </a:r>
            <a:r>
              <a:rPr lang="es-ES" sz="1800" b="1" dirty="0">
                <a:solidFill>
                  <a:srgbClr val="00B0F0"/>
                </a:solidFill>
              </a:rPr>
              <a:t>constructores</a:t>
            </a:r>
            <a:r>
              <a:rPr lang="es-ES" sz="1800" b="1" dirty="0">
                <a:solidFill>
                  <a:srgbClr val="FFFF00"/>
                </a:solidFill>
              </a:rPr>
              <a:t>, lo que permite que cada constante tenga estado y comportamiento. 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b="1" dirty="0">
                <a:solidFill>
                  <a:srgbClr val="FFFF00"/>
                </a:solidFill>
              </a:rPr>
              <a:t>Los constructores </a:t>
            </a:r>
            <a:r>
              <a:rPr lang="es-ES" sz="1800" b="1" dirty="0">
                <a:solidFill>
                  <a:schemeClr val="bg1"/>
                </a:solidFill>
              </a:rPr>
              <a:t>en enumeraciones </a:t>
            </a:r>
            <a:r>
              <a:rPr lang="es-ES" sz="1800" b="1" dirty="0">
                <a:solidFill>
                  <a:srgbClr val="FFFF00"/>
                </a:solidFill>
              </a:rPr>
              <a:t>se usan para inicializar los campos de cada constante.</a:t>
            </a: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b="1" dirty="0" err="1">
                <a:solidFill>
                  <a:srgbClr val="FFFF00"/>
                </a:solidFill>
              </a:rPr>
              <a:t>Implicitamente</a:t>
            </a:r>
            <a:r>
              <a:rPr lang="es-ES" sz="1800" b="1" dirty="0">
                <a:solidFill>
                  <a:srgbClr val="FFFF00"/>
                </a:solidFill>
              </a:rPr>
              <a:t> el constructor siempre es </a:t>
            </a:r>
            <a:r>
              <a:rPr lang="es-ES" sz="1800" b="1" dirty="0" err="1">
                <a:solidFill>
                  <a:srgbClr val="FFFF00"/>
                </a:solidFill>
              </a:rPr>
              <a:t>private</a:t>
            </a:r>
            <a:r>
              <a:rPr lang="es-ES" sz="1800" b="1" dirty="0">
                <a:solidFill>
                  <a:schemeClr val="bg1"/>
                </a:solidFill>
              </a:rPr>
              <a:t>, porque no tiene sentido instanciar manualmente nuevas constantes de una enumeración desde fuera de su definición.</a:t>
            </a:r>
            <a:endParaRPr lang="es-ES" sz="1800" b="1" dirty="0">
              <a:solidFill>
                <a:srgbClr val="FFFF00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16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600" dirty="0">
                <a:solidFill>
                  <a:schemeClr val="bg1"/>
                </a:solidFill>
              </a:rPr>
              <a:t>En este ejemplo puede verse como cada constante de la enumeración tiene una descripción asociada, que se refleja en el campo “color” de la clase, se establece a través de un constructor y se puede acceder mediante el método </a:t>
            </a:r>
            <a:r>
              <a:rPr lang="es-ES" sz="1600" dirty="0" err="1">
                <a:solidFill>
                  <a:schemeClr val="bg1"/>
                </a:solidFill>
              </a:rPr>
              <a:t>getColor</a:t>
            </a:r>
            <a:r>
              <a:rPr lang="es-ES" sz="1600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5" name="Google Shape;144;p14">
            <a:extLst>
              <a:ext uri="{FF2B5EF4-FFF2-40B4-BE49-F238E27FC236}">
                <a16:creationId xmlns:a16="http://schemas.microsoft.com/office/drawing/2014/main" id="{D2DFC39D-D0CC-1323-2D74-2F37D37C8FF5}"/>
              </a:ext>
            </a:extLst>
          </p:cNvPr>
          <p:cNvSpPr txBox="1"/>
          <p:nvPr/>
        </p:nvSpPr>
        <p:spPr>
          <a:xfrm>
            <a:off x="116396" y="3822"/>
            <a:ext cx="8911208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200" b="1" u="sng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USO DE LA CLASE ENUM CON CONSTRUCTOR Y CAMPOS: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8C0015C-971B-EE2D-1AD5-035C3F4B1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96" y="527012"/>
            <a:ext cx="3338004" cy="4568721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04566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158209" y="227871"/>
            <a:ext cx="3702266" cy="4847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2000" b="1" dirty="0">
                <a:solidFill>
                  <a:srgbClr val="FA9106"/>
                </a:solidFill>
                <a:latin typeface="Lato"/>
                <a:ea typeface="Lato"/>
                <a:cs typeface="Lato"/>
                <a:sym typeface="Lato"/>
              </a:rPr>
              <a:t>OTRO EJEMPLO DE USO DE LA CLASE ENUM CON CONSTRUCTOR Y CAMPOS</a:t>
            </a:r>
            <a:endParaRPr lang="es-ES" sz="18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18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1800" dirty="0">
              <a:solidFill>
                <a:schemeClr val="bg1"/>
              </a:solidFill>
            </a:endParaRPr>
          </a:p>
          <a:p>
            <a:pPr marL="127000" lvl="0" algn="just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endParaRPr lang="es-ES" sz="1800" dirty="0">
              <a:solidFill>
                <a:schemeClr val="bg1"/>
              </a:solidFill>
            </a:endParaRPr>
          </a:p>
          <a:p>
            <a:pPr marL="127000" lvl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dirty="0">
                <a:solidFill>
                  <a:schemeClr val="bg1"/>
                </a:solidFill>
              </a:rPr>
              <a:t>Los campos de la clase </a:t>
            </a:r>
            <a:r>
              <a:rPr lang="es-ES" sz="1800" dirty="0" err="1">
                <a:solidFill>
                  <a:schemeClr val="bg1"/>
                </a:solidFill>
              </a:rPr>
              <a:t>enum</a:t>
            </a:r>
            <a:r>
              <a:rPr lang="es-ES" sz="1800" dirty="0">
                <a:solidFill>
                  <a:schemeClr val="bg1"/>
                </a:solidFill>
              </a:rPr>
              <a:t> pueden ser declarados como final (como en este ejemplo) si se asignan una vez a través del constructor de la enumeración y no están destinados a cambiar (lo cual es lo más común)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4E494F-82C0-1E43-FDFF-7D2C2A999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1378" y="132613"/>
            <a:ext cx="4594413" cy="4898993"/>
          </a:xfrm>
          <a:prstGeom prst="rect">
            <a:avLst/>
          </a:prstGeom>
          <a:ln w="38100">
            <a:solidFill>
              <a:srgbClr val="FFFF00"/>
            </a:solidFill>
          </a:ln>
        </p:spPr>
      </p:pic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07F4FC46-B3D3-F481-7293-9927EB21E352}"/>
              </a:ext>
            </a:extLst>
          </p:cNvPr>
          <p:cNvSpPr/>
          <p:nvPr/>
        </p:nvSpPr>
        <p:spPr>
          <a:xfrm>
            <a:off x="2470964" y="1318847"/>
            <a:ext cx="1783644" cy="406399"/>
          </a:xfrm>
          <a:prstGeom prst="rightArrow">
            <a:avLst/>
          </a:prstGeom>
          <a:solidFill>
            <a:srgbClr val="FA910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5909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5;p14">
            <a:extLst>
              <a:ext uri="{FF2B5EF4-FFF2-40B4-BE49-F238E27FC236}">
                <a16:creationId xmlns:a16="http://schemas.microsoft.com/office/drawing/2014/main" id="{7B5A91CA-02A3-FB7A-4F35-0491520740D3}"/>
              </a:ext>
            </a:extLst>
          </p:cNvPr>
          <p:cNvSpPr txBox="1"/>
          <p:nvPr/>
        </p:nvSpPr>
        <p:spPr>
          <a:xfrm>
            <a:off x="261448" y="923698"/>
            <a:ext cx="4096063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dirty="0">
                <a:solidFill>
                  <a:schemeClr val="bg1"/>
                </a:solidFill>
              </a:rPr>
              <a:t>Las enumeraciones pueden tener métodos, tanto abstractos como concretos. </a:t>
            </a:r>
          </a:p>
          <a:p>
            <a:pPr marL="1270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</a:pPr>
            <a:r>
              <a:rPr lang="es-ES" sz="1800" dirty="0">
                <a:solidFill>
                  <a:schemeClr val="bg1"/>
                </a:solidFill>
              </a:rPr>
              <a:t>Esto permite definir comportamientos personalizados para cada constante</a:t>
            </a:r>
          </a:p>
        </p:txBody>
      </p:sp>
      <p:sp>
        <p:nvSpPr>
          <p:cNvPr id="5" name="Google Shape;144;p14">
            <a:extLst>
              <a:ext uri="{FF2B5EF4-FFF2-40B4-BE49-F238E27FC236}">
                <a16:creationId xmlns:a16="http://schemas.microsoft.com/office/drawing/2014/main" id="{35BF1ACA-1C63-A8D8-AC24-55CCCD8215BC}"/>
              </a:ext>
            </a:extLst>
          </p:cNvPr>
          <p:cNvSpPr txBox="1"/>
          <p:nvPr/>
        </p:nvSpPr>
        <p:spPr>
          <a:xfrm>
            <a:off x="0" y="0"/>
            <a:ext cx="9144000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u="sng" dirty="0">
                <a:solidFill>
                  <a:srgbClr val="F87508"/>
                </a:solidFill>
                <a:latin typeface="Lato"/>
                <a:ea typeface="Lato"/>
                <a:cs typeface="Lato"/>
                <a:sym typeface="Lato"/>
              </a:rPr>
              <a:t>USO DE LA CLASE ENUM CON METODOS: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460E3F-FAE2-9D10-1FB5-3DF2A9663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90" y="553968"/>
            <a:ext cx="4276685" cy="4502434"/>
          </a:xfrm>
          <a:prstGeom prst="rect">
            <a:avLst/>
          </a:prstGeom>
          <a:ln w="57150">
            <a:solidFill>
              <a:srgbClr val="FFFF00"/>
            </a:solidFill>
          </a:ln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FE8D462-426D-093F-577B-AA90303ED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5" y="3555555"/>
            <a:ext cx="4568252" cy="1500847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090921284"/>
      </p:ext>
    </p:extLst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</TotalTime>
  <Words>727</Words>
  <Application>Microsoft Office PowerPoint</Application>
  <PresentationFormat>Presentación en pantalla (16:9)</PresentationFormat>
  <Paragraphs>68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Symbol</vt:lpstr>
      <vt:lpstr>Lato</vt:lpstr>
      <vt:lpstr>Arial</vt:lpstr>
      <vt:lpstr>Montserrat</vt:lpstr>
      <vt:lpstr>Focus</vt:lpstr>
      <vt:lpstr>Programación II Desarrollo en Java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Carolina Archuby</cp:lastModifiedBy>
  <cp:revision>30</cp:revision>
  <dcterms:modified xsi:type="dcterms:W3CDTF">2024-09-05T16:33:45Z</dcterms:modified>
</cp:coreProperties>
</file>