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87" r:id="rId14"/>
    <p:sldId id="290" r:id="rId15"/>
    <p:sldId id="291" r:id="rId16"/>
    <p:sldId id="270" r:id="rId17"/>
    <p:sldId id="288" r:id="rId18"/>
    <p:sldId id="289" r:id="rId19"/>
    <p:sldId id="269" r:id="rId20"/>
    <p:sldId id="281" r:id="rId21"/>
    <p:sldId id="275" r:id="rId22"/>
    <p:sldId id="283" r:id="rId23"/>
    <p:sldId id="282" r:id="rId24"/>
    <p:sldId id="292" r:id="rId25"/>
    <p:sldId id="284" r:id="rId26"/>
    <p:sldId id="293" r:id="rId27"/>
    <p:sldId id="300" r:id="rId28"/>
    <p:sldId id="294" r:id="rId29"/>
    <p:sldId id="286" r:id="rId30"/>
    <p:sldId id="285" r:id="rId31"/>
    <p:sldId id="297" r:id="rId32"/>
    <p:sldId id="298" r:id="rId33"/>
    <p:sldId id="299" r:id="rId34"/>
    <p:sldId id="277" r:id="rId35"/>
    <p:sldId id="295" r:id="rId36"/>
    <p:sldId id="296" r:id="rId37"/>
    <p:sldId id="272" r:id="rId38"/>
    <p:sldId id="302" r:id="rId39"/>
    <p:sldId id="301" r:id="rId40"/>
    <p:sldId id="273" r:id="rId41"/>
    <p:sldId id="303" r:id="rId42"/>
    <p:sldId id="304" r:id="rId43"/>
  </p:sldIdLst>
  <p:sldSz cx="9144000" cy="5143500" type="screen16x9"/>
  <p:notesSz cx="6858000" cy="9144000"/>
  <p:embeddedFontLst>
    <p:embeddedFont>
      <p:font typeface="Lato" panose="020F0502020204030203" pitchFamily="34" charset="0"/>
      <p:regular r:id="rId45"/>
      <p:bold r:id="rId46"/>
      <p:italic r:id="rId47"/>
      <p:boldItalic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0B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29374c16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29374c16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9374c1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9374c1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29374c16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29374c16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01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60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0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76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29374c16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29374c16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29374c1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29374c1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29374c1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29374c1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3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86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56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587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70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641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134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528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485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7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29374c1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29374c1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497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60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440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170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013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1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27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53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581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8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29374c1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29374c1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01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052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9374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9374c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51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9374c16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9374c16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9374c1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29374c1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29374c16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29374c16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29374c1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29374c16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29374c1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29374c16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489" y="4314837"/>
            <a:ext cx="1952099" cy="572337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589" y="256326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400306"/>
            <a:ext cx="5282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 9</a:t>
            </a:r>
            <a:endParaRPr sz="2400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Interfaces. Comparable.</a:t>
            </a:r>
            <a:endParaRPr sz="2400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FFDE5D05-FFD5-156C-4206-5B81F725E23E}"/>
              </a:ext>
            </a:extLst>
          </p:cNvPr>
          <p:cNvSpPr txBox="1"/>
          <p:nvPr/>
        </p:nvSpPr>
        <p:spPr>
          <a:xfrm>
            <a:off x="439888" y="3825757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462300" y="211023"/>
            <a:ext cx="82194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r>
              <a:rPr lang="es-419" sz="1800" dirty="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dirty="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● No nos tenemos que preocupar por los rinocerontes o los lobos.</a:t>
            </a:r>
            <a:endParaRPr sz="1800" dirty="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● Los métodos están en las clases a las que pertenecen.</a:t>
            </a:r>
            <a:endParaRPr sz="1800" dirty="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● El gato y el perro implementan su comportamiento sin que los demás animales se enteren.</a:t>
            </a:r>
            <a:endParaRPr sz="1800" dirty="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62300" y="2465874"/>
            <a:ext cx="81063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Contras</a:t>
            </a: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● Hay que definir un contrato sobre las acciones que una mascota puede realizar.</a:t>
            </a:r>
            <a:endParaRPr sz="18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● No estamos usando polimorfismo. No podemos usar Animal como tipo polimórfico. Porque no vamos a poder llamar un método de una mascota en un Animal.</a:t>
            </a:r>
            <a:endParaRPr sz="18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79022"/>
            <a:ext cx="8963378" cy="495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298774" y="0"/>
            <a:ext cx="7964694" cy="504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¿Y ahora? ¿Qué hacemos?</a:t>
            </a:r>
            <a:endParaRPr sz="27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Una forma de tener el comportamiento de mascotas solo en las clases necesarias.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Una forma de tomar ventaja del polimorfismo.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Una forma de garantizar que todos los métodos definidos poseen la misma signatura, un  “contrato”.</a:t>
            </a:r>
          </a:p>
          <a:p>
            <a:pPr algn="ctr"/>
            <a:r>
              <a:rPr lang="es-419" sz="27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</a:p>
          <a:p>
            <a:pPr algn="ctr"/>
            <a:endParaRPr lang="es-419" sz="27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s-419" sz="32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¡Las interfaces!!!</a:t>
            </a:r>
            <a:endParaRPr sz="32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FDA8BB-D258-55F8-BEDA-AB307805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56" y="3014132"/>
            <a:ext cx="2531343" cy="2127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144850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- CONCEPTO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417690" y="1173213"/>
            <a:ext cx="817422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Una interfaz es un tipo de referencia similar a una clase abstracta que define un </a:t>
            </a: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conjunto de </a:t>
            </a:r>
            <a:r>
              <a:rPr lang="es-419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MÉTODOS</a:t>
            </a: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sin implementación y de </a:t>
            </a:r>
            <a:r>
              <a:rPr lang="es-419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CONSTANTES</a:t>
            </a: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que una clase puede implementar.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La finalidad de las interfaces es definir comportamientos que una o varias clases necesitan implementar, definir el formato que deben de tener determinados métodos que han de implementar ciertas clases.</a:t>
            </a:r>
          </a:p>
        </p:txBody>
      </p:sp>
    </p:spTree>
    <p:extLst>
      <p:ext uri="{BB962C8B-B14F-4D97-AF65-F5344CB8AC3E}">
        <p14:creationId xmlns:p14="http://schemas.microsoft.com/office/powerpoint/2010/main" val="212511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144850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- CONCEPTO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417689" y="970535"/>
            <a:ext cx="8421511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Normalmente una interfaz se compone de un conjunto de declaraciones de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cabeceras de métodos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(sin implementar, de forma similar a un método abstracto) que especifican un protocolo de comportamiento para una o varias clases. Pero también puede emplearse para declarar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constantes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que luego puedan ser utilizadas por otras clases.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interfaz es similar a una clase abstracta llevada al límite, en la que todos sus métodos son abstractos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307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144850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– Ejemplo: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8178EA-A96C-947A-1381-54F458FF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2" y="1014195"/>
            <a:ext cx="8633926" cy="32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61244" y="32323"/>
            <a:ext cx="609293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- ¿Cómo se usan?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361244" y="725121"/>
            <a:ext cx="8421511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chemeClr val="lt1"/>
                </a:solidFill>
                <a:latin typeface="+mj-lt"/>
                <a:ea typeface="Lato"/>
                <a:cs typeface="Lato"/>
              </a:rPr>
              <a:t>La declaración de una interfaz es similar a una clase, aunque EMPLEA LA PALABRA RESERVADA 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"</a:t>
            </a:r>
            <a:r>
              <a:rPr lang="es-419" sz="1800" b="1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INTERFACE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" EN LUGAR DE "CLASS", NO INCLUYE LA DECLARACIÓN DE VARIABLES, Y </a:t>
            </a:r>
            <a:r>
              <a:rPr lang="es-419" sz="1800" b="1" dirty="0">
                <a:solidFill>
                  <a:srgbClr val="00B0F0"/>
                </a:solidFill>
                <a:latin typeface="+mj-lt"/>
                <a:ea typeface="Lato"/>
                <a:cs typeface="Lato"/>
                <a:sym typeface="Lato"/>
              </a:rPr>
              <a:t>LOS MÉTODOS QUE SE DEFINEN EN LA INTERFAZ NO TIENEN CUERPO </a:t>
            </a:r>
            <a:r>
              <a:rPr lang="es-419" sz="18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(es decir, no se implementan, sólo incluyen las cabeceras).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" name="Google Shape;211;p27">
            <a:extLst>
              <a:ext uri="{FF2B5EF4-FFF2-40B4-BE49-F238E27FC236}">
                <a16:creationId xmlns:a16="http://schemas.microsoft.com/office/drawing/2014/main" id="{748D499D-0D36-0D23-BFF8-777CC6E40499}"/>
              </a:ext>
            </a:extLst>
          </p:cNvPr>
          <p:cNvSpPr txBox="1"/>
          <p:nvPr/>
        </p:nvSpPr>
        <p:spPr>
          <a:xfrm>
            <a:off x="469613" y="4341766"/>
            <a:ext cx="1863699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Por ejemplo:</a:t>
            </a:r>
            <a:endParaRPr lang="es-419" sz="1800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73D864-21CB-0215-96CA-463E4545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12" y="2387084"/>
            <a:ext cx="4727614" cy="15188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0B650F-F54A-B72A-7BE1-B5760346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049" y="4131733"/>
            <a:ext cx="4156300" cy="943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61244" y="122271"/>
            <a:ext cx="609293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- ¿Cómo se usan?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361244" y="832636"/>
            <a:ext cx="8421511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</a:t>
            </a:r>
            <a:r>
              <a:rPr lang="es-419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Las clases que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implementan</a:t>
            </a:r>
            <a:r>
              <a:rPr lang="es-419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una interfaz están obligadas a  proporcionar una implementación para todos los métodos definidos en la interfaz,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bien declararse como clase </a:t>
            </a:r>
            <a:r>
              <a:rPr lang="es-ES" sz="20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</a:t>
            </a:r>
            <a:r>
              <a:rPr lang="es-419" sz="20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</a:t>
            </a:r>
            <a:endParaRPr sz="20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Para implementar una interfaz en una clase, se usa la palabra clave "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implements</a:t>
            </a:r>
            <a:r>
              <a:rPr lang="es-419" sz="20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" en la declaración de la clase, seguida del nombre de la interfaz.</a:t>
            </a:r>
          </a:p>
        </p:txBody>
      </p:sp>
    </p:spTree>
    <p:extLst>
      <p:ext uri="{BB962C8B-B14F-4D97-AF65-F5344CB8AC3E}">
        <p14:creationId xmlns:p14="http://schemas.microsoft.com/office/powerpoint/2010/main" val="231928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539045" y="278719"/>
            <a:ext cx="328496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UML de una interfaz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46E7BD-AAD2-9A34-FFA2-4536EC5C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5" y="1240181"/>
            <a:ext cx="8065910" cy="37551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9FCD90-B653-0479-C43C-4263BB3EABBB}"/>
              </a:ext>
            </a:extLst>
          </p:cNvPr>
          <p:cNvSpPr txBox="1"/>
          <p:nvPr/>
        </p:nvSpPr>
        <p:spPr>
          <a:xfrm>
            <a:off x="4751294" y="280022"/>
            <a:ext cx="4254683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FF0000"/>
                </a:solidFill>
              </a:rPr>
              <a:t>Se antepone &lt;&lt;interface&gt;&gt; al </a:t>
            </a:r>
            <a:r>
              <a:rPr lang="es-ES" sz="1800" b="1">
                <a:solidFill>
                  <a:srgbClr val="FF0000"/>
                </a:solidFill>
              </a:rPr>
              <a:t>nombre </a:t>
            </a:r>
            <a:endParaRPr lang="es-ES" sz="1800" b="1" dirty="0">
              <a:solidFill>
                <a:srgbClr val="FF000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39A95B4-5081-CF8C-8C7C-E4D6C0CA74E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56000" y="649354"/>
            <a:ext cx="3322636" cy="897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5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714378"/>
            <a:ext cx="8734796" cy="442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0;p27">
            <a:extLst>
              <a:ext uri="{FF2B5EF4-FFF2-40B4-BE49-F238E27FC236}">
                <a16:creationId xmlns:a16="http://schemas.microsoft.com/office/drawing/2014/main" id="{8B3E93D7-A847-BDA3-0D3A-F6398555C489}"/>
              </a:ext>
            </a:extLst>
          </p:cNvPr>
          <p:cNvSpPr txBox="1"/>
          <p:nvPr/>
        </p:nvSpPr>
        <p:spPr>
          <a:xfrm>
            <a:off x="204600" y="221966"/>
            <a:ext cx="873479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ahora solucionemos el problema de las mascotas con una interfaz: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4613"/>
            <a:ext cx="8839200" cy="44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E0468B8-3149-198B-06AD-2CB3383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9" y="34182"/>
            <a:ext cx="3036711" cy="2147425"/>
          </a:xfrm>
          <a:prstGeom prst="rect">
            <a:avLst/>
          </a:prstGeom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DA59F5BF-5EAC-4C87-3758-ECFFFE1CA166}"/>
              </a:ext>
            </a:extLst>
          </p:cNvPr>
          <p:cNvSpPr txBox="1"/>
          <p:nvPr/>
        </p:nvSpPr>
        <p:spPr>
          <a:xfrm>
            <a:off x="166220" y="2393979"/>
            <a:ext cx="2543113" cy="2677626"/>
          </a:xfrm>
          <a:prstGeom prst="rect">
            <a:avLst/>
          </a:prstGeom>
          <a:noFill/>
          <a:ln w="28575">
            <a:solidFill>
              <a:srgbClr val="F5860B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Todos los métodos dentro de la interfaz son públicos y abstractos por defecto. En consecuencia, cada clase que implemente la interfaz debe implementar los métodos </a:t>
            </a:r>
            <a:endParaRPr lang="es-E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8A7796-25C8-8B8F-D0A6-31031B6FB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516" y="2571750"/>
            <a:ext cx="5909715" cy="25375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20679F4-13A2-384C-3199-76ABEEC8F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156" y="159105"/>
            <a:ext cx="4947076" cy="2248132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0EE21AA-5DBC-9073-A31E-F662140C3E76}"/>
              </a:ext>
            </a:extLst>
          </p:cNvPr>
          <p:cNvCxnSpPr/>
          <p:nvPr/>
        </p:nvCxnSpPr>
        <p:spPr>
          <a:xfrm flipV="1">
            <a:off x="2438400" y="1614311"/>
            <a:ext cx="2133600" cy="1501422"/>
          </a:xfrm>
          <a:prstGeom prst="straightConnector1">
            <a:avLst/>
          </a:prstGeom>
          <a:ln w="57150">
            <a:solidFill>
              <a:srgbClr val="F586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93CC37-A71A-EA96-BBF9-66A7B9FA0FBB}"/>
              </a:ext>
            </a:extLst>
          </p:cNvPr>
          <p:cNvCxnSpPr>
            <a:cxnSpLocks/>
          </p:cNvCxnSpPr>
          <p:nvPr/>
        </p:nvCxnSpPr>
        <p:spPr>
          <a:xfrm>
            <a:off x="2438400" y="3115733"/>
            <a:ext cx="1123263" cy="798403"/>
          </a:xfrm>
          <a:prstGeom prst="straightConnector1">
            <a:avLst/>
          </a:prstGeom>
          <a:ln w="57150">
            <a:solidFill>
              <a:srgbClr val="F586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8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14489" y="128155"/>
            <a:ext cx="60929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Otro ejemplo de uso de interfaces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FAEA8F-390B-7A30-3D49-1B170616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682123"/>
            <a:ext cx="8906933" cy="43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03200" y="254313"/>
            <a:ext cx="851182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otro ejemplo de uso de interfaces para declaración de constantes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1A7BDE-DF87-7E98-8642-EB78813F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18" y="2103301"/>
            <a:ext cx="527758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38667" y="179356"/>
            <a:ext cx="830862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vs Clases abstractas: Herencia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1244" y="955938"/>
            <a:ext cx="8421511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Una clase abstracta pertenece a una jerarquía de clases mientras que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interfaz no pertenece a una jerarquía de clases.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consecuencia,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clases sin relación de herencia pueden implementar la misma interfaz. </a:t>
            </a:r>
            <a:r>
              <a:rPr lang="es-E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INTERFACES CAPTURAN SIMILITUDES ENTRE CLASES NO RELACIONADAS SIN FORZAR UNA RELACION ENTRE ELLAS.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 lo general, una interfaz se utiliza cuando clases no relacionadas necesitan compartir métodos y constantes comunes. Esto permite que los objetos de clases no relacionadas se procesen en forma polimórfica; los objetos de clases que implementan la misma interfaz pueden responder a las mismas llamadas a métodos.</a:t>
            </a:r>
            <a:endParaRPr lang="es-AR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7128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38667" y="179356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Por ejemplo: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652883-0F3A-3A67-AFA2-BF9E7FB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22" y="1072515"/>
            <a:ext cx="6295756" cy="37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2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38666" y="144850"/>
            <a:ext cx="842151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vs Clases abstractas: Métodos abstractos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38665" y="1170554"/>
            <a:ext cx="8421511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419" sz="2000" b="1" dirty="0">
                <a:solidFill>
                  <a:srgbClr val="FFFF00"/>
                </a:solidFill>
                <a:latin typeface="+mn-lt"/>
                <a:ea typeface="Lato"/>
                <a:cs typeface="Lato"/>
                <a:sym typeface="Lato"/>
              </a:rPr>
              <a:t>=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&gt;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clase abstracta puede tener tanto métodos concretos como métodos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asbtractos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 no puede implementar los métodos declarados como abstractos.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interfaz 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sólo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puede tener métodos abstractos, no  puede implementar 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ningún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método.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b="1" dirty="0">
              <a:solidFill>
                <a:srgbClr val="FFFF00"/>
              </a:solidFill>
              <a:latin typeface="+mn-lt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+mn-lt"/>
                <a:ea typeface="Lato"/>
                <a:cs typeface="Lato"/>
                <a:sym typeface="Lato"/>
              </a:rPr>
              <a:t>=&gt; </a:t>
            </a:r>
            <a:r>
              <a:rPr lang="es-ES" sz="2000" dirty="0">
                <a:solidFill>
                  <a:schemeClr val="bg1"/>
                </a:solidFill>
                <a:latin typeface="+mn-lt"/>
              </a:rPr>
              <a:t>Todos los métodos de una interfaz son abstractos y públicos de forma implícita, no hace falta declararlo así explícitamente. </a:t>
            </a:r>
          </a:p>
        </p:txBody>
      </p:sp>
    </p:spTree>
    <p:extLst>
      <p:ext uri="{BB962C8B-B14F-4D97-AF65-F5344CB8AC3E}">
        <p14:creationId xmlns:p14="http://schemas.microsoft.com/office/powerpoint/2010/main" val="364340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38666" y="144850"/>
            <a:ext cx="842151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vs Clases abstractas: Variables de instancia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38666" y="1221538"/>
            <a:ext cx="8421511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interfaz no puede contener variables de instancia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es una clase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 por ende </a:t>
            </a:r>
            <a:r>
              <a:rPr lang="es-E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es posible crear objetos de una interfaz </a:t>
            </a:r>
            <a:r>
              <a:rPr lang="es-ES" sz="20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(no hace falta aclararlo con </a:t>
            </a:r>
            <a:r>
              <a:rPr lang="es-ES" sz="2000" i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abstract</a:t>
            </a:r>
            <a:r>
              <a:rPr lang="es-ES" sz="20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, es implícito).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Por ello, tampoco puede contener constructores. Sólo puede contener constantes y métodos sin implementar</a:t>
            </a:r>
            <a:r>
              <a:rPr lang="es-ES" sz="20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.</a:t>
            </a:r>
          </a:p>
          <a:p>
            <a:pPr algn="just"/>
            <a:endParaRPr lang="es-ES" sz="2000" i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  <a:p>
            <a:pPr algn="just"/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  <a:p>
            <a:pPr algn="just"/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Una clase abstracta tampoco puede instanciarse, pero sí puede contener variables de instancia, constructores, constantes y métodos tanto concretos como abstractos, lo que permite que las subclases hereden y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itilicen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roxima Nova"/>
              </a:rPr>
              <a:t> estos campos.</a:t>
            </a: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70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338666" y="144850"/>
            <a:ext cx="842151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vs Clases abstractas: Herencia múltiple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508000" y="957769"/>
            <a:ext cx="825217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Una clase sólo puede </a:t>
            </a:r>
            <a:r>
              <a:rPr lang="es-ES" sz="2000" b="1" u="sng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heredar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una clase padre (herencia simple). En cambio, </a:t>
            </a:r>
            <a:r>
              <a:rPr lang="es-AR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 las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interfaces existe una suerte de herencia múltiple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6BC27A-848B-96F3-DE80-F71A8741C116}"/>
              </a:ext>
            </a:extLst>
          </p:cNvPr>
          <p:cNvSpPr txBox="1"/>
          <p:nvPr/>
        </p:nvSpPr>
        <p:spPr>
          <a:xfrm>
            <a:off x="507999" y="1986132"/>
            <a:ext cx="82521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 clase puede implementar una o varias interfaces, en cuyo caso debe implementar los métodos existentes en todas las interfaces.</a:t>
            </a:r>
          </a:p>
          <a:p>
            <a:pPr algn="just"/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NombreClase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implements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Interface1, Interface2, Interface3 { … } </a:t>
            </a:r>
          </a:p>
          <a:p>
            <a:pPr algn="just"/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 </a:t>
            </a:r>
            <a:r>
              <a:rPr lang="es-AR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clase puede heredar otra clase e implementar al mismo tiempo una o varias interfaces:</a:t>
            </a:r>
          </a:p>
          <a:p>
            <a:pPr algn="just"/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ClaseB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extends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ClaseA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implements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Interface1, Interface2{ … } </a:t>
            </a:r>
          </a:p>
          <a:p>
            <a:pPr algn="just"/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 </a:t>
            </a:r>
            <a:r>
              <a:rPr lang="es-AR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interfaz a su vez puede heredar de una o varias interfaces:</a:t>
            </a:r>
          </a:p>
          <a:p>
            <a:pPr algn="just"/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MiInterfaz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1800" i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extends</a:t>
            </a:r>
            <a:r>
              <a:rPr lang="es-AR" sz="1800" i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Interface1, Interface2 { … } </a:t>
            </a:r>
          </a:p>
        </p:txBody>
      </p:sp>
    </p:spTree>
    <p:extLst>
      <p:ext uri="{BB962C8B-B14F-4D97-AF65-F5344CB8AC3E}">
        <p14:creationId xmlns:p14="http://schemas.microsoft.com/office/powerpoint/2010/main" val="829202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F8AB5A8-8E3C-4C82-4D4C-10A4A81D3623}"/>
              </a:ext>
            </a:extLst>
          </p:cNvPr>
          <p:cNvSpPr txBox="1"/>
          <p:nvPr/>
        </p:nvSpPr>
        <p:spPr>
          <a:xfrm>
            <a:off x="430786" y="1366006"/>
            <a:ext cx="8282424" cy="326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 </a:t>
            </a: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 clase </a:t>
            </a:r>
            <a:r>
              <a:rPr lang="es-AR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absracta</a:t>
            </a: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pertenece a una jerarquía de clases, restringiendo su uso a una relación </a:t>
            </a:r>
            <a:r>
              <a:rPr lang="es-AR"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padre-hijo entre </a:t>
            </a: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clase abstracta y sus subclases.</a:t>
            </a:r>
          </a:p>
          <a:p>
            <a:pPr>
              <a:lnSpc>
                <a:spcPct val="150000"/>
              </a:lnSpc>
            </a:pPr>
            <a:endParaRPr lang="es-AR" sz="2000" i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AR" sz="2000" i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 </a:t>
            </a: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interfaz no pertenece a la jerarquía de clases de una clase que la implementa</a:t>
            </a:r>
            <a:endParaRPr lang="es-AR" sz="2000" i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AR" sz="2000" i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210;p27">
            <a:extLst>
              <a:ext uri="{FF2B5EF4-FFF2-40B4-BE49-F238E27FC236}">
                <a16:creationId xmlns:a16="http://schemas.microsoft.com/office/drawing/2014/main" id="{6F207F06-5D2C-B29B-ED94-C32B820D4452}"/>
              </a:ext>
            </a:extLst>
          </p:cNvPr>
          <p:cNvSpPr txBox="1"/>
          <p:nvPr/>
        </p:nvSpPr>
        <p:spPr>
          <a:xfrm>
            <a:off x="361243" y="387451"/>
            <a:ext cx="842151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vs Clases abstractas: Jerarquía de clases.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203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0" y="0"/>
            <a:ext cx="8885208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cómo lograr “herencia múltiple” a través de Interfaces </a:t>
            </a:r>
            <a:endParaRPr sz="22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34221-457A-D1AD-75C6-3D7B1012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" y="1027289"/>
            <a:ext cx="2727218" cy="36157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659828-B5CA-E16F-A683-2109D71C8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378" y="584745"/>
            <a:ext cx="6221095" cy="44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7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413"/>
            <a:ext cx="8839200" cy="472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274473-6ACC-F48D-00B5-B3771B37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40" y="312691"/>
            <a:ext cx="2387560" cy="80361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415783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COMO TIPO DE DATO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161365" y="1675461"/>
            <a:ext cx="8677835" cy="213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82980" marR="154305" indent="-821690" algn="ctr">
              <a:lnSpc>
                <a:spcPct val="150000"/>
              </a:lnSpc>
              <a:spcBef>
                <a:spcPts val="220"/>
              </a:spcBef>
            </a:pPr>
            <a:r>
              <a:rPr lang="es-ES" sz="2000" dirty="0">
                <a:solidFill>
                  <a:schemeClr val="bg1"/>
                </a:solidFill>
                <a:latin typeface="+mn-lt"/>
                <a:cs typeface="Carlito"/>
              </a:rPr>
              <a:t>LA INTERFAZ ES UN TIPO DE DATO DE REFERENCIA, POR ENDE</a:t>
            </a:r>
          </a:p>
          <a:p>
            <a:pPr marL="982980" marR="154305" indent="-821690" algn="ctr">
              <a:lnSpc>
                <a:spcPct val="150000"/>
              </a:lnSpc>
              <a:spcBef>
                <a:spcPts val="220"/>
              </a:spcBef>
            </a:pPr>
            <a:r>
              <a:rPr lang="es-ES" sz="2000" dirty="0">
                <a:solidFill>
                  <a:schemeClr val="bg1"/>
                </a:solidFill>
                <a:latin typeface="+mn-lt"/>
                <a:cs typeface="Carlito"/>
              </a:rPr>
              <a:t>      </a:t>
            </a:r>
            <a:r>
              <a:rPr lang="es-ES" sz="2000" b="1" u="sng" dirty="0">
                <a:solidFill>
                  <a:srgbClr val="00B0F0"/>
                </a:solidFill>
                <a:latin typeface="+mn-lt"/>
                <a:cs typeface="Carlito"/>
              </a:rPr>
              <a:t>PUEDE UTILIZARSE COMO TIPO DE DATO DEL OBJETO </a:t>
            </a:r>
          </a:p>
          <a:p>
            <a:pPr marL="982980" marR="154305" indent="-821690" algn="ctr">
              <a:lnSpc>
                <a:spcPct val="150000"/>
              </a:lnSpc>
              <a:spcBef>
                <a:spcPts val="220"/>
              </a:spcBef>
            </a:pPr>
            <a:r>
              <a:rPr lang="es-ES" sz="2000" dirty="0">
                <a:solidFill>
                  <a:schemeClr val="bg1"/>
                </a:solidFill>
                <a:latin typeface="+mn-lt"/>
                <a:cs typeface="Carlito"/>
              </a:rPr>
              <a:t>      (ARGUMENTO DE MÉTODOS </a:t>
            </a:r>
          </a:p>
          <a:p>
            <a:pPr marL="982980" marR="154305" indent="-821690" algn="ctr">
              <a:lnSpc>
                <a:spcPct val="150000"/>
              </a:lnSpc>
              <a:spcBef>
                <a:spcPts val="220"/>
              </a:spcBef>
            </a:pPr>
            <a:r>
              <a:rPr lang="es-ES" sz="2000" dirty="0">
                <a:solidFill>
                  <a:schemeClr val="bg1"/>
                </a:solidFill>
                <a:latin typeface="+mn-lt"/>
                <a:cs typeface="Carlito"/>
              </a:rPr>
              <a:t>Y UNA DECLARACIÓN DE VARIABLES)</a:t>
            </a:r>
          </a:p>
        </p:txBody>
      </p:sp>
    </p:spTree>
    <p:extLst>
      <p:ext uri="{BB962C8B-B14F-4D97-AF65-F5344CB8AC3E}">
        <p14:creationId xmlns:p14="http://schemas.microsoft.com/office/powerpoint/2010/main" val="3395407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415783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INTERFACES COMO TIPO DE DATO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417689" y="1324565"/>
            <a:ext cx="8260146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154305" algn="just">
              <a:lnSpc>
                <a:spcPct val="150000"/>
              </a:lnSpc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Cuando declaramos una interfaz, estamos definiendo un nuevo tipo de referencia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R="154305" algn="just">
              <a:lnSpc>
                <a:spcPct val="150000"/>
              </a:lnSpc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154305" algn="just">
              <a:lnSpc>
                <a:spcPct val="150000"/>
              </a:lnSpc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2000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Este tipo puede ser utilizado en cualquier lugar donde se esperaría un tipo de dato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incluyendo, variables, parámetros de métodos y valores de retorno. </a:t>
            </a:r>
          </a:p>
        </p:txBody>
      </p:sp>
    </p:spTree>
    <p:extLst>
      <p:ext uri="{BB962C8B-B14F-4D97-AF65-F5344CB8AC3E}">
        <p14:creationId xmlns:p14="http://schemas.microsoft.com/office/powerpoint/2010/main" val="2358549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66166" y="90802"/>
            <a:ext cx="806026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Ventajas del uso de la interfaz como tipo de dato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466166" y="675547"/>
            <a:ext cx="8260146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154305" algn="just"/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puede escribir el código de manera que opere con interfaces en lugar de con clases -&gt; En consecuencia,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código va a ser más flexible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porque en cualquier método, colección o lugar donde se espera recibir un objeto, no necesito usar un objeto de la misma clase u otra clase hija,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puedo usar cualquier objeto de cualquier clase que implemente la interfaz, sin depender de la herencia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R="154305" algn="just"/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154305" algn="just"/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garantiza que cualquier objeto asignado a este tipo de referencia cumple con un contrato específico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(es decir, implementa los métodos definidos por la interfaz)</a:t>
            </a:r>
          </a:p>
          <a:p>
            <a:pPr marR="154305" algn="just"/>
            <a:endParaRPr lang="es-E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154305" algn="just"/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Este enfoque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una manifestación del principio de polimorfismo y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permite que múltiples tipos de objetos que no pertenecen a una misma jerarquía de clases sean manejados de manera uniforme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72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17689" y="203200"/>
            <a:ext cx="363502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Un ejemplo de interfaces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como tipo de dato: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663387-09BD-6085-B48E-746BA57B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56" y="86012"/>
            <a:ext cx="4741333" cy="501542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9EA64-42E6-C582-F2C6-DD6E02523FCD}"/>
              </a:ext>
            </a:extLst>
          </p:cNvPr>
          <p:cNvSpPr txBox="1"/>
          <p:nvPr/>
        </p:nvSpPr>
        <p:spPr>
          <a:xfrm>
            <a:off x="301978" y="1428331"/>
            <a:ext cx="37507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 este ejemplo, </a:t>
            </a:r>
            <a:r>
              <a:rPr lang="es-ES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Musico puede ensayar con cualquier </a:t>
            </a:r>
            <a:r>
              <a:rPr lang="es-ES" sz="18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InstrumentoMusical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 sea una Guitarra, un Piano, o cualquier otro instrumento que implemente la interfaz. </a:t>
            </a:r>
          </a:p>
          <a:p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referencia de tipo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InstrumentoMusical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garantiza que el método ensayar opere con cualquier instancia de clase que implemente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InstrumentoMusical</a:t>
            </a:r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27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1111955" y="1234286"/>
            <a:ext cx="6920089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Analizando todo lo visto…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¿Qué nos permite hacer las interfaces que la herencia no?...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04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51013" y="263441"/>
            <a:ext cx="833717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u="sng" dirty="0">
                <a:solidFill>
                  <a:srgbClr val="F5860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DOS GRANDES VENTAJAS DE LAS INTERFACES</a:t>
            </a:r>
            <a:endParaRPr sz="2600" b="1" u="sng" dirty="0">
              <a:solidFill>
                <a:srgbClr val="F5860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" name="Google Shape;210;p27">
            <a:extLst>
              <a:ext uri="{FF2B5EF4-FFF2-40B4-BE49-F238E27FC236}">
                <a16:creationId xmlns:a16="http://schemas.microsoft.com/office/drawing/2014/main" id="{ED81B0A3-1326-3D44-6652-9B5C012DD1D3}"/>
              </a:ext>
            </a:extLst>
          </p:cNvPr>
          <p:cNvSpPr txBox="1"/>
          <p:nvPr/>
        </p:nvSpPr>
        <p:spPr>
          <a:xfrm>
            <a:off x="251013" y="1186806"/>
            <a:ext cx="8337176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AR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Compartir constantes y métodos en clases derivadas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(con lo cual se aumenta la reutilización de código),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pero </a:t>
            </a:r>
            <a:r>
              <a:rPr lang="es-ES" sz="24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 el límite de la herencia simple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AR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Usar las interfaces como tipos de variable </a:t>
            </a:r>
            <a:r>
              <a:rPr lang="es-419" sz="24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(contenedores) para almacenar cualquier clase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(siempre y cuando sea derivada) en una misma colección o tratarla de la misma manera</a:t>
            </a:r>
            <a:endParaRPr sz="2000" b="1" u="sng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88620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51013" y="263441"/>
            <a:ext cx="833717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rgbClr val="F5860B"/>
                </a:solidFill>
              </a:rPr>
              <a:t>Y entonces…¿qué nos conviene usar?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rgbClr val="F5860B"/>
                </a:solidFill>
              </a:rPr>
              <a:t>¿clase abstracta o interfaz?</a:t>
            </a:r>
            <a:endParaRPr lang="es-AR" sz="28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210;p27">
            <a:extLst>
              <a:ext uri="{FF2B5EF4-FFF2-40B4-BE49-F238E27FC236}">
                <a16:creationId xmlns:a16="http://schemas.microsoft.com/office/drawing/2014/main" id="{ED81B0A3-1326-3D44-6652-9B5C012DD1D3}"/>
              </a:ext>
            </a:extLst>
          </p:cNvPr>
          <p:cNvSpPr txBox="1"/>
          <p:nvPr/>
        </p:nvSpPr>
        <p:spPr>
          <a:xfrm>
            <a:off x="251013" y="1309851"/>
            <a:ext cx="833717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Algunas veces la elección es fácil: cuando se pretende que la clase contenga implementaciones para algunos métodos necesitamos usar una clase abstracta.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otros casos, tanto la clase abstracta como la interfaz pueden hacer el mismo trabajo. Si podemos elegir, es preferible usar interfaces, por las dos ventajas antes mencionadas.</a:t>
            </a:r>
            <a:endParaRPr sz="2000" b="1" u="sng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3046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28977" y="297374"/>
            <a:ext cx="828604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LA INTERFAZ COMPARABLE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428977" y="1155220"/>
            <a:ext cx="8286044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interfaz Comparable en Java es una forma de definir el orden natural de los objetos de una clase.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 implementar Comparable, una clase indica que sus instancias se pueden ordenar de acuerdo a un orden específico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generalmente en una secuencia ascendente o descendente.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interfaz Comparable es fundamental para varias estructuras de datos de Java que dependen de un orden, como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TreeSet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TreeMap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 para algoritmos de ordenación como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Arrays.sort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y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Collections.sort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().</a:t>
            </a:r>
            <a:endParaRPr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4200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28977" y="297374"/>
            <a:ext cx="828604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INTERFAZ COMPARABLE: Método </a:t>
            </a:r>
            <a:r>
              <a:rPr lang="es-419" sz="2800" b="1" u="sng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compareTo</a:t>
            </a:r>
            <a:endParaRPr lang="es-419" sz="28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28978" y="1079255"/>
            <a:ext cx="8286044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método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compareTo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o)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EL ÚNICO MÉTODO DE LA INTERFAZ COMPARABLE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Un objeto a se compara con otro objeto b mediante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a.compareTo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u="sng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u="sng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rgbClr val="F5860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CONTRATO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contrato de este método especifica que debe devolver lo siguiente: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Entero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negativo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 el objeto es menor al especificado por parámetro.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Cero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 el objeto es igual al especificado por parámetro.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Entero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positivo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 el objeto es mayor al especificado por parámetro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2CA81B-FEDF-1C8A-C407-E7D3450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04" y="2209017"/>
            <a:ext cx="3620988" cy="9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24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428977" y="297374"/>
            <a:ext cx="828604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INTERFAZ COMPARABLE: Consideraciones de implementación</a:t>
            </a:r>
          </a:p>
        </p:txBody>
      </p:sp>
      <p:sp>
        <p:nvSpPr>
          <p:cNvPr id="211" name="Google Shape;211;p27"/>
          <p:cNvSpPr txBox="1"/>
          <p:nvPr/>
        </p:nvSpPr>
        <p:spPr>
          <a:xfrm>
            <a:off x="428977" y="1863879"/>
            <a:ext cx="8286043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IMPORTANTE QUE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compareTo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SEA CONSISTENTE CON EQUALS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a.compareTo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 == 0, entonces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a.equals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 debería retornar true.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Esto no es obligatorio, pero muchas clases y métodos en Java asumen esta consistencia</a:t>
            </a:r>
            <a:endParaRPr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230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" y="152400"/>
            <a:ext cx="86952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251809" y="123283"/>
            <a:ext cx="6092936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Interfaz comparable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 1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1C621A-DE36-5DFD-F3F3-14588F4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4" y="708283"/>
            <a:ext cx="808354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906565" y="461949"/>
            <a:ext cx="219788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Interfaz comparable</a:t>
            </a: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 2: 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FD09C3-0F20-ACCC-A92A-FC6C48D1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56" y="98521"/>
            <a:ext cx="4454414" cy="4946458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F730E24-15CC-32DC-1374-0540BB6F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523" y="804616"/>
            <a:ext cx="396295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1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579188" y="428083"/>
            <a:ext cx="219788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ahora con ello podemos ordenar una lista de personas: 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730E24-15CC-32DC-1374-0540BB6F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57" y="93416"/>
            <a:ext cx="5560054" cy="495860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0676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98" y="941564"/>
            <a:ext cx="5505803" cy="37842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D2D9621-4217-77E0-535C-C2F5E577A851}"/>
              </a:ext>
            </a:extLst>
          </p:cNvPr>
          <p:cNvSpPr txBox="1"/>
          <p:nvPr/>
        </p:nvSpPr>
        <p:spPr>
          <a:xfrm>
            <a:off x="767643" y="406400"/>
            <a:ext cx="765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FFFF00"/>
                </a:solidFill>
              </a:rPr>
              <a:t>Houston… </a:t>
            </a:r>
            <a:r>
              <a:rPr lang="es-AR" sz="2000" b="1" dirty="0" err="1">
                <a:solidFill>
                  <a:srgbClr val="FFFF00"/>
                </a:solidFill>
              </a:rPr>
              <a:t>We</a:t>
            </a:r>
            <a:r>
              <a:rPr lang="es-AR" sz="2000" b="1" dirty="0">
                <a:solidFill>
                  <a:srgbClr val="FFFF00"/>
                </a:solidFill>
              </a:rPr>
              <a:t> </a:t>
            </a:r>
            <a:r>
              <a:rPr lang="es-AR" sz="2000" b="1" dirty="0" err="1">
                <a:solidFill>
                  <a:srgbClr val="FFFF00"/>
                </a:solidFill>
              </a:rPr>
              <a:t>have</a:t>
            </a:r>
            <a:r>
              <a:rPr lang="es-AR" sz="2000" b="1" dirty="0">
                <a:solidFill>
                  <a:srgbClr val="FFFF00"/>
                </a:solidFill>
              </a:rPr>
              <a:t> a </a:t>
            </a:r>
            <a:r>
              <a:rPr lang="es-AR" sz="2000" b="1" dirty="0" err="1">
                <a:solidFill>
                  <a:srgbClr val="FFFF00"/>
                </a:solidFill>
              </a:rPr>
              <a:t>problem</a:t>
            </a:r>
            <a:r>
              <a:rPr lang="es-AR" sz="2000" b="1" dirty="0">
                <a:solidFill>
                  <a:srgbClr val="FFFF00"/>
                </a:solidFill>
              </a:rPr>
              <a:t>… </a:t>
            </a:r>
            <a:r>
              <a:rPr lang="es-AR" sz="2000" b="1" dirty="0">
                <a:solidFill>
                  <a:srgbClr val="00B0F0"/>
                </a:solidFill>
              </a:rPr>
              <a:t>¿Los lobos son amigables?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10" y="1309510"/>
            <a:ext cx="5747103" cy="34014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11D509-D832-C067-7053-99CEE89440FA}"/>
              </a:ext>
            </a:extLst>
          </p:cNvPr>
          <p:cNvSpPr txBox="1"/>
          <p:nvPr/>
        </p:nvSpPr>
        <p:spPr>
          <a:xfrm>
            <a:off x="767644" y="406400"/>
            <a:ext cx="524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B0F0"/>
                </a:solidFill>
              </a:rPr>
              <a:t>¿Los rinocerontes son amigables?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63"/>
            <a:ext cx="8839200" cy="482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10" y="1117600"/>
            <a:ext cx="6807199" cy="38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55957B-F0C9-DE9C-03AE-1CFF4BF782AE}"/>
              </a:ext>
            </a:extLst>
          </p:cNvPr>
          <p:cNvSpPr txBox="1"/>
          <p:nvPr/>
        </p:nvSpPr>
        <p:spPr>
          <a:xfrm>
            <a:off x="694266" y="324513"/>
            <a:ext cx="775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>
                <a:solidFill>
                  <a:srgbClr val="FFFF00"/>
                </a:solidFill>
              </a:rPr>
              <a:t>Houston… </a:t>
            </a:r>
            <a:r>
              <a:rPr lang="es-AR" sz="1800" b="1" dirty="0" err="1">
                <a:solidFill>
                  <a:srgbClr val="FFFF00"/>
                </a:solidFill>
              </a:rPr>
              <a:t>We</a:t>
            </a:r>
            <a:r>
              <a:rPr lang="es-AR" sz="1800" b="1" dirty="0">
                <a:solidFill>
                  <a:srgbClr val="FFFF00"/>
                </a:solidFill>
              </a:rPr>
              <a:t> </a:t>
            </a:r>
            <a:r>
              <a:rPr lang="es-AR" sz="1800" b="1" dirty="0" err="1">
                <a:solidFill>
                  <a:srgbClr val="FFFF00"/>
                </a:solidFill>
              </a:rPr>
              <a:t>have</a:t>
            </a:r>
            <a:r>
              <a:rPr lang="es-AR" sz="1800" b="1" dirty="0">
                <a:solidFill>
                  <a:srgbClr val="FFFF00"/>
                </a:solidFill>
              </a:rPr>
              <a:t> </a:t>
            </a:r>
            <a:r>
              <a:rPr lang="es-AR" sz="1800" b="1" dirty="0" err="1">
                <a:solidFill>
                  <a:srgbClr val="FFFF00"/>
                </a:solidFill>
              </a:rPr>
              <a:t>an</a:t>
            </a:r>
            <a:r>
              <a:rPr lang="es-AR" sz="1800" b="1" dirty="0">
                <a:solidFill>
                  <a:srgbClr val="FFFF00"/>
                </a:solidFill>
              </a:rPr>
              <a:t> </a:t>
            </a:r>
            <a:r>
              <a:rPr lang="es-AR" sz="1800" b="1" dirty="0" err="1">
                <a:solidFill>
                  <a:srgbClr val="FFFF00"/>
                </a:solidFill>
              </a:rPr>
              <a:t>another</a:t>
            </a:r>
            <a:r>
              <a:rPr lang="es-AR" sz="1800" b="1" dirty="0">
                <a:solidFill>
                  <a:srgbClr val="FFFF00"/>
                </a:solidFill>
              </a:rPr>
              <a:t> </a:t>
            </a:r>
            <a:r>
              <a:rPr lang="es-AR" sz="1800" b="1" dirty="0" err="1">
                <a:solidFill>
                  <a:srgbClr val="FFFF00"/>
                </a:solidFill>
              </a:rPr>
              <a:t>problem</a:t>
            </a:r>
            <a:r>
              <a:rPr lang="es-AR" sz="1800" b="1" dirty="0">
                <a:solidFill>
                  <a:srgbClr val="FFFF00"/>
                </a:solidFill>
              </a:rPr>
              <a:t>… </a:t>
            </a:r>
          </a:p>
          <a:p>
            <a:r>
              <a:rPr lang="es-AR" sz="1800" b="1" dirty="0">
                <a:solidFill>
                  <a:srgbClr val="00B0F0"/>
                </a:solidFill>
              </a:rPr>
              <a:t>¿Y si los rinocerontes quieren traer una pelota?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69267C-9ACB-6E7C-9480-95D009BE4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325240">
            <a:off x="5791263" y="2387093"/>
            <a:ext cx="1061094" cy="9506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293A77-DAEF-6D05-B27C-FB1A4CD9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35278">
            <a:off x="5419369" y="2239465"/>
            <a:ext cx="653684" cy="570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80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1720</Words>
  <Application>Microsoft Office PowerPoint</Application>
  <PresentationFormat>Presentación en pantalla (16:9)</PresentationFormat>
  <Paragraphs>137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Montserrat</vt:lpstr>
      <vt:lpstr>Lato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51</cp:revision>
  <dcterms:modified xsi:type="dcterms:W3CDTF">2024-09-09T13:25:14Z</dcterms:modified>
</cp:coreProperties>
</file>