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9"/>
  </p:notesMasterIdLst>
  <p:sldIdLst>
    <p:sldId id="256" r:id="rId2"/>
    <p:sldId id="258" r:id="rId3"/>
    <p:sldId id="260" r:id="rId4"/>
    <p:sldId id="272" r:id="rId5"/>
    <p:sldId id="273" r:id="rId6"/>
    <p:sldId id="274" r:id="rId7"/>
    <p:sldId id="271" r:id="rId8"/>
    <p:sldId id="263" r:id="rId9"/>
    <p:sldId id="264" r:id="rId10"/>
    <p:sldId id="265" r:id="rId11"/>
    <p:sldId id="266" r:id="rId12"/>
    <p:sldId id="268" r:id="rId13"/>
    <p:sldId id="269" r:id="rId14"/>
    <p:sldId id="275" r:id="rId15"/>
    <p:sldId id="259" r:id="rId16"/>
    <p:sldId id="276" r:id="rId17"/>
    <p:sldId id="261" r:id="rId18"/>
    <p:sldId id="262" r:id="rId19"/>
    <p:sldId id="277" r:id="rId20"/>
    <p:sldId id="278" r:id="rId21"/>
    <p:sldId id="279" r:id="rId22"/>
    <p:sldId id="267" r:id="rId23"/>
    <p:sldId id="280" r:id="rId24"/>
    <p:sldId id="270" r:id="rId25"/>
    <p:sldId id="281" r:id="rId26"/>
    <p:sldId id="282" r:id="rId27"/>
    <p:sldId id="283" r:id="rId28"/>
    <p:sldId id="284" r:id="rId29"/>
    <p:sldId id="285" r:id="rId30"/>
    <p:sldId id="286" r:id="rId31"/>
    <p:sldId id="287" r:id="rId32"/>
    <p:sldId id="288" r:id="rId33"/>
    <p:sldId id="289" r:id="rId34"/>
    <p:sldId id="293" r:id="rId35"/>
    <p:sldId id="290" r:id="rId36"/>
    <p:sldId id="291" r:id="rId37"/>
    <p:sldId id="292" r:id="rId38"/>
  </p:sldIdLst>
  <p:sldSz cx="9144000" cy="5143500" type="screen16x9"/>
  <p:notesSz cx="6858000" cy="9144000"/>
  <p:embeddedFontLst>
    <p:embeddedFont>
      <p:font typeface="Lato" panose="020F0502020204030203" pitchFamily="34" charset="0"/>
      <p:regular r:id="rId40"/>
      <p:bold r:id="rId41"/>
      <p:italic r:id="rId42"/>
      <p:boldItalic r:id="rId43"/>
    </p:embeddedFont>
    <p:embeddedFont>
      <p:font typeface="Montserrat" panose="000005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33"/>
    <a:srgbClr val="FF9900"/>
    <a:srgbClr val="FF00FF"/>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0" d="100"/>
          <a:sy n="70" d="100"/>
        </p:scale>
        <p:origin x="1302" y="2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45"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dc5699acb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dc5699acb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401bcc0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401bcc0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401bcc0fb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401bcc0fb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e267952a6c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1e267952a6c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e267952a6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1e267952a6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67e2ddf00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67e2ddf0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7e2ddf006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67e2ddf006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7e2ddf006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67e2ddf00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67e2ddf006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67e2ddf006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7e2ddf006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67e2ddf006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67e2ddf006_0_4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67e2ddf006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401bcc0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401bcc0fb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7e2ddf006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67e2ddf006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67e2ddf006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67e2ddf006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438d5d28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438d5d28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4f90019c1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4f90019c1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4f90019c13_3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4f90019c13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4f90019c13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4f90019c13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4f90019c13_3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4f90019c13_3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4f90019c13_3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4f90019c13_3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4f90019c13_3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4f90019c13_3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4f90019c13_3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4f90019c13_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01bcc0fb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401bcc0fb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4f90019c13_3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4f90019c13_3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7526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4f90019c13_3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4f90019c13_3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4f90019c13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4f90019c13_3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4f90019c13_3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4f90019c13_3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a:extLst>
            <a:ext uri="{FF2B5EF4-FFF2-40B4-BE49-F238E27FC236}">
              <a16:creationId xmlns:a16="http://schemas.microsoft.com/office/drawing/2014/main" id="{50D2ED7F-F9EE-D9A2-93A3-6E9663FF7B24}"/>
            </a:ext>
          </a:extLst>
        </p:cNvPr>
        <p:cNvGrpSpPr/>
        <p:nvPr/>
      </p:nvGrpSpPr>
      <p:grpSpPr>
        <a:xfrm>
          <a:off x="0" y="0"/>
          <a:ext cx="0" cy="0"/>
          <a:chOff x="0" y="0"/>
          <a:chExt cx="0" cy="0"/>
        </a:xfrm>
      </p:grpSpPr>
      <p:sp>
        <p:nvSpPr>
          <p:cNvPr id="303" name="Google Shape;303;g24f90019c13_3_69:notes">
            <a:extLst>
              <a:ext uri="{FF2B5EF4-FFF2-40B4-BE49-F238E27FC236}">
                <a16:creationId xmlns:a16="http://schemas.microsoft.com/office/drawing/2014/main" id="{CC4830CF-B7D6-CBD4-7569-3D0074747C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4f90019c13_3_69:notes">
            <a:extLst>
              <a:ext uri="{FF2B5EF4-FFF2-40B4-BE49-F238E27FC236}">
                <a16:creationId xmlns:a16="http://schemas.microsoft.com/office/drawing/2014/main" id="{69D79A0C-A7E9-0CC9-F5D6-2F82F59BD4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80188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4f90019c13_3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24f90019c13_3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24f90019c13_3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24f90019c13_3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4f90019c13_3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4f90019c13_3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01bcc0fb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401bcc0fb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6721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01bcc0fb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401bcc0fb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3241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401bcc0fb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401bcc0fb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6344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e267952a6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e267952a6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8271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401bcc0fb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401bcc0fb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01bcc0fb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01bcc0fb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419"/>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419"/>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git-scm.com/" TargetMode="External"/><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6.xml"/><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33"/>
        <p:cNvGrpSpPr/>
        <p:nvPr/>
      </p:nvGrpSpPr>
      <p:grpSpPr>
        <a:xfrm>
          <a:off x="0" y="0"/>
          <a:ext cx="0" cy="0"/>
          <a:chOff x="0" y="0"/>
          <a:chExt cx="0" cy="0"/>
        </a:xfrm>
      </p:grpSpPr>
      <p:pic>
        <p:nvPicPr>
          <p:cNvPr id="134" name="Google Shape;134;p13"/>
          <p:cNvPicPr preferRelativeResize="0"/>
          <p:nvPr/>
        </p:nvPicPr>
        <p:blipFill>
          <a:blip r:embed="rId3">
            <a:alphaModFix/>
          </a:blip>
          <a:stretch>
            <a:fillRect/>
          </a:stretch>
        </p:blipFill>
        <p:spPr>
          <a:xfrm>
            <a:off x="3815644" y="4391887"/>
            <a:ext cx="1997255" cy="495288"/>
          </a:xfrm>
          <a:prstGeom prst="rect">
            <a:avLst/>
          </a:prstGeom>
          <a:noFill/>
          <a:ln>
            <a:noFill/>
          </a:ln>
          <a:effectLst>
            <a:reflection endPos="30000" dist="38100" dir="5400000" fadeDir="5400012" sy="-100000" algn="bl" rotWithShape="0"/>
          </a:effectLst>
        </p:spPr>
      </p:pic>
      <p:pic>
        <p:nvPicPr>
          <p:cNvPr id="135" name="Google Shape;135;p13"/>
          <p:cNvPicPr preferRelativeResize="0"/>
          <p:nvPr/>
        </p:nvPicPr>
        <p:blipFill>
          <a:blip r:embed="rId4">
            <a:alphaModFix/>
          </a:blip>
          <a:stretch>
            <a:fillRect/>
          </a:stretch>
        </p:blipFill>
        <p:spPr>
          <a:xfrm>
            <a:off x="5552589" y="256325"/>
            <a:ext cx="3488425" cy="3488425"/>
          </a:xfrm>
          <a:prstGeom prst="rect">
            <a:avLst/>
          </a:prstGeom>
          <a:noFill/>
          <a:ln>
            <a:noFill/>
          </a:ln>
        </p:spPr>
      </p:pic>
      <p:sp>
        <p:nvSpPr>
          <p:cNvPr id="136" name="Google Shape;136;p13"/>
          <p:cNvSpPr txBox="1">
            <a:spLocks noGrp="1"/>
          </p:cNvSpPr>
          <p:nvPr>
            <p:ph type="title" idx="4294967295"/>
          </p:nvPr>
        </p:nvSpPr>
        <p:spPr>
          <a:xfrm>
            <a:off x="371200" y="667700"/>
            <a:ext cx="4977900" cy="11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s-419" sz="3000" dirty="0"/>
              <a:t>Programación II</a:t>
            </a:r>
            <a:br>
              <a:rPr lang="es-419" sz="3000" dirty="0"/>
            </a:br>
            <a:r>
              <a:rPr lang="es-419" sz="3000" dirty="0"/>
              <a:t>Desarrollo en Java</a:t>
            </a:r>
            <a:endParaRPr sz="3000" dirty="0"/>
          </a:p>
        </p:txBody>
      </p:sp>
      <p:sp>
        <p:nvSpPr>
          <p:cNvPr id="137" name="Google Shape;137;p13"/>
          <p:cNvSpPr txBox="1"/>
          <p:nvPr/>
        </p:nvSpPr>
        <p:spPr>
          <a:xfrm>
            <a:off x="439888" y="2438843"/>
            <a:ext cx="5282700" cy="95407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dirty="0">
                <a:solidFill>
                  <a:srgbClr val="FF9933"/>
                </a:solidFill>
                <a:latin typeface="Lato"/>
                <a:ea typeface="Lato"/>
                <a:cs typeface="Lato"/>
                <a:sym typeface="Lato"/>
              </a:rPr>
              <a:t>Clase </a:t>
            </a:r>
            <a:r>
              <a:rPr lang="es-419" sz="2600" b="1" dirty="0" err="1">
                <a:solidFill>
                  <a:srgbClr val="FF9933"/>
                </a:solidFill>
                <a:latin typeface="Lato"/>
                <a:ea typeface="Lato"/>
                <a:cs typeface="Lato"/>
                <a:sym typeface="Lato"/>
              </a:rPr>
              <a:t>N°</a:t>
            </a:r>
            <a:r>
              <a:rPr lang="es-419" sz="2600" b="1" dirty="0">
                <a:solidFill>
                  <a:srgbClr val="FF9933"/>
                </a:solidFill>
                <a:latin typeface="Lato"/>
                <a:ea typeface="Lato"/>
                <a:cs typeface="Lato"/>
                <a:sym typeface="Lato"/>
              </a:rPr>
              <a:t> 17</a:t>
            </a:r>
            <a:endParaRPr sz="2600" b="1" dirty="0">
              <a:solidFill>
                <a:srgbClr val="FF9933"/>
              </a:solidFill>
              <a:latin typeface="Lato"/>
              <a:ea typeface="Lato"/>
              <a:cs typeface="Lato"/>
              <a:sym typeface="Lato"/>
            </a:endParaRPr>
          </a:p>
          <a:p>
            <a:pPr marL="0" lvl="0" indent="0" algn="l" rtl="0">
              <a:spcBef>
                <a:spcPts val="0"/>
              </a:spcBef>
              <a:spcAft>
                <a:spcPts val="0"/>
              </a:spcAft>
              <a:buNone/>
            </a:pPr>
            <a:r>
              <a:rPr lang="es-419" sz="2400" b="1" dirty="0">
                <a:solidFill>
                  <a:srgbClr val="FF9933"/>
                </a:solidFill>
                <a:latin typeface="Lato"/>
                <a:ea typeface="Lato"/>
                <a:cs typeface="Lato"/>
                <a:sym typeface="Lato"/>
              </a:rPr>
              <a:t>Git y </a:t>
            </a:r>
            <a:r>
              <a:rPr lang="es-419" sz="2400" b="1" dirty="0" err="1">
                <a:solidFill>
                  <a:srgbClr val="FF9933"/>
                </a:solidFill>
                <a:latin typeface="Lato"/>
                <a:ea typeface="Lato"/>
                <a:cs typeface="Lato"/>
                <a:sym typeface="Lato"/>
              </a:rPr>
              <a:t>Github</a:t>
            </a:r>
            <a:r>
              <a:rPr lang="es-419" sz="2400" b="1" dirty="0">
                <a:solidFill>
                  <a:srgbClr val="FF9933"/>
                </a:solidFill>
                <a:latin typeface="Lato"/>
                <a:ea typeface="Lato"/>
                <a:cs typeface="Lato"/>
                <a:sym typeface="Lato"/>
              </a:rPr>
              <a:t> </a:t>
            </a:r>
            <a:endParaRPr sz="2400" b="1" dirty="0">
              <a:solidFill>
                <a:srgbClr val="FF9933"/>
              </a:solidFill>
              <a:latin typeface="Lato"/>
              <a:ea typeface="Lato"/>
              <a:cs typeface="Lato"/>
              <a:sym typeface="Lato"/>
            </a:endParaRPr>
          </a:p>
        </p:txBody>
      </p:sp>
      <p:sp>
        <p:nvSpPr>
          <p:cNvPr id="2" name="Google Shape;137;p13">
            <a:extLst>
              <a:ext uri="{FF2B5EF4-FFF2-40B4-BE49-F238E27FC236}">
                <a16:creationId xmlns:a16="http://schemas.microsoft.com/office/drawing/2014/main" id="{689E498E-E1E3-65FD-E76F-1A074800869F}"/>
              </a:ext>
            </a:extLst>
          </p:cNvPr>
          <p:cNvSpPr txBox="1"/>
          <p:nvPr/>
        </p:nvSpPr>
        <p:spPr>
          <a:xfrm>
            <a:off x="439888" y="3729115"/>
            <a:ext cx="7900500"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dirty="0">
                <a:solidFill>
                  <a:schemeClr val="bg1"/>
                </a:solidFill>
                <a:latin typeface="Lato"/>
                <a:ea typeface="Lato"/>
                <a:cs typeface="Lato"/>
                <a:sym typeface="Lato"/>
              </a:rPr>
              <a:t>Profesores Carolina Archuby  </a:t>
            </a:r>
          </a:p>
          <a:p>
            <a:pPr marL="0" lvl="0" indent="0" algn="l" rtl="0">
              <a:spcBef>
                <a:spcPts val="0"/>
              </a:spcBef>
              <a:spcAft>
                <a:spcPts val="0"/>
              </a:spcAft>
              <a:buNone/>
            </a:pPr>
            <a:r>
              <a:rPr lang="es-AR" sz="1800" dirty="0">
                <a:solidFill>
                  <a:schemeClr val="bg1"/>
                </a:solidFill>
                <a:latin typeface="Lato"/>
                <a:ea typeface="Lato"/>
                <a:cs typeface="Lato"/>
                <a:sym typeface="Lato"/>
              </a:rPr>
              <a:t>y Daniel Díaz.</a:t>
            </a:r>
            <a:endParaRPr sz="1800" dirty="0">
              <a:solidFill>
                <a:schemeClr val="bg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p:nvPr/>
        </p:nvSpPr>
        <p:spPr>
          <a:xfrm>
            <a:off x="462843" y="107150"/>
            <a:ext cx="8240889"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F9933"/>
                </a:solidFill>
                <a:latin typeface="Lato"/>
                <a:ea typeface="Lato"/>
                <a:cs typeface="Lato"/>
                <a:sym typeface="Lato"/>
              </a:rPr>
              <a:t>Los tres estados de los archivos del Proyecto en GIT</a:t>
            </a:r>
            <a:endParaRPr sz="2600" b="1" u="sng" dirty="0">
              <a:solidFill>
                <a:srgbClr val="FF9933"/>
              </a:solidFill>
              <a:latin typeface="Lato"/>
              <a:ea typeface="Lato"/>
              <a:cs typeface="Lato"/>
              <a:sym typeface="Lato"/>
            </a:endParaRPr>
          </a:p>
        </p:txBody>
      </p:sp>
      <p:sp>
        <p:nvSpPr>
          <p:cNvPr id="193" name="Google Shape;193;p22"/>
          <p:cNvSpPr txBox="1"/>
          <p:nvPr/>
        </p:nvSpPr>
        <p:spPr>
          <a:xfrm>
            <a:off x="451555" y="803881"/>
            <a:ext cx="8240889" cy="4339619"/>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419" sz="1600" dirty="0">
                <a:solidFill>
                  <a:schemeClr val="lt1"/>
                </a:solidFill>
                <a:latin typeface="Lato"/>
                <a:ea typeface="Lato"/>
                <a:cs typeface="Lato"/>
                <a:sym typeface="Lato"/>
              </a:rPr>
              <a:t>• </a:t>
            </a:r>
            <a:r>
              <a:rPr lang="es-419" sz="1800" b="1" u="sng" dirty="0">
                <a:solidFill>
                  <a:srgbClr val="FFFF00"/>
                </a:solidFill>
                <a:latin typeface="Lato"/>
                <a:ea typeface="Lato"/>
                <a:cs typeface="Lato"/>
                <a:sym typeface="Lato"/>
              </a:rPr>
              <a:t>Modificado (</a:t>
            </a:r>
            <a:r>
              <a:rPr lang="es-419" sz="1800" b="1" u="sng" dirty="0" err="1">
                <a:solidFill>
                  <a:srgbClr val="FFFF00"/>
                </a:solidFill>
                <a:latin typeface="Lato"/>
                <a:ea typeface="Lato"/>
                <a:cs typeface="Lato"/>
                <a:sym typeface="Lato"/>
              </a:rPr>
              <a:t>modified</a:t>
            </a:r>
            <a:r>
              <a:rPr lang="es-419" sz="1800" b="1" u="sng" dirty="0">
                <a:solidFill>
                  <a:srgbClr val="FFFF00"/>
                </a:solidFill>
                <a:latin typeface="Lato"/>
                <a:ea typeface="Lato"/>
                <a:cs typeface="Lato"/>
                <a:sym typeface="Lato"/>
              </a:rPr>
              <a:t>)</a:t>
            </a:r>
            <a:r>
              <a:rPr lang="es-419" sz="1800" b="1" dirty="0">
                <a:solidFill>
                  <a:srgbClr val="FFFF00"/>
                </a:solidFill>
                <a:latin typeface="Lato"/>
                <a:ea typeface="Lato"/>
                <a:cs typeface="Lato"/>
                <a:sym typeface="Lato"/>
              </a:rPr>
              <a:t>: </a:t>
            </a:r>
            <a:r>
              <a:rPr lang="es-419" sz="1800" dirty="0">
                <a:solidFill>
                  <a:schemeClr val="lt1"/>
                </a:solidFill>
                <a:latin typeface="Lato"/>
                <a:ea typeface="Lato"/>
                <a:cs typeface="Lato"/>
                <a:sym typeface="Lato"/>
              </a:rPr>
              <a:t>El archivo contiene </a:t>
            </a:r>
            <a:r>
              <a:rPr lang="es-419" sz="1800" dirty="0">
                <a:solidFill>
                  <a:schemeClr val="bg1"/>
                </a:solidFill>
                <a:latin typeface="Lato"/>
                <a:ea typeface="Lato"/>
                <a:cs typeface="Lato"/>
                <a:sym typeface="Lato"/>
              </a:rPr>
              <a:t>cambios, pero todavía no han sido marcados para ser confirmados. Se encuentra en el directorio de trabajo.</a:t>
            </a:r>
          </a:p>
          <a:p>
            <a:pPr marL="0" lvl="0" indent="0" algn="just" rtl="0">
              <a:lnSpc>
                <a:spcPct val="150000"/>
              </a:lnSpc>
              <a:spcBef>
                <a:spcPts val="0"/>
              </a:spcBef>
              <a:spcAft>
                <a:spcPts val="0"/>
              </a:spcAft>
              <a:buNone/>
            </a:pPr>
            <a:endParaRPr sz="1800" dirty="0">
              <a:solidFill>
                <a:schemeClr val="lt1"/>
              </a:solidFill>
              <a:latin typeface="Lato"/>
              <a:ea typeface="Lato"/>
              <a:cs typeface="Lato"/>
              <a:sym typeface="Lato"/>
            </a:endParaRPr>
          </a:p>
          <a:p>
            <a:pPr marL="0" lvl="0" indent="0" algn="just" rtl="0">
              <a:lnSpc>
                <a:spcPct val="150000"/>
              </a:lnSpc>
              <a:spcBef>
                <a:spcPts val="0"/>
              </a:spcBef>
              <a:spcAft>
                <a:spcPts val="0"/>
              </a:spcAft>
              <a:buNone/>
            </a:pPr>
            <a:r>
              <a:rPr lang="es-419" sz="1800" dirty="0">
                <a:solidFill>
                  <a:schemeClr val="lt1"/>
                </a:solidFill>
                <a:latin typeface="Lato"/>
                <a:ea typeface="Lato"/>
                <a:cs typeface="Lato"/>
                <a:sym typeface="Lato"/>
              </a:rPr>
              <a:t>• </a:t>
            </a:r>
            <a:r>
              <a:rPr lang="es-419" sz="1800" b="1" u="sng" dirty="0">
                <a:solidFill>
                  <a:srgbClr val="FFFF00"/>
                </a:solidFill>
                <a:latin typeface="Lato"/>
                <a:ea typeface="Lato"/>
                <a:cs typeface="Lato"/>
                <a:sym typeface="Lato"/>
              </a:rPr>
              <a:t>Preparado (</a:t>
            </a:r>
            <a:r>
              <a:rPr lang="es-419" sz="1800" b="1" u="sng" dirty="0" err="1">
                <a:solidFill>
                  <a:srgbClr val="FFFF00"/>
                </a:solidFill>
                <a:latin typeface="Lato"/>
                <a:ea typeface="Lato"/>
                <a:cs typeface="Lato"/>
                <a:sym typeface="Lato"/>
              </a:rPr>
              <a:t>staged</a:t>
            </a:r>
            <a:r>
              <a:rPr lang="es-419" sz="1800" b="1" u="sng" dirty="0">
                <a:solidFill>
                  <a:srgbClr val="FFFF00"/>
                </a:solidFill>
                <a:latin typeface="Lato"/>
                <a:ea typeface="Lato"/>
                <a:cs typeface="Lato"/>
                <a:sym typeface="Lato"/>
              </a:rPr>
              <a:t>)</a:t>
            </a:r>
            <a:r>
              <a:rPr lang="es-419" sz="1800" b="1" dirty="0">
                <a:solidFill>
                  <a:srgbClr val="FFFF00"/>
                </a:solidFill>
                <a:latin typeface="Lato"/>
                <a:ea typeface="Lato"/>
                <a:cs typeface="Lato"/>
                <a:sym typeface="Lato"/>
              </a:rPr>
              <a:t>: </a:t>
            </a:r>
            <a:r>
              <a:rPr lang="es-419" sz="1800" dirty="0">
                <a:solidFill>
                  <a:schemeClr val="bg1"/>
                </a:solidFill>
                <a:latin typeface="Lato"/>
                <a:ea typeface="Lato"/>
                <a:cs typeface="Lato"/>
                <a:sym typeface="Lato"/>
              </a:rPr>
              <a:t>Son los archivos que han sido modificados en el directorio de trabajo y se han marcado como preparados para ser confirmados en el repositorio local. </a:t>
            </a:r>
            <a:r>
              <a:rPr lang="es-419" sz="1800" dirty="0">
                <a:solidFill>
                  <a:schemeClr val="lt1"/>
                </a:solidFill>
                <a:latin typeface="Lato"/>
                <a:ea typeface="Lato"/>
                <a:cs typeface="Lato"/>
                <a:sym typeface="Lato"/>
              </a:rPr>
              <a:t>Se encuentran en un </a:t>
            </a:r>
            <a:r>
              <a:rPr lang="es-419" sz="1800" b="1" dirty="0">
                <a:solidFill>
                  <a:srgbClr val="FFC000"/>
                </a:solidFill>
                <a:latin typeface="Lato"/>
                <a:ea typeface="Lato"/>
                <a:cs typeface="Lato"/>
                <a:sym typeface="Lato"/>
              </a:rPr>
              <a:t>área temporal transitoria (</a:t>
            </a:r>
            <a:r>
              <a:rPr lang="es-419" sz="1800" b="1" dirty="0" err="1">
                <a:solidFill>
                  <a:srgbClr val="FFC000"/>
                </a:solidFill>
                <a:latin typeface="Lato"/>
                <a:ea typeface="Lato"/>
                <a:cs typeface="Lato"/>
                <a:sym typeface="Lato"/>
              </a:rPr>
              <a:t>staging</a:t>
            </a:r>
            <a:r>
              <a:rPr lang="es-419" sz="1800" b="1" dirty="0">
                <a:solidFill>
                  <a:srgbClr val="FFC000"/>
                </a:solidFill>
                <a:latin typeface="Lato"/>
                <a:ea typeface="Lato"/>
                <a:cs typeface="Lato"/>
                <a:sym typeface="Lato"/>
              </a:rPr>
              <a:t> </a:t>
            </a:r>
            <a:r>
              <a:rPr lang="es-419" sz="1800" b="1" dirty="0" err="1">
                <a:solidFill>
                  <a:srgbClr val="FFC000"/>
                </a:solidFill>
                <a:latin typeface="Lato"/>
                <a:ea typeface="Lato"/>
                <a:cs typeface="Lato"/>
                <a:sym typeface="Lato"/>
              </a:rPr>
              <a:t>index</a:t>
            </a:r>
            <a:r>
              <a:rPr lang="es-419" sz="1800" b="1" dirty="0">
                <a:solidFill>
                  <a:srgbClr val="FFC000"/>
                </a:solidFill>
                <a:latin typeface="Lato"/>
                <a:ea typeface="Lato"/>
                <a:cs typeface="Lato"/>
                <a:sym typeface="Lato"/>
              </a:rPr>
              <a:t>)</a:t>
            </a:r>
            <a:r>
              <a:rPr lang="es-419" sz="1800" dirty="0">
                <a:solidFill>
                  <a:schemeClr val="lt1"/>
                </a:solidFill>
                <a:latin typeface="Lato"/>
                <a:ea typeface="Lato"/>
                <a:cs typeface="Lato"/>
                <a:sym typeface="Lato"/>
              </a:rPr>
              <a:t>. Esta acción recibe el nombre de </a:t>
            </a:r>
            <a:r>
              <a:rPr lang="es-419" sz="1800" b="1" dirty="0" err="1">
                <a:solidFill>
                  <a:srgbClr val="00B0F0"/>
                </a:solidFill>
                <a:latin typeface="Lato"/>
                <a:ea typeface="Lato"/>
                <a:cs typeface="Lato"/>
                <a:sym typeface="Lato"/>
              </a:rPr>
              <a:t>add</a:t>
            </a:r>
            <a:r>
              <a:rPr lang="es-419" sz="1800" dirty="0">
                <a:solidFill>
                  <a:schemeClr val="lt1"/>
                </a:solidFill>
                <a:latin typeface="Lato"/>
                <a:ea typeface="Lato"/>
                <a:cs typeface="Lato"/>
                <a:sym typeface="Lato"/>
              </a:rPr>
              <a:t>.</a:t>
            </a:r>
          </a:p>
          <a:p>
            <a:pPr marL="0" lvl="0" indent="0" algn="just" rtl="0">
              <a:lnSpc>
                <a:spcPct val="150000"/>
              </a:lnSpc>
              <a:spcBef>
                <a:spcPts val="0"/>
              </a:spcBef>
              <a:spcAft>
                <a:spcPts val="0"/>
              </a:spcAft>
              <a:buNone/>
            </a:pPr>
            <a:endParaRPr sz="1800" dirty="0">
              <a:solidFill>
                <a:schemeClr val="lt1"/>
              </a:solidFill>
              <a:latin typeface="Lato"/>
              <a:ea typeface="Lato"/>
              <a:cs typeface="Lato"/>
              <a:sym typeface="Lato"/>
            </a:endParaRPr>
          </a:p>
          <a:p>
            <a:pPr marL="0" lvl="0" indent="0" algn="just" rtl="0">
              <a:lnSpc>
                <a:spcPct val="150000"/>
              </a:lnSpc>
              <a:spcBef>
                <a:spcPts val="0"/>
              </a:spcBef>
              <a:spcAft>
                <a:spcPts val="0"/>
              </a:spcAft>
              <a:buNone/>
            </a:pPr>
            <a:r>
              <a:rPr lang="es-419" sz="1800" dirty="0">
                <a:solidFill>
                  <a:schemeClr val="lt1"/>
                </a:solidFill>
                <a:latin typeface="Lato"/>
                <a:ea typeface="Lato"/>
                <a:cs typeface="Lato"/>
                <a:sym typeface="Lato"/>
              </a:rPr>
              <a:t>• </a:t>
            </a:r>
            <a:r>
              <a:rPr lang="es-419" sz="1800" b="1" u="sng" dirty="0">
                <a:solidFill>
                  <a:srgbClr val="FFFF00"/>
                </a:solidFill>
                <a:latin typeface="Lato"/>
                <a:ea typeface="Lato"/>
                <a:cs typeface="Lato"/>
                <a:sym typeface="Lato"/>
              </a:rPr>
              <a:t>Confirmado (</a:t>
            </a:r>
            <a:r>
              <a:rPr lang="es-419" sz="1800" b="1" u="sng" dirty="0" err="1">
                <a:solidFill>
                  <a:srgbClr val="FFFF00"/>
                </a:solidFill>
                <a:latin typeface="Lato"/>
                <a:ea typeface="Lato"/>
                <a:cs typeface="Lato"/>
                <a:sym typeface="Lato"/>
              </a:rPr>
              <a:t>committed</a:t>
            </a:r>
            <a:r>
              <a:rPr lang="es-419" sz="1800" b="1" u="sng" dirty="0">
                <a:solidFill>
                  <a:srgbClr val="FFFF00"/>
                </a:solidFill>
                <a:latin typeface="Lato"/>
                <a:ea typeface="Lato"/>
                <a:cs typeface="Lato"/>
                <a:sym typeface="Lato"/>
              </a:rPr>
              <a:t>)</a:t>
            </a:r>
            <a:r>
              <a:rPr lang="es-419" sz="1800" b="1" dirty="0">
                <a:solidFill>
                  <a:srgbClr val="FFFF00"/>
                </a:solidFill>
                <a:latin typeface="Lato"/>
                <a:ea typeface="Lato"/>
                <a:cs typeface="Lato"/>
                <a:sym typeface="Lato"/>
              </a:rPr>
              <a:t>: </a:t>
            </a:r>
            <a:r>
              <a:rPr lang="es-419" sz="1800" dirty="0">
                <a:solidFill>
                  <a:schemeClr val="lt1"/>
                </a:solidFill>
                <a:latin typeface="Lato"/>
                <a:ea typeface="Lato"/>
                <a:cs typeface="Lato"/>
                <a:sym typeface="Lato"/>
              </a:rPr>
              <a:t>El archivo se encuentra </a:t>
            </a:r>
            <a:r>
              <a:rPr lang="es-419" sz="1800" dirty="0">
                <a:solidFill>
                  <a:schemeClr val="bg1"/>
                </a:solidFill>
                <a:latin typeface="Lato"/>
                <a:ea typeface="Lato"/>
                <a:cs typeface="Lato"/>
                <a:sym typeface="Lato"/>
              </a:rPr>
              <a:t>grabado en el </a:t>
            </a:r>
            <a:r>
              <a:rPr lang="es-419" sz="1800" b="1" dirty="0">
                <a:solidFill>
                  <a:srgbClr val="FFC000"/>
                </a:solidFill>
                <a:latin typeface="Lato"/>
                <a:ea typeface="Lato"/>
                <a:cs typeface="Lato"/>
                <a:sym typeface="Lato"/>
              </a:rPr>
              <a:t>repositorio local</a:t>
            </a:r>
            <a:r>
              <a:rPr lang="es-419" sz="1800" dirty="0">
                <a:solidFill>
                  <a:schemeClr val="lt1"/>
                </a:solidFill>
                <a:latin typeface="Lato"/>
                <a:ea typeface="Lato"/>
                <a:cs typeface="Lato"/>
                <a:sym typeface="Lato"/>
              </a:rPr>
              <a:t>. Esta acción recibe el nombre de </a:t>
            </a:r>
            <a:r>
              <a:rPr lang="es-419" sz="1800" b="1" dirty="0" err="1">
                <a:solidFill>
                  <a:srgbClr val="00B0F0"/>
                </a:solidFill>
                <a:latin typeface="Lato"/>
                <a:ea typeface="Lato"/>
                <a:cs typeface="Lato"/>
                <a:sym typeface="Lato"/>
              </a:rPr>
              <a:t>commit</a:t>
            </a:r>
            <a:r>
              <a:rPr lang="es-419" sz="1800" dirty="0">
                <a:solidFill>
                  <a:schemeClr val="lt1"/>
                </a:solidFill>
                <a:latin typeface="Lato"/>
                <a:ea typeface="Lato"/>
                <a:cs typeface="Lato"/>
                <a:sym typeface="Lato"/>
              </a:rPr>
              <a:t>. </a:t>
            </a:r>
            <a:endParaRPr sz="1800" dirty="0">
              <a:solidFill>
                <a:schemeClr val="l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3"/>
          <p:cNvPicPr preferRelativeResize="0"/>
          <p:nvPr/>
        </p:nvPicPr>
        <p:blipFill>
          <a:blip r:embed="rId3">
            <a:alphaModFix/>
          </a:blip>
          <a:stretch>
            <a:fillRect/>
          </a:stretch>
        </p:blipFill>
        <p:spPr>
          <a:xfrm>
            <a:off x="169334" y="203200"/>
            <a:ext cx="8850488" cy="47187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pic>
        <p:nvPicPr>
          <p:cNvPr id="212" name="Google Shape;212;p25"/>
          <p:cNvPicPr preferRelativeResize="0"/>
          <p:nvPr/>
        </p:nvPicPr>
        <p:blipFill>
          <a:blip r:embed="rId3">
            <a:alphaModFix/>
          </a:blip>
          <a:stretch>
            <a:fillRect/>
          </a:stretch>
        </p:blipFill>
        <p:spPr>
          <a:xfrm>
            <a:off x="400434" y="333022"/>
            <a:ext cx="8343132" cy="44774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p:nvPr/>
        </p:nvSpPr>
        <p:spPr>
          <a:xfrm>
            <a:off x="333400" y="190525"/>
            <a:ext cx="52506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F9933"/>
                </a:solidFill>
                <a:latin typeface="Lato"/>
                <a:ea typeface="Lato"/>
                <a:cs typeface="Lato"/>
                <a:sym typeface="Lato"/>
              </a:rPr>
              <a:t>Instalación de GIT</a:t>
            </a:r>
            <a:endParaRPr sz="2600" b="1" u="sng" dirty="0">
              <a:solidFill>
                <a:srgbClr val="FF9933"/>
              </a:solidFill>
              <a:latin typeface="Lato"/>
              <a:ea typeface="Lato"/>
              <a:cs typeface="Lato"/>
              <a:sym typeface="Lato"/>
            </a:endParaRPr>
          </a:p>
        </p:txBody>
      </p:sp>
      <p:sp>
        <p:nvSpPr>
          <p:cNvPr id="218" name="Google Shape;218;p26"/>
          <p:cNvSpPr txBox="1"/>
          <p:nvPr/>
        </p:nvSpPr>
        <p:spPr>
          <a:xfrm>
            <a:off x="523875" y="1154900"/>
            <a:ext cx="8167800" cy="1169521"/>
          </a:xfrm>
          <a:prstGeom prst="rect">
            <a:avLst/>
          </a:prstGeom>
          <a:noFill/>
          <a:ln>
            <a:noFill/>
          </a:ln>
        </p:spPr>
        <p:txBody>
          <a:bodyPr spcFirstLastPara="1" wrap="square" lIns="91425" tIns="91425" rIns="91425" bIns="91425" anchor="t" anchorCtr="0">
            <a:spAutoFit/>
          </a:bodyPr>
          <a:lstStyle/>
          <a:p>
            <a:pPr marL="0" lvl="0" indent="0" algn="just" rtl="0">
              <a:lnSpc>
                <a:spcPct val="200000"/>
              </a:lnSpc>
              <a:spcBef>
                <a:spcPts val="0"/>
              </a:spcBef>
              <a:spcAft>
                <a:spcPts val="0"/>
              </a:spcAft>
              <a:buNone/>
            </a:pPr>
            <a:r>
              <a:rPr lang="es-419" sz="1600" dirty="0">
                <a:solidFill>
                  <a:schemeClr val="lt1"/>
                </a:solidFill>
                <a:latin typeface="Lato"/>
                <a:ea typeface="Lato"/>
                <a:cs typeface="Lato"/>
                <a:sym typeface="Lato"/>
              </a:rPr>
              <a:t>Ir a </a:t>
            </a:r>
            <a:r>
              <a:rPr lang="es-419" sz="1600" b="1" u="sng" dirty="0">
                <a:solidFill>
                  <a:srgbClr val="FFFF00"/>
                </a:solidFill>
                <a:latin typeface="Lato"/>
                <a:ea typeface="Lato"/>
                <a:cs typeface="Lato"/>
                <a:sym typeface="Lato"/>
                <a:hlinkClick r:id="rId3">
                  <a:extLst>
                    <a:ext uri="{A12FA001-AC4F-418D-AE19-62706E023703}">
                      <ahyp:hlinkClr xmlns:ahyp="http://schemas.microsoft.com/office/drawing/2018/hyperlinkcolor" val="tx"/>
                    </a:ext>
                  </a:extLst>
                </a:hlinkClick>
              </a:rPr>
              <a:t>Página Oficial de Git</a:t>
            </a:r>
            <a:r>
              <a:rPr lang="es-419" sz="1600" dirty="0">
                <a:solidFill>
                  <a:schemeClr val="lt1"/>
                </a:solidFill>
                <a:latin typeface="Lato"/>
                <a:ea typeface="Lato"/>
                <a:cs typeface="Lato"/>
                <a:sym typeface="Lato"/>
              </a:rPr>
              <a:t> y descargar el paquete de instalación “</a:t>
            </a:r>
            <a:r>
              <a:rPr lang="es-419" sz="1600" dirty="0" err="1">
                <a:solidFill>
                  <a:schemeClr val="lt1"/>
                </a:solidFill>
                <a:latin typeface="Lato"/>
                <a:ea typeface="Lato"/>
                <a:cs typeface="Lato"/>
                <a:sym typeface="Lato"/>
              </a:rPr>
              <a:t>download</a:t>
            </a:r>
            <a:r>
              <a:rPr lang="es-419" sz="1600" dirty="0">
                <a:solidFill>
                  <a:schemeClr val="lt1"/>
                </a:solidFill>
                <a:latin typeface="Lato"/>
                <a:ea typeface="Lato"/>
                <a:cs typeface="Lato"/>
                <a:sym typeface="Lato"/>
              </a:rPr>
              <a:t> (</a:t>
            </a:r>
            <a:r>
              <a:rPr lang="es-419" sz="1600" dirty="0" err="1">
                <a:solidFill>
                  <a:schemeClr val="lt1"/>
                </a:solidFill>
                <a:latin typeface="Lato"/>
                <a:ea typeface="Lato"/>
                <a:cs typeface="Lato"/>
                <a:sym typeface="Lato"/>
              </a:rPr>
              <a:t>nro</a:t>
            </a:r>
            <a:r>
              <a:rPr lang="es-419" sz="1600" dirty="0">
                <a:solidFill>
                  <a:schemeClr val="lt1"/>
                </a:solidFill>
                <a:latin typeface="Lato"/>
                <a:ea typeface="Lato"/>
                <a:cs typeface="Lato"/>
                <a:sym typeface="Lato"/>
              </a:rPr>
              <a:t> versión) </a:t>
            </a:r>
            <a:r>
              <a:rPr lang="es-419" sz="1600" dirty="0" err="1">
                <a:solidFill>
                  <a:schemeClr val="lt1"/>
                </a:solidFill>
                <a:latin typeface="Lato"/>
                <a:ea typeface="Lato"/>
                <a:cs typeface="Lato"/>
                <a:sym typeface="Lato"/>
              </a:rPr>
              <a:t>for</a:t>
            </a:r>
            <a:r>
              <a:rPr lang="es-419" sz="1600" dirty="0">
                <a:solidFill>
                  <a:schemeClr val="lt1"/>
                </a:solidFill>
                <a:latin typeface="Lato"/>
                <a:ea typeface="Lato"/>
                <a:cs typeface="Lato"/>
                <a:sym typeface="Lato"/>
              </a:rPr>
              <a:t> Windows” (o si tienes otro sistema operativo, dirá Mac o Linux).</a:t>
            </a:r>
            <a:endParaRPr sz="1600" dirty="0">
              <a:solidFill>
                <a:schemeClr val="lt1"/>
              </a:solidFill>
              <a:latin typeface="Lato"/>
              <a:ea typeface="Lato"/>
              <a:cs typeface="Lato"/>
              <a:sym typeface="Lato"/>
            </a:endParaRPr>
          </a:p>
        </p:txBody>
      </p:sp>
      <p:cxnSp>
        <p:nvCxnSpPr>
          <p:cNvPr id="220" name="Google Shape;220;p26"/>
          <p:cNvCxnSpPr/>
          <p:nvPr/>
        </p:nvCxnSpPr>
        <p:spPr>
          <a:xfrm flipH="1">
            <a:off x="7655650" y="3262325"/>
            <a:ext cx="809700" cy="309600"/>
          </a:xfrm>
          <a:prstGeom prst="straightConnector1">
            <a:avLst/>
          </a:prstGeom>
          <a:noFill/>
          <a:ln w="28575" cap="flat" cmpd="sng">
            <a:solidFill>
              <a:srgbClr val="FF0000"/>
            </a:solidFill>
            <a:prstDash val="solid"/>
            <a:round/>
            <a:headEnd type="none" w="med" len="med"/>
            <a:tailEnd type="triangle" w="med" len="med"/>
          </a:ln>
        </p:spPr>
      </p:cxnSp>
      <p:pic>
        <p:nvPicPr>
          <p:cNvPr id="3" name="Imagen 2">
            <a:extLst>
              <a:ext uri="{FF2B5EF4-FFF2-40B4-BE49-F238E27FC236}">
                <a16:creationId xmlns:a16="http://schemas.microsoft.com/office/drawing/2014/main" id="{B14CD0ED-4D26-1CDE-1FB4-FD8EA0EF4B78}"/>
              </a:ext>
            </a:extLst>
          </p:cNvPr>
          <p:cNvPicPr>
            <a:picLocks noChangeAspect="1"/>
          </p:cNvPicPr>
          <p:nvPr/>
        </p:nvPicPr>
        <p:blipFill>
          <a:blip r:embed="rId4"/>
          <a:stretch>
            <a:fillRect/>
          </a:stretch>
        </p:blipFill>
        <p:spPr>
          <a:xfrm>
            <a:off x="523875" y="2571750"/>
            <a:ext cx="8167800" cy="222724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p:nvPr/>
        </p:nvSpPr>
        <p:spPr>
          <a:xfrm>
            <a:off x="1412750" y="315450"/>
            <a:ext cx="73107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F9933"/>
                </a:solidFill>
                <a:latin typeface="Lato"/>
                <a:ea typeface="Lato"/>
                <a:cs typeface="Lato"/>
                <a:sym typeface="Lato"/>
              </a:rPr>
              <a:t>¿Qué es una Consola / Terminal de comandos?</a:t>
            </a:r>
            <a:endParaRPr sz="2600" b="1" u="sng" dirty="0">
              <a:solidFill>
                <a:srgbClr val="FF9933"/>
              </a:solidFill>
              <a:latin typeface="Lato"/>
              <a:ea typeface="Lato"/>
              <a:cs typeface="Lato"/>
              <a:sym typeface="Lato"/>
            </a:endParaRPr>
          </a:p>
        </p:txBody>
      </p:sp>
      <p:sp>
        <p:nvSpPr>
          <p:cNvPr id="151" name="Google Shape;151;p15"/>
          <p:cNvSpPr txBox="1"/>
          <p:nvPr/>
        </p:nvSpPr>
        <p:spPr>
          <a:xfrm>
            <a:off x="1412750" y="1019324"/>
            <a:ext cx="7310700" cy="3877954"/>
          </a:xfrm>
          <a:prstGeom prst="rect">
            <a:avLst/>
          </a:prstGeom>
          <a:noFill/>
          <a:ln>
            <a:noFill/>
          </a:ln>
        </p:spPr>
        <p:txBody>
          <a:bodyPr spcFirstLastPara="1" wrap="square" lIns="91425" tIns="91425" rIns="91425" bIns="91425" anchor="t" anchorCtr="0">
            <a:spAutoFit/>
          </a:bodyPr>
          <a:lstStyle/>
          <a:p>
            <a:pPr marL="0" lvl="0" indent="0" algn="just" rtl="0">
              <a:lnSpc>
                <a:spcPct val="200000"/>
              </a:lnSpc>
              <a:spcBef>
                <a:spcPts val="0"/>
              </a:spcBef>
              <a:spcAft>
                <a:spcPts val="0"/>
              </a:spcAft>
              <a:buNone/>
            </a:pPr>
            <a:r>
              <a:rPr lang="es-419" sz="1600" dirty="0">
                <a:solidFill>
                  <a:schemeClr val="lt1"/>
                </a:solidFill>
                <a:latin typeface="Lato"/>
                <a:ea typeface="Lato"/>
                <a:cs typeface="Lato"/>
                <a:sym typeface="Lato"/>
              </a:rPr>
              <a:t>Es una </a:t>
            </a:r>
            <a:r>
              <a:rPr lang="es-419" sz="1600" b="1" dirty="0">
                <a:solidFill>
                  <a:srgbClr val="FFFF00"/>
                </a:solidFill>
                <a:latin typeface="Lato"/>
                <a:ea typeface="Lato"/>
                <a:cs typeface="Lato"/>
                <a:sym typeface="Lato"/>
              </a:rPr>
              <a:t>interfaz de texto </a:t>
            </a:r>
            <a:r>
              <a:rPr lang="es-419" sz="1600" dirty="0">
                <a:solidFill>
                  <a:schemeClr val="lt1"/>
                </a:solidFill>
                <a:latin typeface="Lato"/>
                <a:ea typeface="Lato"/>
                <a:cs typeface="Lato"/>
                <a:sym typeface="Lato"/>
              </a:rPr>
              <a:t>que permite a los usuarios ingresar comandos y realizar tareas en un sistema operativo. </a:t>
            </a:r>
          </a:p>
          <a:p>
            <a:pPr marL="0" lvl="0" indent="0" algn="just" rtl="0">
              <a:lnSpc>
                <a:spcPct val="150000"/>
              </a:lnSpc>
              <a:spcBef>
                <a:spcPts val="0"/>
              </a:spcBef>
              <a:spcAft>
                <a:spcPts val="0"/>
              </a:spcAft>
              <a:buNone/>
            </a:pPr>
            <a:endParaRPr lang="es-419" sz="1600" dirty="0">
              <a:solidFill>
                <a:schemeClr val="lt1"/>
              </a:solidFill>
              <a:latin typeface="Lato"/>
              <a:ea typeface="Lato"/>
              <a:cs typeface="Lato"/>
              <a:sym typeface="Lato"/>
            </a:endParaRPr>
          </a:p>
          <a:p>
            <a:pPr marL="0" lvl="0" indent="0" algn="just" rtl="0">
              <a:lnSpc>
                <a:spcPct val="200000"/>
              </a:lnSpc>
              <a:spcBef>
                <a:spcPts val="0"/>
              </a:spcBef>
              <a:spcAft>
                <a:spcPts val="0"/>
              </a:spcAft>
              <a:buNone/>
            </a:pPr>
            <a:r>
              <a:rPr lang="es-419" sz="1600" dirty="0">
                <a:solidFill>
                  <a:schemeClr val="lt1"/>
                </a:solidFill>
                <a:latin typeface="Lato"/>
                <a:ea typeface="Lato"/>
                <a:cs typeface="Lato"/>
                <a:sym typeface="Lato"/>
              </a:rPr>
              <a:t>Se utiliza para </a:t>
            </a:r>
            <a:r>
              <a:rPr lang="es-419" sz="1600" b="1" dirty="0">
                <a:solidFill>
                  <a:srgbClr val="FFFF00"/>
                </a:solidFill>
                <a:latin typeface="Lato"/>
                <a:ea typeface="Lato"/>
                <a:cs typeface="Lato"/>
                <a:sym typeface="Lato"/>
              </a:rPr>
              <a:t>interactuar con el sistema operativo </a:t>
            </a:r>
            <a:r>
              <a:rPr lang="es-419" sz="1600" dirty="0">
                <a:solidFill>
                  <a:schemeClr val="lt1"/>
                </a:solidFill>
                <a:latin typeface="Lato"/>
                <a:ea typeface="Lato"/>
                <a:cs typeface="Lato"/>
                <a:sym typeface="Lato"/>
              </a:rPr>
              <a:t>y realizar tareas de manera más </a:t>
            </a:r>
            <a:r>
              <a:rPr lang="es-419" sz="1600" b="1" dirty="0">
                <a:solidFill>
                  <a:srgbClr val="FFFF00"/>
                </a:solidFill>
                <a:latin typeface="Lato"/>
                <a:ea typeface="Lato"/>
                <a:cs typeface="Lato"/>
                <a:sym typeface="Lato"/>
              </a:rPr>
              <a:t>eficiente</a:t>
            </a:r>
            <a:r>
              <a:rPr lang="es-419" sz="1600" dirty="0">
                <a:solidFill>
                  <a:schemeClr val="lt1"/>
                </a:solidFill>
                <a:latin typeface="Lato"/>
                <a:ea typeface="Lato"/>
                <a:cs typeface="Lato"/>
                <a:sym typeface="Lato"/>
              </a:rPr>
              <a:t> que a través de la interfaz gráfica de usuario. </a:t>
            </a:r>
          </a:p>
          <a:p>
            <a:pPr marL="0" lvl="0" indent="0" algn="just" rtl="0">
              <a:lnSpc>
                <a:spcPct val="150000"/>
              </a:lnSpc>
              <a:spcBef>
                <a:spcPts val="0"/>
              </a:spcBef>
              <a:spcAft>
                <a:spcPts val="0"/>
              </a:spcAft>
              <a:buNone/>
            </a:pPr>
            <a:endParaRPr lang="es-419" sz="1600" dirty="0">
              <a:solidFill>
                <a:schemeClr val="lt1"/>
              </a:solidFill>
              <a:latin typeface="Lato"/>
              <a:ea typeface="Lato"/>
              <a:cs typeface="Lato"/>
              <a:sym typeface="Lato"/>
            </a:endParaRPr>
          </a:p>
          <a:p>
            <a:pPr marL="0" lvl="0" indent="0" algn="just" rtl="0">
              <a:lnSpc>
                <a:spcPct val="200000"/>
              </a:lnSpc>
              <a:spcBef>
                <a:spcPts val="0"/>
              </a:spcBef>
              <a:spcAft>
                <a:spcPts val="0"/>
              </a:spcAft>
              <a:buNone/>
            </a:pPr>
            <a:r>
              <a:rPr lang="es-419" sz="1600" dirty="0">
                <a:solidFill>
                  <a:schemeClr val="lt1"/>
                </a:solidFill>
                <a:latin typeface="Lato"/>
                <a:ea typeface="Lato"/>
                <a:cs typeface="Lato"/>
                <a:sym typeface="Lato"/>
              </a:rPr>
              <a:t>Están disponibles en la mayoría de los sistemas operativos, incluyendo Windows, MacOS y Unix/Linux.</a:t>
            </a:r>
            <a:endParaRPr sz="1600" dirty="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16"/>
          <p:cNvPicPr preferRelativeResize="0"/>
          <p:nvPr/>
        </p:nvPicPr>
        <p:blipFill>
          <a:blip r:embed="rId3">
            <a:alphaModFix/>
          </a:blip>
          <a:stretch>
            <a:fillRect/>
          </a:stretch>
        </p:blipFill>
        <p:spPr>
          <a:xfrm>
            <a:off x="0" y="-171450"/>
            <a:ext cx="9144000" cy="54864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7"/>
          <p:cNvSpPr txBox="1"/>
          <p:nvPr/>
        </p:nvSpPr>
        <p:spPr>
          <a:xfrm>
            <a:off x="1083550" y="173541"/>
            <a:ext cx="7818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F9933"/>
                </a:solidFill>
                <a:latin typeface="Lato"/>
                <a:ea typeface="Lato"/>
                <a:cs typeface="Lato"/>
                <a:sym typeface="Lato"/>
              </a:rPr>
              <a:t>¿Porque la consola es más eficiente que una GUI?</a:t>
            </a:r>
            <a:endParaRPr sz="2600" b="1" u="sng" dirty="0">
              <a:solidFill>
                <a:srgbClr val="FF9933"/>
              </a:solidFill>
              <a:latin typeface="Lato"/>
              <a:ea typeface="Lato"/>
              <a:cs typeface="Lato"/>
              <a:sym typeface="Lato"/>
            </a:endParaRPr>
          </a:p>
        </p:txBody>
      </p:sp>
      <p:sp>
        <p:nvSpPr>
          <p:cNvPr id="162" name="Google Shape;162;p17"/>
          <p:cNvSpPr txBox="1"/>
          <p:nvPr/>
        </p:nvSpPr>
        <p:spPr>
          <a:xfrm>
            <a:off x="1083550" y="927875"/>
            <a:ext cx="7502700" cy="4148798"/>
          </a:xfrm>
          <a:prstGeom prst="rect">
            <a:avLst/>
          </a:prstGeom>
          <a:noFill/>
          <a:ln>
            <a:noFill/>
          </a:ln>
        </p:spPr>
        <p:txBody>
          <a:bodyPr spcFirstLastPara="1" wrap="square" lIns="91425" tIns="91425" rIns="91425" bIns="91425" anchor="t" anchorCtr="0">
            <a:spAutoFit/>
          </a:bodyPr>
          <a:lstStyle/>
          <a:p>
            <a:pPr marL="457200" lvl="0" indent="-330200" algn="just" rtl="0">
              <a:lnSpc>
                <a:spcPct val="115000"/>
              </a:lnSpc>
              <a:spcBef>
                <a:spcPts val="0"/>
              </a:spcBef>
              <a:spcAft>
                <a:spcPts val="0"/>
              </a:spcAft>
              <a:buClr>
                <a:schemeClr val="lt1"/>
              </a:buClr>
              <a:buSzPts val="1600"/>
              <a:buFont typeface="Lato"/>
              <a:buChar char="●"/>
            </a:pPr>
            <a:r>
              <a:rPr lang="es-419" sz="1600" b="1" u="sng" dirty="0">
                <a:solidFill>
                  <a:srgbClr val="FFFF00"/>
                </a:solidFill>
                <a:latin typeface="Lato"/>
                <a:ea typeface="Lato"/>
                <a:cs typeface="Lato"/>
                <a:sym typeface="Lato"/>
              </a:rPr>
              <a:t>Velocidad</a:t>
            </a:r>
            <a:r>
              <a:rPr lang="es-419" sz="1600" dirty="0">
                <a:solidFill>
                  <a:srgbClr val="E06666"/>
                </a:solidFill>
                <a:latin typeface="Lato"/>
                <a:ea typeface="Lato"/>
                <a:cs typeface="Lato"/>
                <a:sym typeface="Lato"/>
              </a:rPr>
              <a:t>:</a:t>
            </a:r>
            <a:r>
              <a:rPr lang="es-419" sz="1600" dirty="0">
                <a:solidFill>
                  <a:schemeClr val="lt1"/>
                </a:solidFill>
                <a:latin typeface="Lato"/>
                <a:ea typeface="Lato"/>
                <a:cs typeface="Lato"/>
                <a:sym typeface="Lato"/>
              </a:rPr>
              <a:t> Las consolas son más rápidas que las interfaces gráficas ya que no requieren tiempo para dibujar elementos en la pantalla.</a:t>
            </a:r>
            <a:endParaRPr sz="1600" dirty="0">
              <a:solidFill>
                <a:schemeClr val="lt1"/>
              </a:solidFill>
              <a:latin typeface="Lato"/>
              <a:ea typeface="Lato"/>
              <a:cs typeface="Lato"/>
              <a:sym typeface="Lato"/>
            </a:endParaRPr>
          </a:p>
          <a:p>
            <a:pPr marL="0" lvl="0" indent="0" algn="just" rtl="0">
              <a:lnSpc>
                <a:spcPct val="115000"/>
              </a:lnSpc>
              <a:spcBef>
                <a:spcPts val="0"/>
              </a:spcBef>
              <a:spcAft>
                <a:spcPts val="0"/>
              </a:spcAft>
              <a:buNone/>
            </a:pPr>
            <a:endParaRPr sz="1600" dirty="0">
              <a:solidFill>
                <a:schemeClr val="lt1"/>
              </a:solidFill>
              <a:latin typeface="Lato"/>
              <a:ea typeface="Lato"/>
              <a:cs typeface="Lato"/>
              <a:sym typeface="Lato"/>
            </a:endParaRPr>
          </a:p>
          <a:p>
            <a:pPr marL="457200" lvl="0" indent="-330200" algn="just" rtl="0">
              <a:lnSpc>
                <a:spcPct val="115000"/>
              </a:lnSpc>
              <a:spcBef>
                <a:spcPts val="0"/>
              </a:spcBef>
              <a:spcAft>
                <a:spcPts val="0"/>
              </a:spcAft>
              <a:buClr>
                <a:schemeClr val="lt1"/>
              </a:buClr>
              <a:buSzPts val="1600"/>
              <a:buFont typeface="Lato"/>
              <a:buChar char="●"/>
            </a:pPr>
            <a:r>
              <a:rPr lang="es-419" sz="1600" b="1" u="sng" dirty="0">
                <a:solidFill>
                  <a:srgbClr val="FFFF00"/>
                </a:solidFill>
                <a:latin typeface="Lato"/>
                <a:ea typeface="Lato"/>
                <a:cs typeface="Lato"/>
                <a:sym typeface="Lato"/>
              </a:rPr>
              <a:t>Automatización</a:t>
            </a:r>
            <a:r>
              <a:rPr lang="es-419" sz="1600" dirty="0">
                <a:solidFill>
                  <a:srgbClr val="E06666"/>
                </a:solidFill>
                <a:latin typeface="Lato"/>
                <a:ea typeface="Lato"/>
                <a:cs typeface="Lato"/>
                <a:sym typeface="Lato"/>
              </a:rPr>
              <a:t>:</a:t>
            </a:r>
            <a:r>
              <a:rPr lang="es-419" sz="1600" dirty="0">
                <a:solidFill>
                  <a:schemeClr val="lt1"/>
                </a:solidFill>
                <a:latin typeface="Lato"/>
                <a:ea typeface="Lato"/>
                <a:cs typeface="Lato"/>
                <a:sym typeface="Lato"/>
              </a:rPr>
              <a:t> Las consolas permiten la automatización de tareas mediante el uso de scripts y programas de línea de comando, lo que ahorra tiempo y esfuerzo.</a:t>
            </a:r>
            <a:endParaRPr sz="1600" dirty="0">
              <a:solidFill>
                <a:schemeClr val="lt1"/>
              </a:solidFill>
              <a:latin typeface="Lato"/>
              <a:ea typeface="Lato"/>
              <a:cs typeface="Lato"/>
              <a:sym typeface="Lato"/>
            </a:endParaRPr>
          </a:p>
          <a:p>
            <a:pPr marL="0" lvl="0" indent="0" algn="just" rtl="0">
              <a:lnSpc>
                <a:spcPct val="115000"/>
              </a:lnSpc>
              <a:spcBef>
                <a:spcPts val="0"/>
              </a:spcBef>
              <a:spcAft>
                <a:spcPts val="0"/>
              </a:spcAft>
              <a:buNone/>
            </a:pPr>
            <a:endParaRPr sz="1600" dirty="0">
              <a:solidFill>
                <a:schemeClr val="lt1"/>
              </a:solidFill>
              <a:latin typeface="Lato"/>
              <a:ea typeface="Lato"/>
              <a:cs typeface="Lato"/>
              <a:sym typeface="Lato"/>
            </a:endParaRPr>
          </a:p>
          <a:p>
            <a:pPr marL="457200" lvl="0" indent="-330200" algn="just" rtl="0">
              <a:lnSpc>
                <a:spcPct val="115000"/>
              </a:lnSpc>
              <a:spcBef>
                <a:spcPts val="0"/>
              </a:spcBef>
              <a:spcAft>
                <a:spcPts val="0"/>
              </a:spcAft>
              <a:buClr>
                <a:schemeClr val="lt1"/>
              </a:buClr>
              <a:buSzPts val="1600"/>
              <a:buFont typeface="Lato"/>
              <a:buChar char="●"/>
            </a:pPr>
            <a:r>
              <a:rPr lang="es-419" sz="1600" b="1" u="sng" dirty="0">
                <a:solidFill>
                  <a:srgbClr val="FFFF00"/>
                </a:solidFill>
                <a:latin typeface="Lato"/>
                <a:ea typeface="Lato"/>
                <a:cs typeface="Lato"/>
                <a:sym typeface="Lato"/>
              </a:rPr>
              <a:t>Acceso a funciones avanzadas</a:t>
            </a:r>
            <a:r>
              <a:rPr lang="es-419" sz="1600" b="1" dirty="0">
                <a:solidFill>
                  <a:srgbClr val="FFFF00"/>
                </a:solidFill>
                <a:latin typeface="Lato"/>
                <a:ea typeface="Lato"/>
                <a:cs typeface="Lato"/>
                <a:sym typeface="Lato"/>
              </a:rPr>
              <a:t>: </a:t>
            </a:r>
            <a:r>
              <a:rPr lang="es-419" sz="1600" dirty="0">
                <a:solidFill>
                  <a:schemeClr val="lt1"/>
                </a:solidFill>
                <a:latin typeface="Lato"/>
                <a:ea typeface="Lato"/>
                <a:cs typeface="Lato"/>
                <a:sym typeface="Lato"/>
              </a:rPr>
              <a:t>Las consolas ofrecen acceso a funciones avanzadas que no están disponibles en la interfaz gráfica, lo que las hace más flexibles y potentes.</a:t>
            </a:r>
            <a:endParaRPr sz="1600" dirty="0">
              <a:solidFill>
                <a:schemeClr val="lt1"/>
              </a:solidFill>
              <a:latin typeface="Lato"/>
              <a:ea typeface="Lato"/>
              <a:cs typeface="Lato"/>
              <a:sym typeface="Lato"/>
            </a:endParaRPr>
          </a:p>
          <a:p>
            <a:pPr marL="0" lvl="0" indent="0" algn="just" rtl="0">
              <a:lnSpc>
                <a:spcPct val="115000"/>
              </a:lnSpc>
              <a:spcBef>
                <a:spcPts val="0"/>
              </a:spcBef>
              <a:spcAft>
                <a:spcPts val="0"/>
              </a:spcAft>
              <a:buNone/>
            </a:pPr>
            <a:endParaRPr sz="1600" dirty="0">
              <a:solidFill>
                <a:schemeClr val="lt1"/>
              </a:solidFill>
              <a:latin typeface="Lato"/>
              <a:ea typeface="Lato"/>
              <a:cs typeface="Lato"/>
              <a:sym typeface="Lato"/>
            </a:endParaRPr>
          </a:p>
          <a:p>
            <a:pPr marL="457200" indent="-330200" algn="just">
              <a:lnSpc>
                <a:spcPct val="115000"/>
              </a:lnSpc>
              <a:buClr>
                <a:schemeClr val="lt1"/>
              </a:buClr>
              <a:buSzPts val="1600"/>
              <a:buFont typeface="Lato"/>
              <a:buChar char="●"/>
            </a:pPr>
            <a:r>
              <a:rPr lang="es-419" sz="1600" b="1" u="sng" dirty="0">
                <a:solidFill>
                  <a:srgbClr val="FFFF00"/>
                </a:solidFill>
                <a:latin typeface="Lato"/>
                <a:ea typeface="Lato"/>
                <a:cs typeface="Lato"/>
                <a:sym typeface="Lato"/>
              </a:rPr>
              <a:t>Control preciso:</a:t>
            </a:r>
            <a:r>
              <a:rPr lang="es-419" sz="1600" dirty="0">
                <a:solidFill>
                  <a:schemeClr val="lt1"/>
                </a:solidFill>
                <a:latin typeface="Lato"/>
                <a:ea typeface="Lato"/>
                <a:cs typeface="Lato"/>
                <a:sym typeface="Lato"/>
              </a:rPr>
              <a:t> Las consolas permiten un control más preciso del sistema operativo, lo que es útil para solucionar problemas y realizar tareas de mantenimiento. </a:t>
            </a:r>
            <a:endParaRPr sz="1600" dirty="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8"/>
          <p:cNvSpPr txBox="1"/>
          <p:nvPr/>
        </p:nvSpPr>
        <p:spPr>
          <a:xfrm>
            <a:off x="1106311" y="164225"/>
            <a:ext cx="7843314"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F9933"/>
                </a:solidFill>
                <a:latin typeface="Lato"/>
                <a:ea typeface="Lato"/>
                <a:cs typeface="Lato"/>
                <a:sym typeface="Lato"/>
              </a:rPr>
              <a:t>Operaciones básicas con archivos (</a:t>
            </a:r>
            <a:r>
              <a:rPr lang="es-419" sz="2600" b="1" u="sng" dirty="0" err="1">
                <a:solidFill>
                  <a:srgbClr val="FF9933"/>
                </a:solidFill>
                <a:latin typeface="Lato"/>
                <a:ea typeface="Lato"/>
                <a:cs typeface="Lato"/>
                <a:sym typeface="Lato"/>
              </a:rPr>
              <a:t>bash</a:t>
            </a:r>
            <a:r>
              <a:rPr lang="es-419" sz="2600" b="1" u="sng" dirty="0">
                <a:solidFill>
                  <a:srgbClr val="FF9933"/>
                </a:solidFill>
                <a:latin typeface="Lato"/>
                <a:ea typeface="Lato"/>
                <a:cs typeface="Lato"/>
                <a:sym typeface="Lato"/>
              </a:rPr>
              <a:t> </a:t>
            </a:r>
            <a:r>
              <a:rPr lang="es-419" sz="2600" b="1" u="sng" dirty="0" err="1">
                <a:solidFill>
                  <a:srgbClr val="FF9933"/>
                </a:solidFill>
                <a:latin typeface="Lato"/>
                <a:ea typeface="Lato"/>
                <a:cs typeface="Lato"/>
                <a:sym typeface="Lato"/>
              </a:rPr>
              <a:t>commands</a:t>
            </a:r>
            <a:r>
              <a:rPr lang="es-419" sz="2600" b="1" u="sng" dirty="0">
                <a:solidFill>
                  <a:srgbClr val="FF9933"/>
                </a:solidFill>
                <a:latin typeface="Lato"/>
                <a:ea typeface="Lato"/>
                <a:cs typeface="Lato"/>
                <a:sym typeface="Lato"/>
              </a:rPr>
              <a:t>)</a:t>
            </a:r>
            <a:endParaRPr sz="2600" b="1" u="sng" dirty="0">
              <a:solidFill>
                <a:srgbClr val="FF9933"/>
              </a:solidFill>
              <a:latin typeface="Lato"/>
              <a:ea typeface="Lato"/>
              <a:cs typeface="Lato"/>
              <a:sym typeface="Lato"/>
            </a:endParaRPr>
          </a:p>
        </p:txBody>
      </p:sp>
      <p:sp>
        <p:nvSpPr>
          <p:cNvPr id="168" name="Google Shape;168;p18"/>
          <p:cNvSpPr txBox="1"/>
          <p:nvPr/>
        </p:nvSpPr>
        <p:spPr>
          <a:xfrm>
            <a:off x="1261975" y="995525"/>
            <a:ext cx="7626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u="sng" dirty="0">
                <a:solidFill>
                  <a:srgbClr val="FFFF00"/>
                </a:solidFill>
                <a:latin typeface="Lato"/>
                <a:ea typeface="Lato"/>
                <a:cs typeface="Lato"/>
                <a:sym typeface="Lato"/>
              </a:rPr>
              <a:t>Crear directorio</a:t>
            </a:r>
            <a:r>
              <a:rPr lang="es-419" sz="2000" dirty="0">
                <a:solidFill>
                  <a:schemeClr val="lt1"/>
                </a:solidFill>
                <a:latin typeface="Lato"/>
                <a:ea typeface="Lato"/>
                <a:cs typeface="Lato"/>
                <a:sym typeface="Lato"/>
              </a:rPr>
              <a:t>: </a:t>
            </a:r>
            <a:r>
              <a:rPr lang="es-419" sz="2000" dirty="0" err="1">
                <a:solidFill>
                  <a:srgbClr val="00B0F0"/>
                </a:solidFill>
                <a:latin typeface="Lato"/>
                <a:ea typeface="Lato"/>
                <a:cs typeface="Lato"/>
                <a:sym typeface="Lato"/>
              </a:rPr>
              <a:t>md</a:t>
            </a:r>
            <a:r>
              <a:rPr lang="es-419" sz="2000" dirty="0">
                <a:solidFill>
                  <a:srgbClr val="00B0F0"/>
                </a:solidFill>
                <a:latin typeface="Lato"/>
                <a:ea typeface="Lato"/>
                <a:cs typeface="Lato"/>
                <a:sym typeface="Lato"/>
              </a:rPr>
              <a:t> “Nombre del directorio”</a:t>
            </a:r>
            <a:endParaRPr sz="2000" dirty="0">
              <a:solidFill>
                <a:srgbClr val="00B0F0"/>
              </a:solidFill>
              <a:latin typeface="Lato"/>
              <a:ea typeface="Lato"/>
              <a:cs typeface="Lato"/>
              <a:sym typeface="Lato"/>
            </a:endParaRPr>
          </a:p>
        </p:txBody>
      </p:sp>
      <p:sp>
        <p:nvSpPr>
          <p:cNvPr id="169" name="Google Shape;169;p18"/>
          <p:cNvSpPr txBox="1"/>
          <p:nvPr/>
        </p:nvSpPr>
        <p:spPr>
          <a:xfrm>
            <a:off x="1323625" y="1488125"/>
            <a:ext cx="75027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dirty="0">
                <a:solidFill>
                  <a:schemeClr val="lt1"/>
                </a:solidFill>
                <a:latin typeface="Lato"/>
                <a:ea typeface="Lato"/>
                <a:cs typeface="Lato"/>
                <a:sym typeface="Lato"/>
              </a:rPr>
              <a:t>“</a:t>
            </a:r>
            <a:r>
              <a:rPr lang="es-419" sz="1600" dirty="0" err="1">
                <a:solidFill>
                  <a:schemeClr val="lt1"/>
                </a:solidFill>
                <a:latin typeface="Lato"/>
                <a:ea typeface="Lato"/>
                <a:cs typeface="Lato"/>
                <a:sym typeface="Lato"/>
              </a:rPr>
              <a:t>md</a:t>
            </a:r>
            <a:r>
              <a:rPr lang="es-419" sz="1600" dirty="0">
                <a:solidFill>
                  <a:schemeClr val="lt1"/>
                </a:solidFill>
                <a:latin typeface="Lato"/>
                <a:ea typeface="Lato"/>
                <a:cs typeface="Lato"/>
                <a:sym typeface="Lato"/>
              </a:rPr>
              <a:t>” significa “</a:t>
            </a:r>
            <a:r>
              <a:rPr lang="es-419" sz="1600" dirty="0" err="1">
                <a:solidFill>
                  <a:schemeClr val="lt1"/>
                </a:solidFill>
                <a:latin typeface="Lato"/>
                <a:ea typeface="Lato"/>
                <a:cs typeface="Lato"/>
                <a:sym typeface="Lato"/>
              </a:rPr>
              <a:t>Make</a:t>
            </a:r>
            <a:r>
              <a:rPr lang="es-419" sz="1600" dirty="0">
                <a:solidFill>
                  <a:schemeClr val="lt1"/>
                </a:solidFill>
                <a:latin typeface="Lato"/>
                <a:ea typeface="Lato"/>
                <a:cs typeface="Lato"/>
                <a:sym typeface="Lato"/>
              </a:rPr>
              <a:t> </a:t>
            </a:r>
            <a:r>
              <a:rPr lang="es-419" sz="1600" dirty="0" err="1">
                <a:solidFill>
                  <a:schemeClr val="lt1"/>
                </a:solidFill>
                <a:latin typeface="Lato"/>
                <a:ea typeface="Lato"/>
                <a:cs typeface="Lato"/>
                <a:sym typeface="Lato"/>
              </a:rPr>
              <a:t>Directory</a:t>
            </a:r>
            <a:r>
              <a:rPr lang="es-419" sz="1600" dirty="0">
                <a:solidFill>
                  <a:schemeClr val="lt1"/>
                </a:solidFill>
                <a:latin typeface="Lato"/>
                <a:ea typeface="Lato"/>
                <a:cs typeface="Lato"/>
                <a:sym typeface="Lato"/>
              </a:rPr>
              <a:t>” (Crear Directorio). Seguido de ese comando debe ingresarse el nombre del directorio que queremos crear.</a:t>
            </a:r>
            <a:endParaRPr sz="1600" dirty="0">
              <a:solidFill>
                <a:schemeClr val="lt1"/>
              </a:solidFill>
              <a:latin typeface="Lato"/>
              <a:ea typeface="Lato"/>
              <a:cs typeface="Lato"/>
              <a:sym typeface="Lato"/>
            </a:endParaRPr>
          </a:p>
        </p:txBody>
      </p:sp>
      <p:sp>
        <p:nvSpPr>
          <p:cNvPr id="170" name="Google Shape;170;p18"/>
          <p:cNvSpPr txBox="1"/>
          <p:nvPr/>
        </p:nvSpPr>
        <p:spPr>
          <a:xfrm>
            <a:off x="1255075" y="2880052"/>
            <a:ext cx="7639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u="sng" dirty="0">
                <a:solidFill>
                  <a:srgbClr val="FFFF00"/>
                </a:solidFill>
                <a:latin typeface="Lato"/>
                <a:ea typeface="Lato"/>
                <a:cs typeface="Lato"/>
                <a:sym typeface="Lato"/>
              </a:rPr>
              <a:t>Cambiar/Moverse de directorio</a:t>
            </a:r>
            <a:r>
              <a:rPr lang="es-419" sz="2000" dirty="0">
                <a:solidFill>
                  <a:schemeClr val="lt1"/>
                </a:solidFill>
                <a:latin typeface="Lato"/>
                <a:ea typeface="Lato"/>
                <a:cs typeface="Lato"/>
                <a:sym typeface="Lato"/>
              </a:rPr>
              <a:t>: </a:t>
            </a:r>
            <a:r>
              <a:rPr lang="es-419" sz="2000" dirty="0">
                <a:solidFill>
                  <a:srgbClr val="00B0F0"/>
                </a:solidFill>
                <a:latin typeface="Lato"/>
                <a:ea typeface="Lato"/>
                <a:cs typeface="Lato"/>
                <a:sym typeface="Lato"/>
              </a:rPr>
              <a:t>cd “nombre del directorio”</a:t>
            </a:r>
            <a:endParaRPr sz="2000" dirty="0">
              <a:solidFill>
                <a:srgbClr val="00B0F0"/>
              </a:solidFill>
              <a:latin typeface="Lato"/>
              <a:ea typeface="Lato"/>
              <a:cs typeface="Lato"/>
              <a:sym typeface="Lato"/>
            </a:endParaRPr>
          </a:p>
        </p:txBody>
      </p:sp>
      <p:pic>
        <p:nvPicPr>
          <p:cNvPr id="171" name="Google Shape;171;p18"/>
          <p:cNvPicPr preferRelativeResize="0"/>
          <p:nvPr/>
        </p:nvPicPr>
        <p:blipFill>
          <a:blip r:embed="rId3">
            <a:alphaModFix/>
          </a:blip>
          <a:stretch>
            <a:fillRect/>
          </a:stretch>
        </p:blipFill>
        <p:spPr>
          <a:xfrm>
            <a:off x="1447075" y="2165224"/>
            <a:ext cx="6154728" cy="466704"/>
          </a:xfrm>
          <a:prstGeom prst="rect">
            <a:avLst/>
          </a:prstGeom>
          <a:noFill/>
          <a:ln>
            <a:noFill/>
          </a:ln>
        </p:spPr>
      </p:pic>
      <p:sp>
        <p:nvSpPr>
          <p:cNvPr id="172" name="Google Shape;172;p18"/>
          <p:cNvSpPr txBox="1"/>
          <p:nvPr/>
        </p:nvSpPr>
        <p:spPr>
          <a:xfrm>
            <a:off x="1323625" y="3376268"/>
            <a:ext cx="75027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dirty="0">
                <a:solidFill>
                  <a:schemeClr val="lt1"/>
                </a:solidFill>
                <a:latin typeface="Lato"/>
                <a:ea typeface="Lato"/>
                <a:cs typeface="Lato"/>
                <a:sym typeface="Lato"/>
              </a:rPr>
              <a:t>“cd” significa “Change </a:t>
            </a:r>
            <a:r>
              <a:rPr lang="es-419" sz="1600" dirty="0" err="1">
                <a:solidFill>
                  <a:schemeClr val="lt1"/>
                </a:solidFill>
                <a:latin typeface="Lato"/>
                <a:ea typeface="Lato"/>
                <a:cs typeface="Lato"/>
                <a:sym typeface="Lato"/>
              </a:rPr>
              <a:t>Directory</a:t>
            </a:r>
            <a:r>
              <a:rPr lang="es-419" sz="1600" dirty="0">
                <a:solidFill>
                  <a:schemeClr val="lt1"/>
                </a:solidFill>
                <a:latin typeface="Lato"/>
                <a:ea typeface="Lato"/>
                <a:cs typeface="Lato"/>
                <a:sym typeface="Lato"/>
              </a:rPr>
              <a:t>” (Cambiar Directorio). Seguido de ese comando debe ingresarse el nombre del directorio al que queremos movernos.</a:t>
            </a:r>
            <a:endParaRPr sz="1600" dirty="0">
              <a:solidFill>
                <a:schemeClr val="lt1"/>
              </a:solidFill>
              <a:latin typeface="Lato"/>
              <a:ea typeface="Lato"/>
              <a:cs typeface="Lato"/>
              <a:sym typeface="Lato"/>
            </a:endParaRPr>
          </a:p>
        </p:txBody>
      </p:sp>
      <p:pic>
        <p:nvPicPr>
          <p:cNvPr id="173" name="Google Shape;173;p18"/>
          <p:cNvPicPr preferRelativeResize="0"/>
          <p:nvPr/>
        </p:nvPicPr>
        <p:blipFill>
          <a:blip r:embed="rId4">
            <a:alphaModFix/>
          </a:blip>
          <a:stretch>
            <a:fillRect/>
          </a:stretch>
        </p:blipFill>
        <p:spPr>
          <a:xfrm>
            <a:off x="1454763" y="4174650"/>
            <a:ext cx="6392700" cy="816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9"/>
          <p:cNvSpPr txBox="1"/>
          <p:nvPr/>
        </p:nvSpPr>
        <p:spPr>
          <a:xfrm>
            <a:off x="1316850" y="573963"/>
            <a:ext cx="7626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u="sng" dirty="0">
                <a:solidFill>
                  <a:srgbClr val="FFFF00"/>
                </a:solidFill>
                <a:latin typeface="Lato"/>
                <a:ea typeface="Lato"/>
                <a:cs typeface="Lato"/>
                <a:sym typeface="Lato"/>
              </a:rPr>
              <a:t>Regresar al directorio padre</a:t>
            </a:r>
            <a:r>
              <a:rPr lang="es-419" sz="2000" b="1" dirty="0">
                <a:solidFill>
                  <a:srgbClr val="FFFF00"/>
                </a:solidFill>
                <a:latin typeface="Lato"/>
                <a:ea typeface="Lato"/>
                <a:cs typeface="Lato"/>
                <a:sym typeface="Lato"/>
              </a:rPr>
              <a:t>: </a:t>
            </a:r>
            <a:r>
              <a:rPr lang="es-419" sz="2000" dirty="0">
                <a:solidFill>
                  <a:srgbClr val="00B0F0"/>
                </a:solidFill>
                <a:latin typeface="Lato"/>
                <a:ea typeface="Lato"/>
                <a:cs typeface="Lato"/>
                <a:sym typeface="Lato"/>
              </a:rPr>
              <a:t>cd ..</a:t>
            </a:r>
            <a:endParaRPr sz="2000" dirty="0">
              <a:solidFill>
                <a:srgbClr val="00B0F0"/>
              </a:solidFill>
              <a:latin typeface="Lato"/>
              <a:ea typeface="Lato"/>
              <a:cs typeface="Lato"/>
              <a:sym typeface="Lato"/>
            </a:endParaRPr>
          </a:p>
        </p:txBody>
      </p:sp>
      <p:sp>
        <p:nvSpPr>
          <p:cNvPr id="179" name="Google Shape;179;p19"/>
          <p:cNvSpPr txBox="1"/>
          <p:nvPr/>
        </p:nvSpPr>
        <p:spPr>
          <a:xfrm>
            <a:off x="1378500" y="1066563"/>
            <a:ext cx="75027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419" sz="1600" dirty="0">
                <a:solidFill>
                  <a:schemeClr val="lt1"/>
                </a:solidFill>
                <a:latin typeface="Lato"/>
                <a:ea typeface="Lato"/>
                <a:cs typeface="Lato"/>
                <a:sym typeface="Lato"/>
              </a:rPr>
              <a:t>Este comando te regresará al directorio padre del directorio actual.</a:t>
            </a:r>
            <a:endParaRPr sz="1600" dirty="0">
              <a:solidFill>
                <a:schemeClr val="lt1"/>
              </a:solidFill>
              <a:latin typeface="Lato"/>
              <a:ea typeface="Lato"/>
              <a:cs typeface="Lato"/>
              <a:sym typeface="Lato"/>
            </a:endParaRPr>
          </a:p>
        </p:txBody>
      </p:sp>
      <p:sp>
        <p:nvSpPr>
          <p:cNvPr id="180" name="Google Shape;180;p19"/>
          <p:cNvSpPr txBox="1"/>
          <p:nvPr/>
        </p:nvSpPr>
        <p:spPr>
          <a:xfrm>
            <a:off x="1309950" y="3153238"/>
            <a:ext cx="7639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u="sng" dirty="0">
                <a:solidFill>
                  <a:srgbClr val="FFFF00"/>
                </a:solidFill>
                <a:latin typeface="Lato"/>
                <a:ea typeface="Lato"/>
                <a:cs typeface="Lato"/>
                <a:sym typeface="Lato"/>
              </a:rPr>
              <a:t>Listar el contenido de un directorio: </a:t>
            </a:r>
            <a:r>
              <a:rPr lang="es-419" sz="2000" dirty="0" err="1">
                <a:solidFill>
                  <a:srgbClr val="00B0F0"/>
                </a:solidFill>
                <a:latin typeface="Lato"/>
                <a:ea typeface="Lato"/>
                <a:cs typeface="Lato"/>
                <a:sym typeface="Lato"/>
              </a:rPr>
              <a:t>dir</a:t>
            </a:r>
            <a:endParaRPr dirty="0">
              <a:solidFill>
                <a:srgbClr val="00B0F0"/>
              </a:solidFill>
            </a:endParaRPr>
          </a:p>
        </p:txBody>
      </p:sp>
      <p:sp>
        <p:nvSpPr>
          <p:cNvPr id="181" name="Google Shape;181;p19"/>
          <p:cNvSpPr txBox="1"/>
          <p:nvPr/>
        </p:nvSpPr>
        <p:spPr>
          <a:xfrm>
            <a:off x="1378500" y="3676737"/>
            <a:ext cx="7502700" cy="800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419" sz="1600" dirty="0">
                <a:solidFill>
                  <a:schemeClr val="lt1"/>
                </a:solidFill>
                <a:latin typeface="Lato"/>
                <a:ea typeface="Lato"/>
                <a:cs typeface="Lato"/>
                <a:sym typeface="Lato"/>
              </a:rPr>
              <a:t>Podremos visualizar todos los archivos y directorios que se encuentran dentro del directorio actual.</a:t>
            </a:r>
            <a:endParaRPr sz="1600" dirty="0">
              <a:solidFill>
                <a:schemeClr val="lt1"/>
              </a:solidFill>
              <a:latin typeface="Lato"/>
              <a:ea typeface="Lato"/>
              <a:cs typeface="Lato"/>
              <a:sym typeface="Lato"/>
            </a:endParaRPr>
          </a:p>
        </p:txBody>
      </p:sp>
      <p:pic>
        <p:nvPicPr>
          <p:cNvPr id="182" name="Google Shape;182;p19"/>
          <p:cNvPicPr preferRelativeResize="0"/>
          <p:nvPr/>
        </p:nvPicPr>
        <p:blipFill>
          <a:blip r:embed="rId3">
            <a:alphaModFix/>
          </a:blip>
          <a:stretch>
            <a:fillRect/>
          </a:stretch>
        </p:blipFill>
        <p:spPr>
          <a:xfrm>
            <a:off x="1378500" y="1586875"/>
            <a:ext cx="6114121" cy="8424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p:nvPr/>
        </p:nvSpPr>
        <p:spPr>
          <a:xfrm>
            <a:off x="1419650" y="152303"/>
            <a:ext cx="76398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b="1" u="sng" dirty="0">
                <a:solidFill>
                  <a:srgbClr val="FFFF00"/>
                </a:solidFill>
                <a:latin typeface="Lato"/>
                <a:ea typeface="Lato"/>
                <a:cs typeface="Lato"/>
                <a:sym typeface="Lato"/>
              </a:rPr>
              <a:t>Crear una copia de un archivo</a:t>
            </a:r>
            <a:r>
              <a:rPr lang="es-419" sz="1800" b="1" dirty="0">
                <a:solidFill>
                  <a:srgbClr val="FFFF00"/>
                </a:solidFill>
                <a:latin typeface="Lato"/>
                <a:ea typeface="Lato"/>
                <a:cs typeface="Lato"/>
                <a:sym typeface="Lato"/>
              </a:rPr>
              <a:t>: </a:t>
            </a:r>
            <a:r>
              <a:rPr lang="es-419" sz="1800" b="1" dirty="0" err="1">
                <a:solidFill>
                  <a:srgbClr val="00B0F0"/>
                </a:solidFill>
                <a:latin typeface="Lato"/>
                <a:ea typeface="Lato"/>
                <a:cs typeface="Lato"/>
                <a:sym typeface="Lato"/>
              </a:rPr>
              <a:t>copy</a:t>
            </a:r>
            <a:r>
              <a:rPr lang="es-419" sz="1800" dirty="0">
                <a:solidFill>
                  <a:srgbClr val="00B0F0"/>
                </a:solidFill>
                <a:latin typeface="Lato"/>
                <a:ea typeface="Lato"/>
                <a:cs typeface="Lato"/>
                <a:sym typeface="Lato"/>
              </a:rPr>
              <a:t> “archivo” “directorio/archivo copia”</a:t>
            </a:r>
            <a:endParaRPr sz="1800" dirty="0">
              <a:solidFill>
                <a:srgbClr val="00B0F0"/>
              </a:solidFill>
              <a:latin typeface="Lato"/>
              <a:ea typeface="Lato"/>
              <a:cs typeface="Lato"/>
              <a:sym typeface="Lato"/>
            </a:endParaRPr>
          </a:p>
        </p:txBody>
      </p:sp>
      <p:sp>
        <p:nvSpPr>
          <p:cNvPr id="188" name="Google Shape;188;p20"/>
          <p:cNvSpPr txBox="1"/>
          <p:nvPr/>
        </p:nvSpPr>
        <p:spPr>
          <a:xfrm>
            <a:off x="1419650" y="613938"/>
            <a:ext cx="7502700" cy="1146437"/>
          </a:xfrm>
          <a:prstGeom prst="rect">
            <a:avLst/>
          </a:prstGeom>
          <a:noFill/>
          <a:ln>
            <a:noFill/>
          </a:ln>
        </p:spPr>
        <p:txBody>
          <a:bodyPr spcFirstLastPara="1" wrap="square" lIns="91425" tIns="91425" rIns="91425" bIns="91425" anchor="t" anchorCtr="0">
            <a:spAutoFit/>
          </a:bodyPr>
          <a:lstStyle/>
          <a:p>
            <a:pPr marL="0" lvl="0" indent="0" algn="just" rtl="0">
              <a:lnSpc>
                <a:spcPts val="2500"/>
              </a:lnSpc>
              <a:spcBef>
                <a:spcPts val="0"/>
              </a:spcBef>
              <a:spcAft>
                <a:spcPts val="0"/>
              </a:spcAft>
              <a:buNone/>
            </a:pPr>
            <a:r>
              <a:rPr lang="es-419" sz="1600" dirty="0">
                <a:solidFill>
                  <a:schemeClr val="lt1"/>
                </a:solidFill>
                <a:latin typeface="Lato"/>
                <a:ea typeface="Lato"/>
                <a:cs typeface="Lato"/>
                <a:sym typeface="Lato"/>
              </a:rPr>
              <a:t>Este comando creará una copia de un archivo en la ruta y con el nombre que le indiquemos. El primer dato es el nombre del archivo a copiar, y el segundo dato es la ruta junto con el nombre de la copia de ese archivo que se va a crear.</a:t>
            </a:r>
            <a:endParaRPr sz="1600" dirty="0">
              <a:solidFill>
                <a:schemeClr val="lt1"/>
              </a:solidFill>
              <a:latin typeface="Lato"/>
              <a:ea typeface="Lato"/>
              <a:cs typeface="Lato"/>
              <a:sym typeface="Lato"/>
            </a:endParaRPr>
          </a:p>
        </p:txBody>
      </p:sp>
      <p:sp>
        <p:nvSpPr>
          <p:cNvPr id="189" name="Google Shape;189;p20"/>
          <p:cNvSpPr txBox="1"/>
          <p:nvPr/>
        </p:nvSpPr>
        <p:spPr>
          <a:xfrm>
            <a:off x="1392950" y="2827898"/>
            <a:ext cx="763980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b="1" u="sng" dirty="0">
                <a:solidFill>
                  <a:srgbClr val="FFFF00"/>
                </a:solidFill>
                <a:latin typeface="Lato"/>
                <a:ea typeface="Lato"/>
                <a:cs typeface="Lato"/>
                <a:sym typeface="Lato"/>
              </a:rPr>
              <a:t>Mover archivo</a:t>
            </a:r>
            <a:r>
              <a:rPr lang="es-419" sz="1800" dirty="0">
                <a:solidFill>
                  <a:schemeClr val="lt1"/>
                </a:solidFill>
                <a:latin typeface="Lato"/>
                <a:ea typeface="Lato"/>
                <a:cs typeface="Lato"/>
                <a:sym typeface="Lato"/>
              </a:rPr>
              <a:t>: </a:t>
            </a:r>
            <a:r>
              <a:rPr lang="es-419" sz="1800" b="1" dirty="0" err="1">
                <a:solidFill>
                  <a:srgbClr val="00B0F0"/>
                </a:solidFill>
                <a:latin typeface="Lato"/>
                <a:ea typeface="Lato"/>
                <a:cs typeface="Lato"/>
                <a:sym typeface="Lato"/>
              </a:rPr>
              <a:t>move</a:t>
            </a:r>
            <a:r>
              <a:rPr lang="es-419" sz="1800" dirty="0">
                <a:solidFill>
                  <a:srgbClr val="00B0F0"/>
                </a:solidFill>
                <a:latin typeface="Lato"/>
                <a:ea typeface="Lato"/>
                <a:cs typeface="Lato"/>
                <a:sym typeface="Lato"/>
              </a:rPr>
              <a:t> “archivo” “directorio\archivo” </a:t>
            </a:r>
            <a:endParaRPr sz="1800" dirty="0">
              <a:solidFill>
                <a:srgbClr val="00B0F0"/>
              </a:solidFill>
            </a:endParaRPr>
          </a:p>
        </p:txBody>
      </p:sp>
      <p:sp>
        <p:nvSpPr>
          <p:cNvPr id="190" name="Google Shape;190;p20"/>
          <p:cNvSpPr txBox="1"/>
          <p:nvPr/>
        </p:nvSpPr>
        <p:spPr>
          <a:xfrm>
            <a:off x="1392950" y="3215444"/>
            <a:ext cx="7502700" cy="1146437"/>
          </a:xfrm>
          <a:prstGeom prst="rect">
            <a:avLst/>
          </a:prstGeom>
          <a:noFill/>
          <a:ln>
            <a:noFill/>
          </a:ln>
        </p:spPr>
        <p:txBody>
          <a:bodyPr spcFirstLastPara="1" wrap="square" lIns="91425" tIns="91425" rIns="91425" bIns="91425" anchor="t" anchorCtr="0">
            <a:spAutoFit/>
          </a:bodyPr>
          <a:lstStyle/>
          <a:p>
            <a:pPr marL="0" lvl="0" indent="0" algn="just" rtl="0">
              <a:lnSpc>
                <a:spcPts val="2500"/>
              </a:lnSpc>
              <a:spcBef>
                <a:spcPts val="0"/>
              </a:spcBef>
              <a:spcAft>
                <a:spcPts val="0"/>
              </a:spcAft>
              <a:buNone/>
            </a:pPr>
            <a:r>
              <a:rPr lang="es-419" sz="1600" dirty="0">
                <a:solidFill>
                  <a:schemeClr val="lt1"/>
                </a:solidFill>
                <a:latin typeface="Lato"/>
                <a:ea typeface="Lato"/>
                <a:cs typeface="Lato"/>
                <a:sym typeface="Lato"/>
              </a:rPr>
              <a:t>Este comando mueve un archivo de un directorio a otro, el primer dato es el nombre del archivo y el segundo dato es el directorio donde se va a mover junto con su nombre (opcional).</a:t>
            </a:r>
            <a:endParaRPr sz="1600" dirty="0">
              <a:solidFill>
                <a:schemeClr val="lt1"/>
              </a:solidFill>
              <a:latin typeface="Lato"/>
              <a:ea typeface="Lato"/>
              <a:cs typeface="Lato"/>
              <a:sym typeface="Lato"/>
            </a:endParaRPr>
          </a:p>
        </p:txBody>
      </p:sp>
      <p:pic>
        <p:nvPicPr>
          <p:cNvPr id="191" name="Google Shape;191;p20"/>
          <p:cNvPicPr preferRelativeResize="0"/>
          <p:nvPr/>
        </p:nvPicPr>
        <p:blipFill>
          <a:blip r:embed="rId3">
            <a:alphaModFix/>
          </a:blip>
          <a:stretch>
            <a:fillRect/>
          </a:stretch>
        </p:blipFill>
        <p:spPr>
          <a:xfrm>
            <a:off x="204716" y="1805624"/>
            <a:ext cx="8717634" cy="635712"/>
          </a:xfrm>
          <a:prstGeom prst="rect">
            <a:avLst/>
          </a:prstGeom>
          <a:noFill/>
          <a:ln>
            <a:noFill/>
          </a:ln>
        </p:spPr>
      </p:pic>
      <p:pic>
        <p:nvPicPr>
          <p:cNvPr id="192" name="Google Shape;192;p20"/>
          <p:cNvPicPr preferRelativeResize="0"/>
          <p:nvPr/>
        </p:nvPicPr>
        <p:blipFill>
          <a:blip r:embed="rId4">
            <a:alphaModFix/>
          </a:blip>
          <a:stretch>
            <a:fillRect/>
          </a:stretch>
        </p:blipFill>
        <p:spPr>
          <a:xfrm>
            <a:off x="204716" y="4361882"/>
            <a:ext cx="8828034" cy="6822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5"/>
          <p:cNvSpPr txBox="1"/>
          <p:nvPr/>
        </p:nvSpPr>
        <p:spPr>
          <a:xfrm>
            <a:off x="217275" y="304636"/>
            <a:ext cx="8709450"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F9933"/>
                </a:solidFill>
                <a:latin typeface="Lato"/>
                <a:ea typeface="Lato"/>
                <a:cs typeface="Lato"/>
                <a:sym typeface="Lato"/>
              </a:rPr>
              <a:t>¿Qué es un control de versiones y por qué es importante?</a:t>
            </a:r>
            <a:endParaRPr sz="2600" b="1" u="sng" dirty="0">
              <a:solidFill>
                <a:srgbClr val="FF9933"/>
              </a:solidFill>
              <a:latin typeface="Lato"/>
              <a:ea typeface="Lato"/>
              <a:cs typeface="Lato"/>
              <a:sym typeface="Lato"/>
            </a:endParaRPr>
          </a:p>
        </p:txBody>
      </p:sp>
      <p:sp>
        <p:nvSpPr>
          <p:cNvPr id="151" name="Google Shape;151;p15"/>
          <p:cNvSpPr txBox="1"/>
          <p:nvPr/>
        </p:nvSpPr>
        <p:spPr>
          <a:xfrm>
            <a:off x="330896" y="1276999"/>
            <a:ext cx="8482207" cy="3385512"/>
          </a:xfrm>
          <a:prstGeom prst="rect">
            <a:avLst/>
          </a:prstGeom>
          <a:noFill/>
          <a:ln>
            <a:noFill/>
          </a:ln>
        </p:spPr>
        <p:txBody>
          <a:bodyPr spcFirstLastPara="1" wrap="square" lIns="91425" tIns="91425" rIns="91425" bIns="91425" anchor="t" anchorCtr="0">
            <a:spAutoFit/>
          </a:bodyPr>
          <a:lstStyle/>
          <a:p>
            <a:pPr marL="0" lvl="0" indent="0" algn="just" rtl="0">
              <a:lnSpc>
                <a:spcPct val="200000"/>
              </a:lnSpc>
              <a:spcBef>
                <a:spcPts val="0"/>
              </a:spcBef>
              <a:spcAft>
                <a:spcPts val="0"/>
              </a:spcAft>
              <a:buNone/>
            </a:pPr>
            <a:r>
              <a:rPr lang="es-419" sz="1600" dirty="0">
                <a:solidFill>
                  <a:schemeClr val="lt1"/>
                </a:solidFill>
                <a:latin typeface="Lato"/>
                <a:ea typeface="Lato"/>
                <a:cs typeface="Lato"/>
                <a:sym typeface="Lato"/>
              </a:rPr>
              <a:t>=&gt; Es un sistema que </a:t>
            </a:r>
            <a:r>
              <a:rPr lang="es-419" sz="1600" b="1" dirty="0">
                <a:solidFill>
                  <a:srgbClr val="FFFF00"/>
                </a:solidFill>
                <a:latin typeface="Lato"/>
                <a:ea typeface="Lato"/>
                <a:cs typeface="Lato"/>
                <a:sym typeface="Lato"/>
              </a:rPr>
              <a:t>registra cada cambio </a:t>
            </a:r>
            <a:r>
              <a:rPr lang="es-419" sz="1600" dirty="0">
                <a:solidFill>
                  <a:schemeClr val="lt1"/>
                </a:solidFill>
                <a:latin typeface="Lato"/>
                <a:ea typeface="Lato"/>
                <a:cs typeface="Lato"/>
                <a:sym typeface="Lato"/>
              </a:rPr>
              <a:t>que se realiza</a:t>
            </a:r>
            <a:r>
              <a:rPr lang="es-419" sz="1600" b="1" dirty="0">
                <a:solidFill>
                  <a:schemeClr val="lt1"/>
                </a:solidFill>
                <a:latin typeface="Lato"/>
                <a:ea typeface="Lato"/>
                <a:cs typeface="Lato"/>
                <a:sym typeface="Lato"/>
              </a:rPr>
              <a:t> </a:t>
            </a:r>
            <a:r>
              <a:rPr lang="es-419" sz="1600" b="1" dirty="0">
                <a:solidFill>
                  <a:srgbClr val="FFFF00"/>
                </a:solidFill>
                <a:latin typeface="Lato"/>
                <a:ea typeface="Lato"/>
                <a:cs typeface="Lato"/>
                <a:sym typeface="Lato"/>
              </a:rPr>
              <a:t>en el código </a:t>
            </a:r>
            <a:r>
              <a:rPr lang="es-419" sz="1600" dirty="0">
                <a:solidFill>
                  <a:schemeClr val="lt1"/>
                </a:solidFill>
                <a:latin typeface="Lato"/>
                <a:ea typeface="Lato"/>
                <a:cs typeface="Lato"/>
                <a:sym typeface="Lato"/>
              </a:rPr>
              <a:t>fuente de un proyecto. </a:t>
            </a:r>
          </a:p>
          <a:p>
            <a:pPr marL="0" lvl="0" indent="0" algn="just" rtl="0">
              <a:lnSpc>
                <a:spcPct val="150000"/>
              </a:lnSpc>
              <a:spcBef>
                <a:spcPts val="0"/>
              </a:spcBef>
              <a:spcAft>
                <a:spcPts val="0"/>
              </a:spcAft>
              <a:buNone/>
            </a:pPr>
            <a:endParaRPr lang="es-419" sz="1600" dirty="0">
              <a:solidFill>
                <a:schemeClr val="lt1"/>
              </a:solidFill>
              <a:latin typeface="Lato"/>
              <a:ea typeface="Lato"/>
              <a:cs typeface="Lato"/>
              <a:sym typeface="Lato"/>
            </a:endParaRPr>
          </a:p>
          <a:p>
            <a:pPr lvl="0" algn="just">
              <a:lnSpc>
                <a:spcPct val="200000"/>
              </a:lnSpc>
            </a:pPr>
            <a:r>
              <a:rPr lang="es-419" sz="1600" dirty="0">
                <a:solidFill>
                  <a:schemeClr val="lt1"/>
                </a:solidFill>
                <a:latin typeface="Lato"/>
                <a:ea typeface="Lato"/>
                <a:cs typeface="Lato"/>
                <a:sym typeface="Lato"/>
              </a:rPr>
              <a:t>=&gt; Permite tener un </a:t>
            </a:r>
            <a:r>
              <a:rPr lang="es-419" sz="1600" b="1" dirty="0">
                <a:solidFill>
                  <a:srgbClr val="FFFF00"/>
                </a:solidFill>
                <a:latin typeface="Lato"/>
                <a:ea typeface="Lato"/>
                <a:cs typeface="Lato"/>
                <a:sym typeface="Lato"/>
              </a:rPr>
              <a:t>historial</a:t>
            </a:r>
            <a:r>
              <a:rPr lang="es-419" sz="1600" dirty="0">
                <a:solidFill>
                  <a:srgbClr val="E06666"/>
                </a:solidFill>
                <a:latin typeface="Lato"/>
                <a:ea typeface="Lato"/>
                <a:cs typeface="Lato"/>
                <a:sym typeface="Lato"/>
              </a:rPr>
              <a:t> </a:t>
            </a:r>
            <a:r>
              <a:rPr lang="es-419" sz="1600" dirty="0">
                <a:solidFill>
                  <a:schemeClr val="lt1"/>
                </a:solidFill>
                <a:latin typeface="Lato"/>
                <a:ea typeface="Lato"/>
                <a:cs typeface="Lato"/>
                <a:sym typeface="Lato"/>
              </a:rPr>
              <a:t>de todos los </a:t>
            </a:r>
            <a:r>
              <a:rPr lang="es-419" sz="1600" b="1" dirty="0">
                <a:solidFill>
                  <a:srgbClr val="FFFF00"/>
                </a:solidFill>
                <a:latin typeface="Lato"/>
                <a:ea typeface="Lato"/>
                <a:cs typeface="Lato"/>
                <a:sym typeface="Lato"/>
              </a:rPr>
              <a:t>cambios, saber quién lo hizo y cuándo</a:t>
            </a:r>
            <a:r>
              <a:rPr lang="es-419" sz="1600" b="1" dirty="0">
                <a:solidFill>
                  <a:schemeClr val="lt1"/>
                </a:solidFill>
                <a:latin typeface="Lato"/>
                <a:ea typeface="Lato"/>
                <a:cs typeface="Lato"/>
                <a:sym typeface="Lato"/>
              </a:rPr>
              <a:t>, crear  </a:t>
            </a:r>
            <a:r>
              <a:rPr lang="es-419" sz="1600" b="1" dirty="0">
                <a:solidFill>
                  <a:srgbClr val="FFFF00"/>
                </a:solidFill>
                <a:latin typeface="Lato"/>
                <a:ea typeface="Lato"/>
                <a:cs typeface="Lato"/>
                <a:sym typeface="Lato"/>
              </a:rPr>
              <a:t>copias de seguridad </a:t>
            </a:r>
            <a:r>
              <a:rPr lang="es-419" sz="1600" dirty="0">
                <a:solidFill>
                  <a:schemeClr val="lt1"/>
                </a:solidFill>
                <a:latin typeface="Lato"/>
                <a:ea typeface="Lato"/>
                <a:cs typeface="Lato"/>
                <a:sym typeface="Lato"/>
              </a:rPr>
              <a:t>de nuestro código, y </a:t>
            </a:r>
            <a:r>
              <a:rPr lang="es-419" sz="1600" b="1" dirty="0">
                <a:solidFill>
                  <a:srgbClr val="FFFF00"/>
                </a:solidFill>
                <a:latin typeface="Lato"/>
                <a:ea typeface="Lato"/>
                <a:cs typeface="Lato"/>
                <a:sym typeface="Lato"/>
              </a:rPr>
              <a:t>recuperar versiones específicas del proyecto</a:t>
            </a:r>
            <a:r>
              <a:rPr lang="es-419" sz="1600" dirty="0">
                <a:solidFill>
                  <a:schemeClr val="lt1"/>
                </a:solidFill>
                <a:latin typeface="Lato"/>
                <a:ea typeface="Lato"/>
                <a:cs typeface="Lato"/>
                <a:sym typeface="Lato"/>
              </a:rPr>
              <a:t>.</a:t>
            </a:r>
          </a:p>
          <a:p>
            <a:pPr marL="0" lvl="0" indent="0" algn="just" rtl="0">
              <a:lnSpc>
                <a:spcPct val="150000"/>
              </a:lnSpc>
              <a:spcBef>
                <a:spcPts val="0"/>
              </a:spcBef>
              <a:spcAft>
                <a:spcPts val="0"/>
              </a:spcAft>
              <a:buNone/>
            </a:pPr>
            <a:r>
              <a:rPr lang="es-419" sz="1600" dirty="0">
                <a:solidFill>
                  <a:schemeClr val="lt1"/>
                </a:solidFill>
                <a:latin typeface="Lato"/>
                <a:ea typeface="Lato"/>
                <a:cs typeface="Lato"/>
                <a:sym typeface="Lato"/>
              </a:rPr>
              <a:t> </a:t>
            </a:r>
          </a:p>
          <a:p>
            <a:pPr algn="just">
              <a:lnSpc>
                <a:spcPct val="200000"/>
              </a:lnSpc>
            </a:pPr>
            <a:r>
              <a:rPr lang="es-ES" sz="1600" dirty="0">
                <a:solidFill>
                  <a:schemeClr val="lt1"/>
                </a:solidFill>
                <a:latin typeface="Lato"/>
                <a:ea typeface="Lato"/>
                <a:cs typeface="Lato"/>
                <a:sym typeface="Lato"/>
              </a:rPr>
              <a:t>=&gt; También </a:t>
            </a:r>
            <a:r>
              <a:rPr lang="es-ES" sz="1600" dirty="0">
                <a:solidFill>
                  <a:schemeClr val="bg1"/>
                </a:solidFill>
                <a:latin typeface="Lato"/>
                <a:ea typeface="Lato"/>
                <a:cs typeface="Lato"/>
                <a:sym typeface="Lato"/>
              </a:rPr>
              <a:t>permite que </a:t>
            </a:r>
            <a:r>
              <a:rPr lang="es-ES" sz="1600" b="1" dirty="0">
                <a:solidFill>
                  <a:srgbClr val="FFFF00"/>
                </a:solidFill>
                <a:latin typeface="Lato"/>
                <a:ea typeface="Lato"/>
                <a:cs typeface="Lato"/>
                <a:sym typeface="Lato"/>
              </a:rPr>
              <a:t>diferentes personas </a:t>
            </a:r>
            <a:r>
              <a:rPr lang="es-ES" sz="1600" dirty="0">
                <a:solidFill>
                  <a:schemeClr val="bg1"/>
                </a:solidFill>
                <a:latin typeface="Lato"/>
                <a:ea typeface="Lato"/>
                <a:cs typeface="Lato"/>
                <a:sym typeface="Lato"/>
              </a:rPr>
              <a:t>puedan </a:t>
            </a:r>
            <a:r>
              <a:rPr lang="es-ES" sz="1600" b="1" dirty="0">
                <a:solidFill>
                  <a:srgbClr val="FFFF00"/>
                </a:solidFill>
                <a:latin typeface="Lato"/>
                <a:ea typeface="Lato"/>
                <a:cs typeface="Lato"/>
                <a:sym typeface="Lato"/>
              </a:rPr>
              <a:t>colaborar</a:t>
            </a:r>
            <a:r>
              <a:rPr lang="es-ES" sz="1600" b="1" dirty="0">
                <a:solidFill>
                  <a:srgbClr val="FFC000"/>
                </a:solidFill>
                <a:latin typeface="Lato"/>
                <a:ea typeface="Lato"/>
                <a:cs typeface="Lato"/>
                <a:sym typeface="Lato"/>
              </a:rPr>
              <a:t> </a:t>
            </a:r>
            <a:r>
              <a:rPr lang="es-ES" sz="1600" dirty="0">
                <a:solidFill>
                  <a:schemeClr val="bg1"/>
                </a:solidFill>
                <a:latin typeface="Lato"/>
                <a:ea typeface="Lato"/>
                <a:cs typeface="Lato"/>
                <a:sym typeface="Lato"/>
              </a:rPr>
              <a:t>en el desarrollo de una </a:t>
            </a:r>
            <a:r>
              <a:rPr lang="es-ES" sz="1600" b="1" dirty="0">
                <a:solidFill>
                  <a:srgbClr val="FFFF00"/>
                </a:solidFill>
                <a:latin typeface="Lato"/>
                <a:ea typeface="Lato"/>
                <a:cs typeface="Lato"/>
                <a:sym typeface="Lato"/>
              </a:rPr>
              <a:t>misma aplicación</a:t>
            </a:r>
            <a:r>
              <a:rPr lang="es-ES" sz="1600" dirty="0">
                <a:solidFill>
                  <a:schemeClr val="bg1"/>
                </a:solidFill>
                <a:latin typeface="Lato"/>
                <a:ea typeface="Lato"/>
                <a:cs typeface="Lato"/>
                <a:sym typeface="Lato"/>
              </a:rPr>
              <a:t>, facilitando la </a:t>
            </a:r>
            <a:r>
              <a:rPr lang="es-ES" sz="1600" b="1" dirty="0">
                <a:solidFill>
                  <a:srgbClr val="FFFF00"/>
                </a:solidFill>
                <a:latin typeface="Lato"/>
                <a:ea typeface="Lato"/>
                <a:cs typeface="Lato"/>
                <a:sym typeface="Lato"/>
              </a:rPr>
              <a:t>revisión, sincronización y versionado de los cambios</a:t>
            </a:r>
            <a:r>
              <a:rPr lang="es-ES" sz="1600" b="1" dirty="0">
                <a:solidFill>
                  <a:srgbClr val="FFC000"/>
                </a:solidFill>
                <a:latin typeface="Lato"/>
                <a:ea typeface="Lato"/>
                <a:cs typeface="Lato"/>
                <a:sym typeface="Lato"/>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1"/>
          <p:cNvSpPr txBox="1"/>
          <p:nvPr/>
        </p:nvSpPr>
        <p:spPr>
          <a:xfrm>
            <a:off x="1351100" y="301965"/>
            <a:ext cx="7982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u="sng" dirty="0">
                <a:solidFill>
                  <a:srgbClr val="FFFF00"/>
                </a:solidFill>
                <a:latin typeface="Lato"/>
                <a:ea typeface="Lato"/>
                <a:cs typeface="Lato"/>
                <a:sym typeface="Lato"/>
              </a:rPr>
              <a:t>Crear un archivo:</a:t>
            </a:r>
            <a:r>
              <a:rPr lang="es-419" sz="2000" dirty="0">
                <a:solidFill>
                  <a:schemeClr val="lt1"/>
                </a:solidFill>
                <a:latin typeface="Lato"/>
                <a:ea typeface="Lato"/>
                <a:cs typeface="Lato"/>
                <a:sym typeface="Lato"/>
              </a:rPr>
              <a:t> </a:t>
            </a:r>
            <a:r>
              <a:rPr lang="es-419" sz="2000" dirty="0">
                <a:solidFill>
                  <a:srgbClr val="00B0F0"/>
                </a:solidFill>
                <a:latin typeface="Lato"/>
                <a:ea typeface="Lato"/>
                <a:cs typeface="Lato"/>
                <a:sym typeface="Lato"/>
              </a:rPr>
              <a:t>echo “contenido” &gt; “</a:t>
            </a:r>
            <a:r>
              <a:rPr lang="es-419" sz="2000" dirty="0" err="1">
                <a:solidFill>
                  <a:srgbClr val="00B0F0"/>
                </a:solidFill>
                <a:latin typeface="Lato"/>
                <a:ea typeface="Lato"/>
                <a:cs typeface="Lato"/>
                <a:sym typeface="Lato"/>
              </a:rPr>
              <a:t>nombre_archivo.formato</a:t>
            </a:r>
            <a:r>
              <a:rPr lang="es-419" sz="2000" dirty="0">
                <a:solidFill>
                  <a:srgbClr val="00B0F0"/>
                </a:solidFill>
                <a:latin typeface="Lato"/>
                <a:ea typeface="Lato"/>
                <a:cs typeface="Lato"/>
                <a:sym typeface="Lato"/>
              </a:rPr>
              <a:t>”</a:t>
            </a:r>
            <a:endParaRPr sz="2000" dirty="0">
              <a:solidFill>
                <a:srgbClr val="00B0F0"/>
              </a:solidFill>
              <a:latin typeface="Lato"/>
              <a:ea typeface="Lato"/>
              <a:cs typeface="Lato"/>
              <a:sym typeface="Lato"/>
            </a:endParaRPr>
          </a:p>
        </p:txBody>
      </p:sp>
      <p:sp>
        <p:nvSpPr>
          <p:cNvPr id="198" name="Google Shape;198;p21"/>
          <p:cNvSpPr txBox="1"/>
          <p:nvPr/>
        </p:nvSpPr>
        <p:spPr>
          <a:xfrm>
            <a:off x="1419650" y="797453"/>
            <a:ext cx="7502700" cy="1169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419" sz="1600" dirty="0">
                <a:solidFill>
                  <a:schemeClr val="lt1"/>
                </a:solidFill>
                <a:latin typeface="Lato"/>
                <a:ea typeface="Lato"/>
                <a:cs typeface="Lato"/>
                <a:sym typeface="Lato"/>
              </a:rPr>
              <a:t>Este comando creará un archivo dentro del directorio donde es invocado. El primer dato es el contenido que tendrá el archivo a crear, y el segundo dato es el nombre del archivo con su respectivo formato.</a:t>
            </a:r>
            <a:endParaRPr sz="1600" dirty="0">
              <a:solidFill>
                <a:schemeClr val="lt1"/>
              </a:solidFill>
              <a:latin typeface="Lato"/>
              <a:ea typeface="Lato"/>
              <a:cs typeface="Lato"/>
              <a:sym typeface="Lato"/>
            </a:endParaRPr>
          </a:p>
        </p:txBody>
      </p:sp>
      <p:sp>
        <p:nvSpPr>
          <p:cNvPr id="199" name="Google Shape;199;p21"/>
          <p:cNvSpPr txBox="1"/>
          <p:nvPr/>
        </p:nvSpPr>
        <p:spPr>
          <a:xfrm>
            <a:off x="1351100" y="2988287"/>
            <a:ext cx="7639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u="sng" dirty="0">
                <a:solidFill>
                  <a:srgbClr val="FFFF00"/>
                </a:solidFill>
                <a:latin typeface="Lato"/>
                <a:ea typeface="Lato"/>
                <a:cs typeface="Lato"/>
                <a:sym typeface="Lato"/>
              </a:rPr>
              <a:t>Eliminar un archivo:</a:t>
            </a:r>
            <a:r>
              <a:rPr lang="es-419" sz="2000" dirty="0">
                <a:solidFill>
                  <a:schemeClr val="lt1"/>
                </a:solidFill>
                <a:latin typeface="Lato"/>
                <a:ea typeface="Lato"/>
                <a:cs typeface="Lato"/>
                <a:sym typeface="Lato"/>
              </a:rPr>
              <a:t> </a:t>
            </a:r>
            <a:r>
              <a:rPr lang="es-419" sz="2000" dirty="0">
                <a:solidFill>
                  <a:srgbClr val="00B0F0"/>
                </a:solidFill>
                <a:latin typeface="Lato"/>
                <a:ea typeface="Lato"/>
                <a:cs typeface="Lato"/>
                <a:sym typeface="Lato"/>
              </a:rPr>
              <a:t>del “nombre del archivo” </a:t>
            </a:r>
            <a:endParaRPr dirty="0">
              <a:solidFill>
                <a:srgbClr val="00B0F0"/>
              </a:solidFill>
            </a:endParaRPr>
          </a:p>
        </p:txBody>
      </p:sp>
      <p:sp>
        <p:nvSpPr>
          <p:cNvPr id="200" name="Google Shape;200;p21"/>
          <p:cNvSpPr txBox="1"/>
          <p:nvPr/>
        </p:nvSpPr>
        <p:spPr>
          <a:xfrm>
            <a:off x="1419650" y="3532956"/>
            <a:ext cx="7502700" cy="553968"/>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419" sz="1600" dirty="0">
                <a:solidFill>
                  <a:schemeClr val="lt1"/>
                </a:solidFill>
                <a:latin typeface="Lato"/>
                <a:ea typeface="Lato"/>
                <a:cs typeface="Lato"/>
                <a:sym typeface="Lato"/>
              </a:rPr>
              <a:t>“del” proviene de “</a:t>
            </a:r>
            <a:r>
              <a:rPr lang="es-419" sz="1600" dirty="0" err="1">
                <a:solidFill>
                  <a:schemeClr val="lt1"/>
                </a:solidFill>
                <a:latin typeface="Lato"/>
                <a:ea typeface="Lato"/>
                <a:cs typeface="Lato"/>
                <a:sym typeface="Lato"/>
              </a:rPr>
              <a:t>Delete</a:t>
            </a:r>
            <a:r>
              <a:rPr lang="es-419" sz="1600" dirty="0">
                <a:solidFill>
                  <a:schemeClr val="lt1"/>
                </a:solidFill>
                <a:latin typeface="Lato"/>
                <a:ea typeface="Lato"/>
                <a:cs typeface="Lato"/>
                <a:sym typeface="Lato"/>
              </a:rPr>
              <a:t>” (Eliminar).</a:t>
            </a:r>
            <a:endParaRPr sz="1600" dirty="0">
              <a:solidFill>
                <a:schemeClr val="lt1"/>
              </a:solidFill>
              <a:latin typeface="Lato"/>
              <a:ea typeface="Lato"/>
              <a:cs typeface="Lato"/>
              <a:sym typeface="Lato"/>
            </a:endParaRPr>
          </a:p>
        </p:txBody>
      </p:sp>
      <p:pic>
        <p:nvPicPr>
          <p:cNvPr id="201" name="Google Shape;201;p21"/>
          <p:cNvPicPr preferRelativeResize="0"/>
          <p:nvPr/>
        </p:nvPicPr>
        <p:blipFill>
          <a:blip r:embed="rId3">
            <a:alphaModFix/>
          </a:blip>
          <a:stretch>
            <a:fillRect/>
          </a:stretch>
        </p:blipFill>
        <p:spPr>
          <a:xfrm>
            <a:off x="1419650" y="2032825"/>
            <a:ext cx="7326450" cy="437400"/>
          </a:xfrm>
          <a:prstGeom prst="rect">
            <a:avLst/>
          </a:prstGeom>
          <a:noFill/>
          <a:ln>
            <a:noFill/>
          </a:ln>
        </p:spPr>
      </p:pic>
      <p:pic>
        <p:nvPicPr>
          <p:cNvPr id="202" name="Google Shape;202;p21"/>
          <p:cNvPicPr preferRelativeResize="0"/>
          <p:nvPr/>
        </p:nvPicPr>
        <p:blipFill>
          <a:blip r:embed="rId4">
            <a:alphaModFix/>
          </a:blip>
          <a:stretch>
            <a:fillRect/>
          </a:stretch>
        </p:blipFill>
        <p:spPr>
          <a:xfrm>
            <a:off x="1419650" y="4191063"/>
            <a:ext cx="5321700" cy="437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2"/>
          <p:cNvSpPr txBox="1"/>
          <p:nvPr/>
        </p:nvSpPr>
        <p:spPr>
          <a:xfrm>
            <a:off x="1419650" y="313257"/>
            <a:ext cx="7982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u="sng" dirty="0">
                <a:solidFill>
                  <a:srgbClr val="FFFF00"/>
                </a:solidFill>
                <a:latin typeface="Lato"/>
                <a:ea typeface="Lato"/>
                <a:cs typeface="Lato"/>
                <a:sym typeface="Lato"/>
              </a:rPr>
              <a:t>Ver el contenido de un archivo:</a:t>
            </a:r>
            <a:r>
              <a:rPr lang="es-419" sz="2000" dirty="0">
                <a:solidFill>
                  <a:schemeClr val="lt1"/>
                </a:solidFill>
                <a:latin typeface="Lato"/>
                <a:ea typeface="Lato"/>
                <a:cs typeface="Lato"/>
                <a:sym typeface="Lato"/>
              </a:rPr>
              <a:t> </a:t>
            </a:r>
            <a:r>
              <a:rPr lang="es-419" sz="2000" b="1" dirty="0" err="1">
                <a:solidFill>
                  <a:srgbClr val="00B0F0"/>
                </a:solidFill>
                <a:latin typeface="Lato"/>
                <a:ea typeface="Lato"/>
                <a:cs typeface="Lato"/>
                <a:sym typeface="Lato"/>
              </a:rPr>
              <a:t>type</a:t>
            </a:r>
            <a:r>
              <a:rPr lang="es-419" sz="2000" dirty="0">
                <a:solidFill>
                  <a:srgbClr val="00B0F0"/>
                </a:solidFill>
                <a:latin typeface="Lato"/>
                <a:ea typeface="Lato"/>
                <a:cs typeface="Lato"/>
                <a:sym typeface="Lato"/>
              </a:rPr>
              <a:t> “</a:t>
            </a:r>
            <a:r>
              <a:rPr lang="es-419" sz="2000" dirty="0" err="1">
                <a:solidFill>
                  <a:srgbClr val="00B0F0"/>
                </a:solidFill>
                <a:latin typeface="Lato"/>
                <a:ea typeface="Lato"/>
                <a:cs typeface="Lato"/>
                <a:sym typeface="Lato"/>
              </a:rPr>
              <a:t>archivo.formato</a:t>
            </a:r>
            <a:r>
              <a:rPr lang="es-419" sz="2000" dirty="0">
                <a:solidFill>
                  <a:srgbClr val="00B0F0"/>
                </a:solidFill>
                <a:latin typeface="Lato"/>
                <a:ea typeface="Lato"/>
                <a:cs typeface="Lato"/>
                <a:sym typeface="Lato"/>
              </a:rPr>
              <a:t>”</a:t>
            </a:r>
            <a:endParaRPr sz="2000" dirty="0">
              <a:solidFill>
                <a:srgbClr val="00B0F0"/>
              </a:solidFill>
              <a:latin typeface="Lato"/>
              <a:ea typeface="Lato"/>
              <a:cs typeface="Lato"/>
              <a:sym typeface="Lato"/>
            </a:endParaRPr>
          </a:p>
        </p:txBody>
      </p:sp>
      <p:sp>
        <p:nvSpPr>
          <p:cNvPr id="208" name="Google Shape;208;p22"/>
          <p:cNvSpPr txBox="1"/>
          <p:nvPr/>
        </p:nvSpPr>
        <p:spPr>
          <a:xfrm>
            <a:off x="1419650" y="776642"/>
            <a:ext cx="7502700" cy="431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419" sz="1600" dirty="0">
                <a:solidFill>
                  <a:schemeClr val="lt1"/>
                </a:solidFill>
                <a:latin typeface="Lato"/>
                <a:ea typeface="Lato"/>
                <a:cs typeface="Lato"/>
                <a:sym typeface="Lato"/>
              </a:rPr>
              <a:t>Este comando muestra el contenido del archivo indicado en la terminal.</a:t>
            </a:r>
            <a:endParaRPr sz="1600" dirty="0">
              <a:solidFill>
                <a:schemeClr val="lt1"/>
              </a:solidFill>
              <a:latin typeface="Lato"/>
              <a:ea typeface="Lato"/>
              <a:cs typeface="Lato"/>
              <a:sym typeface="Lato"/>
            </a:endParaRPr>
          </a:p>
        </p:txBody>
      </p:sp>
      <p:sp>
        <p:nvSpPr>
          <p:cNvPr id="209" name="Google Shape;209;p22"/>
          <p:cNvSpPr txBox="1"/>
          <p:nvPr/>
        </p:nvSpPr>
        <p:spPr>
          <a:xfrm>
            <a:off x="1419650" y="2344631"/>
            <a:ext cx="76398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b="1" u="sng" dirty="0">
                <a:solidFill>
                  <a:srgbClr val="FFFF00"/>
                </a:solidFill>
                <a:latin typeface="Lato"/>
                <a:ea typeface="Lato"/>
                <a:cs typeface="Lato"/>
                <a:sym typeface="Lato"/>
              </a:rPr>
              <a:t>Limpiar la terminal:</a:t>
            </a:r>
            <a:r>
              <a:rPr lang="es-419" sz="2000" dirty="0">
                <a:solidFill>
                  <a:schemeClr val="lt1"/>
                </a:solidFill>
                <a:latin typeface="Lato"/>
                <a:ea typeface="Lato"/>
                <a:cs typeface="Lato"/>
                <a:sym typeface="Lato"/>
              </a:rPr>
              <a:t> </a:t>
            </a:r>
            <a:r>
              <a:rPr lang="es-419" sz="2000" b="1" dirty="0" err="1">
                <a:solidFill>
                  <a:srgbClr val="00B0F0"/>
                </a:solidFill>
                <a:latin typeface="Lato"/>
                <a:ea typeface="Lato"/>
                <a:cs typeface="Lato"/>
                <a:sym typeface="Lato"/>
              </a:rPr>
              <a:t>cls</a:t>
            </a:r>
            <a:r>
              <a:rPr lang="es-419" sz="2000" dirty="0">
                <a:solidFill>
                  <a:srgbClr val="E69138"/>
                </a:solidFill>
                <a:latin typeface="Lato"/>
                <a:ea typeface="Lato"/>
                <a:cs typeface="Lato"/>
                <a:sym typeface="Lato"/>
              </a:rPr>
              <a:t> </a:t>
            </a:r>
            <a:endParaRPr dirty="0"/>
          </a:p>
        </p:txBody>
      </p:sp>
      <p:sp>
        <p:nvSpPr>
          <p:cNvPr id="210" name="Google Shape;210;p22"/>
          <p:cNvSpPr txBox="1"/>
          <p:nvPr/>
        </p:nvSpPr>
        <p:spPr>
          <a:xfrm>
            <a:off x="1419650" y="2760884"/>
            <a:ext cx="7502700" cy="600134"/>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419" sz="1800" dirty="0">
                <a:solidFill>
                  <a:schemeClr val="lt1"/>
                </a:solidFill>
                <a:latin typeface="Lato"/>
                <a:ea typeface="Lato"/>
                <a:cs typeface="Lato"/>
                <a:sym typeface="Lato"/>
              </a:rPr>
              <a:t>“</a:t>
            </a:r>
            <a:r>
              <a:rPr lang="es-419" sz="1800" dirty="0" err="1">
                <a:solidFill>
                  <a:schemeClr val="lt1"/>
                </a:solidFill>
                <a:latin typeface="Lato"/>
                <a:ea typeface="Lato"/>
                <a:cs typeface="Lato"/>
                <a:sym typeface="Lato"/>
              </a:rPr>
              <a:t>cls</a:t>
            </a:r>
            <a:r>
              <a:rPr lang="es-419" sz="1800" dirty="0">
                <a:solidFill>
                  <a:schemeClr val="lt1"/>
                </a:solidFill>
                <a:latin typeface="Lato"/>
                <a:ea typeface="Lato"/>
                <a:cs typeface="Lato"/>
                <a:sym typeface="Lato"/>
              </a:rPr>
              <a:t>” proviene de “Clear </a:t>
            </a:r>
            <a:r>
              <a:rPr lang="es-419" sz="1800" dirty="0" err="1">
                <a:solidFill>
                  <a:schemeClr val="lt1"/>
                </a:solidFill>
                <a:latin typeface="Lato"/>
                <a:ea typeface="Lato"/>
                <a:cs typeface="Lato"/>
                <a:sym typeface="Lato"/>
              </a:rPr>
              <a:t>System</a:t>
            </a:r>
            <a:r>
              <a:rPr lang="es-419" sz="1800" dirty="0">
                <a:solidFill>
                  <a:schemeClr val="lt1"/>
                </a:solidFill>
                <a:latin typeface="Lato"/>
                <a:ea typeface="Lato"/>
                <a:cs typeface="Lato"/>
                <a:sym typeface="Lato"/>
              </a:rPr>
              <a:t>” (Limpiar Sistema).</a:t>
            </a:r>
            <a:endParaRPr sz="1800" dirty="0">
              <a:solidFill>
                <a:schemeClr val="lt1"/>
              </a:solidFill>
              <a:latin typeface="Lato"/>
              <a:ea typeface="Lato"/>
              <a:cs typeface="Lato"/>
              <a:sym typeface="Lato"/>
            </a:endParaRPr>
          </a:p>
        </p:txBody>
      </p:sp>
      <p:pic>
        <p:nvPicPr>
          <p:cNvPr id="211" name="Google Shape;211;p22"/>
          <p:cNvPicPr preferRelativeResize="0"/>
          <p:nvPr/>
        </p:nvPicPr>
        <p:blipFill>
          <a:blip r:embed="rId3">
            <a:alphaModFix/>
          </a:blip>
          <a:stretch>
            <a:fillRect/>
          </a:stretch>
        </p:blipFill>
        <p:spPr>
          <a:xfrm>
            <a:off x="1419650" y="1326126"/>
            <a:ext cx="5458822" cy="616620"/>
          </a:xfrm>
          <a:prstGeom prst="rect">
            <a:avLst/>
          </a:prstGeom>
          <a:noFill/>
          <a:ln>
            <a:noFill/>
          </a:ln>
        </p:spPr>
      </p:pic>
      <p:sp>
        <p:nvSpPr>
          <p:cNvPr id="212" name="Google Shape;212;p22"/>
          <p:cNvSpPr txBox="1"/>
          <p:nvPr/>
        </p:nvSpPr>
        <p:spPr>
          <a:xfrm>
            <a:off x="1419650" y="3592988"/>
            <a:ext cx="6861150" cy="1431131"/>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s-419" sz="1800" dirty="0">
                <a:solidFill>
                  <a:srgbClr val="FFFF00"/>
                </a:solidFill>
                <a:latin typeface="Lato"/>
                <a:ea typeface="Lato"/>
                <a:cs typeface="Lato"/>
                <a:sym typeface="Lato"/>
              </a:rPr>
              <a:t>Estos son solo algunos de los comandos más utilizados.  Hay muchos otros comandos disponibles en la línea de comandos de Windows que puedes explorar y aprender.</a:t>
            </a:r>
            <a:endParaRPr sz="1800" dirty="0">
              <a:solidFill>
                <a:srgbClr val="FFFF00"/>
              </a:solidFill>
              <a:latin typeface="Lato"/>
              <a:ea typeface="Lato"/>
              <a:cs typeface="Lato"/>
              <a:sym typeface="Lato"/>
            </a:endParaRPr>
          </a:p>
        </p:txBody>
      </p:sp>
      <p:sp>
        <p:nvSpPr>
          <p:cNvPr id="213" name="Google Shape;213;p22"/>
          <p:cNvSpPr/>
          <p:nvPr/>
        </p:nvSpPr>
        <p:spPr>
          <a:xfrm>
            <a:off x="1351100" y="3722816"/>
            <a:ext cx="6929700" cy="1288084"/>
          </a:xfrm>
          <a:prstGeom prst="flowChartAlternateProcess">
            <a:avLst/>
          </a:prstGeom>
          <a:noFill/>
          <a:ln w="9525" cap="flat"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FF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4"/>
          <p:cNvSpPr txBox="1"/>
          <p:nvPr/>
        </p:nvSpPr>
        <p:spPr>
          <a:xfrm>
            <a:off x="164041" y="833921"/>
            <a:ext cx="8494536" cy="3347040"/>
          </a:xfrm>
          <a:prstGeom prst="rect">
            <a:avLst/>
          </a:prstGeom>
          <a:noFill/>
          <a:ln>
            <a:noFill/>
          </a:ln>
        </p:spPr>
        <p:txBody>
          <a:bodyPr spcFirstLastPara="1" wrap="square" lIns="91425" tIns="91425" rIns="91425" bIns="91425" anchor="t" anchorCtr="0">
            <a:spAutoFit/>
          </a:bodyPr>
          <a:lstStyle/>
          <a:p>
            <a:pPr marL="457200" lvl="0" indent="-336550" algn="just" rtl="0">
              <a:lnSpc>
                <a:spcPct val="150000"/>
              </a:lnSpc>
              <a:spcBef>
                <a:spcPts val="0"/>
              </a:spcBef>
              <a:spcAft>
                <a:spcPts val="0"/>
              </a:spcAft>
              <a:buClr>
                <a:schemeClr val="lt1"/>
              </a:buClr>
              <a:buSzPts val="1700"/>
              <a:buFont typeface="Lato"/>
              <a:buChar char="●"/>
            </a:pPr>
            <a:r>
              <a:rPr lang="es-419" sz="1700" b="1" u="sng" dirty="0">
                <a:solidFill>
                  <a:srgbClr val="FFFF00"/>
                </a:solidFill>
                <a:latin typeface="Lato"/>
                <a:ea typeface="Lato"/>
                <a:cs typeface="Lato"/>
                <a:sym typeface="Lato"/>
              </a:rPr>
              <a:t>Paso 1</a:t>
            </a:r>
            <a:r>
              <a:rPr lang="es-419" sz="1700" dirty="0">
                <a:solidFill>
                  <a:schemeClr val="lt1"/>
                </a:solidFill>
                <a:latin typeface="Lato"/>
                <a:ea typeface="Lato"/>
                <a:cs typeface="Lato"/>
                <a:sym typeface="Lato"/>
              </a:rPr>
              <a:t>: Elegir un </a:t>
            </a:r>
            <a:r>
              <a:rPr lang="es-419" sz="1700" b="1" dirty="0">
                <a:solidFill>
                  <a:srgbClr val="00B0F0"/>
                </a:solidFill>
                <a:latin typeface="Lato"/>
                <a:ea typeface="Lato"/>
                <a:cs typeface="Lato"/>
                <a:sym typeface="Lato"/>
              </a:rPr>
              <a:t>nombre de usuario </a:t>
            </a:r>
            <a:r>
              <a:rPr lang="es-419" sz="1700" dirty="0">
                <a:solidFill>
                  <a:schemeClr val="lt1"/>
                </a:solidFill>
                <a:latin typeface="Lato"/>
                <a:ea typeface="Lato"/>
                <a:cs typeface="Lato"/>
                <a:sym typeface="Lato"/>
              </a:rPr>
              <a:t>y el </a:t>
            </a:r>
            <a:r>
              <a:rPr lang="es-419" sz="1700" b="1" dirty="0">
                <a:solidFill>
                  <a:srgbClr val="00B0F0"/>
                </a:solidFill>
                <a:latin typeface="Lato"/>
                <a:ea typeface="Lato"/>
                <a:cs typeface="Lato"/>
                <a:sym typeface="Lato"/>
              </a:rPr>
              <a:t>email</a:t>
            </a:r>
            <a:r>
              <a:rPr lang="es-419" sz="1700" dirty="0">
                <a:solidFill>
                  <a:schemeClr val="lt1"/>
                </a:solidFill>
                <a:latin typeface="Lato"/>
                <a:ea typeface="Lato"/>
                <a:cs typeface="Lato"/>
                <a:sym typeface="Lato"/>
              </a:rPr>
              <a:t> que usarás en </a:t>
            </a:r>
            <a:r>
              <a:rPr lang="es-419" sz="1700" b="1" dirty="0" err="1">
                <a:solidFill>
                  <a:srgbClr val="00B0F0"/>
                </a:solidFill>
                <a:latin typeface="Lato"/>
                <a:ea typeface="Lato"/>
                <a:cs typeface="Lato"/>
                <a:sym typeface="Lato"/>
              </a:rPr>
              <a:t>Github</a:t>
            </a:r>
            <a:r>
              <a:rPr lang="es-419" sz="1700" dirty="0">
                <a:solidFill>
                  <a:schemeClr val="lt1"/>
                </a:solidFill>
                <a:latin typeface="Lato"/>
                <a:ea typeface="Lato"/>
                <a:cs typeface="Lato"/>
                <a:sym typeface="Lato"/>
              </a:rPr>
              <a:t>. Esto es importante porque las confirmaciones de cambios (</a:t>
            </a:r>
            <a:r>
              <a:rPr lang="es-419" sz="1700" dirty="0" err="1">
                <a:solidFill>
                  <a:schemeClr val="lt1"/>
                </a:solidFill>
                <a:latin typeface="Lato"/>
                <a:ea typeface="Lato"/>
                <a:cs typeface="Lato"/>
                <a:sym typeface="Lato"/>
              </a:rPr>
              <a:t>commits</a:t>
            </a:r>
            <a:r>
              <a:rPr lang="es-419" sz="1700" dirty="0">
                <a:solidFill>
                  <a:schemeClr val="lt1"/>
                </a:solidFill>
                <a:latin typeface="Lato"/>
                <a:ea typeface="Lato"/>
                <a:cs typeface="Lato"/>
                <a:sym typeface="Lato"/>
              </a:rPr>
              <a:t>) en Git usan esta información, y es introducida de manera inmutable en los </a:t>
            </a:r>
            <a:r>
              <a:rPr lang="es-419" sz="1700" dirty="0" err="1">
                <a:solidFill>
                  <a:schemeClr val="lt1"/>
                </a:solidFill>
                <a:latin typeface="Lato"/>
                <a:ea typeface="Lato"/>
                <a:cs typeface="Lato"/>
                <a:sym typeface="Lato"/>
              </a:rPr>
              <a:t>commits</a:t>
            </a:r>
            <a:r>
              <a:rPr lang="es-419" sz="1700" dirty="0">
                <a:solidFill>
                  <a:schemeClr val="lt1"/>
                </a:solidFill>
                <a:latin typeface="Lato"/>
                <a:ea typeface="Lato"/>
                <a:cs typeface="Lato"/>
                <a:sym typeface="Lato"/>
              </a:rPr>
              <a:t> que envías.</a:t>
            </a:r>
          </a:p>
          <a:p>
            <a:pPr marL="120650" lvl="0" algn="just" rtl="0">
              <a:lnSpc>
                <a:spcPct val="150000"/>
              </a:lnSpc>
              <a:spcBef>
                <a:spcPts val="0"/>
              </a:spcBef>
              <a:spcAft>
                <a:spcPts val="0"/>
              </a:spcAft>
              <a:buClr>
                <a:schemeClr val="lt1"/>
              </a:buClr>
              <a:buSzPts val="1700"/>
            </a:pPr>
            <a:r>
              <a:rPr lang="es-419" sz="1700" dirty="0">
                <a:solidFill>
                  <a:schemeClr val="lt1"/>
                </a:solidFill>
                <a:latin typeface="Lato"/>
                <a:ea typeface="Lato"/>
                <a:cs typeface="Lato"/>
                <a:sym typeface="Lato"/>
              </a:rPr>
              <a:t>      El comando </a:t>
            </a:r>
            <a:r>
              <a:rPr lang="es-419" sz="2200" b="1" dirty="0" err="1">
                <a:solidFill>
                  <a:srgbClr val="00B0F0"/>
                </a:solidFill>
                <a:latin typeface="Lato"/>
                <a:ea typeface="Lato"/>
                <a:cs typeface="Lato"/>
                <a:sym typeface="Lato"/>
              </a:rPr>
              <a:t>git</a:t>
            </a:r>
            <a:r>
              <a:rPr lang="es-419" sz="2200" b="1" dirty="0">
                <a:solidFill>
                  <a:srgbClr val="00B0F0"/>
                </a:solidFill>
                <a:latin typeface="Lato"/>
                <a:ea typeface="Lato"/>
                <a:cs typeface="Lato"/>
                <a:sym typeface="Lato"/>
              </a:rPr>
              <a:t> </a:t>
            </a:r>
            <a:r>
              <a:rPr lang="es-419" sz="2200" b="1" dirty="0" err="1">
                <a:solidFill>
                  <a:srgbClr val="00B0F0"/>
                </a:solidFill>
                <a:latin typeface="Lato"/>
                <a:ea typeface="Lato"/>
                <a:cs typeface="Lato"/>
                <a:sym typeface="Lato"/>
              </a:rPr>
              <a:t>config</a:t>
            </a:r>
            <a:r>
              <a:rPr lang="es-419" sz="2200" b="1" dirty="0">
                <a:solidFill>
                  <a:srgbClr val="00B0F0"/>
                </a:solidFill>
                <a:latin typeface="Lato"/>
                <a:ea typeface="Lato"/>
                <a:cs typeface="Lato"/>
                <a:sym typeface="Lato"/>
              </a:rPr>
              <a:t> </a:t>
            </a:r>
            <a:r>
              <a:rPr lang="es-419" sz="1700" dirty="0">
                <a:solidFill>
                  <a:schemeClr val="lt1"/>
                </a:solidFill>
                <a:latin typeface="Lato"/>
                <a:ea typeface="Lato"/>
                <a:cs typeface="Lato"/>
                <a:sym typeface="Lato"/>
              </a:rPr>
              <a:t>se usa para </a:t>
            </a:r>
            <a:r>
              <a:rPr lang="es-419" sz="1800" b="1" u="sng" dirty="0">
                <a:solidFill>
                  <a:srgbClr val="00B0F0"/>
                </a:solidFill>
                <a:latin typeface="Lato"/>
                <a:ea typeface="Lato"/>
                <a:cs typeface="Lato"/>
                <a:sym typeface="Lato"/>
              </a:rPr>
              <a:t>configurar el usuario</a:t>
            </a:r>
            <a:r>
              <a:rPr lang="es-419" sz="1800" dirty="0">
                <a:solidFill>
                  <a:schemeClr val="lt1"/>
                </a:solidFill>
                <a:latin typeface="Lato"/>
                <a:ea typeface="Lato"/>
                <a:cs typeface="Lato"/>
                <a:sym typeface="Lato"/>
              </a:rPr>
              <a:t>.</a:t>
            </a:r>
            <a:endParaRPr sz="1700" dirty="0">
              <a:solidFill>
                <a:schemeClr val="lt1"/>
              </a:solidFill>
              <a:latin typeface="Lato"/>
              <a:ea typeface="Lato"/>
              <a:cs typeface="Lato"/>
              <a:sym typeface="Lato"/>
            </a:endParaRPr>
          </a:p>
          <a:p>
            <a:pPr marL="457200" lvl="0" indent="-336550" algn="just" rtl="0">
              <a:lnSpc>
                <a:spcPct val="150000"/>
              </a:lnSpc>
              <a:spcBef>
                <a:spcPts val="0"/>
              </a:spcBef>
              <a:spcAft>
                <a:spcPts val="0"/>
              </a:spcAft>
              <a:buClr>
                <a:schemeClr val="lt1"/>
              </a:buClr>
              <a:buSzPts val="1700"/>
              <a:buFont typeface="Lato"/>
              <a:buChar char="●"/>
            </a:pPr>
            <a:r>
              <a:rPr lang="es-419" sz="1600" b="1" u="sng" dirty="0">
                <a:solidFill>
                  <a:srgbClr val="FFFF00"/>
                </a:solidFill>
                <a:latin typeface="Lato"/>
                <a:ea typeface="Lato"/>
                <a:cs typeface="Lato"/>
                <a:sym typeface="Lato"/>
              </a:rPr>
              <a:t>Paso 2</a:t>
            </a:r>
            <a:r>
              <a:rPr lang="es-419" sz="1600" b="1" dirty="0">
                <a:solidFill>
                  <a:schemeClr val="lt1"/>
                </a:solidFill>
                <a:latin typeface="Lato"/>
                <a:ea typeface="Lato"/>
                <a:cs typeface="Lato"/>
                <a:sym typeface="Lato"/>
              </a:rPr>
              <a:t>:</a:t>
            </a:r>
            <a:r>
              <a:rPr lang="es-419" sz="1600" dirty="0">
                <a:solidFill>
                  <a:schemeClr val="lt1"/>
                </a:solidFill>
                <a:latin typeface="Lato"/>
                <a:ea typeface="Lato"/>
                <a:cs typeface="Lato"/>
                <a:sym typeface="Lato"/>
              </a:rPr>
              <a:t>  Establecer el nombre con el comando: </a:t>
            </a:r>
            <a:r>
              <a:rPr lang="es-419" sz="1600" b="1" dirty="0" err="1">
                <a:solidFill>
                  <a:srgbClr val="00B0F0"/>
                </a:solidFill>
                <a:latin typeface="Lato"/>
                <a:ea typeface="Lato"/>
                <a:cs typeface="Lato"/>
                <a:sym typeface="Lato"/>
              </a:rPr>
              <a:t>git</a:t>
            </a:r>
            <a:r>
              <a:rPr lang="es-419" sz="1600" b="1" dirty="0">
                <a:solidFill>
                  <a:srgbClr val="00B0F0"/>
                </a:solidFill>
                <a:latin typeface="Lato"/>
                <a:ea typeface="Lato"/>
                <a:cs typeface="Lato"/>
                <a:sym typeface="Lato"/>
              </a:rPr>
              <a:t> </a:t>
            </a:r>
            <a:r>
              <a:rPr lang="es-419" sz="1600" b="1" dirty="0" err="1">
                <a:solidFill>
                  <a:srgbClr val="00B0F0"/>
                </a:solidFill>
                <a:latin typeface="Lato"/>
                <a:ea typeface="Lato"/>
                <a:cs typeface="Lato"/>
                <a:sym typeface="Lato"/>
              </a:rPr>
              <a:t>config</a:t>
            </a:r>
            <a:r>
              <a:rPr lang="es-419" sz="1600" b="1" dirty="0">
                <a:solidFill>
                  <a:srgbClr val="00B0F0"/>
                </a:solidFill>
                <a:latin typeface="Lato"/>
                <a:ea typeface="Lato"/>
                <a:cs typeface="Lato"/>
                <a:sym typeface="Lato"/>
              </a:rPr>
              <a:t> --global user.name "Nombre Apellido"</a:t>
            </a:r>
            <a:r>
              <a:rPr lang="es-419" sz="1600" b="1" dirty="0">
                <a:solidFill>
                  <a:schemeClr val="lt1"/>
                </a:solidFill>
                <a:latin typeface="Lato"/>
                <a:ea typeface="Lato"/>
                <a:cs typeface="Lato"/>
                <a:sym typeface="Lato"/>
              </a:rPr>
              <a:t>.</a:t>
            </a:r>
            <a:endParaRPr sz="1600" b="1" dirty="0">
              <a:solidFill>
                <a:schemeClr val="lt1"/>
              </a:solidFill>
              <a:latin typeface="Lato"/>
              <a:ea typeface="Lato"/>
              <a:cs typeface="Lato"/>
              <a:sym typeface="Lato"/>
            </a:endParaRPr>
          </a:p>
          <a:p>
            <a:pPr marL="457200" lvl="0" indent="-336550" algn="just" rtl="0">
              <a:lnSpc>
                <a:spcPct val="150000"/>
              </a:lnSpc>
              <a:spcBef>
                <a:spcPts val="0"/>
              </a:spcBef>
              <a:spcAft>
                <a:spcPts val="0"/>
              </a:spcAft>
              <a:buClr>
                <a:schemeClr val="lt1"/>
              </a:buClr>
              <a:buSzPts val="1700"/>
              <a:buFont typeface="Lato"/>
              <a:buChar char="●"/>
            </a:pPr>
            <a:r>
              <a:rPr lang="es-419" sz="1600" b="1" u="sng" dirty="0">
                <a:solidFill>
                  <a:srgbClr val="FFFF00"/>
                </a:solidFill>
                <a:latin typeface="Lato"/>
                <a:ea typeface="Lato"/>
                <a:cs typeface="Lato"/>
                <a:sym typeface="Lato"/>
              </a:rPr>
              <a:t>Paso 3</a:t>
            </a:r>
            <a:r>
              <a:rPr lang="es-419" sz="1600" b="1" dirty="0">
                <a:solidFill>
                  <a:schemeClr val="lt1"/>
                </a:solidFill>
                <a:latin typeface="Lato"/>
                <a:ea typeface="Lato"/>
                <a:cs typeface="Lato"/>
                <a:sym typeface="Lato"/>
              </a:rPr>
              <a:t>:</a:t>
            </a:r>
            <a:r>
              <a:rPr lang="es-419" sz="1600" dirty="0">
                <a:solidFill>
                  <a:schemeClr val="lt1"/>
                </a:solidFill>
                <a:latin typeface="Lato"/>
                <a:ea typeface="Lato"/>
                <a:cs typeface="Lato"/>
                <a:sym typeface="Lato"/>
              </a:rPr>
              <a:t> Establecer el correo a usar con el comando.  </a:t>
            </a:r>
            <a:r>
              <a:rPr lang="es-419" sz="1600" b="1" dirty="0" err="1">
                <a:solidFill>
                  <a:srgbClr val="00B0F0"/>
                </a:solidFill>
                <a:latin typeface="Lato"/>
                <a:ea typeface="Lato"/>
                <a:cs typeface="Lato"/>
                <a:sym typeface="Lato"/>
              </a:rPr>
              <a:t>git</a:t>
            </a:r>
            <a:r>
              <a:rPr lang="es-419" sz="1600" b="1" dirty="0">
                <a:solidFill>
                  <a:srgbClr val="00B0F0"/>
                </a:solidFill>
                <a:latin typeface="Lato"/>
                <a:ea typeface="Lato"/>
                <a:cs typeface="Lato"/>
                <a:sym typeface="Lato"/>
              </a:rPr>
              <a:t> </a:t>
            </a:r>
            <a:r>
              <a:rPr lang="es-419" sz="1600" b="1" dirty="0" err="1">
                <a:solidFill>
                  <a:srgbClr val="00B0F0"/>
                </a:solidFill>
                <a:latin typeface="Lato"/>
                <a:ea typeface="Lato"/>
                <a:cs typeface="Lato"/>
                <a:sym typeface="Lato"/>
              </a:rPr>
              <a:t>config</a:t>
            </a:r>
            <a:r>
              <a:rPr lang="es-419" sz="1600" b="1" dirty="0">
                <a:solidFill>
                  <a:srgbClr val="00B0F0"/>
                </a:solidFill>
                <a:latin typeface="Lato"/>
                <a:ea typeface="Lato"/>
                <a:cs typeface="Lato"/>
                <a:sym typeface="Lato"/>
              </a:rPr>
              <a:t> --global </a:t>
            </a:r>
            <a:r>
              <a:rPr lang="es-419" sz="1600" b="1" dirty="0" err="1">
                <a:solidFill>
                  <a:srgbClr val="00B0F0"/>
                </a:solidFill>
                <a:latin typeface="Lato"/>
                <a:ea typeface="Lato"/>
                <a:cs typeface="Lato"/>
                <a:sym typeface="Lato"/>
              </a:rPr>
              <a:t>user.email</a:t>
            </a:r>
            <a:r>
              <a:rPr lang="es-419" sz="1600" b="1" dirty="0">
                <a:solidFill>
                  <a:srgbClr val="00B0F0"/>
                </a:solidFill>
                <a:latin typeface="Lato"/>
                <a:ea typeface="Lato"/>
                <a:cs typeface="Lato"/>
                <a:sym typeface="Lato"/>
              </a:rPr>
              <a:t> Mail@example.com</a:t>
            </a:r>
            <a:r>
              <a:rPr lang="es-419" sz="1600" b="1" dirty="0">
                <a:solidFill>
                  <a:schemeClr val="lt1"/>
                </a:solidFill>
                <a:latin typeface="Lato"/>
                <a:ea typeface="Lato"/>
                <a:cs typeface="Lato"/>
                <a:sym typeface="Lato"/>
              </a:rPr>
              <a:t>.</a:t>
            </a:r>
            <a:endParaRPr sz="1600" b="1" dirty="0">
              <a:solidFill>
                <a:schemeClr val="lt1"/>
              </a:solidFill>
              <a:latin typeface="Lato"/>
              <a:ea typeface="Lato"/>
              <a:cs typeface="Lato"/>
              <a:sym typeface="Lato"/>
            </a:endParaRPr>
          </a:p>
        </p:txBody>
      </p:sp>
      <p:pic>
        <p:nvPicPr>
          <p:cNvPr id="225" name="Google Shape;225;p24"/>
          <p:cNvPicPr preferRelativeResize="0"/>
          <p:nvPr/>
        </p:nvPicPr>
        <p:blipFill>
          <a:blip r:embed="rId3">
            <a:alphaModFix/>
          </a:blip>
          <a:stretch>
            <a:fillRect/>
          </a:stretch>
        </p:blipFill>
        <p:spPr>
          <a:xfrm>
            <a:off x="1039353" y="4180961"/>
            <a:ext cx="7313650" cy="816950"/>
          </a:xfrm>
          <a:prstGeom prst="rect">
            <a:avLst/>
          </a:prstGeom>
          <a:noFill/>
          <a:ln>
            <a:noFill/>
          </a:ln>
        </p:spPr>
      </p:pic>
      <p:sp>
        <p:nvSpPr>
          <p:cNvPr id="218" name="Google Shape;218;p23"/>
          <p:cNvSpPr txBox="1"/>
          <p:nvPr/>
        </p:nvSpPr>
        <p:spPr>
          <a:xfrm>
            <a:off x="457552" y="145589"/>
            <a:ext cx="6858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F9933"/>
                </a:solidFill>
                <a:latin typeface="Lato"/>
                <a:ea typeface="Lato"/>
                <a:cs typeface="Lato"/>
                <a:sym typeface="Lato"/>
              </a:rPr>
              <a:t>Configurando GIT por primera vez: </a:t>
            </a:r>
            <a:r>
              <a:rPr lang="es-419" sz="2600" b="1" u="sng" dirty="0" err="1">
                <a:solidFill>
                  <a:srgbClr val="FF9933"/>
                </a:solidFill>
                <a:latin typeface="Lato"/>
                <a:ea typeface="Lato"/>
                <a:cs typeface="Lato"/>
                <a:sym typeface="Lato"/>
              </a:rPr>
              <a:t>git</a:t>
            </a:r>
            <a:r>
              <a:rPr lang="es-419" sz="2600" b="1" u="sng" dirty="0">
                <a:solidFill>
                  <a:srgbClr val="FF9933"/>
                </a:solidFill>
                <a:latin typeface="Lato"/>
                <a:ea typeface="Lato"/>
                <a:cs typeface="Lato"/>
                <a:sym typeface="Lato"/>
              </a:rPr>
              <a:t> </a:t>
            </a:r>
            <a:r>
              <a:rPr lang="es-419" sz="2600" b="1" u="sng" dirty="0" err="1">
                <a:solidFill>
                  <a:srgbClr val="FF9933"/>
                </a:solidFill>
                <a:latin typeface="Lato"/>
                <a:ea typeface="Lato"/>
                <a:cs typeface="Lato"/>
                <a:sym typeface="Lato"/>
              </a:rPr>
              <a:t>config</a:t>
            </a:r>
            <a:endParaRPr sz="2600" b="1" u="sng" dirty="0">
              <a:solidFill>
                <a:srgbClr val="FF9933"/>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1" name="Google Shape;231;p25"/>
          <p:cNvPicPr preferRelativeResize="0"/>
          <p:nvPr/>
        </p:nvPicPr>
        <p:blipFill rotWithShape="1">
          <a:blip r:embed="rId3">
            <a:alphaModFix/>
          </a:blip>
          <a:srcRect t="27803"/>
          <a:stretch/>
        </p:blipFill>
        <p:spPr>
          <a:xfrm>
            <a:off x="2369636" y="1131060"/>
            <a:ext cx="3740718" cy="1776401"/>
          </a:xfrm>
          <a:prstGeom prst="rect">
            <a:avLst/>
          </a:prstGeom>
          <a:noFill/>
          <a:ln>
            <a:noFill/>
          </a:ln>
        </p:spPr>
      </p:pic>
      <p:sp>
        <p:nvSpPr>
          <p:cNvPr id="2" name="Google Shape;218;p23">
            <a:extLst>
              <a:ext uri="{FF2B5EF4-FFF2-40B4-BE49-F238E27FC236}">
                <a16:creationId xmlns:a16="http://schemas.microsoft.com/office/drawing/2014/main" id="{E1BEC2A7-3D3A-AD9A-F422-F904CB4F6B10}"/>
              </a:ext>
            </a:extLst>
          </p:cNvPr>
          <p:cNvSpPr txBox="1"/>
          <p:nvPr/>
        </p:nvSpPr>
        <p:spPr>
          <a:xfrm>
            <a:off x="547862" y="221230"/>
            <a:ext cx="8009282"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F9933"/>
                </a:solidFill>
                <a:latin typeface="Lato"/>
                <a:ea typeface="Lato"/>
                <a:cs typeface="Lato"/>
                <a:sym typeface="Lato"/>
              </a:rPr>
              <a:t>Y ahora… ¡A hacer nuestra primera práctica!</a:t>
            </a:r>
            <a:endParaRPr sz="2600" b="1" u="sng" dirty="0">
              <a:solidFill>
                <a:srgbClr val="FF9933"/>
              </a:solidFill>
              <a:latin typeface="Lato"/>
              <a:ea typeface="Lato"/>
              <a:cs typeface="Lato"/>
              <a:sym typeface="Lato"/>
            </a:endParaRPr>
          </a:p>
        </p:txBody>
      </p:sp>
      <p:sp>
        <p:nvSpPr>
          <p:cNvPr id="237" name="Google Shape;237;p26"/>
          <p:cNvSpPr txBox="1"/>
          <p:nvPr/>
        </p:nvSpPr>
        <p:spPr>
          <a:xfrm>
            <a:off x="547862" y="3260307"/>
            <a:ext cx="8009282" cy="1661963"/>
          </a:xfrm>
          <a:prstGeom prst="rect">
            <a:avLst/>
          </a:prstGeom>
          <a:noFill/>
          <a:ln>
            <a:noFill/>
          </a:ln>
        </p:spPr>
        <p:txBody>
          <a:bodyPr spcFirstLastPara="1" wrap="square" lIns="91425" tIns="91425" rIns="91425" bIns="91425" anchor="t" anchorCtr="0">
            <a:spAutoFit/>
          </a:bodyPr>
          <a:lstStyle/>
          <a:p>
            <a:pPr algn="just">
              <a:lnSpc>
                <a:spcPct val="150000"/>
              </a:lnSpc>
            </a:pPr>
            <a:r>
              <a:rPr lang="es-ES" sz="1800" dirty="0" err="1">
                <a:solidFill>
                  <a:schemeClr val="lt1"/>
                </a:solidFill>
                <a:latin typeface="Lato"/>
                <a:ea typeface="Lato"/>
                <a:cs typeface="Lato"/>
                <a:sym typeface="Lato"/>
              </a:rPr>
              <a:t>Creá</a:t>
            </a:r>
            <a:r>
              <a:rPr lang="es-ES" sz="1800" dirty="0">
                <a:solidFill>
                  <a:schemeClr val="lt1"/>
                </a:solidFill>
                <a:latin typeface="Lato"/>
                <a:ea typeface="Lato"/>
                <a:cs typeface="Lato"/>
                <a:sym typeface="Lato"/>
              </a:rPr>
              <a:t> tu cuenta de </a:t>
            </a:r>
            <a:r>
              <a:rPr lang="es-ES" sz="1800" dirty="0" err="1">
                <a:solidFill>
                  <a:schemeClr val="lt1"/>
                </a:solidFill>
                <a:latin typeface="Lato"/>
                <a:ea typeface="Lato"/>
                <a:cs typeface="Lato"/>
                <a:sym typeface="Lato"/>
              </a:rPr>
              <a:t>Github</a:t>
            </a:r>
            <a:r>
              <a:rPr lang="es-ES" sz="1800" dirty="0">
                <a:solidFill>
                  <a:schemeClr val="lt1"/>
                </a:solidFill>
                <a:latin typeface="Lato"/>
                <a:ea typeface="Lato"/>
                <a:cs typeface="Lato"/>
                <a:sym typeface="Lato"/>
              </a:rPr>
              <a:t> y vamos a crear el primer repositorio de ejemplo!!  </a:t>
            </a:r>
            <a:r>
              <a:rPr lang="es-ES" sz="2000" b="1" dirty="0">
                <a:solidFill>
                  <a:schemeClr val="lt1"/>
                </a:solidFill>
                <a:latin typeface="Lato"/>
                <a:ea typeface="Lato"/>
                <a:cs typeface="Lato"/>
                <a:sym typeface="Lato"/>
              </a:rPr>
              <a:t>:)</a:t>
            </a:r>
            <a:r>
              <a:rPr lang="es-ES" sz="1800" dirty="0">
                <a:solidFill>
                  <a:schemeClr val="lt1"/>
                </a:solidFill>
                <a:latin typeface="Lato"/>
                <a:ea typeface="Lato"/>
                <a:cs typeface="Lato"/>
                <a:sym typeface="Lato"/>
              </a:rPr>
              <a:t> </a:t>
            </a:r>
          </a:p>
          <a:p>
            <a:pPr marL="0" lvl="0" indent="0" algn="just" rtl="0">
              <a:lnSpc>
                <a:spcPct val="150000"/>
              </a:lnSpc>
              <a:spcBef>
                <a:spcPts val="0"/>
              </a:spcBef>
              <a:spcAft>
                <a:spcPts val="0"/>
              </a:spcAft>
              <a:buNone/>
            </a:pPr>
            <a:endParaRPr lang="es-419" sz="800" b="1" dirty="0">
              <a:solidFill>
                <a:schemeClr val="lt1"/>
              </a:solidFill>
              <a:latin typeface="Lato"/>
              <a:ea typeface="Lato"/>
              <a:cs typeface="Lato"/>
              <a:sym typeface="Lato"/>
            </a:endParaRPr>
          </a:p>
          <a:p>
            <a:pPr marL="0" lvl="0" indent="0" algn="just" rtl="0">
              <a:lnSpc>
                <a:spcPct val="150000"/>
              </a:lnSpc>
              <a:spcBef>
                <a:spcPts val="0"/>
              </a:spcBef>
              <a:spcAft>
                <a:spcPts val="0"/>
              </a:spcAft>
              <a:buNone/>
            </a:pPr>
            <a:r>
              <a:rPr lang="es-419" sz="1800" b="1" dirty="0">
                <a:solidFill>
                  <a:schemeClr val="lt1"/>
                </a:solidFill>
                <a:latin typeface="Lato"/>
                <a:ea typeface="Lato"/>
                <a:cs typeface="Lato"/>
                <a:sym typeface="Lato"/>
              </a:rPr>
              <a:t>=&gt;</a:t>
            </a:r>
            <a:r>
              <a:rPr lang="es-419" sz="1800" dirty="0">
                <a:solidFill>
                  <a:schemeClr val="lt1"/>
                </a:solidFill>
                <a:latin typeface="Lato"/>
                <a:ea typeface="Lato"/>
                <a:cs typeface="Lato"/>
                <a:sym typeface="Lato"/>
              </a:rPr>
              <a:t> El primer paso es elegir la carpeta que contiene el proyecto que </a:t>
            </a:r>
            <a:r>
              <a:rPr lang="es-419" sz="1800" dirty="0" err="1">
                <a:solidFill>
                  <a:schemeClr val="lt1"/>
                </a:solidFill>
                <a:latin typeface="Lato"/>
                <a:ea typeface="Lato"/>
                <a:cs typeface="Lato"/>
                <a:sym typeface="Lato"/>
              </a:rPr>
              <a:t>querés</a:t>
            </a:r>
            <a:r>
              <a:rPr lang="es-419" sz="1800" dirty="0">
                <a:solidFill>
                  <a:schemeClr val="lt1"/>
                </a:solidFill>
                <a:latin typeface="Lato"/>
                <a:ea typeface="Lato"/>
                <a:cs typeface="Lato"/>
                <a:sym typeface="Lato"/>
              </a:rPr>
              <a:t> compartir mediante </a:t>
            </a:r>
            <a:r>
              <a:rPr lang="es-419" sz="1800" dirty="0" err="1">
                <a:solidFill>
                  <a:schemeClr val="lt1"/>
                </a:solidFill>
                <a:latin typeface="Lato"/>
                <a:ea typeface="Lato"/>
                <a:cs typeface="Lato"/>
                <a:sym typeface="Lato"/>
              </a:rPr>
              <a:t>Github</a:t>
            </a:r>
            <a:r>
              <a:rPr lang="es-419" sz="1800" dirty="0">
                <a:solidFill>
                  <a:schemeClr val="lt1"/>
                </a:solidFill>
                <a:latin typeface="Lato"/>
                <a:ea typeface="Lato"/>
                <a:cs typeface="Lato"/>
                <a:sym typeface="Lato"/>
              </a:rPr>
              <a:t>. </a:t>
            </a:r>
            <a:endParaRPr sz="1800" dirty="0">
              <a:solidFill>
                <a:schemeClr val="l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3" name="Google Shape;243;p27"/>
          <p:cNvSpPr txBox="1"/>
          <p:nvPr/>
        </p:nvSpPr>
        <p:spPr>
          <a:xfrm>
            <a:off x="440265" y="79395"/>
            <a:ext cx="8263467" cy="2400627"/>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419" sz="1800" dirty="0">
                <a:solidFill>
                  <a:schemeClr val="lt1"/>
                </a:solidFill>
                <a:latin typeface="Lato"/>
                <a:ea typeface="Lato"/>
                <a:cs typeface="Lato"/>
                <a:sym typeface="Lato"/>
              </a:rPr>
              <a:t>Vamos a dar </a:t>
            </a:r>
            <a:r>
              <a:rPr lang="es-419" sz="2200" b="1" dirty="0" err="1">
                <a:solidFill>
                  <a:srgbClr val="FF6600"/>
                </a:solidFill>
                <a:latin typeface="Lato"/>
                <a:ea typeface="Lato"/>
                <a:cs typeface="Lato"/>
                <a:sym typeface="Lato"/>
              </a:rPr>
              <a:t>click</a:t>
            </a:r>
            <a:r>
              <a:rPr lang="es-419" sz="2200" b="1" dirty="0">
                <a:solidFill>
                  <a:srgbClr val="FF6600"/>
                </a:solidFill>
                <a:latin typeface="Lato"/>
                <a:ea typeface="Lato"/>
                <a:cs typeface="Lato"/>
                <a:sym typeface="Lato"/>
              </a:rPr>
              <a:t> derecho </a:t>
            </a:r>
            <a:r>
              <a:rPr lang="es-419" sz="1800" dirty="0">
                <a:solidFill>
                  <a:schemeClr val="lt1"/>
                </a:solidFill>
                <a:latin typeface="Lato"/>
                <a:ea typeface="Lato"/>
                <a:cs typeface="Lato"/>
                <a:sym typeface="Lato"/>
              </a:rPr>
              <a:t>en la carpeta del proyecto para que aparezcan las siguientes opciones: </a:t>
            </a:r>
            <a:r>
              <a:rPr lang="es-419" sz="1800" b="1" dirty="0">
                <a:solidFill>
                  <a:srgbClr val="FFFF00"/>
                </a:solidFill>
                <a:latin typeface="Lato"/>
                <a:ea typeface="Lato"/>
                <a:cs typeface="Lato"/>
                <a:sym typeface="Lato"/>
              </a:rPr>
              <a:t>Git </a:t>
            </a:r>
            <a:r>
              <a:rPr lang="es-419" sz="1800" b="1" dirty="0" err="1">
                <a:solidFill>
                  <a:srgbClr val="FFFF00"/>
                </a:solidFill>
                <a:latin typeface="Lato"/>
                <a:ea typeface="Lato"/>
                <a:cs typeface="Lato"/>
                <a:sym typeface="Lato"/>
              </a:rPr>
              <a:t>Bash</a:t>
            </a:r>
            <a:r>
              <a:rPr lang="es-419" sz="1800" b="1" dirty="0">
                <a:solidFill>
                  <a:srgbClr val="FFFF00"/>
                </a:solidFill>
                <a:latin typeface="Lato"/>
                <a:ea typeface="Lato"/>
                <a:cs typeface="Lato"/>
                <a:sym typeface="Lato"/>
              </a:rPr>
              <a:t> </a:t>
            </a:r>
            <a:r>
              <a:rPr lang="es-419" sz="1800" dirty="0">
                <a:solidFill>
                  <a:schemeClr val="lt1"/>
                </a:solidFill>
                <a:latin typeface="Lato"/>
                <a:ea typeface="Lato"/>
                <a:cs typeface="Lato"/>
                <a:sym typeface="Lato"/>
              </a:rPr>
              <a:t>y </a:t>
            </a:r>
            <a:r>
              <a:rPr lang="es-419" sz="1800" b="1" dirty="0">
                <a:solidFill>
                  <a:srgbClr val="FFFF00"/>
                </a:solidFill>
                <a:latin typeface="Lato"/>
                <a:ea typeface="Lato"/>
                <a:cs typeface="Lato"/>
                <a:sym typeface="Lato"/>
              </a:rPr>
              <a:t>Git GUI</a:t>
            </a:r>
            <a:r>
              <a:rPr lang="es-419" sz="1800" dirty="0">
                <a:solidFill>
                  <a:schemeClr val="lt1"/>
                </a:solidFill>
                <a:latin typeface="Lato"/>
                <a:ea typeface="Lato"/>
                <a:cs typeface="Lato"/>
                <a:sym typeface="Lato"/>
              </a:rPr>
              <a:t>. </a:t>
            </a:r>
            <a:endParaRPr sz="1800" dirty="0">
              <a:solidFill>
                <a:schemeClr val="lt1"/>
              </a:solidFill>
              <a:latin typeface="Lato"/>
              <a:ea typeface="Lato"/>
              <a:cs typeface="Lato"/>
              <a:sym typeface="Lato"/>
            </a:endParaRPr>
          </a:p>
          <a:p>
            <a:pPr marL="0" lvl="0" indent="0" algn="just" rtl="0">
              <a:lnSpc>
                <a:spcPct val="150000"/>
              </a:lnSpc>
              <a:spcBef>
                <a:spcPts val="0"/>
              </a:spcBef>
              <a:spcAft>
                <a:spcPts val="0"/>
              </a:spcAft>
              <a:buNone/>
            </a:pPr>
            <a:r>
              <a:rPr lang="es-419" sz="1800" b="1" dirty="0">
                <a:solidFill>
                  <a:srgbClr val="FFFF00"/>
                </a:solidFill>
                <a:latin typeface="Lato"/>
                <a:ea typeface="Lato"/>
                <a:cs typeface="Lato"/>
                <a:sym typeface="Lato"/>
              </a:rPr>
              <a:t>Git GUI</a:t>
            </a:r>
            <a:r>
              <a:rPr lang="es-419" sz="1800" dirty="0">
                <a:solidFill>
                  <a:schemeClr val="lt1"/>
                </a:solidFill>
                <a:latin typeface="Lato"/>
                <a:ea typeface="Lato"/>
                <a:cs typeface="Lato"/>
                <a:sym typeface="Lato"/>
              </a:rPr>
              <a:t>: Nos proporciona una interfaz gráfica para trabajar, pero está algo desactualizada.</a:t>
            </a:r>
            <a:endParaRPr sz="1800" dirty="0">
              <a:solidFill>
                <a:schemeClr val="lt1"/>
              </a:solidFill>
              <a:latin typeface="Lato"/>
              <a:ea typeface="Lato"/>
              <a:cs typeface="Lato"/>
              <a:sym typeface="Lato"/>
            </a:endParaRPr>
          </a:p>
          <a:p>
            <a:pPr marL="0" lvl="0" indent="0" algn="just" rtl="0">
              <a:lnSpc>
                <a:spcPct val="150000"/>
              </a:lnSpc>
              <a:spcBef>
                <a:spcPts val="0"/>
              </a:spcBef>
              <a:spcAft>
                <a:spcPts val="0"/>
              </a:spcAft>
              <a:buNone/>
            </a:pPr>
            <a:r>
              <a:rPr lang="es-419" sz="2000" b="1" dirty="0">
                <a:solidFill>
                  <a:srgbClr val="00B0F0"/>
                </a:solidFill>
                <a:latin typeface="Lato"/>
                <a:ea typeface="Lato"/>
                <a:cs typeface="Lato"/>
                <a:sym typeface="Lato"/>
              </a:rPr>
              <a:t>Git </a:t>
            </a:r>
            <a:r>
              <a:rPr lang="es-419" sz="2000" b="1" dirty="0" err="1">
                <a:solidFill>
                  <a:srgbClr val="00B0F0"/>
                </a:solidFill>
                <a:latin typeface="Lato"/>
                <a:ea typeface="Lato"/>
                <a:cs typeface="Lato"/>
                <a:sym typeface="Lato"/>
              </a:rPr>
              <a:t>Bash</a:t>
            </a:r>
            <a:r>
              <a:rPr lang="es-419" sz="1600" dirty="0">
                <a:solidFill>
                  <a:schemeClr val="lt1"/>
                </a:solidFill>
                <a:latin typeface="Lato"/>
                <a:ea typeface="Lato"/>
                <a:cs typeface="Lato"/>
                <a:sym typeface="Lato"/>
              </a:rPr>
              <a:t>: </a:t>
            </a:r>
            <a:r>
              <a:rPr lang="es-419" sz="1800" dirty="0">
                <a:solidFill>
                  <a:schemeClr val="lt1"/>
                </a:solidFill>
                <a:latin typeface="Lato"/>
                <a:ea typeface="Lato"/>
                <a:cs typeface="Lato"/>
                <a:sym typeface="Lato"/>
              </a:rPr>
              <a:t>Abre una consola de comandos dedicada a Git </a:t>
            </a:r>
            <a:r>
              <a:rPr lang="es-419" sz="1800" dirty="0">
                <a:solidFill>
                  <a:schemeClr val="lt1"/>
                </a:solidFill>
                <a:latin typeface="Lato"/>
                <a:ea typeface="Lato"/>
                <a:cs typeface="Lato"/>
                <a:sym typeface="Wingdings" panose="05000000000000000000" pitchFamily="2" charset="2"/>
              </a:rPr>
              <a:t></a:t>
            </a:r>
            <a:r>
              <a:rPr lang="es-419" sz="1800" dirty="0">
                <a:solidFill>
                  <a:schemeClr val="lt1"/>
                </a:solidFill>
                <a:latin typeface="Lato"/>
                <a:ea typeface="Lato"/>
                <a:cs typeface="Lato"/>
                <a:sym typeface="Lato"/>
              </a:rPr>
              <a:t> </a:t>
            </a:r>
            <a:r>
              <a:rPr lang="es-419" sz="2000" b="1" dirty="0">
                <a:solidFill>
                  <a:srgbClr val="00B0F0"/>
                </a:solidFill>
                <a:latin typeface="Lato"/>
                <a:ea typeface="Lato"/>
                <a:cs typeface="Lato"/>
                <a:sym typeface="Lato"/>
              </a:rPr>
              <a:t>¡Vamos por acá!!   </a:t>
            </a:r>
            <a:endParaRPr sz="2000" b="1" dirty="0">
              <a:solidFill>
                <a:srgbClr val="00B0F0"/>
              </a:solidFill>
              <a:latin typeface="Lato"/>
              <a:ea typeface="Lato"/>
              <a:cs typeface="Lato"/>
              <a:sym typeface="Lato"/>
            </a:endParaRPr>
          </a:p>
        </p:txBody>
      </p:sp>
      <p:pic>
        <p:nvPicPr>
          <p:cNvPr id="3" name="Imagen 2">
            <a:extLst>
              <a:ext uri="{FF2B5EF4-FFF2-40B4-BE49-F238E27FC236}">
                <a16:creationId xmlns:a16="http://schemas.microsoft.com/office/drawing/2014/main" id="{4C3D26B6-8875-7666-DD25-C5A8DDB95F76}"/>
              </a:ext>
            </a:extLst>
          </p:cNvPr>
          <p:cNvPicPr>
            <a:picLocks noChangeAspect="1"/>
          </p:cNvPicPr>
          <p:nvPr/>
        </p:nvPicPr>
        <p:blipFill>
          <a:blip r:embed="rId3"/>
          <a:stretch>
            <a:fillRect/>
          </a:stretch>
        </p:blipFill>
        <p:spPr>
          <a:xfrm>
            <a:off x="643044" y="2522338"/>
            <a:ext cx="7857911" cy="2417818"/>
          </a:xfrm>
          <a:prstGeom prst="rect">
            <a:avLst/>
          </a:prstGeom>
        </p:spPr>
      </p:pic>
      <p:cxnSp>
        <p:nvCxnSpPr>
          <p:cNvPr id="7" name="Conector recto de flecha 6">
            <a:extLst>
              <a:ext uri="{FF2B5EF4-FFF2-40B4-BE49-F238E27FC236}">
                <a16:creationId xmlns:a16="http://schemas.microsoft.com/office/drawing/2014/main" id="{CCE3B497-1594-D9A8-9C5B-0E91FE2841D2}"/>
              </a:ext>
            </a:extLst>
          </p:cNvPr>
          <p:cNvCxnSpPr>
            <a:cxnSpLocks/>
          </p:cNvCxnSpPr>
          <p:nvPr/>
        </p:nvCxnSpPr>
        <p:spPr>
          <a:xfrm>
            <a:off x="7383439" y="2347415"/>
            <a:ext cx="0" cy="2292824"/>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9" name="Google Shape;249;p28"/>
          <p:cNvSpPr txBox="1"/>
          <p:nvPr/>
        </p:nvSpPr>
        <p:spPr>
          <a:xfrm>
            <a:off x="424681" y="2758963"/>
            <a:ext cx="8048978" cy="1107965"/>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419" sz="2000" dirty="0">
                <a:solidFill>
                  <a:schemeClr val="lt1"/>
                </a:solidFill>
                <a:latin typeface="Lato"/>
                <a:ea typeface="Lato"/>
                <a:cs typeface="Lato"/>
                <a:sym typeface="Lato"/>
              </a:rPr>
              <a:t>Se abre una ventana como ésta, en la cual vamos a proceder a escribir los </a:t>
            </a:r>
            <a:r>
              <a:rPr lang="es-419" sz="2000" b="1" dirty="0">
                <a:solidFill>
                  <a:srgbClr val="FFFF00"/>
                </a:solidFill>
                <a:latin typeface="Lato"/>
                <a:ea typeface="Lato"/>
                <a:cs typeface="Lato"/>
                <a:sym typeface="Lato"/>
              </a:rPr>
              <a:t>comandos</a:t>
            </a:r>
            <a:r>
              <a:rPr lang="es-419" sz="2000" dirty="0">
                <a:solidFill>
                  <a:schemeClr val="lt1"/>
                </a:solidFill>
                <a:latin typeface="Lato"/>
                <a:ea typeface="Lato"/>
                <a:cs typeface="Lato"/>
                <a:sym typeface="Lato"/>
              </a:rPr>
              <a:t> necesarios para lo que buscamos.</a:t>
            </a:r>
            <a:endParaRPr sz="2000" dirty="0">
              <a:solidFill>
                <a:schemeClr val="lt1"/>
              </a:solidFill>
              <a:latin typeface="Lato"/>
              <a:ea typeface="Lato"/>
              <a:cs typeface="Lato"/>
              <a:sym typeface="Lato"/>
            </a:endParaRPr>
          </a:p>
        </p:txBody>
      </p:sp>
      <p:sp>
        <p:nvSpPr>
          <p:cNvPr id="250" name="Google Shape;250;p28"/>
          <p:cNvSpPr txBox="1"/>
          <p:nvPr/>
        </p:nvSpPr>
        <p:spPr>
          <a:xfrm>
            <a:off x="2606723" y="3907908"/>
            <a:ext cx="3356478"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dirty="0">
                <a:solidFill>
                  <a:schemeClr val="lt1"/>
                </a:solidFill>
                <a:latin typeface="Lato"/>
                <a:ea typeface="Lato"/>
                <a:cs typeface="Lato"/>
                <a:sym typeface="Lato"/>
              </a:rPr>
              <a:t>¿El primero?    </a:t>
            </a:r>
            <a:r>
              <a:rPr lang="es-419" sz="3600" b="1" dirty="0" err="1">
                <a:solidFill>
                  <a:srgbClr val="00B0F0"/>
                </a:solidFill>
                <a:latin typeface="Lato"/>
                <a:ea typeface="Lato"/>
                <a:cs typeface="Lato"/>
                <a:sym typeface="Lato"/>
              </a:rPr>
              <a:t>git</a:t>
            </a:r>
            <a:r>
              <a:rPr lang="es-419" sz="3600" b="1" dirty="0">
                <a:solidFill>
                  <a:srgbClr val="00B0F0"/>
                </a:solidFill>
                <a:latin typeface="Lato"/>
                <a:ea typeface="Lato"/>
                <a:cs typeface="Lato"/>
                <a:sym typeface="Lato"/>
              </a:rPr>
              <a:t> </a:t>
            </a:r>
            <a:r>
              <a:rPr lang="es-419" sz="3600" b="1" dirty="0" err="1">
                <a:solidFill>
                  <a:srgbClr val="00B0F0"/>
                </a:solidFill>
                <a:latin typeface="Lato"/>
                <a:ea typeface="Lato"/>
                <a:cs typeface="Lato"/>
                <a:sym typeface="Lato"/>
              </a:rPr>
              <a:t>init</a:t>
            </a:r>
            <a:endParaRPr sz="3600" dirty="0">
              <a:solidFill>
                <a:srgbClr val="00B0F0"/>
              </a:solidFill>
              <a:latin typeface="Lato"/>
              <a:ea typeface="Lato"/>
              <a:cs typeface="Lato"/>
              <a:sym typeface="Lato"/>
            </a:endParaRPr>
          </a:p>
        </p:txBody>
      </p:sp>
      <p:pic>
        <p:nvPicPr>
          <p:cNvPr id="7" name="Imagen 6">
            <a:extLst>
              <a:ext uri="{FF2B5EF4-FFF2-40B4-BE49-F238E27FC236}">
                <a16:creationId xmlns:a16="http://schemas.microsoft.com/office/drawing/2014/main" id="{6D0A66B1-8C5A-3581-5181-D42366BC6D9F}"/>
              </a:ext>
            </a:extLst>
          </p:cNvPr>
          <p:cNvPicPr>
            <a:picLocks noChangeAspect="1"/>
          </p:cNvPicPr>
          <p:nvPr/>
        </p:nvPicPr>
        <p:blipFill>
          <a:blip r:embed="rId3"/>
          <a:stretch>
            <a:fillRect/>
          </a:stretch>
        </p:blipFill>
        <p:spPr>
          <a:xfrm>
            <a:off x="245660" y="520535"/>
            <a:ext cx="8730257" cy="175864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29"/>
          <p:cNvSpPr txBox="1"/>
          <p:nvPr/>
        </p:nvSpPr>
        <p:spPr>
          <a:xfrm>
            <a:off x="279779" y="2374710"/>
            <a:ext cx="8584441" cy="2852033"/>
          </a:xfrm>
          <a:prstGeom prst="rect">
            <a:avLst/>
          </a:prstGeom>
          <a:noFill/>
          <a:ln>
            <a:noFill/>
          </a:ln>
        </p:spPr>
        <p:txBody>
          <a:bodyPr spcFirstLastPara="1" wrap="square" lIns="91425" tIns="91425" rIns="91425" bIns="91425" anchor="t" anchorCtr="0">
            <a:spAutoFit/>
          </a:bodyPr>
          <a:lstStyle/>
          <a:p>
            <a:pPr algn="just">
              <a:lnSpc>
                <a:spcPts val="2600"/>
              </a:lnSpc>
            </a:pPr>
            <a:r>
              <a:rPr lang="es-419" sz="1800" dirty="0">
                <a:solidFill>
                  <a:schemeClr val="lt1"/>
                </a:solidFill>
                <a:latin typeface="Lato"/>
                <a:ea typeface="Lato"/>
                <a:cs typeface="Lato"/>
                <a:sym typeface="Lato"/>
              </a:rPr>
              <a:t>Al momento de ejecutar “</a:t>
            </a:r>
            <a:r>
              <a:rPr lang="es-419" sz="2800" b="1" dirty="0" err="1">
                <a:solidFill>
                  <a:srgbClr val="00B0F0"/>
                </a:solidFill>
                <a:latin typeface="Lato"/>
                <a:ea typeface="Lato"/>
                <a:cs typeface="Lato"/>
                <a:sym typeface="Lato"/>
              </a:rPr>
              <a:t>git</a:t>
            </a:r>
            <a:r>
              <a:rPr lang="es-419" sz="2800" b="1" dirty="0">
                <a:solidFill>
                  <a:srgbClr val="00B0F0"/>
                </a:solidFill>
                <a:latin typeface="Lato"/>
                <a:ea typeface="Lato"/>
                <a:cs typeface="Lato"/>
                <a:sym typeface="Lato"/>
              </a:rPr>
              <a:t> </a:t>
            </a:r>
            <a:r>
              <a:rPr lang="es-419" sz="2800" b="1" dirty="0" err="1">
                <a:solidFill>
                  <a:srgbClr val="00B0F0"/>
                </a:solidFill>
                <a:latin typeface="Lato"/>
                <a:ea typeface="Lato"/>
                <a:cs typeface="Lato"/>
                <a:sym typeface="Lato"/>
              </a:rPr>
              <a:t>init</a:t>
            </a:r>
            <a:r>
              <a:rPr lang="es-419" sz="1800" dirty="0">
                <a:solidFill>
                  <a:schemeClr val="lt1"/>
                </a:solidFill>
                <a:latin typeface="Lato"/>
                <a:ea typeface="Lato"/>
                <a:cs typeface="Lato"/>
                <a:sym typeface="Lato"/>
              </a:rPr>
              <a:t>” en nuestra terminal se</a:t>
            </a:r>
            <a:r>
              <a:rPr lang="es-419" sz="1600" dirty="0">
                <a:solidFill>
                  <a:schemeClr val="lt1"/>
                </a:solidFill>
                <a:latin typeface="Lato"/>
                <a:ea typeface="Lato"/>
                <a:cs typeface="Lato"/>
                <a:sym typeface="Lato"/>
              </a:rPr>
              <a:t> </a:t>
            </a:r>
            <a:r>
              <a:rPr lang="es-419" sz="2000" b="1" u="sng" dirty="0">
                <a:solidFill>
                  <a:srgbClr val="00B0F0"/>
                </a:solidFill>
                <a:latin typeface="Lato"/>
                <a:ea typeface="Lato"/>
                <a:cs typeface="Lato"/>
                <a:sym typeface="Lato"/>
              </a:rPr>
              <a:t>crea un repositorio local</a:t>
            </a:r>
            <a:r>
              <a:rPr lang="es-419" sz="2000" b="1" dirty="0">
                <a:solidFill>
                  <a:srgbClr val="00B0F0"/>
                </a:solidFill>
                <a:latin typeface="Lato"/>
                <a:ea typeface="Lato"/>
                <a:cs typeface="Lato"/>
                <a:sym typeface="Lato"/>
              </a:rPr>
              <a:t> </a:t>
            </a:r>
            <a:r>
              <a:rPr lang="es-419" sz="1800" dirty="0">
                <a:solidFill>
                  <a:schemeClr val="lt1"/>
                </a:solidFill>
                <a:latin typeface="Lato"/>
                <a:ea typeface="Lato"/>
                <a:cs typeface="Lato"/>
                <a:sym typeface="Lato"/>
              </a:rPr>
              <a:t>basado en la carpeta donde estamos parados. </a:t>
            </a:r>
          </a:p>
          <a:p>
            <a:pPr algn="just">
              <a:lnSpc>
                <a:spcPts val="2600"/>
              </a:lnSpc>
            </a:pPr>
            <a:r>
              <a:rPr lang="es-ES" sz="1800" dirty="0">
                <a:solidFill>
                  <a:schemeClr val="lt1"/>
                </a:solidFill>
                <a:latin typeface="Lato"/>
                <a:ea typeface="Lato"/>
                <a:cs typeface="Lato"/>
                <a:sym typeface="Lato"/>
              </a:rPr>
              <a:t>Una vez iniciado el repositorio,  comienza el proceso que culminará </a:t>
            </a:r>
            <a:r>
              <a:rPr lang="es-ES" sz="1800" dirty="0">
                <a:solidFill>
                  <a:schemeClr val="bg1"/>
                </a:solidFill>
                <a:latin typeface="Lato"/>
                <a:ea typeface="Lato"/>
                <a:cs typeface="Lato"/>
                <a:sym typeface="Lato"/>
              </a:rPr>
              <a:t>subiéndolo a internet (proceso que podemos asimilar al de </a:t>
            </a:r>
            <a:r>
              <a:rPr lang="es-ES" sz="1800" b="1" dirty="0">
                <a:solidFill>
                  <a:schemeClr val="bg1"/>
                </a:solidFill>
                <a:latin typeface="Lato"/>
                <a:ea typeface="Lato"/>
                <a:cs typeface="Lato"/>
                <a:sym typeface="Lato"/>
              </a:rPr>
              <a:t>enviar un paquete por correo)</a:t>
            </a:r>
            <a:r>
              <a:rPr lang="es-ES" sz="1800" dirty="0">
                <a:solidFill>
                  <a:schemeClr val="lt1"/>
                </a:solidFill>
                <a:latin typeface="Lato"/>
                <a:ea typeface="Lato"/>
                <a:cs typeface="Lato"/>
                <a:sym typeface="Lato"/>
              </a:rPr>
              <a:t>.</a:t>
            </a:r>
            <a:endParaRPr lang="es-ES" sz="900" dirty="0">
              <a:solidFill>
                <a:schemeClr val="lt1"/>
              </a:solidFill>
              <a:latin typeface="Lato"/>
              <a:ea typeface="Lato"/>
              <a:cs typeface="Lato"/>
              <a:sym typeface="Lato"/>
            </a:endParaRPr>
          </a:p>
          <a:p>
            <a:pPr marL="0" lvl="0" indent="0" algn="just" rtl="0">
              <a:lnSpc>
                <a:spcPts val="2600"/>
              </a:lnSpc>
              <a:spcBef>
                <a:spcPts val="0"/>
              </a:spcBef>
              <a:spcAft>
                <a:spcPts val="0"/>
              </a:spcAft>
              <a:buNone/>
            </a:pPr>
            <a:endParaRPr lang="es-AR" sz="800" dirty="0">
              <a:solidFill>
                <a:schemeClr val="lt1"/>
              </a:solidFill>
              <a:latin typeface="Lato"/>
              <a:ea typeface="Lato"/>
              <a:cs typeface="Lato"/>
              <a:sym typeface="Lato"/>
            </a:endParaRPr>
          </a:p>
          <a:p>
            <a:pPr marL="0" lvl="0" indent="0" algn="just" rtl="0">
              <a:lnSpc>
                <a:spcPts val="2600"/>
              </a:lnSpc>
              <a:spcBef>
                <a:spcPts val="0"/>
              </a:spcBef>
              <a:spcAft>
                <a:spcPts val="0"/>
              </a:spcAft>
              <a:buNone/>
            </a:pPr>
            <a:r>
              <a:rPr lang="es-419" sz="1800" dirty="0">
                <a:solidFill>
                  <a:schemeClr val="lt1"/>
                </a:solidFill>
                <a:latin typeface="Lato"/>
                <a:ea typeface="Lato"/>
                <a:cs typeface="Lato"/>
                <a:sym typeface="Lato"/>
              </a:rPr>
              <a:t>Nótese la palabra “</a:t>
            </a:r>
            <a:r>
              <a:rPr lang="es-419" sz="2000" b="1" dirty="0">
                <a:solidFill>
                  <a:srgbClr val="FF9900"/>
                </a:solidFill>
                <a:latin typeface="Lato"/>
                <a:ea typeface="Lato"/>
                <a:cs typeface="Lato"/>
                <a:sym typeface="Lato"/>
              </a:rPr>
              <a:t>master</a:t>
            </a:r>
            <a:r>
              <a:rPr lang="es-419" sz="1800" dirty="0">
                <a:solidFill>
                  <a:schemeClr val="bg1"/>
                </a:solidFill>
                <a:latin typeface="Lato"/>
                <a:ea typeface="Lato"/>
                <a:cs typeface="Lato"/>
                <a:sym typeface="Lato"/>
              </a:rPr>
              <a:t>”… Esa palabra </a:t>
            </a:r>
            <a:r>
              <a:rPr lang="es-419" sz="1800" dirty="0">
                <a:solidFill>
                  <a:schemeClr val="lt1"/>
                </a:solidFill>
                <a:latin typeface="Lato"/>
                <a:ea typeface="Lato"/>
                <a:cs typeface="Lato"/>
                <a:sym typeface="Lato"/>
              </a:rPr>
              <a:t>hace referencia a que estamos situados justo en la carpeta </a:t>
            </a:r>
            <a:r>
              <a:rPr lang="es-419" sz="1800" b="1" dirty="0">
                <a:solidFill>
                  <a:srgbClr val="FFFF00"/>
                </a:solidFill>
                <a:latin typeface="Lato"/>
                <a:ea typeface="Lato"/>
                <a:cs typeface="Lato"/>
                <a:sym typeface="Lato"/>
              </a:rPr>
              <a:t>raíz</a:t>
            </a:r>
            <a:r>
              <a:rPr lang="es-419" sz="1800" dirty="0">
                <a:solidFill>
                  <a:schemeClr val="lt1"/>
                </a:solidFill>
                <a:latin typeface="Lato"/>
                <a:ea typeface="Lato"/>
                <a:cs typeface="Lato"/>
                <a:sym typeface="Lato"/>
              </a:rPr>
              <a:t> o la carpeta </a:t>
            </a:r>
            <a:r>
              <a:rPr lang="es-419" sz="1800" b="1" dirty="0">
                <a:solidFill>
                  <a:srgbClr val="FFFF00"/>
                </a:solidFill>
                <a:latin typeface="Lato"/>
                <a:ea typeface="Lato"/>
                <a:cs typeface="Lato"/>
                <a:sym typeface="Lato"/>
              </a:rPr>
              <a:t>padre</a:t>
            </a:r>
            <a:r>
              <a:rPr lang="es-419" sz="1800" dirty="0">
                <a:solidFill>
                  <a:srgbClr val="E06666"/>
                </a:solidFill>
                <a:latin typeface="Lato"/>
                <a:ea typeface="Lato"/>
                <a:cs typeface="Lato"/>
                <a:sym typeface="Lato"/>
              </a:rPr>
              <a:t> </a:t>
            </a:r>
            <a:r>
              <a:rPr lang="es-419" sz="1800" dirty="0">
                <a:solidFill>
                  <a:schemeClr val="lt1"/>
                </a:solidFill>
                <a:latin typeface="Lato"/>
                <a:ea typeface="Lato"/>
                <a:cs typeface="Lato"/>
                <a:sym typeface="Lato"/>
              </a:rPr>
              <a:t>de todo nuestro repositorio, dándole a ésta el </a:t>
            </a:r>
            <a:r>
              <a:rPr lang="es-419" sz="1800" b="1" dirty="0">
                <a:solidFill>
                  <a:srgbClr val="FFFF00"/>
                </a:solidFill>
                <a:latin typeface="Lato"/>
                <a:ea typeface="Lato"/>
                <a:cs typeface="Lato"/>
                <a:sym typeface="Lato"/>
              </a:rPr>
              <a:t>rango/categoría más importante </a:t>
            </a:r>
            <a:r>
              <a:rPr lang="es-419" sz="1800" dirty="0">
                <a:solidFill>
                  <a:schemeClr val="lt1"/>
                </a:solidFill>
                <a:latin typeface="Lato"/>
                <a:ea typeface="Lato"/>
                <a:cs typeface="Lato"/>
                <a:sym typeface="Lato"/>
              </a:rPr>
              <a:t>posible.</a:t>
            </a:r>
            <a:endParaRPr sz="1800" dirty="0">
              <a:solidFill>
                <a:schemeClr val="lt1"/>
              </a:solidFill>
              <a:latin typeface="Lato"/>
              <a:ea typeface="Lato"/>
              <a:cs typeface="Lato"/>
              <a:sym typeface="Lato"/>
            </a:endParaRPr>
          </a:p>
        </p:txBody>
      </p:sp>
      <p:pic>
        <p:nvPicPr>
          <p:cNvPr id="9" name="Imagen 8">
            <a:extLst>
              <a:ext uri="{FF2B5EF4-FFF2-40B4-BE49-F238E27FC236}">
                <a16:creationId xmlns:a16="http://schemas.microsoft.com/office/drawing/2014/main" id="{6CAEF636-2F49-9283-11E7-B5D28DA22D02}"/>
              </a:ext>
            </a:extLst>
          </p:cNvPr>
          <p:cNvPicPr>
            <a:picLocks noChangeAspect="1"/>
          </p:cNvPicPr>
          <p:nvPr/>
        </p:nvPicPr>
        <p:blipFill>
          <a:blip r:embed="rId3"/>
          <a:stretch>
            <a:fillRect/>
          </a:stretch>
        </p:blipFill>
        <p:spPr>
          <a:xfrm>
            <a:off x="279779" y="192149"/>
            <a:ext cx="8584441" cy="218256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31"/>
          <p:cNvSpPr txBox="1"/>
          <p:nvPr/>
        </p:nvSpPr>
        <p:spPr>
          <a:xfrm>
            <a:off x="521373" y="2353385"/>
            <a:ext cx="8101251" cy="2339072"/>
          </a:xfrm>
          <a:prstGeom prst="rect">
            <a:avLst/>
          </a:prstGeom>
          <a:noFill/>
          <a:ln>
            <a:noFill/>
          </a:ln>
        </p:spPr>
        <p:txBody>
          <a:bodyPr spcFirstLastPara="1" wrap="square" lIns="91425" tIns="91425" rIns="91425" bIns="91425" anchor="t" anchorCtr="0">
            <a:spAutoFit/>
          </a:bodyPr>
          <a:lstStyle/>
          <a:p>
            <a:pPr marL="0" lvl="0" indent="0" algn="just" rtl="0">
              <a:lnSpc>
                <a:spcPts val="2800"/>
              </a:lnSpc>
              <a:spcBef>
                <a:spcPts val="0"/>
              </a:spcBef>
              <a:spcAft>
                <a:spcPts val="0"/>
              </a:spcAft>
              <a:buNone/>
            </a:pPr>
            <a:r>
              <a:rPr lang="es-419" sz="1800" dirty="0">
                <a:solidFill>
                  <a:schemeClr val="lt1"/>
                </a:solidFill>
                <a:latin typeface="Lato"/>
                <a:ea typeface="Lato"/>
                <a:cs typeface="Lato"/>
                <a:sym typeface="Lato"/>
              </a:rPr>
              <a:t>Al ejecutar “</a:t>
            </a:r>
            <a:r>
              <a:rPr lang="es-419" sz="2800" b="1" dirty="0" err="1">
                <a:solidFill>
                  <a:srgbClr val="00B0F0"/>
                </a:solidFill>
                <a:latin typeface="Lato"/>
                <a:ea typeface="Lato"/>
                <a:cs typeface="Lato"/>
                <a:sym typeface="Lato"/>
              </a:rPr>
              <a:t>git</a:t>
            </a:r>
            <a:r>
              <a:rPr lang="es-419" sz="2800" b="1" dirty="0">
                <a:solidFill>
                  <a:srgbClr val="00B0F0"/>
                </a:solidFill>
                <a:latin typeface="Lato"/>
                <a:ea typeface="Lato"/>
                <a:cs typeface="Lato"/>
                <a:sym typeface="Lato"/>
              </a:rPr>
              <a:t> </a:t>
            </a:r>
            <a:r>
              <a:rPr lang="es-419" sz="2800" b="1" dirty="0" err="1">
                <a:solidFill>
                  <a:srgbClr val="00B0F0"/>
                </a:solidFill>
                <a:latin typeface="Lato"/>
                <a:ea typeface="Lato"/>
                <a:cs typeface="Lato"/>
                <a:sym typeface="Lato"/>
              </a:rPr>
              <a:t>add</a:t>
            </a:r>
            <a:r>
              <a:rPr lang="es-419" sz="2800" b="1" dirty="0">
                <a:solidFill>
                  <a:srgbClr val="00B0F0"/>
                </a:solidFill>
                <a:latin typeface="Lato"/>
                <a:ea typeface="Lato"/>
                <a:cs typeface="Lato"/>
                <a:sym typeface="Lato"/>
              </a:rPr>
              <a:t> </a:t>
            </a:r>
            <a:r>
              <a:rPr lang="es-419" sz="2800" dirty="0">
                <a:solidFill>
                  <a:srgbClr val="00B0F0"/>
                </a:solidFill>
                <a:latin typeface="Lato"/>
                <a:ea typeface="Lato"/>
                <a:cs typeface="Lato"/>
                <a:sym typeface="Lato"/>
              </a:rPr>
              <a:t>.</a:t>
            </a:r>
            <a:r>
              <a:rPr lang="es-419" sz="1800" dirty="0">
                <a:solidFill>
                  <a:schemeClr val="lt1"/>
                </a:solidFill>
                <a:latin typeface="Lato"/>
                <a:ea typeface="Lato"/>
                <a:cs typeface="Lato"/>
                <a:sym typeface="Lato"/>
              </a:rPr>
              <a:t>”,  lo que estamos haciendo es añadir a una lista de “</a:t>
            </a:r>
            <a:r>
              <a:rPr lang="es-419" sz="1800" b="1" dirty="0">
                <a:solidFill>
                  <a:srgbClr val="00B0F0"/>
                </a:solidFill>
                <a:latin typeface="Lato"/>
                <a:ea typeface="Lato"/>
                <a:cs typeface="Lato"/>
                <a:sym typeface="Lato"/>
              </a:rPr>
              <a:t>elementos pendientes por confirmar</a:t>
            </a:r>
            <a:r>
              <a:rPr lang="es-419" sz="1800" dirty="0">
                <a:solidFill>
                  <a:schemeClr val="lt1"/>
                </a:solidFill>
                <a:latin typeface="Lato"/>
                <a:ea typeface="Lato"/>
                <a:cs typeface="Lato"/>
                <a:sym typeface="Lato"/>
              </a:rPr>
              <a:t>”, los </a:t>
            </a:r>
            <a:r>
              <a:rPr lang="es-419" sz="1800" dirty="0">
                <a:solidFill>
                  <a:schemeClr val="bg1"/>
                </a:solidFill>
                <a:latin typeface="Lato"/>
                <a:ea typeface="Lato"/>
                <a:cs typeface="Lato"/>
                <a:sym typeface="Lato"/>
              </a:rPr>
              <a:t>archivos/cambios </a:t>
            </a:r>
            <a:r>
              <a:rPr lang="es-419" sz="1800" dirty="0">
                <a:solidFill>
                  <a:schemeClr val="lt1"/>
                </a:solidFill>
                <a:latin typeface="Lato"/>
                <a:ea typeface="Lato"/>
                <a:cs typeface="Lato"/>
                <a:sym typeface="Lato"/>
              </a:rPr>
              <a:t>nuevos que hayamos hecho en nuestro código. </a:t>
            </a:r>
          </a:p>
          <a:p>
            <a:pPr marL="0" lvl="0" indent="0" algn="just" rtl="0">
              <a:lnSpc>
                <a:spcPts val="2800"/>
              </a:lnSpc>
              <a:spcBef>
                <a:spcPts val="0"/>
              </a:spcBef>
              <a:spcAft>
                <a:spcPts val="0"/>
              </a:spcAft>
              <a:buNone/>
            </a:pPr>
            <a:endParaRPr lang="es-419" sz="1800" dirty="0">
              <a:solidFill>
                <a:schemeClr val="lt1"/>
              </a:solidFill>
              <a:latin typeface="Lato"/>
              <a:ea typeface="Lato"/>
              <a:cs typeface="Lato"/>
              <a:sym typeface="Lato"/>
            </a:endParaRPr>
          </a:p>
          <a:p>
            <a:pPr marL="0" lvl="0" indent="0" algn="just" rtl="0">
              <a:lnSpc>
                <a:spcPts val="2800"/>
              </a:lnSpc>
              <a:spcBef>
                <a:spcPts val="0"/>
              </a:spcBef>
              <a:spcAft>
                <a:spcPts val="0"/>
              </a:spcAft>
              <a:buNone/>
            </a:pPr>
            <a:r>
              <a:rPr lang="es-419" sz="1800" dirty="0">
                <a:solidFill>
                  <a:schemeClr val="lt1"/>
                </a:solidFill>
                <a:latin typeface="Lato"/>
                <a:ea typeface="Lato"/>
                <a:cs typeface="Lato"/>
                <a:sym typeface="Lato"/>
              </a:rPr>
              <a:t>En este caso, como el repositorio es nuevo, estaríamos seleccionado </a:t>
            </a:r>
            <a:r>
              <a:rPr lang="es-419" sz="1800" b="1" dirty="0">
                <a:solidFill>
                  <a:srgbClr val="FFFF00"/>
                </a:solidFill>
                <a:latin typeface="Lato"/>
                <a:ea typeface="Lato"/>
                <a:cs typeface="Lato"/>
                <a:sym typeface="Lato"/>
              </a:rPr>
              <a:t>todo</a:t>
            </a:r>
            <a:r>
              <a:rPr lang="es-419" sz="1800" dirty="0">
                <a:solidFill>
                  <a:srgbClr val="E06666"/>
                </a:solidFill>
                <a:latin typeface="Lato"/>
                <a:ea typeface="Lato"/>
                <a:cs typeface="Lato"/>
                <a:sym typeface="Lato"/>
              </a:rPr>
              <a:t> </a:t>
            </a:r>
            <a:r>
              <a:rPr lang="es-419" sz="1800" dirty="0">
                <a:solidFill>
                  <a:schemeClr val="lt1"/>
                </a:solidFill>
                <a:latin typeface="Lato"/>
                <a:ea typeface="Lato"/>
                <a:cs typeface="Lato"/>
                <a:sym typeface="Lato"/>
              </a:rPr>
              <a:t>el proyecto, para lo cual pondremos espacio y un </a:t>
            </a:r>
            <a:r>
              <a:rPr lang="es-419" sz="1800" b="1" dirty="0">
                <a:solidFill>
                  <a:srgbClr val="FFFF00"/>
                </a:solidFill>
                <a:latin typeface="Lato"/>
                <a:ea typeface="Lato"/>
                <a:cs typeface="Lato"/>
                <a:sym typeface="Lato"/>
              </a:rPr>
              <a:t>punto</a:t>
            </a:r>
            <a:r>
              <a:rPr lang="es-419" sz="1800" dirty="0">
                <a:solidFill>
                  <a:schemeClr val="lt1"/>
                </a:solidFill>
                <a:latin typeface="Lato"/>
                <a:ea typeface="Lato"/>
                <a:cs typeface="Lato"/>
                <a:sym typeface="Lato"/>
              </a:rPr>
              <a:t>.</a:t>
            </a:r>
            <a:endParaRPr sz="1800" dirty="0">
              <a:solidFill>
                <a:schemeClr val="lt1"/>
              </a:solidFill>
              <a:latin typeface="Lato"/>
              <a:ea typeface="Lato"/>
              <a:cs typeface="Lato"/>
              <a:sym typeface="Lato"/>
            </a:endParaRPr>
          </a:p>
        </p:txBody>
      </p:sp>
      <p:pic>
        <p:nvPicPr>
          <p:cNvPr id="3" name="Imagen 2">
            <a:extLst>
              <a:ext uri="{FF2B5EF4-FFF2-40B4-BE49-F238E27FC236}">
                <a16:creationId xmlns:a16="http://schemas.microsoft.com/office/drawing/2014/main" id="{22449F28-F352-5CE1-6569-562CE348C1FB}"/>
              </a:ext>
            </a:extLst>
          </p:cNvPr>
          <p:cNvPicPr>
            <a:picLocks noChangeAspect="1"/>
          </p:cNvPicPr>
          <p:nvPr/>
        </p:nvPicPr>
        <p:blipFill>
          <a:blip r:embed="rId3"/>
          <a:stretch>
            <a:fillRect/>
          </a:stretch>
        </p:blipFill>
        <p:spPr>
          <a:xfrm>
            <a:off x="136476" y="314565"/>
            <a:ext cx="8871043" cy="163140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32"/>
          <p:cNvPicPr preferRelativeResize="0"/>
          <p:nvPr/>
        </p:nvPicPr>
        <p:blipFill>
          <a:blip r:embed="rId3">
            <a:alphaModFix/>
          </a:blip>
          <a:stretch>
            <a:fillRect/>
          </a:stretch>
        </p:blipFill>
        <p:spPr>
          <a:xfrm>
            <a:off x="232012" y="3559207"/>
            <a:ext cx="8679976" cy="1473958"/>
          </a:xfrm>
          <a:prstGeom prst="rect">
            <a:avLst/>
          </a:prstGeom>
          <a:noFill/>
          <a:ln>
            <a:noFill/>
          </a:ln>
        </p:spPr>
      </p:pic>
      <p:sp>
        <p:nvSpPr>
          <p:cNvPr id="273" name="Google Shape;273;p32"/>
          <p:cNvSpPr txBox="1"/>
          <p:nvPr/>
        </p:nvSpPr>
        <p:spPr>
          <a:xfrm>
            <a:off x="453600" y="348102"/>
            <a:ext cx="8236800" cy="3211105"/>
          </a:xfrm>
          <a:prstGeom prst="rect">
            <a:avLst/>
          </a:prstGeom>
          <a:noFill/>
          <a:ln>
            <a:noFill/>
          </a:ln>
        </p:spPr>
        <p:txBody>
          <a:bodyPr spcFirstLastPara="1" wrap="square" lIns="91425" tIns="91425" rIns="91425" bIns="91425" anchor="t" anchorCtr="0">
            <a:spAutoFit/>
          </a:bodyPr>
          <a:lstStyle/>
          <a:p>
            <a:pPr marL="0" lvl="0" indent="0" algn="just" rtl="0">
              <a:lnSpc>
                <a:spcPts val="2500"/>
              </a:lnSpc>
              <a:spcBef>
                <a:spcPts val="0"/>
              </a:spcBef>
              <a:spcAft>
                <a:spcPts val="1200"/>
              </a:spcAft>
              <a:buNone/>
            </a:pPr>
            <a:r>
              <a:rPr lang="es-419" sz="1800" dirty="0">
                <a:solidFill>
                  <a:schemeClr val="lt1"/>
                </a:solidFill>
                <a:latin typeface="Lato"/>
                <a:ea typeface="Lato"/>
                <a:cs typeface="Lato"/>
                <a:sym typeface="Lato"/>
              </a:rPr>
              <a:t>Una vez que los ítems han sido </a:t>
            </a:r>
            <a:r>
              <a:rPr lang="es-419" sz="1800" dirty="0">
                <a:solidFill>
                  <a:schemeClr val="bg1"/>
                </a:solidFill>
                <a:latin typeface="Lato"/>
                <a:ea typeface="Lato"/>
                <a:cs typeface="Lato"/>
                <a:sym typeface="Lato"/>
              </a:rPr>
              <a:t>añadidos a la lista de pendientes de confirmación, </a:t>
            </a:r>
            <a:r>
              <a:rPr lang="es-419" sz="1800" dirty="0">
                <a:solidFill>
                  <a:schemeClr val="lt1"/>
                </a:solidFill>
                <a:latin typeface="Lato"/>
                <a:ea typeface="Lato"/>
                <a:cs typeface="Lato"/>
                <a:sym typeface="Lato"/>
              </a:rPr>
              <a:t>nos está faltando un paso importante: </a:t>
            </a:r>
            <a:r>
              <a:rPr lang="es-419" sz="1800" b="1" u="sng" dirty="0">
                <a:solidFill>
                  <a:srgbClr val="00B0F0"/>
                </a:solidFill>
                <a:latin typeface="Lato"/>
                <a:ea typeface="Lato"/>
                <a:cs typeface="Lato"/>
                <a:sym typeface="Lato"/>
              </a:rPr>
              <a:t>crear la </a:t>
            </a:r>
            <a:r>
              <a:rPr lang="es-419" sz="2000" b="1" u="sng" dirty="0">
                <a:solidFill>
                  <a:srgbClr val="00B0F0"/>
                </a:solidFill>
                <a:latin typeface="Lato"/>
                <a:ea typeface="Lato"/>
                <a:cs typeface="Lato"/>
                <a:sym typeface="Lato"/>
              </a:rPr>
              <a:t>RAMA</a:t>
            </a:r>
            <a:r>
              <a:rPr lang="es-419" sz="1800" b="1" u="sng" dirty="0">
                <a:solidFill>
                  <a:srgbClr val="00B0F0"/>
                </a:solidFill>
                <a:latin typeface="Lato"/>
                <a:ea typeface="Lato"/>
                <a:cs typeface="Lato"/>
                <a:sym typeface="Lato"/>
              </a:rPr>
              <a:t> </a:t>
            </a:r>
            <a:r>
              <a:rPr lang="es-419" sz="1800" dirty="0">
                <a:solidFill>
                  <a:schemeClr val="lt1"/>
                </a:solidFill>
                <a:latin typeface="Lato"/>
                <a:ea typeface="Lato"/>
                <a:cs typeface="Lato"/>
                <a:sym typeface="Lato"/>
              </a:rPr>
              <a:t>en la cual serán subidos los cambios/archivos.</a:t>
            </a:r>
            <a:endParaRPr sz="1800" dirty="0">
              <a:solidFill>
                <a:schemeClr val="lt1"/>
              </a:solidFill>
              <a:latin typeface="Lato"/>
              <a:ea typeface="Lato"/>
              <a:cs typeface="Lato"/>
              <a:sym typeface="Lato"/>
            </a:endParaRPr>
          </a:p>
          <a:p>
            <a:pPr marL="0" lvl="0" indent="0" algn="just" rtl="0">
              <a:lnSpc>
                <a:spcPts val="2500"/>
              </a:lnSpc>
              <a:spcBef>
                <a:spcPts val="0"/>
              </a:spcBef>
              <a:spcAft>
                <a:spcPts val="1200"/>
              </a:spcAft>
              <a:buNone/>
            </a:pPr>
            <a:r>
              <a:rPr lang="es-419" sz="1800" dirty="0">
                <a:solidFill>
                  <a:schemeClr val="lt1"/>
                </a:solidFill>
                <a:latin typeface="Lato"/>
                <a:ea typeface="Lato"/>
                <a:cs typeface="Lato"/>
                <a:sym typeface="Lato"/>
              </a:rPr>
              <a:t>Para eso, con el comando “</a:t>
            </a:r>
            <a:r>
              <a:rPr lang="es-419" sz="2400" b="1" dirty="0" err="1">
                <a:solidFill>
                  <a:srgbClr val="00B0F0"/>
                </a:solidFill>
                <a:latin typeface="Lato"/>
                <a:ea typeface="Lato"/>
                <a:cs typeface="Lato"/>
                <a:sym typeface="Lato"/>
              </a:rPr>
              <a:t>git</a:t>
            </a:r>
            <a:r>
              <a:rPr lang="es-419" sz="2400" b="1" dirty="0">
                <a:solidFill>
                  <a:srgbClr val="00B0F0"/>
                </a:solidFill>
                <a:latin typeface="Lato"/>
                <a:ea typeface="Lato"/>
                <a:cs typeface="Lato"/>
                <a:sym typeface="Lato"/>
              </a:rPr>
              <a:t> </a:t>
            </a:r>
            <a:r>
              <a:rPr lang="es-419" sz="2400" b="1" dirty="0" err="1">
                <a:solidFill>
                  <a:srgbClr val="00B0F0"/>
                </a:solidFill>
                <a:latin typeface="Lato"/>
                <a:ea typeface="Lato"/>
                <a:cs typeface="Lato"/>
                <a:sym typeface="Lato"/>
              </a:rPr>
              <a:t>branch</a:t>
            </a:r>
            <a:r>
              <a:rPr lang="es-419" sz="2400" b="1" dirty="0">
                <a:solidFill>
                  <a:srgbClr val="00B0F0"/>
                </a:solidFill>
                <a:latin typeface="Lato"/>
                <a:ea typeface="Lato"/>
                <a:cs typeface="Lato"/>
                <a:sym typeface="Lato"/>
              </a:rPr>
              <a:t> -M </a:t>
            </a:r>
            <a:r>
              <a:rPr lang="es-419" sz="2400" b="1" dirty="0" err="1">
                <a:solidFill>
                  <a:srgbClr val="00B0F0"/>
                </a:solidFill>
                <a:latin typeface="Lato"/>
                <a:ea typeface="Lato"/>
                <a:cs typeface="Lato"/>
                <a:sym typeface="Lato"/>
              </a:rPr>
              <a:t>main</a:t>
            </a:r>
            <a:r>
              <a:rPr lang="es-419" sz="1800" dirty="0">
                <a:solidFill>
                  <a:schemeClr val="lt1"/>
                </a:solidFill>
                <a:latin typeface="Lato"/>
                <a:ea typeface="Lato"/>
                <a:cs typeface="Lato"/>
                <a:sym typeface="Lato"/>
              </a:rPr>
              <a:t>” lo que hacemos es crear una rama con el nombre de “</a:t>
            </a:r>
            <a:r>
              <a:rPr lang="es-419" sz="1800" b="1" dirty="0" err="1">
                <a:solidFill>
                  <a:srgbClr val="FFFF00"/>
                </a:solidFill>
                <a:latin typeface="Lato"/>
                <a:ea typeface="Lato"/>
                <a:cs typeface="Lato"/>
                <a:sym typeface="Lato"/>
              </a:rPr>
              <a:t>main</a:t>
            </a:r>
            <a:r>
              <a:rPr lang="es-419" sz="1800" dirty="0">
                <a:solidFill>
                  <a:schemeClr val="lt1"/>
                </a:solidFill>
                <a:latin typeface="Lato"/>
                <a:ea typeface="Lato"/>
                <a:cs typeface="Lato"/>
                <a:sym typeface="Lato"/>
              </a:rPr>
              <a:t>”, en la cual serán subidos todos los cambios de nuestro proyecto. Después podemos crear todas las ramas que queramos.</a:t>
            </a:r>
            <a:endParaRPr sz="1800" dirty="0">
              <a:solidFill>
                <a:schemeClr val="lt1"/>
              </a:solidFill>
              <a:latin typeface="Lato"/>
              <a:ea typeface="Lato"/>
              <a:cs typeface="Lato"/>
              <a:sym typeface="Lato"/>
            </a:endParaRPr>
          </a:p>
          <a:p>
            <a:pPr marL="0" lvl="0" indent="0" algn="just" rtl="0">
              <a:lnSpc>
                <a:spcPts val="2500"/>
              </a:lnSpc>
              <a:spcBef>
                <a:spcPts val="0"/>
              </a:spcBef>
              <a:spcAft>
                <a:spcPts val="1200"/>
              </a:spcAft>
              <a:buNone/>
            </a:pPr>
            <a:r>
              <a:rPr lang="es-419" sz="1800" dirty="0" err="1">
                <a:solidFill>
                  <a:schemeClr val="lt1"/>
                </a:solidFill>
                <a:latin typeface="Lato"/>
                <a:ea typeface="Lato"/>
                <a:cs typeface="Lato"/>
                <a:sym typeface="Lato"/>
              </a:rPr>
              <a:t>Notese</a:t>
            </a:r>
            <a:r>
              <a:rPr lang="es-419" sz="1800" dirty="0">
                <a:solidFill>
                  <a:schemeClr val="lt1"/>
                </a:solidFill>
                <a:latin typeface="Lato"/>
                <a:ea typeface="Lato"/>
                <a:cs typeface="Lato"/>
                <a:sym typeface="Lato"/>
              </a:rPr>
              <a:t> </a:t>
            </a:r>
            <a:r>
              <a:rPr lang="es-419" sz="1800" dirty="0" err="1">
                <a:solidFill>
                  <a:schemeClr val="lt1"/>
                </a:solidFill>
                <a:latin typeface="Lato"/>
                <a:ea typeface="Lato"/>
                <a:cs typeface="Lato"/>
                <a:sym typeface="Lato"/>
              </a:rPr>
              <a:t>tambien</a:t>
            </a:r>
            <a:r>
              <a:rPr lang="es-419" sz="1800" dirty="0">
                <a:solidFill>
                  <a:schemeClr val="lt1"/>
                </a:solidFill>
                <a:latin typeface="Lato"/>
                <a:ea typeface="Lato"/>
                <a:cs typeface="Lato"/>
                <a:sym typeface="Lato"/>
              </a:rPr>
              <a:t> que en vez de decir “</a:t>
            </a:r>
            <a:r>
              <a:rPr lang="es-419" sz="1800" b="1" dirty="0">
                <a:solidFill>
                  <a:srgbClr val="FFFF00"/>
                </a:solidFill>
                <a:latin typeface="Lato"/>
                <a:ea typeface="Lato"/>
                <a:cs typeface="Lato"/>
                <a:sym typeface="Lato"/>
              </a:rPr>
              <a:t>master</a:t>
            </a:r>
            <a:r>
              <a:rPr lang="es-419" sz="1800" dirty="0">
                <a:solidFill>
                  <a:schemeClr val="lt1"/>
                </a:solidFill>
                <a:latin typeface="Lato"/>
                <a:ea typeface="Lato"/>
                <a:cs typeface="Lato"/>
                <a:sym typeface="Lato"/>
              </a:rPr>
              <a:t>”, ahora leemos “</a:t>
            </a:r>
            <a:r>
              <a:rPr lang="es-419" sz="1800" b="1" dirty="0" err="1">
                <a:solidFill>
                  <a:srgbClr val="FF9933"/>
                </a:solidFill>
                <a:latin typeface="Lato"/>
                <a:ea typeface="Lato"/>
                <a:cs typeface="Lato"/>
                <a:sym typeface="Lato"/>
              </a:rPr>
              <a:t>main</a:t>
            </a:r>
            <a:r>
              <a:rPr lang="es-419" sz="1800" dirty="0">
                <a:solidFill>
                  <a:schemeClr val="lt1"/>
                </a:solidFill>
                <a:latin typeface="Lato"/>
                <a:ea typeface="Lato"/>
                <a:cs typeface="Lato"/>
                <a:sym typeface="Lato"/>
              </a:rPr>
              <a:t>”, ya que pasa a ser la </a:t>
            </a:r>
            <a:r>
              <a:rPr lang="es-419" sz="1800" b="1" dirty="0">
                <a:solidFill>
                  <a:srgbClr val="FFFF00"/>
                </a:solidFill>
                <a:latin typeface="Lato"/>
                <a:ea typeface="Lato"/>
                <a:cs typeface="Lato"/>
                <a:sym typeface="Lato"/>
              </a:rPr>
              <a:t>rama principal </a:t>
            </a:r>
            <a:r>
              <a:rPr lang="es-419" sz="1800" dirty="0">
                <a:solidFill>
                  <a:schemeClr val="lt1"/>
                </a:solidFill>
                <a:latin typeface="Lato"/>
                <a:ea typeface="Lato"/>
                <a:cs typeface="Lato"/>
                <a:sym typeface="Lato"/>
              </a:rPr>
              <a:t>del repo.</a:t>
            </a:r>
            <a:endParaRPr sz="1800" dirty="0">
              <a:solidFill>
                <a:schemeClr val="lt1"/>
              </a:solidFill>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33"/>
          <p:cNvPicPr preferRelativeResize="0"/>
          <p:nvPr/>
        </p:nvPicPr>
        <p:blipFill>
          <a:blip r:embed="rId3">
            <a:alphaModFix/>
          </a:blip>
          <a:stretch>
            <a:fillRect/>
          </a:stretch>
        </p:blipFill>
        <p:spPr>
          <a:xfrm>
            <a:off x="203154" y="3034859"/>
            <a:ext cx="8804368" cy="1687265"/>
          </a:xfrm>
          <a:prstGeom prst="rect">
            <a:avLst/>
          </a:prstGeom>
          <a:noFill/>
          <a:ln>
            <a:noFill/>
          </a:ln>
        </p:spPr>
      </p:pic>
      <p:sp>
        <p:nvSpPr>
          <p:cNvPr id="279" name="Google Shape;279;p33"/>
          <p:cNvSpPr txBox="1"/>
          <p:nvPr/>
        </p:nvSpPr>
        <p:spPr>
          <a:xfrm>
            <a:off x="368698" y="311068"/>
            <a:ext cx="8335033" cy="2723792"/>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419" sz="1800" dirty="0">
                <a:solidFill>
                  <a:schemeClr val="lt1"/>
                </a:solidFill>
                <a:latin typeface="Lato"/>
                <a:ea typeface="Lato"/>
                <a:cs typeface="Lato"/>
                <a:sym typeface="Lato"/>
              </a:rPr>
              <a:t>Volviendo al ejemplo </a:t>
            </a:r>
            <a:r>
              <a:rPr lang="es-419" sz="1800" dirty="0">
                <a:solidFill>
                  <a:schemeClr val="bg1"/>
                </a:solidFill>
                <a:latin typeface="Lato"/>
                <a:ea typeface="Lato"/>
                <a:cs typeface="Lato"/>
                <a:sym typeface="Lato"/>
              </a:rPr>
              <a:t>de enviar un paquete por correo, </a:t>
            </a:r>
            <a:r>
              <a:rPr lang="es-419" sz="1800" dirty="0" err="1">
                <a:solidFill>
                  <a:schemeClr val="bg1"/>
                </a:solidFill>
                <a:latin typeface="Lato"/>
                <a:ea typeface="Lato"/>
                <a:cs typeface="Lato"/>
                <a:sym typeface="Lato"/>
              </a:rPr>
              <a:t>git</a:t>
            </a:r>
            <a:r>
              <a:rPr lang="es-419" sz="1800" dirty="0">
                <a:solidFill>
                  <a:schemeClr val="bg1"/>
                </a:solidFill>
                <a:latin typeface="Lato"/>
                <a:ea typeface="Lato"/>
                <a:cs typeface="Lato"/>
                <a:sym typeface="Lato"/>
              </a:rPr>
              <a:t> </a:t>
            </a:r>
            <a:r>
              <a:rPr lang="es-419" sz="1800" dirty="0" err="1">
                <a:solidFill>
                  <a:schemeClr val="bg1"/>
                </a:solidFill>
                <a:latin typeface="Lato"/>
                <a:ea typeface="Lato"/>
                <a:cs typeface="Lato"/>
                <a:sym typeface="Lato"/>
              </a:rPr>
              <a:t>add</a:t>
            </a:r>
            <a:r>
              <a:rPr lang="es-419" sz="1800" dirty="0">
                <a:solidFill>
                  <a:schemeClr val="bg1"/>
                </a:solidFill>
                <a:latin typeface="Lato"/>
                <a:ea typeface="Lato"/>
                <a:cs typeface="Lato"/>
                <a:sym typeface="Lato"/>
              </a:rPr>
              <a:t> equivale a marcar los productos en una lista y fijar el destino. Ahora nos queda preparar el paquete…</a:t>
            </a:r>
          </a:p>
          <a:p>
            <a:pPr marL="0" lvl="0" indent="0" algn="just" rtl="0">
              <a:lnSpc>
                <a:spcPct val="150000"/>
              </a:lnSpc>
              <a:spcBef>
                <a:spcPts val="0"/>
              </a:spcBef>
              <a:spcAft>
                <a:spcPts val="0"/>
              </a:spcAft>
              <a:buNone/>
            </a:pPr>
            <a:r>
              <a:rPr lang="es-419" sz="1800" dirty="0">
                <a:solidFill>
                  <a:schemeClr val="lt1"/>
                </a:solidFill>
                <a:latin typeface="Lato"/>
                <a:ea typeface="Lato"/>
                <a:cs typeface="Lato"/>
                <a:sym typeface="Lato"/>
              </a:rPr>
              <a:t>La instrucción “</a:t>
            </a:r>
            <a:r>
              <a:rPr lang="es-419" sz="2800" b="1" dirty="0" err="1">
                <a:solidFill>
                  <a:srgbClr val="00B0F0"/>
                </a:solidFill>
                <a:latin typeface="Lato"/>
                <a:ea typeface="Lato"/>
                <a:cs typeface="Lato"/>
                <a:sym typeface="Lato"/>
              </a:rPr>
              <a:t>git</a:t>
            </a:r>
            <a:r>
              <a:rPr lang="es-419" sz="2800" b="1" dirty="0">
                <a:solidFill>
                  <a:srgbClr val="00B0F0"/>
                </a:solidFill>
                <a:latin typeface="Lato"/>
                <a:ea typeface="Lato"/>
                <a:cs typeface="Lato"/>
                <a:sym typeface="Lato"/>
              </a:rPr>
              <a:t> </a:t>
            </a:r>
            <a:r>
              <a:rPr lang="es-419" sz="2800" b="1" dirty="0" err="1">
                <a:solidFill>
                  <a:srgbClr val="00B0F0"/>
                </a:solidFill>
                <a:latin typeface="Lato"/>
                <a:ea typeface="Lato"/>
                <a:cs typeface="Lato"/>
                <a:sym typeface="Lato"/>
              </a:rPr>
              <a:t>commit</a:t>
            </a:r>
            <a:r>
              <a:rPr lang="es-419" sz="1800" dirty="0">
                <a:solidFill>
                  <a:schemeClr val="lt1"/>
                </a:solidFill>
                <a:latin typeface="Lato"/>
                <a:ea typeface="Lato"/>
                <a:cs typeface="Lato"/>
                <a:sym typeface="Lato"/>
              </a:rPr>
              <a:t>” equivale a </a:t>
            </a:r>
            <a:r>
              <a:rPr lang="es-419" sz="2200" b="1" dirty="0">
                <a:solidFill>
                  <a:srgbClr val="00B0F0"/>
                </a:solidFill>
                <a:latin typeface="Lato"/>
                <a:ea typeface="Lato"/>
                <a:cs typeface="Lato"/>
                <a:sym typeface="Lato"/>
              </a:rPr>
              <a:t>preparar la caja con todos los cambios</a:t>
            </a:r>
            <a:r>
              <a:rPr lang="es-419" sz="2400" b="1" dirty="0">
                <a:solidFill>
                  <a:srgbClr val="00B0F0"/>
                </a:solidFill>
                <a:latin typeface="Lato"/>
                <a:ea typeface="Lato"/>
                <a:cs typeface="Lato"/>
                <a:sym typeface="Lato"/>
              </a:rPr>
              <a:t> </a:t>
            </a:r>
            <a:r>
              <a:rPr lang="es-419" sz="1800" dirty="0">
                <a:solidFill>
                  <a:schemeClr val="lt1"/>
                </a:solidFill>
                <a:latin typeface="Lato"/>
                <a:ea typeface="Lato"/>
                <a:cs typeface="Lato"/>
                <a:sym typeface="Lato"/>
              </a:rPr>
              <a:t>lista para ser enviada e </a:t>
            </a:r>
            <a:r>
              <a:rPr lang="es-419" sz="1800" b="1" dirty="0">
                <a:solidFill>
                  <a:srgbClr val="FFFF00"/>
                </a:solidFill>
                <a:latin typeface="Lato"/>
                <a:ea typeface="Lato"/>
                <a:cs typeface="Lato"/>
                <a:sym typeface="Lato"/>
              </a:rPr>
              <a:t>informar qué contiene ésta</a:t>
            </a:r>
            <a:r>
              <a:rPr lang="es-419" sz="1800" dirty="0">
                <a:solidFill>
                  <a:schemeClr val="lt1"/>
                </a:solidFill>
                <a:latin typeface="Lato"/>
                <a:ea typeface="Lato"/>
                <a:cs typeface="Lato"/>
                <a:sym typeface="Lato"/>
              </a:rPr>
              <a:t>. </a:t>
            </a:r>
            <a:endParaRPr sz="1800" dirty="0">
              <a:solidFill>
                <a:schemeClr val="l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7"/>
          <p:cNvSpPr txBox="1"/>
          <p:nvPr/>
        </p:nvSpPr>
        <p:spPr>
          <a:xfrm>
            <a:off x="451556" y="574402"/>
            <a:ext cx="6858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F9933"/>
                </a:solidFill>
                <a:latin typeface="Lato"/>
                <a:ea typeface="Lato"/>
                <a:cs typeface="Lato"/>
                <a:sym typeface="Lato"/>
              </a:rPr>
              <a:t>¿Qué es GIT?</a:t>
            </a:r>
            <a:endParaRPr sz="2600" b="1" u="sng" dirty="0">
              <a:solidFill>
                <a:srgbClr val="FF9933"/>
              </a:solidFill>
              <a:latin typeface="Lato"/>
              <a:ea typeface="Lato"/>
              <a:cs typeface="Lato"/>
              <a:sym typeface="Lato"/>
            </a:endParaRPr>
          </a:p>
        </p:txBody>
      </p:sp>
      <p:sp>
        <p:nvSpPr>
          <p:cNvPr id="163" name="Google Shape;163;p17"/>
          <p:cNvSpPr txBox="1"/>
          <p:nvPr/>
        </p:nvSpPr>
        <p:spPr>
          <a:xfrm>
            <a:off x="451556" y="1267943"/>
            <a:ext cx="8252177" cy="1169521"/>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s-419" sz="1600" dirty="0">
                <a:solidFill>
                  <a:schemeClr val="lt1"/>
                </a:solidFill>
                <a:latin typeface="Lato"/>
                <a:ea typeface="Lato"/>
                <a:cs typeface="Lato"/>
                <a:sym typeface="Lato"/>
              </a:rPr>
              <a:t>Git es un </a:t>
            </a:r>
            <a:r>
              <a:rPr lang="es-419" sz="1600" dirty="0" err="1">
                <a:solidFill>
                  <a:schemeClr val="lt1"/>
                </a:solidFill>
                <a:latin typeface="Lato"/>
                <a:ea typeface="Lato"/>
                <a:cs typeface="Lato"/>
                <a:sym typeface="Lato"/>
              </a:rPr>
              <a:t>un</a:t>
            </a:r>
            <a:r>
              <a:rPr lang="es-419" sz="1600" dirty="0">
                <a:solidFill>
                  <a:schemeClr val="lt1"/>
                </a:solidFill>
                <a:latin typeface="Lato"/>
                <a:ea typeface="Lato"/>
                <a:cs typeface="Lato"/>
                <a:sym typeface="Lato"/>
              </a:rPr>
              <a:t> </a:t>
            </a:r>
            <a:r>
              <a:rPr lang="es-419" sz="1600" b="1" dirty="0">
                <a:solidFill>
                  <a:srgbClr val="FFFF00"/>
                </a:solidFill>
                <a:latin typeface="Lato"/>
                <a:ea typeface="Lato"/>
                <a:cs typeface="Lato"/>
                <a:sym typeface="Lato"/>
              </a:rPr>
              <a:t>sistema distribuido de control de versiones, gratuito y de código abierto </a:t>
            </a:r>
            <a:r>
              <a:rPr lang="es-419" sz="1600" dirty="0">
                <a:solidFill>
                  <a:schemeClr val="lt1"/>
                </a:solidFill>
                <a:latin typeface="Lato"/>
                <a:ea typeface="Lato"/>
                <a:cs typeface="Lato"/>
                <a:sym typeface="Lato"/>
              </a:rPr>
              <a:t>bajo licencia GPLv2.</a:t>
            </a:r>
            <a:endParaRPr sz="1600" dirty="0">
              <a:solidFill>
                <a:schemeClr val="lt1"/>
              </a:solidFill>
              <a:latin typeface="Lato"/>
              <a:ea typeface="Lato"/>
              <a:cs typeface="Lato"/>
              <a:sym typeface="Lato"/>
            </a:endParaRPr>
          </a:p>
        </p:txBody>
      </p:sp>
      <p:pic>
        <p:nvPicPr>
          <p:cNvPr id="164" name="Google Shape;164;p17"/>
          <p:cNvPicPr preferRelativeResize="0"/>
          <p:nvPr/>
        </p:nvPicPr>
        <p:blipFill>
          <a:blip r:embed="rId3">
            <a:alphaModFix/>
          </a:blip>
          <a:stretch>
            <a:fillRect/>
          </a:stretch>
        </p:blipFill>
        <p:spPr>
          <a:xfrm>
            <a:off x="6739465" y="123347"/>
            <a:ext cx="2201334" cy="1017422"/>
          </a:xfrm>
          <a:prstGeom prst="rect">
            <a:avLst/>
          </a:prstGeom>
          <a:noFill/>
          <a:ln>
            <a:noFill/>
          </a:ln>
        </p:spPr>
      </p:pic>
      <p:sp>
        <p:nvSpPr>
          <p:cNvPr id="2" name="Google Shape;175;p19">
            <a:extLst>
              <a:ext uri="{FF2B5EF4-FFF2-40B4-BE49-F238E27FC236}">
                <a16:creationId xmlns:a16="http://schemas.microsoft.com/office/drawing/2014/main" id="{E13628C5-2BDE-C66E-A637-185B321BED2B}"/>
              </a:ext>
            </a:extLst>
          </p:cNvPr>
          <p:cNvSpPr txBox="1"/>
          <p:nvPr/>
        </p:nvSpPr>
        <p:spPr>
          <a:xfrm>
            <a:off x="451556" y="2691505"/>
            <a:ext cx="6858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F9933"/>
                </a:solidFill>
                <a:latin typeface="Lato"/>
                <a:ea typeface="Lato"/>
                <a:cs typeface="Lato"/>
                <a:sym typeface="Lato"/>
              </a:rPr>
              <a:t>El pilar de Git: Los repositorios</a:t>
            </a:r>
            <a:endParaRPr sz="2600" b="1" u="sng" dirty="0">
              <a:solidFill>
                <a:srgbClr val="FF9933"/>
              </a:solidFill>
              <a:latin typeface="Lato"/>
              <a:ea typeface="Lato"/>
              <a:cs typeface="Lato"/>
              <a:sym typeface="Lato"/>
            </a:endParaRPr>
          </a:p>
        </p:txBody>
      </p:sp>
      <p:sp>
        <p:nvSpPr>
          <p:cNvPr id="3" name="Google Shape;176;p19">
            <a:extLst>
              <a:ext uri="{FF2B5EF4-FFF2-40B4-BE49-F238E27FC236}">
                <a16:creationId xmlns:a16="http://schemas.microsoft.com/office/drawing/2014/main" id="{9AF6EC58-C567-D938-7B06-7762B3E2763E}"/>
              </a:ext>
            </a:extLst>
          </p:cNvPr>
          <p:cNvSpPr txBox="1"/>
          <p:nvPr/>
        </p:nvSpPr>
        <p:spPr>
          <a:xfrm>
            <a:off x="440267" y="3361972"/>
            <a:ext cx="8252177" cy="1169521"/>
          </a:xfrm>
          <a:prstGeom prst="rect">
            <a:avLst/>
          </a:prstGeom>
          <a:noFill/>
          <a:ln>
            <a:noFill/>
          </a:ln>
        </p:spPr>
        <p:txBody>
          <a:bodyPr spcFirstLastPara="1" wrap="square" lIns="91425" tIns="91425" rIns="91425" bIns="91425" anchor="t" anchorCtr="0">
            <a:spAutoFit/>
          </a:bodyPr>
          <a:lstStyle/>
          <a:p>
            <a:pPr marL="0" lvl="0" indent="0" algn="just" rtl="0">
              <a:lnSpc>
                <a:spcPct val="200000"/>
              </a:lnSpc>
              <a:spcBef>
                <a:spcPts val="0"/>
              </a:spcBef>
              <a:spcAft>
                <a:spcPts val="0"/>
              </a:spcAft>
              <a:buNone/>
            </a:pPr>
            <a:r>
              <a:rPr lang="es-419" sz="1600" dirty="0">
                <a:solidFill>
                  <a:schemeClr val="lt1"/>
                </a:solidFill>
                <a:latin typeface="Lato"/>
                <a:ea typeface="Lato"/>
                <a:cs typeface="Lato"/>
                <a:sym typeface="Lato"/>
              </a:rPr>
              <a:t>Un repositorio es una </a:t>
            </a:r>
            <a:r>
              <a:rPr lang="es-419" sz="1600" b="1" dirty="0">
                <a:solidFill>
                  <a:srgbClr val="FFFF00"/>
                </a:solidFill>
                <a:latin typeface="Lato"/>
                <a:ea typeface="Lato"/>
                <a:cs typeface="Lato"/>
                <a:sym typeface="Lato"/>
              </a:rPr>
              <a:t>carpeta</a:t>
            </a:r>
            <a:r>
              <a:rPr lang="es-419" sz="1600" dirty="0">
                <a:solidFill>
                  <a:srgbClr val="E06666"/>
                </a:solidFill>
                <a:latin typeface="Lato"/>
                <a:ea typeface="Lato"/>
                <a:cs typeface="Lato"/>
                <a:sym typeface="Lato"/>
              </a:rPr>
              <a:t> </a:t>
            </a:r>
            <a:r>
              <a:rPr lang="es-419" sz="1600" dirty="0">
                <a:solidFill>
                  <a:schemeClr val="lt1"/>
                </a:solidFill>
                <a:latin typeface="Lato"/>
                <a:ea typeface="Lato"/>
                <a:cs typeface="Lato"/>
                <a:sym typeface="Lato"/>
              </a:rPr>
              <a:t>en la que se almacenan las </a:t>
            </a:r>
            <a:r>
              <a:rPr lang="es-419" sz="1600" b="1" dirty="0">
                <a:solidFill>
                  <a:srgbClr val="FFFF00"/>
                </a:solidFill>
                <a:latin typeface="Lato"/>
                <a:ea typeface="Lato"/>
                <a:cs typeface="Lato"/>
                <a:sym typeface="Lato"/>
              </a:rPr>
              <a:t>diferentes versiones </a:t>
            </a:r>
            <a:r>
              <a:rPr lang="es-419" sz="1600" dirty="0">
                <a:solidFill>
                  <a:schemeClr val="bg1"/>
                </a:solidFill>
                <a:latin typeface="Lato"/>
                <a:ea typeface="Lato"/>
                <a:cs typeface="Lato"/>
                <a:sym typeface="Lato"/>
              </a:rPr>
              <a:t>de los ficheros de un pr</a:t>
            </a:r>
            <a:r>
              <a:rPr lang="es-419" sz="1600" dirty="0">
                <a:solidFill>
                  <a:schemeClr val="lt1"/>
                </a:solidFill>
                <a:latin typeface="Lato"/>
                <a:ea typeface="Lato"/>
                <a:cs typeface="Lato"/>
                <a:sym typeface="Lato"/>
              </a:rPr>
              <a:t>oyecto y el </a:t>
            </a:r>
            <a:r>
              <a:rPr lang="es-419" sz="1600" b="1" dirty="0">
                <a:solidFill>
                  <a:srgbClr val="FFFF00"/>
                </a:solidFill>
                <a:latin typeface="Lato"/>
                <a:ea typeface="Lato"/>
                <a:cs typeface="Lato"/>
                <a:sym typeface="Lato"/>
              </a:rPr>
              <a:t>histórico de los cambios </a:t>
            </a:r>
            <a:r>
              <a:rPr lang="es-419" sz="1600" dirty="0">
                <a:solidFill>
                  <a:schemeClr val="lt1"/>
                </a:solidFill>
                <a:latin typeface="Lato"/>
                <a:ea typeface="Lato"/>
                <a:cs typeface="Lato"/>
                <a:sym typeface="Lato"/>
              </a:rPr>
              <a:t>que se han realizado en ellos.</a:t>
            </a:r>
            <a:endParaRPr sz="1600" dirty="0">
              <a:solidFill>
                <a:schemeClr val="lt1"/>
              </a:solidFill>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9" name="Google Shape;279;p33"/>
          <p:cNvSpPr txBox="1"/>
          <p:nvPr/>
        </p:nvSpPr>
        <p:spPr>
          <a:xfrm>
            <a:off x="0" y="-89524"/>
            <a:ext cx="8335033" cy="1046410"/>
          </a:xfrm>
          <a:prstGeom prst="rect">
            <a:avLst/>
          </a:prstGeom>
          <a:noFill/>
          <a:ln>
            <a:noFill/>
          </a:ln>
        </p:spPr>
        <p:txBody>
          <a:bodyPr spcFirstLastPara="1" wrap="square" lIns="91425" tIns="91425" rIns="91425" bIns="91425" anchor="t" anchorCtr="0">
            <a:spAutoFit/>
          </a:bodyPr>
          <a:lstStyle/>
          <a:p>
            <a:pPr marL="0" lvl="0" indent="0" algn="ctr" rtl="0">
              <a:lnSpc>
                <a:spcPct val="200000"/>
              </a:lnSpc>
              <a:spcBef>
                <a:spcPts val="0"/>
              </a:spcBef>
              <a:spcAft>
                <a:spcPts val="0"/>
              </a:spcAft>
              <a:buNone/>
            </a:pPr>
            <a:r>
              <a:rPr lang="es-419" sz="2800" b="1" u="sng" dirty="0" err="1">
                <a:solidFill>
                  <a:srgbClr val="FF9933"/>
                </a:solidFill>
                <a:latin typeface="Lato"/>
                <a:ea typeface="Lato"/>
                <a:cs typeface="Lato"/>
                <a:sym typeface="Lato"/>
              </a:rPr>
              <a:t>Workflow</a:t>
            </a:r>
            <a:r>
              <a:rPr lang="es-419" sz="2800" b="1" u="sng" dirty="0">
                <a:solidFill>
                  <a:srgbClr val="FF9933"/>
                </a:solidFill>
                <a:latin typeface="Lato"/>
                <a:ea typeface="Lato"/>
                <a:cs typeface="Lato"/>
                <a:sym typeface="Lato"/>
              </a:rPr>
              <a:t>:</a:t>
            </a:r>
            <a:endParaRPr sz="2800" b="1" u="sng" dirty="0">
              <a:solidFill>
                <a:srgbClr val="FF9933"/>
              </a:solidFill>
              <a:latin typeface="Lato"/>
              <a:ea typeface="Lato"/>
              <a:cs typeface="Lato"/>
              <a:sym typeface="Lato"/>
            </a:endParaRPr>
          </a:p>
        </p:txBody>
      </p:sp>
      <p:pic>
        <p:nvPicPr>
          <p:cNvPr id="3" name="Imagen 2">
            <a:extLst>
              <a:ext uri="{FF2B5EF4-FFF2-40B4-BE49-F238E27FC236}">
                <a16:creationId xmlns:a16="http://schemas.microsoft.com/office/drawing/2014/main" id="{4650D9FE-1B31-2BD3-8E47-4BB2EAA71CEB}"/>
              </a:ext>
            </a:extLst>
          </p:cNvPr>
          <p:cNvPicPr>
            <a:picLocks noChangeAspect="1"/>
          </p:cNvPicPr>
          <p:nvPr/>
        </p:nvPicPr>
        <p:blipFill>
          <a:blip r:embed="rId3"/>
          <a:stretch>
            <a:fillRect/>
          </a:stretch>
        </p:blipFill>
        <p:spPr>
          <a:xfrm>
            <a:off x="585543" y="1187355"/>
            <a:ext cx="7972913" cy="3593425"/>
          </a:xfrm>
          <a:prstGeom prst="rect">
            <a:avLst/>
          </a:prstGeom>
        </p:spPr>
      </p:pic>
    </p:spTree>
    <p:extLst>
      <p:ext uri="{BB962C8B-B14F-4D97-AF65-F5344CB8AC3E}">
        <p14:creationId xmlns:p14="http://schemas.microsoft.com/office/powerpoint/2010/main" val="2114816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4"/>
          <p:cNvSpPr txBox="1"/>
          <p:nvPr/>
        </p:nvSpPr>
        <p:spPr>
          <a:xfrm>
            <a:off x="1812050" y="433739"/>
            <a:ext cx="5519895"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000" dirty="0">
                <a:solidFill>
                  <a:schemeClr val="lt1"/>
                </a:solidFill>
                <a:latin typeface="Lato"/>
                <a:ea typeface="Lato"/>
                <a:cs typeface="Lato"/>
                <a:sym typeface="Lato"/>
              </a:rPr>
              <a:t>¿Qué sigue ahora? ¡Vamos a </a:t>
            </a:r>
            <a:r>
              <a:rPr lang="es-419" sz="3200" b="1" dirty="0" err="1">
                <a:solidFill>
                  <a:srgbClr val="FF6600"/>
                </a:solidFill>
                <a:latin typeface="Lato"/>
                <a:ea typeface="Lato"/>
                <a:cs typeface="Lato"/>
                <a:sym typeface="Lato"/>
              </a:rPr>
              <a:t>Github</a:t>
            </a:r>
            <a:r>
              <a:rPr lang="es-419" sz="2400" b="1" dirty="0">
                <a:solidFill>
                  <a:srgbClr val="FFFF00"/>
                </a:solidFill>
                <a:latin typeface="Lato"/>
                <a:ea typeface="Lato"/>
                <a:cs typeface="Lato"/>
                <a:sym typeface="Lato"/>
              </a:rPr>
              <a:t> </a:t>
            </a:r>
            <a:r>
              <a:rPr lang="es-419" sz="2400" b="1" dirty="0">
                <a:solidFill>
                  <a:schemeClr val="bg1"/>
                </a:solidFill>
                <a:latin typeface="Lato"/>
                <a:ea typeface="Lato"/>
                <a:cs typeface="Lato"/>
                <a:sym typeface="Lato"/>
              </a:rPr>
              <a:t>!!  </a:t>
            </a:r>
            <a:r>
              <a:rPr lang="es-419" sz="2400" b="1" dirty="0">
                <a:solidFill>
                  <a:schemeClr val="bg1"/>
                </a:solidFill>
                <a:latin typeface="Lato"/>
                <a:ea typeface="Lato"/>
                <a:cs typeface="Lato"/>
                <a:sym typeface="Wingdings" panose="05000000000000000000" pitchFamily="2" charset="2"/>
              </a:rPr>
              <a:t></a:t>
            </a:r>
            <a:endParaRPr sz="2400" b="1" dirty="0">
              <a:solidFill>
                <a:schemeClr val="bg1"/>
              </a:solidFill>
              <a:latin typeface="Lato"/>
              <a:ea typeface="Lato"/>
              <a:cs typeface="Lato"/>
              <a:sym typeface="Lato"/>
            </a:endParaRPr>
          </a:p>
        </p:txBody>
      </p:sp>
      <p:pic>
        <p:nvPicPr>
          <p:cNvPr id="290" name="Google Shape;290;p35"/>
          <p:cNvPicPr preferRelativeResize="0"/>
          <p:nvPr/>
        </p:nvPicPr>
        <p:blipFill>
          <a:blip r:embed="rId3">
            <a:alphaModFix/>
          </a:blip>
          <a:stretch>
            <a:fillRect/>
          </a:stretch>
        </p:blipFill>
        <p:spPr>
          <a:xfrm>
            <a:off x="0" y="1897039"/>
            <a:ext cx="9144000" cy="1415966"/>
          </a:xfrm>
          <a:prstGeom prst="rect">
            <a:avLst/>
          </a:prstGeom>
          <a:noFill/>
          <a:ln>
            <a:noFill/>
          </a:ln>
        </p:spPr>
      </p:pic>
      <p:sp>
        <p:nvSpPr>
          <p:cNvPr id="291" name="Google Shape;291;p35"/>
          <p:cNvSpPr txBox="1"/>
          <p:nvPr/>
        </p:nvSpPr>
        <p:spPr>
          <a:xfrm>
            <a:off x="339032" y="3408540"/>
            <a:ext cx="8465929" cy="1661963"/>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419" sz="2000" dirty="0">
                <a:solidFill>
                  <a:schemeClr val="lt1"/>
                </a:solidFill>
                <a:latin typeface="Lato"/>
                <a:ea typeface="Lato"/>
                <a:cs typeface="Lato"/>
                <a:sym typeface="Lato"/>
              </a:rPr>
              <a:t>Vamos a </a:t>
            </a:r>
            <a:r>
              <a:rPr lang="es-419" sz="2400" b="1" dirty="0">
                <a:solidFill>
                  <a:srgbClr val="FFFF00"/>
                </a:solidFill>
                <a:latin typeface="Lato"/>
                <a:ea typeface="Lato"/>
                <a:cs typeface="Lato"/>
                <a:sym typeface="Lato"/>
              </a:rPr>
              <a:t>crear un repositorio </a:t>
            </a:r>
            <a:r>
              <a:rPr lang="es-419" sz="2000" dirty="0">
                <a:solidFill>
                  <a:schemeClr val="lt1"/>
                </a:solidFill>
                <a:latin typeface="Lato"/>
                <a:ea typeface="Lato"/>
                <a:cs typeface="Lato"/>
                <a:sym typeface="Lato"/>
              </a:rPr>
              <a:t>desde acá, </a:t>
            </a:r>
          </a:p>
          <a:p>
            <a:pPr marL="0" lvl="0" indent="0" algn="just" rtl="0">
              <a:lnSpc>
                <a:spcPct val="150000"/>
              </a:lnSpc>
              <a:spcBef>
                <a:spcPts val="0"/>
              </a:spcBef>
              <a:spcAft>
                <a:spcPts val="0"/>
              </a:spcAft>
              <a:buNone/>
            </a:pPr>
            <a:r>
              <a:rPr lang="es-419" sz="2000" dirty="0">
                <a:solidFill>
                  <a:schemeClr val="lt1"/>
                </a:solidFill>
                <a:latin typeface="Lato"/>
                <a:ea typeface="Lato"/>
                <a:cs typeface="Lato"/>
                <a:sym typeface="Lato"/>
              </a:rPr>
              <a:t>ya que necesitamos de un repositorio remoto para poder </a:t>
            </a:r>
            <a:r>
              <a:rPr lang="es-419" sz="2000" dirty="0">
                <a:solidFill>
                  <a:srgbClr val="00B0F0"/>
                </a:solidFill>
                <a:latin typeface="Lato"/>
                <a:ea typeface="Lato"/>
                <a:cs typeface="Lato"/>
                <a:sym typeface="Lato"/>
              </a:rPr>
              <a:t>subir el código </a:t>
            </a:r>
            <a:r>
              <a:rPr lang="es-419" sz="2000" dirty="0">
                <a:solidFill>
                  <a:schemeClr val="lt1"/>
                </a:solidFill>
                <a:latin typeface="Lato"/>
                <a:ea typeface="Lato"/>
                <a:cs typeface="Lato"/>
                <a:sym typeface="Lato"/>
              </a:rPr>
              <a:t>a internet</a:t>
            </a:r>
            <a:endParaRPr sz="2000" dirty="0">
              <a:solidFill>
                <a:schemeClr val="lt1"/>
              </a:solidFill>
              <a:latin typeface="Lato"/>
              <a:ea typeface="Lato"/>
              <a:cs typeface="Lato"/>
              <a:sym typeface="Lato"/>
            </a:endParaRPr>
          </a:p>
        </p:txBody>
      </p:sp>
      <p:cxnSp>
        <p:nvCxnSpPr>
          <p:cNvPr id="292" name="Google Shape;292;p35"/>
          <p:cNvCxnSpPr>
            <a:cxnSpLocks/>
          </p:cNvCxnSpPr>
          <p:nvPr/>
        </p:nvCxnSpPr>
        <p:spPr>
          <a:xfrm flipV="1">
            <a:off x="5445457" y="3194865"/>
            <a:ext cx="2747871" cy="626508"/>
          </a:xfrm>
          <a:prstGeom prst="straightConnector1">
            <a:avLst/>
          </a:prstGeom>
          <a:noFill/>
          <a:ln w="38100" cap="flat" cmpd="sng">
            <a:solidFill>
              <a:srgbClr val="FF0000"/>
            </a:solidFill>
            <a:prstDash val="solid"/>
            <a:round/>
            <a:headEnd type="none" w="med" len="med"/>
            <a:tailEnd type="triangle" w="med" len="med"/>
          </a:ln>
        </p:spPr>
      </p:cxnSp>
      <p:cxnSp>
        <p:nvCxnSpPr>
          <p:cNvPr id="4" name="Google Shape;292;p35">
            <a:extLst>
              <a:ext uri="{FF2B5EF4-FFF2-40B4-BE49-F238E27FC236}">
                <a16:creationId xmlns:a16="http://schemas.microsoft.com/office/drawing/2014/main" id="{C942CEEB-087C-FCB1-6567-529A3FB7A348}"/>
              </a:ext>
            </a:extLst>
          </p:cNvPr>
          <p:cNvCxnSpPr>
            <a:cxnSpLocks/>
          </p:cNvCxnSpPr>
          <p:nvPr/>
        </p:nvCxnSpPr>
        <p:spPr>
          <a:xfrm>
            <a:off x="5624730" y="1013620"/>
            <a:ext cx="0" cy="883419"/>
          </a:xfrm>
          <a:prstGeom prst="straightConnector1">
            <a:avLst/>
          </a:prstGeom>
          <a:noFill/>
          <a:ln w="76200" cap="flat" cmpd="sng">
            <a:solidFill>
              <a:srgbClr val="FF6600"/>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8" name="Google Shape;298;p36"/>
          <p:cNvSpPr txBox="1"/>
          <p:nvPr/>
        </p:nvSpPr>
        <p:spPr>
          <a:xfrm>
            <a:off x="771050" y="408027"/>
            <a:ext cx="9462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b="1" dirty="0">
                <a:solidFill>
                  <a:srgbClr val="FFFF00"/>
                </a:solidFill>
                <a:latin typeface="Lato"/>
                <a:ea typeface="Lato"/>
                <a:cs typeface="Lato"/>
                <a:sym typeface="Lato"/>
              </a:rPr>
              <a:t>Nombre</a:t>
            </a:r>
            <a:endParaRPr sz="1600" b="1" dirty="0">
              <a:solidFill>
                <a:srgbClr val="FFFF00"/>
              </a:solidFill>
              <a:latin typeface="Lato"/>
              <a:ea typeface="Lato"/>
              <a:cs typeface="Lato"/>
              <a:sym typeface="Lato"/>
            </a:endParaRPr>
          </a:p>
        </p:txBody>
      </p:sp>
      <p:sp>
        <p:nvSpPr>
          <p:cNvPr id="299" name="Google Shape;299;p36"/>
          <p:cNvSpPr txBox="1"/>
          <p:nvPr/>
        </p:nvSpPr>
        <p:spPr>
          <a:xfrm>
            <a:off x="746987" y="1323207"/>
            <a:ext cx="12963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b="1" dirty="0">
                <a:solidFill>
                  <a:srgbClr val="FFFF00"/>
                </a:solidFill>
                <a:latin typeface="Lato"/>
                <a:ea typeface="Lato"/>
                <a:cs typeface="Lato"/>
                <a:sym typeface="Lato"/>
              </a:rPr>
              <a:t>Descripción</a:t>
            </a:r>
            <a:endParaRPr sz="1600" b="1" dirty="0">
              <a:solidFill>
                <a:srgbClr val="FFFF00"/>
              </a:solidFill>
              <a:latin typeface="Lato"/>
              <a:ea typeface="Lato"/>
              <a:cs typeface="Lato"/>
              <a:sym typeface="Lato"/>
            </a:endParaRPr>
          </a:p>
        </p:txBody>
      </p:sp>
      <p:sp>
        <p:nvSpPr>
          <p:cNvPr id="300" name="Google Shape;300;p36"/>
          <p:cNvSpPr txBox="1"/>
          <p:nvPr/>
        </p:nvSpPr>
        <p:spPr>
          <a:xfrm>
            <a:off x="889246" y="3146036"/>
            <a:ext cx="129630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b="1" dirty="0">
                <a:solidFill>
                  <a:srgbClr val="FFFF00"/>
                </a:solidFill>
                <a:latin typeface="Lato"/>
                <a:ea typeface="Lato"/>
                <a:cs typeface="Lato"/>
                <a:sym typeface="Lato"/>
              </a:rPr>
              <a:t>¿</a:t>
            </a:r>
            <a:r>
              <a:rPr lang="es-419" sz="1600" b="1" dirty="0" err="1">
                <a:solidFill>
                  <a:srgbClr val="FFFF00"/>
                </a:solidFill>
                <a:latin typeface="Lato"/>
                <a:ea typeface="Lato"/>
                <a:cs typeface="Lato"/>
                <a:sym typeface="Lato"/>
              </a:rPr>
              <a:t>gitignore</a:t>
            </a:r>
            <a:r>
              <a:rPr lang="es-419" sz="1600" b="1" dirty="0">
                <a:solidFill>
                  <a:srgbClr val="FFFF00"/>
                </a:solidFill>
                <a:latin typeface="Lato"/>
                <a:ea typeface="Lato"/>
                <a:cs typeface="Lato"/>
                <a:sym typeface="Lato"/>
              </a:rPr>
              <a:t>?</a:t>
            </a:r>
            <a:endParaRPr sz="1600" b="1" dirty="0">
              <a:solidFill>
                <a:srgbClr val="FFFF00"/>
              </a:solidFill>
              <a:latin typeface="Lato"/>
              <a:ea typeface="Lato"/>
              <a:cs typeface="Lato"/>
              <a:sym typeface="Lato"/>
            </a:endParaRPr>
          </a:p>
        </p:txBody>
      </p:sp>
      <p:sp>
        <p:nvSpPr>
          <p:cNvPr id="301" name="Google Shape;301;p36"/>
          <p:cNvSpPr txBox="1"/>
          <p:nvPr/>
        </p:nvSpPr>
        <p:spPr>
          <a:xfrm>
            <a:off x="870797" y="3855359"/>
            <a:ext cx="117249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600" b="1" dirty="0">
                <a:solidFill>
                  <a:srgbClr val="FFFF00"/>
                </a:solidFill>
                <a:latin typeface="Lato"/>
                <a:ea typeface="Lato"/>
                <a:cs typeface="Lato"/>
                <a:sym typeface="Lato"/>
              </a:rPr>
              <a:t>¿Licencia?</a:t>
            </a:r>
            <a:endParaRPr sz="1600" b="1" dirty="0">
              <a:solidFill>
                <a:srgbClr val="FFFF00"/>
              </a:solidFill>
              <a:latin typeface="Lato"/>
              <a:ea typeface="Lato"/>
              <a:cs typeface="Lato"/>
              <a:sym typeface="Lato"/>
            </a:endParaRPr>
          </a:p>
        </p:txBody>
      </p:sp>
      <p:pic>
        <p:nvPicPr>
          <p:cNvPr id="14" name="Imagen 13">
            <a:extLst>
              <a:ext uri="{FF2B5EF4-FFF2-40B4-BE49-F238E27FC236}">
                <a16:creationId xmlns:a16="http://schemas.microsoft.com/office/drawing/2014/main" id="{41E5D845-C032-6F9A-1F03-A79ADB171F52}"/>
              </a:ext>
            </a:extLst>
          </p:cNvPr>
          <p:cNvPicPr>
            <a:picLocks noChangeAspect="1"/>
          </p:cNvPicPr>
          <p:nvPr/>
        </p:nvPicPr>
        <p:blipFill>
          <a:blip r:embed="rId3"/>
          <a:stretch>
            <a:fillRect/>
          </a:stretch>
        </p:blipFill>
        <p:spPr>
          <a:xfrm>
            <a:off x="2653841" y="0"/>
            <a:ext cx="6067673" cy="5143500"/>
          </a:xfrm>
          <a:prstGeom prst="rect">
            <a:avLst/>
          </a:prstGeom>
        </p:spPr>
      </p:pic>
      <p:cxnSp>
        <p:nvCxnSpPr>
          <p:cNvPr id="2" name="Google Shape;292;p35">
            <a:extLst>
              <a:ext uri="{FF2B5EF4-FFF2-40B4-BE49-F238E27FC236}">
                <a16:creationId xmlns:a16="http://schemas.microsoft.com/office/drawing/2014/main" id="{D0D41B90-35FB-C93C-CEB8-C2751552EEFB}"/>
              </a:ext>
            </a:extLst>
          </p:cNvPr>
          <p:cNvCxnSpPr>
            <a:cxnSpLocks/>
            <a:stCxn id="298" idx="3"/>
          </p:cNvCxnSpPr>
          <p:nvPr/>
        </p:nvCxnSpPr>
        <p:spPr>
          <a:xfrm>
            <a:off x="1717250" y="623577"/>
            <a:ext cx="2445317" cy="563330"/>
          </a:xfrm>
          <a:prstGeom prst="straightConnector1">
            <a:avLst/>
          </a:prstGeom>
          <a:noFill/>
          <a:ln w="38100" cap="flat" cmpd="sng">
            <a:solidFill>
              <a:srgbClr val="FF0000"/>
            </a:solidFill>
            <a:prstDash val="solid"/>
            <a:round/>
            <a:headEnd type="none" w="med" len="med"/>
            <a:tailEnd type="triangle" w="med" len="med"/>
          </a:ln>
        </p:spPr>
      </p:cxnSp>
      <p:cxnSp>
        <p:nvCxnSpPr>
          <p:cNvPr id="5" name="Google Shape;292;p35">
            <a:extLst>
              <a:ext uri="{FF2B5EF4-FFF2-40B4-BE49-F238E27FC236}">
                <a16:creationId xmlns:a16="http://schemas.microsoft.com/office/drawing/2014/main" id="{1A496EE2-F316-0805-D039-B212D0CF03F1}"/>
              </a:ext>
            </a:extLst>
          </p:cNvPr>
          <p:cNvCxnSpPr>
            <a:cxnSpLocks/>
            <a:stCxn id="299" idx="3"/>
          </p:cNvCxnSpPr>
          <p:nvPr/>
        </p:nvCxnSpPr>
        <p:spPr>
          <a:xfrm flipV="1">
            <a:off x="2043287" y="1533001"/>
            <a:ext cx="648150" cy="5756"/>
          </a:xfrm>
          <a:prstGeom prst="straightConnector1">
            <a:avLst/>
          </a:prstGeom>
          <a:noFill/>
          <a:ln w="38100" cap="flat" cmpd="sng">
            <a:solidFill>
              <a:srgbClr val="FF0000"/>
            </a:solidFill>
            <a:prstDash val="solid"/>
            <a:round/>
            <a:headEnd type="none" w="med" len="med"/>
            <a:tailEnd type="triangle" w="med" len="med"/>
          </a:ln>
        </p:spPr>
      </p:cxnSp>
      <p:cxnSp>
        <p:nvCxnSpPr>
          <p:cNvPr id="8" name="Google Shape;292;p35">
            <a:extLst>
              <a:ext uri="{FF2B5EF4-FFF2-40B4-BE49-F238E27FC236}">
                <a16:creationId xmlns:a16="http://schemas.microsoft.com/office/drawing/2014/main" id="{2246CA34-D082-74A8-6FD4-AECDBDDA3283}"/>
              </a:ext>
            </a:extLst>
          </p:cNvPr>
          <p:cNvCxnSpPr>
            <a:cxnSpLocks/>
          </p:cNvCxnSpPr>
          <p:nvPr/>
        </p:nvCxnSpPr>
        <p:spPr>
          <a:xfrm>
            <a:off x="2043287" y="3417105"/>
            <a:ext cx="768152" cy="0"/>
          </a:xfrm>
          <a:prstGeom prst="straightConnector1">
            <a:avLst/>
          </a:prstGeom>
          <a:noFill/>
          <a:ln w="38100" cap="flat" cmpd="sng">
            <a:solidFill>
              <a:srgbClr val="FF0000"/>
            </a:solidFill>
            <a:prstDash val="solid"/>
            <a:round/>
            <a:headEnd type="none" w="med" len="med"/>
            <a:tailEnd type="triangle" w="med" len="med"/>
          </a:ln>
        </p:spPr>
      </p:cxnSp>
      <p:cxnSp>
        <p:nvCxnSpPr>
          <p:cNvPr id="12" name="Google Shape;292;p35">
            <a:extLst>
              <a:ext uri="{FF2B5EF4-FFF2-40B4-BE49-F238E27FC236}">
                <a16:creationId xmlns:a16="http://schemas.microsoft.com/office/drawing/2014/main" id="{F56DE506-AA93-BE79-B177-93C524F91CEE}"/>
              </a:ext>
            </a:extLst>
          </p:cNvPr>
          <p:cNvCxnSpPr>
            <a:cxnSpLocks/>
          </p:cNvCxnSpPr>
          <p:nvPr/>
        </p:nvCxnSpPr>
        <p:spPr>
          <a:xfrm>
            <a:off x="1937415" y="4073723"/>
            <a:ext cx="874024" cy="0"/>
          </a:xfrm>
          <a:prstGeom prst="straightConnector1">
            <a:avLst/>
          </a:prstGeom>
          <a:noFill/>
          <a:ln w="38100" cap="flat" cmpd="sng">
            <a:solidFill>
              <a:srgbClr val="FF0000"/>
            </a:solidFill>
            <a:prstDash val="solid"/>
            <a:round/>
            <a:headEnd type="non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37"/>
          <p:cNvSpPr txBox="1"/>
          <p:nvPr/>
        </p:nvSpPr>
        <p:spPr>
          <a:xfrm>
            <a:off x="214490" y="1146412"/>
            <a:ext cx="1559719" cy="3688672"/>
          </a:xfrm>
          <a:prstGeom prst="rect">
            <a:avLst/>
          </a:prstGeom>
          <a:noFill/>
          <a:ln>
            <a:noFill/>
          </a:ln>
        </p:spPr>
        <p:txBody>
          <a:bodyPr spcFirstLastPara="1" wrap="square" lIns="91425" tIns="91425" rIns="91425" bIns="91425" anchor="t" anchorCtr="0">
            <a:spAutoFit/>
          </a:bodyPr>
          <a:lstStyle/>
          <a:p>
            <a:pPr marL="0" lvl="0" indent="0" rtl="0">
              <a:lnSpc>
                <a:spcPct val="115000"/>
              </a:lnSpc>
              <a:spcBef>
                <a:spcPts val="0"/>
              </a:spcBef>
              <a:spcAft>
                <a:spcPts val="0"/>
              </a:spcAft>
              <a:buNone/>
            </a:pPr>
            <a:r>
              <a:rPr lang="es-419" sz="1800" dirty="0">
                <a:solidFill>
                  <a:schemeClr val="bg1"/>
                </a:solidFill>
                <a:latin typeface="Lato"/>
                <a:ea typeface="Lato"/>
                <a:cs typeface="Lato"/>
                <a:sym typeface="Lato"/>
              </a:rPr>
              <a:t>En un repositorio vacío, </a:t>
            </a:r>
            <a:r>
              <a:rPr lang="es-419" sz="1800" dirty="0" err="1">
                <a:solidFill>
                  <a:schemeClr val="bg1"/>
                </a:solidFill>
                <a:latin typeface="Lato"/>
                <a:ea typeface="Lato"/>
                <a:cs typeface="Lato"/>
                <a:sym typeface="Lato"/>
              </a:rPr>
              <a:t>Github</a:t>
            </a:r>
            <a:r>
              <a:rPr lang="es-419" sz="1800" dirty="0">
                <a:solidFill>
                  <a:schemeClr val="bg1"/>
                </a:solidFill>
                <a:latin typeface="Lato"/>
                <a:ea typeface="Lato"/>
                <a:cs typeface="Lato"/>
                <a:sym typeface="Lato"/>
              </a:rPr>
              <a:t> nos va a dar las </a:t>
            </a:r>
            <a:r>
              <a:rPr lang="es-419" sz="1800" b="1" dirty="0">
                <a:solidFill>
                  <a:srgbClr val="FFFF00"/>
                </a:solidFill>
                <a:latin typeface="Lato"/>
                <a:ea typeface="Lato"/>
                <a:cs typeface="Lato"/>
                <a:sym typeface="Lato"/>
              </a:rPr>
              <a:t>instrucciones necesarias para poder subir nuestro código local a la nube.</a:t>
            </a:r>
            <a:endParaRPr sz="1800" b="1" dirty="0">
              <a:solidFill>
                <a:srgbClr val="FFFF00"/>
              </a:solidFill>
              <a:latin typeface="Lato"/>
              <a:ea typeface="Lato"/>
              <a:cs typeface="Lato"/>
              <a:sym typeface="Lato"/>
            </a:endParaRPr>
          </a:p>
        </p:txBody>
      </p:sp>
      <p:pic>
        <p:nvPicPr>
          <p:cNvPr id="4" name="Imagen 3">
            <a:extLst>
              <a:ext uri="{FF2B5EF4-FFF2-40B4-BE49-F238E27FC236}">
                <a16:creationId xmlns:a16="http://schemas.microsoft.com/office/drawing/2014/main" id="{75AF5002-81FC-7B8C-20AD-1BA3CF118B41}"/>
              </a:ext>
            </a:extLst>
          </p:cNvPr>
          <p:cNvPicPr>
            <a:picLocks noChangeAspect="1"/>
          </p:cNvPicPr>
          <p:nvPr/>
        </p:nvPicPr>
        <p:blipFill>
          <a:blip r:embed="rId3"/>
          <a:stretch>
            <a:fillRect/>
          </a:stretch>
        </p:blipFill>
        <p:spPr>
          <a:xfrm>
            <a:off x="1860306" y="2121"/>
            <a:ext cx="7295837" cy="5143500"/>
          </a:xfrm>
          <a:prstGeom prst="rect">
            <a:avLst/>
          </a:prstGeom>
        </p:spPr>
      </p:pic>
      <p:cxnSp>
        <p:nvCxnSpPr>
          <p:cNvPr id="2" name="Google Shape;292;p35">
            <a:extLst>
              <a:ext uri="{FF2B5EF4-FFF2-40B4-BE49-F238E27FC236}">
                <a16:creationId xmlns:a16="http://schemas.microsoft.com/office/drawing/2014/main" id="{08CE44E2-975E-0B92-16E3-308BF9761BCF}"/>
              </a:ext>
            </a:extLst>
          </p:cNvPr>
          <p:cNvCxnSpPr>
            <a:cxnSpLocks/>
          </p:cNvCxnSpPr>
          <p:nvPr/>
        </p:nvCxnSpPr>
        <p:spPr>
          <a:xfrm flipV="1">
            <a:off x="994349" y="1146412"/>
            <a:ext cx="984576" cy="300251"/>
          </a:xfrm>
          <a:prstGeom prst="straightConnector1">
            <a:avLst/>
          </a:prstGeom>
          <a:noFill/>
          <a:ln w="38100" cap="flat" cmpd="sng">
            <a:solidFill>
              <a:srgbClr val="FF0000"/>
            </a:solidFill>
            <a:prstDash val="solid"/>
            <a:round/>
            <a:headEnd type="none" w="med" len="med"/>
            <a:tailEnd type="triangle" w="med" len="med"/>
          </a:ln>
        </p:spPr>
      </p:cxnSp>
      <p:sp>
        <p:nvSpPr>
          <p:cNvPr id="11" name="CuadroTexto 10">
            <a:extLst>
              <a:ext uri="{FF2B5EF4-FFF2-40B4-BE49-F238E27FC236}">
                <a16:creationId xmlns:a16="http://schemas.microsoft.com/office/drawing/2014/main" id="{DE4C1591-3518-7D6A-4E0D-AC1544C2DA92}"/>
              </a:ext>
            </a:extLst>
          </p:cNvPr>
          <p:cNvSpPr txBox="1"/>
          <p:nvPr/>
        </p:nvSpPr>
        <p:spPr>
          <a:xfrm>
            <a:off x="1774209" y="859809"/>
            <a:ext cx="7295838" cy="832513"/>
          </a:xfrm>
          <a:prstGeom prst="rect">
            <a:avLst/>
          </a:prstGeom>
          <a:noFill/>
          <a:ln w="28575">
            <a:solidFill>
              <a:srgbClr val="FF0000"/>
            </a:solidFill>
          </a:ln>
        </p:spPr>
        <p:txBody>
          <a:bodyPr wrap="square" rtlCol="0">
            <a:spAutoFit/>
          </a:bodyPr>
          <a:lstStyle/>
          <a:p>
            <a:endParaRPr lang="es-A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5">
          <a:extLst>
            <a:ext uri="{FF2B5EF4-FFF2-40B4-BE49-F238E27FC236}">
              <a16:creationId xmlns:a16="http://schemas.microsoft.com/office/drawing/2014/main" id="{59F7B7C9-A71B-19E9-BE62-EED7324E4EAE}"/>
            </a:ext>
          </a:extLst>
        </p:cNvPr>
        <p:cNvGrpSpPr/>
        <p:nvPr/>
      </p:nvGrpSpPr>
      <p:grpSpPr>
        <a:xfrm>
          <a:off x="0" y="0"/>
          <a:ext cx="0" cy="0"/>
          <a:chOff x="0" y="0"/>
          <a:chExt cx="0" cy="0"/>
        </a:xfrm>
      </p:grpSpPr>
      <p:sp>
        <p:nvSpPr>
          <p:cNvPr id="307" name="Google Shape;307;p37">
            <a:extLst>
              <a:ext uri="{FF2B5EF4-FFF2-40B4-BE49-F238E27FC236}">
                <a16:creationId xmlns:a16="http://schemas.microsoft.com/office/drawing/2014/main" id="{DDD1832F-09E0-53CD-A611-A9A46DA05FA9}"/>
              </a:ext>
            </a:extLst>
          </p:cNvPr>
          <p:cNvSpPr txBox="1"/>
          <p:nvPr/>
        </p:nvSpPr>
        <p:spPr>
          <a:xfrm>
            <a:off x="73954" y="884364"/>
            <a:ext cx="1686607" cy="3051574"/>
          </a:xfrm>
          <a:prstGeom prst="rect">
            <a:avLst/>
          </a:prstGeom>
          <a:noFill/>
          <a:ln>
            <a:noFill/>
          </a:ln>
        </p:spPr>
        <p:txBody>
          <a:bodyPr spcFirstLastPara="1" wrap="square" lIns="91425" tIns="91425" rIns="91425" bIns="91425" anchor="t" anchorCtr="0">
            <a:spAutoFit/>
          </a:bodyPr>
          <a:lstStyle/>
          <a:p>
            <a:pPr marL="0" lvl="0" indent="0" rtl="0">
              <a:lnSpc>
                <a:spcPct val="115000"/>
              </a:lnSpc>
              <a:spcBef>
                <a:spcPts val="0"/>
              </a:spcBef>
              <a:spcAft>
                <a:spcPts val="0"/>
              </a:spcAft>
              <a:buNone/>
            </a:pPr>
            <a:r>
              <a:rPr lang="es-419" sz="1800" dirty="0">
                <a:solidFill>
                  <a:schemeClr val="bg1"/>
                </a:solidFill>
                <a:latin typeface="Lato"/>
                <a:ea typeface="Lato"/>
                <a:cs typeface="Lato"/>
                <a:sym typeface="Lato"/>
              </a:rPr>
              <a:t>Podemos </a:t>
            </a:r>
            <a:r>
              <a:rPr lang="es-419" sz="1800" b="1" dirty="0">
                <a:solidFill>
                  <a:srgbClr val="FFFF00"/>
                </a:solidFill>
                <a:latin typeface="Lato"/>
                <a:ea typeface="Lato"/>
                <a:cs typeface="Lato"/>
                <a:sym typeface="Lato"/>
              </a:rPr>
              <a:t>agregar colaboradores </a:t>
            </a:r>
            <a:r>
              <a:rPr lang="es-419" sz="1800" dirty="0">
                <a:solidFill>
                  <a:schemeClr val="bg1"/>
                </a:solidFill>
                <a:latin typeface="Lato"/>
                <a:ea typeface="Lato"/>
                <a:cs typeface="Lato"/>
                <a:sym typeface="Lato"/>
              </a:rPr>
              <a:t>a nuestro repositorio en </a:t>
            </a:r>
            <a:r>
              <a:rPr lang="es-419" sz="1800" dirty="0" err="1">
                <a:solidFill>
                  <a:schemeClr val="bg1"/>
                </a:solidFill>
                <a:latin typeface="Lato"/>
                <a:ea typeface="Lato"/>
                <a:cs typeface="Lato"/>
                <a:sym typeface="Lato"/>
              </a:rPr>
              <a:t>Github</a:t>
            </a:r>
            <a:r>
              <a:rPr lang="es-419" sz="1800" dirty="0">
                <a:solidFill>
                  <a:schemeClr val="bg1"/>
                </a:solidFill>
                <a:latin typeface="Lato"/>
                <a:ea typeface="Lato"/>
                <a:cs typeface="Lato"/>
                <a:sym typeface="Lato"/>
              </a:rPr>
              <a:t> (agregando sus nombres de usuario)</a:t>
            </a:r>
            <a:endParaRPr sz="1800" dirty="0">
              <a:solidFill>
                <a:schemeClr val="bg1"/>
              </a:solidFill>
              <a:latin typeface="Lato"/>
              <a:ea typeface="Lato"/>
              <a:cs typeface="Lato"/>
              <a:sym typeface="Lato"/>
            </a:endParaRPr>
          </a:p>
        </p:txBody>
      </p:sp>
      <p:pic>
        <p:nvPicPr>
          <p:cNvPr id="4" name="Imagen 3">
            <a:extLst>
              <a:ext uri="{FF2B5EF4-FFF2-40B4-BE49-F238E27FC236}">
                <a16:creationId xmlns:a16="http://schemas.microsoft.com/office/drawing/2014/main" id="{4C426C88-6B60-C6D7-B80A-6DA360BE7201}"/>
              </a:ext>
            </a:extLst>
          </p:cNvPr>
          <p:cNvPicPr>
            <a:picLocks noChangeAspect="1"/>
          </p:cNvPicPr>
          <p:nvPr/>
        </p:nvPicPr>
        <p:blipFill>
          <a:blip r:embed="rId3"/>
          <a:stretch>
            <a:fillRect/>
          </a:stretch>
        </p:blipFill>
        <p:spPr>
          <a:xfrm>
            <a:off x="1860306" y="2121"/>
            <a:ext cx="7295837" cy="5143500"/>
          </a:xfrm>
          <a:prstGeom prst="rect">
            <a:avLst/>
          </a:prstGeom>
        </p:spPr>
      </p:pic>
      <p:cxnSp>
        <p:nvCxnSpPr>
          <p:cNvPr id="2" name="Google Shape;292;p35">
            <a:extLst>
              <a:ext uri="{FF2B5EF4-FFF2-40B4-BE49-F238E27FC236}">
                <a16:creationId xmlns:a16="http://schemas.microsoft.com/office/drawing/2014/main" id="{DADF19F8-1724-105B-092C-6CF1BF573022}"/>
              </a:ext>
            </a:extLst>
          </p:cNvPr>
          <p:cNvCxnSpPr>
            <a:cxnSpLocks/>
          </p:cNvCxnSpPr>
          <p:nvPr/>
        </p:nvCxnSpPr>
        <p:spPr>
          <a:xfrm flipV="1">
            <a:off x="1351128" y="341194"/>
            <a:ext cx="4107976" cy="1173707"/>
          </a:xfrm>
          <a:prstGeom prst="straightConnector1">
            <a:avLst/>
          </a:prstGeom>
          <a:noFill/>
          <a:ln w="38100" cap="flat" cmpd="sng">
            <a:solidFill>
              <a:srgbClr val="FF0000"/>
            </a:solidFill>
            <a:prstDash val="solid"/>
            <a:round/>
            <a:headEnd type="none" w="med" len="med"/>
            <a:tailEnd type="triangle" w="med" len="med"/>
          </a:ln>
        </p:spPr>
      </p:cxnSp>
      <p:sp>
        <p:nvSpPr>
          <p:cNvPr id="11" name="CuadroTexto 10">
            <a:extLst>
              <a:ext uri="{FF2B5EF4-FFF2-40B4-BE49-F238E27FC236}">
                <a16:creationId xmlns:a16="http://schemas.microsoft.com/office/drawing/2014/main" id="{5F5E4BEA-4D5D-73C6-1D01-42BDB5E22468}"/>
              </a:ext>
            </a:extLst>
          </p:cNvPr>
          <p:cNvSpPr txBox="1"/>
          <p:nvPr/>
        </p:nvSpPr>
        <p:spPr>
          <a:xfrm>
            <a:off x="5459104" y="51851"/>
            <a:ext cx="3610942" cy="832513"/>
          </a:xfrm>
          <a:prstGeom prst="rect">
            <a:avLst/>
          </a:prstGeom>
          <a:noFill/>
          <a:ln w="28575">
            <a:solidFill>
              <a:srgbClr val="FF0000"/>
            </a:solidFill>
          </a:ln>
        </p:spPr>
        <p:txBody>
          <a:bodyPr wrap="square" rtlCol="0">
            <a:spAutoFit/>
          </a:bodyPr>
          <a:lstStyle/>
          <a:p>
            <a:endParaRPr lang="es-AR" dirty="0"/>
          </a:p>
        </p:txBody>
      </p:sp>
    </p:spTree>
    <p:extLst>
      <p:ext uri="{BB962C8B-B14F-4D97-AF65-F5344CB8AC3E}">
        <p14:creationId xmlns:p14="http://schemas.microsoft.com/office/powerpoint/2010/main" val="1030193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pic>
        <p:nvPicPr>
          <p:cNvPr id="312" name="Google Shape;312;p38"/>
          <p:cNvPicPr preferRelativeResize="0"/>
          <p:nvPr/>
        </p:nvPicPr>
        <p:blipFill>
          <a:blip r:embed="rId3">
            <a:alphaModFix/>
          </a:blip>
          <a:stretch>
            <a:fillRect/>
          </a:stretch>
        </p:blipFill>
        <p:spPr>
          <a:xfrm>
            <a:off x="148524" y="2926832"/>
            <a:ext cx="8995476" cy="827939"/>
          </a:xfrm>
          <a:prstGeom prst="rect">
            <a:avLst/>
          </a:prstGeom>
          <a:noFill/>
          <a:ln>
            <a:noFill/>
          </a:ln>
        </p:spPr>
      </p:pic>
      <p:sp>
        <p:nvSpPr>
          <p:cNvPr id="313" name="Google Shape;313;p38"/>
          <p:cNvSpPr txBox="1"/>
          <p:nvPr/>
        </p:nvSpPr>
        <p:spPr>
          <a:xfrm>
            <a:off x="489312" y="464635"/>
            <a:ext cx="8346000" cy="4370397"/>
          </a:xfrm>
          <a:prstGeom prst="rect">
            <a:avLst/>
          </a:prstGeom>
          <a:noFill/>
          <a:ln>
            <a:noFill/>
          </a:ln>
        </p:spPr>
        <p:txBody>
          <a:bodyPr spcFirstLastPara="1" wrap="square" lIns="91425" tIns="91425" rIns="91425" bIns="91425" anchor="t" anchorCtr="0">
            <a:spAutoFit/>
          </a:bodyPr>
          <a:lstStyle/>
          <a:p>
            <a:pPr marL="0" lvl="0" indent="0" algn="just" rtl="0">
              <a:lnSpc>
                <a:spcPct val="200000"/>
              </a:lnSpc>
              <a:spcBef>
                <a:spcPts val="0"/>
              </a:spcBef>
              <a:spcAft>
                <a:spcPts val="0"/>
              </a:spcAft>
              <a:buNone/>
            </a:pPr>
            <a:r>
              <a:rPr lang="es-419" sz="1800" dirty="0">
                <a:solidFill>
                  <a:schemeClr val="lt1"/>
                </a:solidFill>
                <a:latin typeface="Lato"/>
                <a:ea typeface="Lato"/>
                <a:cs typeface="Lato"/>
                <a:sym typeface="Lato"/>
              </a:rPr>
              <a:t>Ahora debemos </a:t>
            </a:r>
            <a:r>
              <a:rPr lang="es-419" sz="2200" b="1" dirty="0">
                <a:solidFill>
                  <a:srgbClr val="FF6600"/>
                </a:solidFill>
                <a:latin typeface="Lato"/>
                <a:ea typeface="Lato"/>
                <a:cs typeface="Lato"/>
                <a:sym typeface="Lato"/>
              </a:rPr>
              <a:t>declarar un origen remoto para el repositorio </a:t>
            </a:r>
            <a:r>
              <a:rPr lang="es-419" sz="1800" dirty="0">
                <a:solidFill>
                  <a:schemeClr val="lt1"/>
                </a:solidFill>
                <a:latin typeface="Lato"/>
                <a:ea typeface="Lato"/>
                <a:cs typeface="Lato"/>
                <a:sym typeface="Lato"/>
              </a:rPr>
              <a:t>usando el comando “</a:t>
            </a:r>
            <a:r>
              <a:rPr lang="es-419" sz="2400" b="1" dirty="0" err="1">
                <a:solidFill>
                  <a:srgbClr val="00B0F0"/>
                </a:solidFill>
                <a:latin typeface="Lato"/>
                <a:ea typeface="Lato"/>
                <a:cs typeface="Lato"/>
                <a:sym typeface="Lato"/>
              </a:rPr>
              <a:t>git</a:t>
            </a:r>
            <a:r>
              <a:rPr lang="es-419" sz="2400" b="1" dirty="0">
                <a:solidFill>
                  <a:srgbClr val="00B0F0"/>
                </a:solidFill>
                <a:latin typeface="Lato"/>
                <a:ea typeface="Lato"/>
                <a:cs typeface="Lato"/>
                <a:sym typeface="Lato"/>
              </a:rPr>
              <a:t> remote </a:t>
            </a:r>
            <a:r>
              <a:rPr lang="es-419" sz="2400" b="1" dirty="0" err="1">
                <a:solidFill>
                  <a:srgbClr val="00B0F0"/>
                </a:solidFill>
                <a:latin typeface="Lato"/>
                <a:ea typeface="Lato"/>
                <a:cs typeface="Lato"/>
                <a:sym typeface="Lato"/>
              </a:rPr>
              <a:t>add</a:t>
            </a:r>
            <a:r>
              <a:rPr lang="es-419" sz="2400" b="1" dirty="0">
                <a:solidFill>
                  <a:srgbClr val="00B0F0"/>
                </a:solidFill>
                <a:latin typeface="Lato"/>
                <a:ea typeface="Lato"/>
                <a:cs typeface="Lato"/>
                <a:sym typeface="Lato"/>
              </a:rPr>
              <a:t> </a:t>
            </a:r>
            <a:r>
              <a:rPr lang="es-419" sz="2400" b="1" dirty="0" err="1">
                <a:solidFill>
                  <a:srgbClr val="00B0F0"/>
                </a:solidFill>
                <a:latin typeface="Lato"/>
                <a:ea typeface="Lato"/>
                <a:cs typeface="Lato"/>
                <a:sym typeface="Lato"/>
              </a:rPr>
              <a:t>origin</a:t>
            </a:r>
            <a:r>
              <a:rPr lang="es-419" sz="1800" dirty="0">
                <a:solidFill>
                  <a:schemeClr val="lt1"/>
                </a:solidFill>
                <a:latin typeface="Lato"/>
                <a:ea typeface="Lato"/>
                <a:cs typeface="Lato"/>
                <a:sym typeface="Lato"/>
              </a:rPr>
              <a:t>”  y copiando a continuación e</a:t>
            </a:r>
            <a:r>
              <a:rPr lang="es-419" sz="1800" b="1" dirty="0">
                <a:solidFill>
                  <a:schemeClr val="bg1"/>
                </a:solidFill>
                <a:latin typeface="Lato"/>
                <a:ea typeface="Lato"/>
                <a:cs typeface="Lato"/>
                <a:sym typeface="Lato"/>
              </a:rPr>
              <a:t>l</a:t>
            </a:r>
            <a:r>
              <a:rPr lang="es-419" sz="1800" b="1" dirty="0">
                <a:solidFill>
                  <a:srgbClr val="FFFF00"/>
                </a:solidFill>
                <a:latin typeface="Lato"/>
                <a:ea typeface="Lato"/>
                <a:cs typeface="Lato"/>
                <a:sym typeface="Lato"/>
              </a:rPr>
              <a:t> link del repositorio </a:t>
            </a:r>
            <a:r>
              <a:rPr lang="es-419" sz="1800" dirty="0">
                <a:solidFill>
                  <a:schemeClr val="lt1"/>
                </a:solidFill>
                <a:latin typeface="Lato"/>
                <a:ea typeface="Lato"/>
                <a:cs typeface="Lato"/>
                <a:sym typeface="Lato"/>
              </a:rPr>
              <a:t>de </a:t>
            </a:r>
            <a:r>
              <a:rPr lang="es-419" sz="1800" dirty="0" err="1">
                <a:solidFill>
                  <a:schemeClr val="lt1"/>
                </a:solidFill>
                <a:latin typeface="Lato"/>
                <a:ea typeface="Lato"/>
                <a:cs typeface="Lato"/>
                <a:sym typeface="Lato"/>
              </a:rPr>
              <a:t>Github</a:t>
            </a:r>
            <a:r>
              <a:rPr lang="es-419" sz="1800" dirty="0">
                <a:solidFill>
                  <a:schemeClr val="lt1"/>
                </a:solidFill>
                <a:latin typeface="Lato"/>
                <a:ea typeface="Lato"/>
                <a:cs typeface="Lato"/>
                <a:sym typeface="Lato"/>
              </a:rPr>
              <a:t> en la web pero </a:t>
            </a:r>
            <a:r>
              <a:rPr lang="es-419" sz="1800" b="1" dirty="0">
                <a:solidFill>
                  <a:srgbClr val="FFFF00"/>
                </a:solidFill>
                <a:latin typeface="Lato"/>
                <a:ea typeface="Lato"/>
                <a:cs typeface="Lato"/>
                <a:sym typeface="Lato"/>
              </a:rPr>
              <a:t>con la terminación “.</a:t>
            </a:r>
            <a:r>
              <a:rPr lang="es-419" sz="1800" b="1" dirty="0" err="1">
                <a:solidFill>
                  <a:srgbClr val="FFFF00"/>
                </a:solidFill>
                <a:latin typeface="Lato"/>
                <a:ea typeface="Lato"/>
                <a:cs typeface="Lato"/>
                <a:sym typeface="Lato"/>
              </a:rPr>
              <a:t>git</a:t>
            </a:r>
            <a:r>
              <a:rPr lang="es-419" sz="1800" dirty="0">
                <a:solidFill>
                  <a:schemeClr val="lt1"/>
                </a:solidFill>
                <a:latin typeface="Lato"/>
                <a:ea typeface="Lato"/>
                <a:cs typeface="Lato"/>
                <a:sym typeface="Lato"/>
              </a:rPr>
              <a:t>” : </a:t>
            </a:r>
          </a:p>
          <a:p>
            <a:pPr marL="0" lvl="0" indent="0" algn="just" rtl="0">
              <a:lnSpc>
                <a:spcPct val="200000"/>
              </a:lnSpc>
              <a:spcBef>
                <a:spcPts val="0"/>
              </a:spcBef>
              <a:spcAft>
                <a:spcPts val="0"/>
              </a:spcAft>
              <a:buNone/>
            </a:pPr>
            <a:endParaRPr lang="es-419" sz="1800" dirty="0">
              <a:solidFill>
                <a:schemeClr val="lt1"/>
              </a:solidFill>
              <a:latin typeface="Lato"/>
              <a:ea typeface="Lato"/>
              <a:cs typeface="Lato"/>
              <a:sym typeface="Lato"/>
            </a:endParaRPr>
          </a:p>
          <a:p>
            <a:pPr marL="0" lvl="0" indent="0" algn="just" rtl="0">
              <a:lnSpc>
                <a:spcPct val="200000"/>
              </a:lnSpc>
              <a:spcBef>
                <a:spcPts val="0"/>
              </a:spcBef>
              <a:spcAft>
                <a:spcPts val="0"/>
              </a:spcAft>
              <a:buNone/>
            </a:pPr>
            <a:endParaRPr lang="es-419" sz="1800" dirty="0">
              <a:solidFill>
                <a:schemeClr val="lt1"/>
              </a:solidFill>
              <a:latin typeface="Lato"/>
              <a:ea typeface="Lato"/>
              <a:cs typeface="Lato"/>
              <a:sym typeface="Lato"/>
            </a:endParaRPr>
          </a:p>
          <a:p>
            <a:pPr marL="0" lvl="0" indent="0" algn="just" rtl="0">
              <a:lnSpc>
                <a:spcPct val="200000"/>
              </a:lnSpc>
              <a:spcBef>
                <a:spcPts val="0"/>
              </a:spcBef>
              <a:spcAft>
                <a:spcPts val="0"/>
              </a:spcAft>
              <a:buNone/>
            </a:pPr>
            <a:endParaRPr lang="es-419" sz="1800" dirty="0">
              <a:solidFill>
                <a:schemeClr val="lt1"/>
              </a:solidFill>
              <a:latin typeface="Lato"/>
              <a:ea typeface="Lato"/>
              <a:cs typeface="Lato"/>
              <a:sym typeface="Lato"/>
            </a:endParaRPr>
          </a:p>
          <a:p>
            <a:pPr marL="0" lvl="0" indent="0" algn="just" rtl="0">
              <a:lnSpc>
                <a:spcPct val="200000"/>
              </a:lnSpc>
              <a:spcBef>
                <a:spcPts val="0"/>
              </a:spcBef>
              <a:spcAft>
                <a:spcPts val="0"/>
              </a:spcAft>
              <a:buNone/>
            </a:pPr>
            <a:r>
              <a:rPr lang="es-419" sz="1800" dirty="0">
                <a:solidFill>
                  <a:schemeClr val="lt1"/>
                </a:solidFill>
                <a:latin typeface="Lato"/>
                <a:ea typeface="Lato"/>
                <a:cs typeface="Lato"/>
                <a:sym typeface="Lato"/>
              </a:rPr>
              <a:t>De esa manera reconocerá de qué repositorio estamos hablando y lo </a:t>
            </a:r>
            <a:r>
              <a:rPr lang="es-419" sz="1800" b="1" dirty="0">
                <a:solidFill>
                  <a:srgbClr val="FFFF00"/>
                </a:solidFill>
                <a:latin typeface="Lato"/>
                <a:ea typeface="Lato"/>
                <a:cs typeface="Lato"/>
                <a:sym typeface="Lato"/>
              </a:rPr>
              <a:t>enlazará</a:t>
            </a:r>
            <a:r>
              <a:rPr lang="es-419" sz="1800" dirty="0">
                <a:solidFill>
                  <a:schemeClr val="lt1"/>
                </a:solidFill>
                <a:latin typeface="Lato"/>
                <a:ea typeface="Lato"/>
                <a:cs typeface="Lato"/>
                <a:sym typeface="Lato"/>
              </a:rPr>
              <a:t>.</a:t>
            </a:r>
            <a:endParaRPr sz="1800" dirty="0">
              <a:solidFill>
                <a:schemeClr val="lt1"/>
              </a:solidFill>
              <a:latin typeface="Lato"/>
              <a:ea typeface="Lato"/>
              <a:cs typeface="Lato"/>
              <a:sym typeface="Lato"/>
            </a:endParaRPr>
          </a:p>
        </p:txBody>
      </p:sp>
      <p:sp>
        <p:nvSpPr>
          <p:cNvPr id="3" name="Abrir corchete 2">
            <a:extLst>
              <a:ext uri="{FF2B5EF4-FFF2-40B4-BE49-F238E27FC236}">
                <a16:creationId xmlns:a16="http://schemas.microsoft.com/office/drawing/2014/main" id="{2111321B-F0FB-D827-2512-DD5FE5780213}"/>
              </a:ext>
            </a:extLst>
          </p:cNvPr>
          <p:cNvSpPr/>
          <p:nvPr/>
        </p:nvSpPr>
        <p:spPr>
          <a:xfrm rot="16200000">
            <a:off x="1491653" y="2268043"/>
            <a:ext cx="245574" cy="2867631"/>
          </a:xfrm>
          <a:prstGeom prst="leftBracket">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39"/>
          <p:cNvSpPr txBox="1"/>
          <p:nvPr/>
        </p:nvSpPr>
        <p:spPr>
          <a:xfrm>
            <a:off x="112886" y="82239"/>
            <a:ext cx="9031114" cy="927916"/>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s-419" sz="1800" dirty="0">
                <a:solidFill>
                  <a:schemeClr val="lt1"/>
                </a:solidFill>
                <a:latin typeface="Lato"/>
                <a:ea typeface="Lato"/>
                <a:cs typeface="Lato"/>
                <a:sym typeface="Lato"/>
              </a:rPr>
              <a:t>Por último, </a:t>
            </a:r>
            <a:r>
              <a:rPr lang="es-419" sz="1800" b="1" dirty="0">
                <a:solidFill>
                  <a:srgbClr val="FFFF00"/>
                </a:solidFill>
                <a:latin typeface="Lato"/>
                <a:ea typeface="Lato"/>
                <a:cs typeface="Lato"/>
                <a:sym typeface="Lato"/>
              </a:rPr>
              <a:t>enviamos el paquete </a:t>
            </a:r>
            <a:r>
              <a:rPr lang="es-419" sz="1800" dirty="0">
                <a:solidFill>
                  <a:schemeClr val="lt1"/>
                </a:solidFill>
                <a:latin typeface="Lato"/>
                <a:ea typeface="Lato"/>
                <a:cs typeface="Lato"/>
                <a:sym typeface="Lato"/>
              </a:rPr>
              <a:t>que veníamos preparando </a:t>
            </a:r>
          </a:p>
          <a:p>
            <a:pPr marL="0" lvl="0" indent="0" algn="ctr" rtl="0">
              <a:lnSpc>
                <a:spcPct val="115000"/>
              </a:lnSpc>
              <a:spcBef>
                <a:spcPts val="0"/>
              </a:spcBef>
              <a:spcAft>
                <a:spcPts val="0"/>
              </a:spcAft>
              <a:buNone/>
            </a:pPr>
            <a:r>
              <a:rPr lang="es-419" sz="1800" dirty="0">
                <a:solidFill>
                  <a:schemeClr val="lt1"/>
                </a:solidFill>
                <a:latin typeface="Lato"/>
                <a:ea typeface="Lato"/>
                <a:cs typeface="Lato"/>
                <a:sym typeface="Lato"/>
              </a:rPr>
              <a:t>usando el comando </a:t>
            </a:r>
            <a:r>
              <a:rPr lang="es-419" sz="2400" b="1" dirty="0" err="1">
                <a:solidFill>
                  <a:srgbClr val="00B0F0"/>
                </a:solidFill>
                <a:latin typeface="Lato"/>
                <a:ea typeface="Lato"/>
                <a:cs typeface="Lato"/>
                <a:sym typeface="Lato"/>
              </a:rPr>
              <a:t>git</a:t>
            </a:r>
            <a:r>
              <a:rPr lang="es-419" sz="2400" b="1" dirty="0">
                <a:solidFill>
                  <a:srgbClr val="00B0F0"/>
                </a:solidFill>
                <a:latin typeface="Lato"/>
                <a:ea typeface="Lato"/>
                <a:cs typeface="Lato"/>
                <a:sym typeface="Lato"/>
              </a:rPr>
              <a:t> </a:t>
            </a:r>
            <a:r>
              <a:rPr lang="es-419" sz="2400" b="1" dirty="0" err="1">
                <a:solidFill>
                  <a:srgbClr val="00B0F0"/>
                </a:solidFill>
                <a:latin typeface="Lato"/>
                <a:ea typeface="Lato"/>
                <a:cs typeface="Lato"/>
                <a:sym typeface="Lato"/>
              </a:rPr>
              <a:t>push</a:t>
            </a:r>
            <a:r>
              <a:rPr lang="es-419" sz="2400" b="1" dirty="0">
                <a:solidFill>
                  <a:srgbClr val="00B0F0"/>
                </a:solidFill>
                <a:latin typeface="Lato"/>
                <a:ea typeface="Lato"/>
                <a:cs typeface="Lato"/>
                <a:sym typeface="Lato"/>
              </a:rPr>
              <a:t> </a:t>
            </a:r>
            <a:endParaRPr sz="2400" dirty="0">
              <a:solidFill>
                <a:srgbClr val="00B0F0"/>
              </a:solidFill>
              <a:latin typeface="Lato"/>
              <a:ea typeface="Lato"/>
              <a:cs typeface="Lato"/>
              <a:sym typeface="Lato"/>
            </a:endParaRPr>
          </a:p>
        </p:txBody>
      </p:sp>
      <p:pic>
        <p:nvPicPr>
          <p:cNvPr id="2" name="Google Shape;318;p39">
            <a:extLst>
              <a:ext uri="{FF2B5EF4-FFF2-40B4-BE49-F238E27FC236}">
                <a16:creationId xmlns:a16="http://schemas.microsoft.com/office/drawing/2014/main" id="{C35AEE0B-2098-DACF-F465-F0BDEDD3D7D8}"/>
              </a:ext>
            </a:extLst>
          </p:cNvPr>
          <p:cNvPicPr preferRelativeResize="0"/>
          <p:nvPr/>
        </p:nvPicPr>
        <p:blipFill>
          <a:blip r:embed="rId3">
            <a:alphaModFix/>
          </a:blip>
          <a:stretch>
            <a:fillRect/>
          </a:stretch>
        </p:blipFill>
        <p:spPr>
          <a:xfrm>
            <a:off x="763760" y="914588"/>
            <a:ext cx="7929863" cy="2222271"/>
          </a:xfrm>
          <a:prstGeom prst="rect">
            <a:avLst/>
          </a:prstGeom>
          <a:noFill/>
          <a:ln>
            <a:noFill/>
          </a:ln>
        </p:spPr>
      </p:pic>
      <p:cxnSp>
        <p:nvCxnSpPr>
          <p:cNvPr id="3" name="Google Shape;292;p35">
            <a:extLst>
              <a:ext uri="{FF2B5EF4-FFF2-40B4-BE49-F238E27FC236}">
                <a16:creationId xmlns:a16="http://schemas.microsoft.com/office/drawing/2014/main" id="{9BA36357-E93E-27CF-F03D-99675BC34EFC}"/>
              </a:ext>
            </a:extLst>
          </p:cNvPr>
          <p:cNvCxnSpPr>
            <a:cxnSpLocks/>
          </p:cNvCxnSpPr>
          <p:nvPr/>
        </p:nvCxnSpPr>
        <p:spPr>
          <a:xfrm>
            <a:off x="112886" y="1382467"/>
            <a:ext cx="650874" cy="0"/>
          </a:xfrm>
          <a:prstGeom prst="straightConnector1">
            <a:avLst/>
          </a:prstGeom>
          <a:noFill/>
          <a:ln w="76200" cap="flat" cmpd="sng">
            <a:solidFill>
              <a:srgbClr val="FF0000"/>
            </a:solidFill>
            <a:prstDash val="solid"/>
            <a:round/>
            <a:headEnd type="none" w="med" len="med"/>
            <a:tailEnd type="triangle" w="med" len="med"/>
          </a:ln>
        </p:spPr>
      </p:cxnSp>
      <p:sp>
        <p:nvSpPr>
          <p:cNvPr id="8" name="CuadroTexto 7">
            <a:extLst>
              <a:ext uri="{FF2B5EF4-FFF2-40B4-BE49-F238E27FC236}">
                <a16:creationId xmlns:a16="http://schemas.microsoft.com/office/drawing/2014/main" id="{C32177A3-453B-28A6-DB00-35464A6E3412}"/>
              </a:ext>
            </a:extLst>
          </p:cNvPr>
          <p:cNvSpPr txBox="1"/>
          <p:nvPr/>
        </p:nvSpPr>
        <p:spPr>
          <a:xfrm>
            <a:off x="763764" y="3177798"/>
            <a:ext cx="7616471" cy="380425"/>
          </a:xfrm>
          <a:prstGeom prst="rect">
            <a:avLst/>
          </a:prstGeom>
          <a:noFill/>
        </p:spPr>
        <p:txBody>
          <a:bodyPr wrap="square">
            <a:spAutoFit/>
          </a:bodyPr>
          <a:lstStyle/>
          <a:p>
            <a:pPr marL="0" lvl="0" indent="0" algn="just" rtl="0">
              <a:lnSpc>
                <a:spcPct val="115000"/>
              </a:lnSpc>
              <a:spcBef>
                <a:spcPts val="0"/>
              </a:spcBef>
              <a:spcAft>
                <a:spcPts val="0"/>
              </a:spcAft>
              <a:buNone/>
            </a:pPr>
            <a:r>
              <a:rPr lang="es-ES" sz="1800" dirty="0">
                <a:solidFill>
                  <a:schemeClr val="lt1"/>
                </a:solidFill>
                <a:latin typeface="Lato"/>
                <a:ea typeface="Lato"/>
                <a:cs typeface="Lato"/>
                <a:sym typeface="Lato"/>
              </a:rPr>
              <a:t>Refrescamos la web de </a:t>
            </a:r>
            <a:r>
              <a:rPr lang="es-ES" sz="1800" dirty="0" err="1">
                <a:solidFill>
                  <a:schemeClr val="lt1"/>
                </a:solidFill>
                <a:latin typeface="Lato"/>
                <a:ea typeface="Lato"/>
                <a:cs typeface="Lato"/>
                <a:sym typeface="Lato"/>
              </a:rPr>
              <a:t>Github</a:t>
            </a:r>
            <a:r>
              <a:rPr lang="es-ES" sz="1800" dirty="0">
                <a:solidFill>
                  <a:schemeClr val="lt1"/>
                </a:solidFill>
                <a:latin typeface="Lato"/>
                <a:ea typeface="Lato"/>
                <a:cs typeface="Lato"/>
                <a:sym typeface="Lato"/>
              </a:rPr>
              <a:t> a ver qué pasa… Y… ¡ </a:t>
            </a:r>
            <a:r>
              <a:rPr lang="es-ES" sz="1800" dirty="0" err="1">
                <a:solidFill>
                  <a:schemeClr val="lt1"/>
                </a:solidFill>
                <a:latin typeface="Lato"/>
                <a:ea typeface="Lato"/>
                <a:cs typeface="Lato"/>
                <a:sym typeface="Lato"/>
              </a:rPr>
              <a:t>voilá</a:t>
            </a:r>
            <a:r>
              <a:rPr lang="es-ES" sz="1800" dirty="0">
                <a:solidFill>
                  <a:schemeClr val="lt1"/>
                </a:solidFill>
                <a:latin typeface="Lato"/>
                <a:ea typeface="Lato"/>
                <a:cs typeface="Lato"/>
                <a:sym typeface="Lato"/>
              </a:rPr>
              <a:t> !!!  </a:t>
            </a:r>
          </a:p>
        </p:txBody>
      </p:sp>
      <p:pic>
        <p:nvPicPr>
          <p:cNvPr id="5" name="Imagen 4">
            <a:extLst>
              <a:ext uri="{FF2B5EF4-FFF2-40B4-BE49-F238E27FC236}">
                <a16:creationId xmlns:a16="http://schemas.microsoft.com/office/drawing/2014/main" id="{5A664F84-1951-ED79-2DB8-07928066620C}"/>
              </a:ext>
            </a:extLst>
          </p:cNvPr>
          <p:cNvPicPr>
            <a:picLocks noChangeAspect="1"/>
          </p:cNvPicPr>
          <p:nvPr/>
        </p:nvPicPr>
        <p:blipFill>
          <a:blip r:embed="rId4"/>
          <a:stretch>
            <a:fillRect/>
          </a:stretch>
        </p:blipFill>
        <p:spPr>
          <a:xfrm>
            <a:off x="0" y="3640100"/>
            <a:ext cx="9144000" cy="1470355"/>
          </a:xfrm>
          <a:prstGeom prst="rect">
            <a:avLst/>
          </a:prstGeom>
        </p:spPr>
      </p:pic>
      <p:sp>
        <p:nvSpPr>
          <p:cNvPr id="7" name="CuadroTexto 6">
            <a:extLst>
              <a:ext uri="{FF2B5EF4-FFF2-40B4-BE49-F238E27FC236}">
                <a16:creationId xmlns:a16="http://schemas.microsoft.com/office/drawing/2014/main" id="{EE296FED-7CB5-5607-4826-7BAD35506A8A}"/>
              </a:ext>
            </a:extLst>
          </p:cNvPr>
          <p:cNvSpPr txBox="1"/>
          <p:nvPr/>
        </p:nvSpPr>
        <p:spPr>
          <a:xfrm>
            <a:off x="112886" y="4264035"/>
            <a:ext cx="9031113" cy="832513"/>
          </a:xfrm>
          <a:prstGeom prst="rect">
            <a:avLst/>
          </a:prstGeom>
          <a:noFill/>
          <a:ln w="28575">
            <a:solidFill>
              <a:srgbClr val="FF0000"/>
            </a:solidFill>
          </a:ln>
        </p:spPr>
        <p:txBody>
          <a:bodyPr wrap="square" rtlCol="0">
            <a:spAutoFit/>
          </a:bodyPr>
          <a:lstStyle/>
          <a:p>
            <a:endParaRPr lang="es-A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1"/>
          <p:cNvSpPr txBox="1"/>
          <p:nvPr/>
        </p:nvSpPr>
        <p:spPr>
          <a:xfrm>
            <a:off x="411000" y="884782"/>
            <a:ext cx="4161000" cy="433961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b="1" dirty="0">
                <a:solidFill>
                  <a:srgbClr val="FFFF00"/>
                </a:solidFill>
                <a:latin typeface="Lato"/>
                <a:ea typeface="Lato"/>
                <a:cs typeface="Lato"/>
                <a:sym typeface="Lato"/>
              </a:rPr>
              <a:t>Para crear repo y subirlo por primera vez:</a:t>
            </a:r>
            <a:r>
              <a:rPr lang="es-419" sz="1800" b="1" dirty="0">
                <a:solidFill>
                  <a:srgbClr val="00B0F0"/>
                </a:solidFill>
                <a:latin typeface="Lato"/>
                <a:ea typeface="Lato"/>
                <a:cs typeface="Lato"/>
                <a:sym typeface="Lato"/>
              </a:rPr>
              <a:t> </a:t>
            </a:r>
            <a:endParaRPr sz="1800" b="1" dirty="0">
              <a:solidFill>
                <a:srgbClr val="00B0F0"/>
              </a:solidFill>
              <a:latin typeface="Lato"/>
              <a:ea typeface="Lato"/>
              <a:cs typeface="Lato"/>
              <a:sym typeface="Lato"/>
            </a:endParaRPr>
          </a:p>
          <a:p>
            <a:pPr marL="457200" lvl="0" indent="-323850" algn="l" rtl="0">
              <a:spcBef>
                <a:spcPts val="0"/>
              </a:spcBef>
              <a:spcAft>
                <a:spcPts val="0"/>
              </a:spcAft>
              <a:buClr>
                <a:srgbClr val="E69138"/>
              </a:buClr>
              <a:buSzPts val="1500"/>
              <a:buFont typeface="Lato"/>
              <a:buChar char="-"/>
            </a:pPr>
            <a:r>
              <a:rPr lang="es-419" sz="1800" dirty="0" err="1">
                <a:solidFill>
                  <a:srgbClr val="00B0F0"/>
                </a:solidFill>
                <a:latin typeface="Lato"/>
                <a:ea typeface="Lato"/>
                <a:cs typeface="Lato"/>
                <a:sym typeface="Lato"/>
              </a:rPr>
              <a:t>git</a:t>
            </a:r>
            <a:r>
              <a:rPr lang="es-419" sz="1800" dirty="0">
                <a:solidFill>
                  <a:srgbClr val="00B0F0"/>
                </a:solidFill>
                <a:latin typeface="Lato"/>
                <a:ea typeface="Lato"/>
                <a:cs typeface="Lato"/>
                <a:sym typeface="Lato"/>
              </a:rPr>
              <a:t> </a:t>
            </a:r>
            <a:r>
              <a:rPr lang="es-419" sz="1800" dirty="0" err="1">
                <a:solidFill>
                  <a:srgbClr val="00B0F0"/>
                </a:solidFill>
                <a:latin typeface="Lato"/>
                <a:ea typeface="Lato"/>
                <a:cs typeface="Lato"/>
                <a:sym typeface="Lato"/>
              </a:rPr>
              <a:t>init</a:t>
            </a:r>
            <a:endParaRPr sz="1800" dirty="0">
              <a:solidFill>
                <a:srgbClr val="00B0F0"/>
              </a:solidFill>
              <a:latin typeface="Lato"/>
              <a:ea typeface="Lato"/>
              <a:cs typeface="Lato"/>
              <a:sym typeface="Lato"/>
            </a:endParaRPr>
          </a:p>
          <a:p>
            <a:pPr marL="457200" lvl="0" indent="-323850" algn="l" rtl="0">
              <a:spcBef>
                <a:spcPts val="0"/>
              </a:spcBef>
              <a:spcAft>
                <a:spcPts val="0"/>
              </a:spcAft>
              <a:buClr>
                <a:srgbClr val="E69138"/>
              </a:buClr>
              <a:buSzPts val="1500"/>
              <a:buFont typeface="Lato"/>
              <a:buChar char="-"/>
            </a:pPr>
            <a:r>
              <a:rPr lang="es-419" sz="1800" dirty="0" err="1">
                <a:solidFill>
                  <a:srgbClr val="00B0F0"/>
                </a:solidFill>
                <a:latin typeface="Lato"/>
                <a:ea typeface="Lato"/>
                <a:cs typeface="Lato"/>
                <a:sym typeface="Lato"/>
              </a:rPr>
              <a:t>git</a:t>
            </a:r>
            <a:r>
              <a:rPr lang="es-419" sz="1800" dirty="0">
                <a:solidFill>
                  <a:srgbClr val="00B0F0"/>
                </a:solidFill>
                <a:latin typeface="Lato"/>
                <a:ea typeface="Lato"/>
                <a:cs typeface="Lato"/>
                <a:sym typeface="Lato"/>
              </a:rPr>
              <a:t> </a:t>
            </a:r>
            <a:r>
              <a:rPr lang="es-419" sz="1800" dirty="0" err="1">
                <a:solidFill>
                  <a:srgbClr val="00B0F0"/>
                </a:solidFill>
                <a:latin typeface="Lato"/>
                <a:ea typeface="Lato"/>
                <a:cs typeface="Lato"/>
                <a:sym typeface="Lato"/>
              </a:rPr>
              <a:t>add</a:t>
            </a:r>
            <a:r>
              <a:rPr lang="es-419" sz="1800" dirty="0">
                <a:solidFill>
                  <a:srgbClr val="00B0F0"/>
                </a:solidFill>
                <a:latin typeface="Lato"/>
                <a:ea typeface="Lato"/>
                <a:cs typeface="Lato"/>
                <a:sym typeface="Lato"/>
              </a:rPr>
              <a:t> .</a:t>
            </a:r>
            <a:endParaRPr sz="1800" dirty="0">
              <a:solidFill>
                <a:srgbClr val="00B0F0"/>
              </a:solidFill>
              <a:latin typeface="Lato"/>
              <a:ea typeface="Lato"/>
              <a:cs typeface="Lato"/>
              <a:sym typeface="Lato"/>
            </a:endParaRPr>
          </a:p>
          <a:p>
            <a:pPr marL="457200" lvl="0" indent="-323850" algn="l" rtl="0">
              <a:spcBef>
                <a:spcPts val="0"/>
              </a:spcBef>
              <a:spcAft>
                <a:spcPts val="0"/>
              </a:spcAft>
              <a:buClr>
                <a:srgbClr val="E69138"/>
              </a:buClr>
              <a:buSzPts val="1500"/>
              <a:buFont typeface="Lato"/>
              <a:buChar char="-"/>
            </a:pPr>
            <a:r>
              <a:rPr lang="es-419" sz="1800" dirty="0" err="1">
                <a:solidFill>
                  <a:srgbClr val="00B0F0"/>
                </a:solidFill>
                <a:latin typeface="Lato"/>
                <a:ea typeface="Lato"/>
                <a:cs typeface="Lato"/>
                <a:sym typeface="Lato"/>
              </a:rPr>
              <a:t>git</a:t>
            </a:r>
            <a:r>
              <a:rPr lang="es-419" sz="1800" dirty="0">
                <a:solidFill>
                  <a:srgbClr val="00B0F0"/>
                </a:solidFill>
                <a:latin typeface="Lato"/>
                <a:ea typeface="Lato"/>
                <a:cs typeface="Lato"/>
                <a:sym typeface="Lato"/>
              </a:rPr>
              <a:t> status</a:t>
            </a:r>
            <a:endParaRPr sz="1800" dirty="0">
              <a:solidFill>
                <a:srgbClr val="00B0F0"/>
              </a:solidFill>
              <a:latin typeface="Lato"/>
              <a:ea typeface="Lato"/>
              <a:cs typeface="Lato"/>
              <a:sym typeface="Lato"/>
            </a:endParaRPr>
          </a:p>
          <a:p>
            <a:pPr marL="457200" lvl="0" indent="-323850" algn="l" rtl="0">
              <a:spcBef>
                <a:spcPts val="0"/>
              </a:spcBef>
              <a:spcAft>
                <a:spcPts val="0"/>
              </a:spcAft>
              <a:buClr>
                <a:srgbClr val="E69138"/>
              </a:buClr>
              <a:buSzPts val="1500"/>
              <a:buFont typeface="Lato"/>
              <a:buChar char="-"/>
            </a:pPr>
            <a:r>
              <a:rPr lang="es-419" sz="1800" dirty="0" err="1">
                <a:solidFill>
                  <a:srgbClr val="00B0F0"/>
                </a:solidFill>
                <a:latin typeface="Lato"/>
                <a:ea typeface="Lato"/>
                <a:cs typeface="Lato"/>
                <a:sym typeface="Lato"/>
              </a:rPr>
              <a:t>git</a:t>
            </a:r>
            <a:r>
              <a:rPr lang="es-419" sz="1800" dirty="0">
                <a:solidFill>
                  <a:srgbClr val="00B0F0"/>
                </a:solidFill>
                <a:latin typeface="Lato"/>
                <a:ea typeface="Lato"/>
                <a:cs typeface="Lato"/>
                <a:sym typeface="Lato"/>
              </a:rPr>
              <a:t> </a:t>
            </a:r>
            <a:r>
              <a:rPr lang="es-419" sz="1800" dirty="0" err="1">
                <a:solidFill>
                  <a:srgbClr val="00B0F0"/>
                </a:solidFill>
                <a:latin typeface="Lato"/>
                <a:ea typeface="Lato"/>
                <a:cs typeface="Lato"/>
                <a:sym typeface="Lato"/>
              </a:rPr>
              <a:t>commit</a:t>
            </a:r>
            <a:r>
              <a:rPr lang="es-419" sz="1800" dirty="0">
                <a:solidFill>
                  <a:srgbClr val="00B0F0"/>
                </a:solidFill>
                <a:latin typeface="Lato"/>
                <a:ea typeface="Lato"/>
                <a:cs typeface="Lato"/>
                <a:sym typeface="Lato"/>
              </a:rPr>
              <a:t> -m “Mi primer </a:t>
            </a:r>
            <a:r>
              <a:rPr lang="es-419" sz="1800" dirty="0" err="1">
                <a:solidFill>
                  <a:srgbClr val="00B0F0"/>
                </a:solidFill>
                <a:latin typeface="Lato"/>
                <a:ea typeface="Lato"/>
                <a:cs typeface="Lato"/>
                <a:sym typeface="Lato"/>
              </a:rPr>
              <a:t>commit</a:t>
            </a:r>
            <a:r>
              <a:rPr lang="es-419" sz="1800" dirty="0">
                <a:solidFill>
                  <a:srgbClr val="00B0F0"/>
                </a:solidFill>
                <a:latin typeface="Lato"/>
                <a:ea typeface="Lato"/>
                <a:cs typeface="Lato"/>
                <a:sym typeface="Lato"/>
              </a:rPr>
              <a:t>”</a:t>
            </a:r>
            <a:endParaRPr sz="1800" dirty="0">
              <a:solidFill>
                <a:srgbClr val="00B0F0"/>
              </a:solidFill>
              <a:latin typeface="Lato"/>
              <a:ea typeface="Lato"/>
              <a:cs typeface="Lato"/>
              <a:sym typeface="Lato"/>
            </a:endParaRPr>
          </a:p>
          <a:p>
            <a:pPr marL="457200" lvl="0" indent="-323850" algn="l" rtl="0">
              <a:spcBef>
                <a:spcPts val="0"/>
              </a:spcBef>
              <a:spcAft>
                <a:spcPts val="0"/>
              </a:spcAft>
              <a:buClr>
                <a:srgbClr val="E69138"/>
              </a:buClr>
              <a:buSzPts val="1500"/>
              <a:buFont typeface="Lato"/>
              <a:buChar char="-"/>
            </a:pPr>
            <a:r>
              <a:rPr lang="es-419" sz="1800" dirty="0" err="1">
                <a:solidFill>
                  <a:srgbClr val="00B0F0"/>
                </a:solidFill>
                <a:latin typeface="Lato"/>
                <a:ea typeface="Lato"/>
                <a:cs typeface="Lato"/>
                <a:sym typeface="Lato"/>
              </a:rPr>
              <a:t>git</a:t>
            </a:r>
            <a:r>
              <a:rPr lang="es-419" sz="1800" dirty="0">
                <a:solidFill>
                  <a:srgbClr val="00B0F0"/>
                </a:solidFill>
                <a:latin typeface="Lato"/>
                <a:ea typeface="Lato"/>
                <a:cs typeface="Lato"/>
                <a:sym typeface="Lato"/>
              </a:rPr>
              <a:t> </a:t>
            </a:r>
            <a:r>
              <a:rPr lang="es-419" sz="1800" dirty="0" err="1">
                <a:solidFill>
                  <a:srgbClr val="00B0F0"/>
                </a:solidFill>
                <a:latin typeface="Lato"/>
                <a:ea typeface="Lato"/>
                <a:cs typeface="Lato"/>
                <a:sym typeface="Lato"/>
              </a:rPr>
              <a:t>branch</a:t>
            </a:r>
            <a:r>
              <a:rPr lang="es-419" sz="1800" dirty="0">
                <a:solidFill>
                  <a:srgbClr val="00B0F0"/>
                </a:solidFill>
                <a:latin typeface="Lato"/>
                <a:ea typeface="Lato"/>
                <a:cs typeface="Lato"/>
                <a:sym typeface="Lato"/>
              </a:rPr>
              <a:t> -m </a:t>
            </a:r>
            <a:r>
              <a:rPr lang="es-419" sz="1800" dirty="0" err="1">
                <a:solidFill>
                  <a:srgbClr val="00B0F0"/>
                </a:solidFill>
                <a:latin typeface="Lato"/>
                <a:ea typeface="Lato"/>
                <a:cs typeface="Lato"/>
                <a:sym typeface="Lato"/>
              </a:rPr>
              <a:t>main</a:t>
            </a:r>
            <a:endParaRPr sz="1800" dirty="0">
              <a:solidFill>
                <a:srgbClr val="00B0F0"/>
              </a:solidFill>
              <a:latin typeface="Lato"/>
              <a:ea typeface="Lato"/>
              <a:cs typeface="Lato"/>
              <a:sym typeface="Lato"/>
            </a:endParaRPr>
          </a:p>
          <a:p>
            <a:pPr marL="457200" lvl="0" indent="-323850" algn="l" rtl="0">
              <a:spcBef>
                <a:spcPts val="0"/>
              </a:spcBef>
              <a:spcAft>
                <a:spcPts val="0"/>
              </a:spcAft>
              <a:buClr>
                <a:srgbClr val="E69138"/>
              </a:buClr>
              <a:buSzPts val="1500"/>
              <a:buFont typeface="Lato"/>
              <a:buChar char="-"/>
            </a:pPr>
            <a:r>
              <a:rPr lang="es-419" sz="1800" dirty="0" err="1">
                <a:solidFill>
                  <a:srgbClr val="00B0F0"/>
                </a:solidFill>
                <a:latin typeface="Lato"/>
                <a:ea typeface="Lato"/>
                <a:cs typeface="Lato"/>
                <a:sym typeface="Lato"/>
              </a:rPr>
              <a:t>git</a:t>
            </a:r>
            <a:r>
              <a:rPr lang="es-419" sz="1800" dirty="0">
                <a:solidFill>
                  <a:srgbClr val="00B0F0"/>
                </a:solidFill>
                <a:latin typeface="Lato"/>
                <a:ea typeface="Lato"/>
                <a:cs typeface="Lato"/>
                <a:sym typeface="Lato"/>
              </a:rPr>
              <a:t> remote </a:t>
            </a:r>
            <a:r>
              <a:rPr lang="es-419" sz="1800" dirty="0" err="1">
                <a:solidFill>
                  <a:srgbClr val="00B0F0"/>
                </a:solidFill>
                <a:latin typeface="Lato"/>
                <a:ea typeface="Lato"/>
                <a:cs typeface="Lato"/>
                <a:sym typeface="Lato"/>
              </a:rPr>
              <a:t>add</a:t>
            </a:r>
            <a:r>
              <a:rPr lang="es-419" sz="1800" dirty="0">
                <a:solidFill>
                  <a:srgbClr val="00B0F0"/>
                </a:solidFill>
                <a:latin typeface="Lato"/>
                <a:ea typeface="Lato"/>
                <a:cs typeface="Lato"/>
                <a:sym typeface="Lato"/>
              </a:rPr>
              <a:t> </a:t>
            </a:r>
            <a:r>
              <a:rPr lang="es-419" sz="1800" dirty="0" err="1">
                <a:solidFill>
                  <a:srgbClr val="00B0F0"/>
                </a:solidFill>
                <a:latin typeface="Lato"/>
                <a:ea typeface="Lato"/>
                <a:cs typeface="Lato"/>
                <a:sym typeface="Lato"/>
              </a:rPr>
              <a:t>origin</a:t>
            </a:r>
            <a:r>
              <a:rPr lang="es-419" sz="1800" dirty="0">
                <a:solidFill>
                  <a:srgbClr val="00B0F0"/>
                </a:solidFill>
                <a:latin typeface="Lato"/>
                <a:ea typeface="Lato"/>
                <a:cs typeface="Lato"/>
                <a:sym typeface="Lato"/>
              </a:rPr>
              <a:t> “</a:t>
            </a:r>
            <a:r>
              <a:rPr lang="es-419" sz="1800" dirty="0" err="1">
                <a:solidFill>
                  <a:srgbClr val="00B0F0"/>
                </a:solidFill>
                <a:latin typeface="Lato"/>
                <a:ea typeface="Lato"/>
                <a:cs typeface="Lato"/>
                <a:sym typeface="Lato"/>
              </a:rPr>
              <a:t>milink.git</a:t>
            </a:r>
            <a:r>
              <a:rPr lang="es-419" sz="1800" dirty="0">
                <a:solidFill>
                  <a:srgbClr val="00B0F0"/>
                </a:solidFill>
                <a:latin typeface="Lato"/>
                <a:ea typeface="Lato"/>
                <a:cs typeface="Lato"/>
                <a:sym typeface="Lato"/>
              </a:rPr>
              <a:t>”</a:t>
            </a:r>
            <a:endParaRPr sz="1800" dirty="0">
              <a:solidFill>
                <a:srgbClr val="00B0F0"/>
              </a:solidFill>
              <a:latin typeface="Lato"/>
              <a:ea typeface="Lato"/>
              <a:cs typeface="Lato"/>
              <a:sym typeface="Lato"/>
            </a:endParaRPr>
          </a:p>
          <a:p>
            <a:pPr marL="457200" lvl="0" indent="-323850" algn="l" rtl="0">
              <a:spcBef>
                <a:spcPts val="0"/>
              </a:spcBef>
              <a:spcAft>
                <a:spcPts val="0"/>
              </a:spcAft>
              <a:buClr>
                <a:srgbClr val="E69138"/>
              </a:buClr>
              <a:buSzPts val="1500"/>
              <a:buFont typeface="Lato"/>
              <a:buChar char="-"/>
            </a:pPr>
            <a:r>
              <a:rPr lang="es-419" sz="1800" dirty="0" err="1">
                <a:solidFill>
                  <a:srgbClr val="00B0F0"/>
                </a:solidFill>
                <a:latin typeface="Lato"/>
                <a:ea typeface="Lato"/>
                <a:cs typeface="Lato"/>
                <a:sym typeface="Lato"/>
              </a:rPr>
              <a:t>git</a:t>
            </a:r>
            <a:r>
              <a:rPr lang="es-419" sz="1800" dirty="0">
                <a:solidFill>
                  <a:srgbClr val="00B0F0"/>
                </a:solidFill>
                <a:latin typeface="Lato"/>
                <a:ea typeface="Lato"/>
                <a:cs typeface="Lato"/>
                <a:sym typeface="Lato"/>
              </a:rPr>
              <a:t> </a:t>
            </a:r>
            <a:r>
              <a:rPr lang="es-419" sz="1800" dirty="0" err="1">
                <a:solidFill>
                  <a:srgbClr val="00B0F0"/>
                </a:solidFill>
                <a:latin typeface="Lato"/>
                <a:ea typeface="Lato"/>
                <a:cs typeface="Lato"/>
                <a:sym typeface="Lato"/>
              </a:rPr>
              <a:t>push</a:t>
            </a:r>
            <a:r>
              <a:rPr lang="es-419" sz="1800" dirty="0">
                <a:solidFill>
                  <a:srgbClr val="00B0F0"/>
                </a:solidFill>
                <a:latin typeface="Lato"/>
                <a:ea typeface="Lato"/>
                <a:cs typeface="Lato"/>
                <a:sym typeface="Lato"/>
              </a:rPr>
              <a:t> -u </a:t>
            </a:r>
            <a:r>
              <a:rPr lang="es-419" sz="1800" dirty="0" err="1">
                <a:solidFill>
                  <a:srgbClr val="00B0F0"/>
                </a:solidFill>
                <a:latin typeface="Lato"/>
                <a:ea typeface="Lato"/>
                <a:cs typeface="Lato"/>
                <a:sym typeface="Lato"/>
              </a:rPr>
              <a:t>origin</a:t>
            </a:r>
            <a:endParaRPr sz="1800" dirty="0">
              <a:solidFill>
                <a:srgbClr val="00B0F0"/>
              </a:solidFill>
              <a:latin typeface="Lato"/>
              <a:ea typeface="Lato"/>
              <a:cs typeface="Lato"/>
              <a:sym typeface="Lato"/>
            </a:endParaRPr>
          </a:p>
          <a:p>
            <a:pPr marL="0" lvl="0" indent="0" algn="l" rtl="0">
              <a:spcBef>
                <a:spcPts val="0"/>
              </a:spcBef>
              <a:spcAft>
                <a:spcPts val="0"/>
              </a:spcAft>
              <a:buNone/>
            </a:pPr>
            <a:endParaRPr sz="1800" dirty="0">
              <a:solidFill>
                <a:srgbClr val="00B0F0"/>
              </a:solidFill>
              <a:latin typeface="Lato"/>
              <a:ea typeface="Lato"/>
              <a:cs typeface="Lato"/>
              <a:sym typeface="Lato"/>
            </a:endParaRPr>
          </a:p>
          <a:p>
            <a:pPr marL="0" lvl="0" indent="0" algn="l" rtl="0">
              <a:spcBef>
                <a:spcPts val="0"/>
              </a:spcBef>
              <a:spcAft>
                <a:spcPts val="0"/>
              </a:spcAft>
              <a:buNone/>
            </a:pPr>
            <a:r>
              <a:rPr lang="es-419" sz="1800" b="1" dirty="0">
                <a:solidFill>
                  <a:srgbClr val="FFFF00"/>
                </a:solidFill>
                <a:latin typeface="Lato"/>
                <a:ea typeface="Lato"/>
                <a:cs typeface="Lato"/>
                <a:sym typeface="Lato"/>
              </a:rPr>
              <a:t>Para subir solo cambios:</a:t>
            </a:r>
            <a:endParaRPr sz="1800" b="1" dirty="0">
              <a:solidFill>
                <a:srgbClr val="FFFF00"/>
              </a:solidFill>
              <a:latin typeface="Lato"/>
              <a:ea typeface="Lato"/>
              <a:cs typeface="Lato"/>
              <a:sym typeface="Lato"/>
            </a:endParaRPr>
          </a:p>
          <a:p>
            <a:pPr marL="457200" lvl="0" indent="-323850" algn="l" rtl="0">
              <a:spcBef>
                <a:spcPts val="0"/>
              </a:spcBef>
              <a:spcAft>
                <a:spcPts val="0"/>
              </a:spcAft>
              <a:buClr>
                <a:srgbClr val="E69138"/>
              </a:buClr>
              <a:buSzPts val="1500"/>
              <a:buFont typeface="Lato"/>
              <a:buChar char="-"/>
            </a:pPr>
            <a:r>
              <a:rPr lang="es-419" sz="1800" dirty="0" err="1">
                <a:solidFill>
                  <a:srgbClr val="00B0F0"/>
                </a:solidFill>
                <a:latin typeface="Lato"/>
                <a:ea typeface="Lato"/>
                <a:cs typeface="Lato"/>
                <a:sym typeface="Lato"/>
              </a:rPr>
              <a:t>git</a:t>
            </a:r>
            <a:r>
              <a:rPr lang="es-419" sz="1800" dirty="0">
                <a:solidFill>
                  <a:srgbClr val="00B0F0"/>
                </a:solidFill>
                <a:latin typeface="Lato"/>
                <a:ea typeface="Lato"/>
                <a:cs typeface="Lato"/>
                <a:sym typeface="Lato"/>
              </a:rPr>
              <a:t> </a:t>
            </a:r>
            <a:r>
              <a:rPr lang="es-419" sz="1800" dirty="0" err="1">
                <a:solidFill>
                  <a:srgbClr val="00B0F0"/>
                </a:solidFill>
                <a:latin typeface="Lato"/>
                <a:ea typeface="Lato"/>
                <a:cs typeface="Lato"/>
                <a:sym typeface="Lato"/>
              </a:rPr>
              <a:t>add</a:t>
            </a:r>
            <a:r>
              <a:rPr lang="es-419" sz="1800" dirty="0">
                <a:solidFill>
                  <a:srgbClr val="00B0F0"/>
                </a:solidFill>
                <a:latin typeface="Lato"/>
                <a:ea typeface="Lato"/>
                <a:cs typeface="Lato"/>
                <a:sym typeface="Lato"/>
              </a:rPr>
              <a:t> .</a:t>
            </a:r>
            <a:endParaRPr sz="1800" dirty="0">
              <a:solidFill>
                <a:srgbClr val="00B0F0"/>
              </a:solidFill>
              <a:latin typeface="Lato"/>
              <a:ea typeface="Lato"/>
              <a:cs typeface="Lato"/>
              <a:sym typeface="Lato"/>
            </a:endParaRPr>
          </a:p>
          <a:p>
            <a:pPr marL="457200" lvl="0" indent="-323850" algn="l" rtl="0">
              <a:spcBef>
                <a:spcPts val="0"/>
              </a:spcBef>
              <a:spcAft>
                <a:spcPts val="0"/>
              </a:spcAft>
              <a:buClr>
                <a:srgbClr val="E69138"/>
              </a:buClr>
              <a:buSzPts val="1500"/>
              <a:buFont typeface="Lato"/>
              <a:buChar char="-"/>
            </a:pPr>
            <a:r>
              <a:rPr lang="es-419" sz="1800" dirty="0" err="1">
                <a:solidFill>
                  <a:srgbClr val="00B0F0"/>
                </a:solidFill>
                <a:latin typeface="Lato"/>
                <a:ea typeface="Lato"/>
                <a:cs typeface="Lato"/>
                <a:sym typeface="Lato"/>
              </a:rPr>
              <a:t>git</a:t>
            </a:r>
            <a:r>
              <a:rPr lang="es-419" sz="1800" dirty="0">
                <a:solidFill>
                  <a:srgbClr val="00B0F0"/>
                </a:solidFill>
                <a:latin typeface="Lato"/>
                <a:ea typeface="Lato"/>
                <a:cs typeface="Lato"/>
                <a:sym typeface="Lato"/>
              </a:rPr>
              <a:t> status</a:t>
            </a:r>
            <a:endParaRPr sz="1800" dirty="0">
              <a:solidFill>
                <a:srgbClr val="00B0F0"/>
              </a:solidFill>
              <a:latin typeface="Lato"/>
              <a:ea typeface="Lato"/>
              <a:cs typeface="Lato"/>
              <a:sym typeface="Lato"/>
            </a:endParaRPr>
          </a:p>
          <a:p>
            <a:pPr marL="457200" lvl="0" indent="-323850" algn="l" rtl="0">
              <a:spcBef>
                <a:spcPts val="0"/>
              </a:spcBef>
              <a:spcAft>
                <a:spcPts val="0"/>
              </a:spcAft>
              <a:buClr>
                <a:srgbClr val="E69138"/>
              </a:buClr>
              <a:buSzPts val="1500"/>
              <a:buFont typeface="Lato"/>
              <a:buChar char="-"/>
            </a:pPr>
            <a:r>
              <a:rPr lang="es-419" sz="1800" dirty="0" err="1">
                <a:solidFill>
                  <a:srgbClr val="00B0F0"/>
                </a:solidFill>
                <a:latin typeface="Lato"/>
                <a:ea typeface="Lato"/>
                <a:cs typeface="Lato"/>
                <a:sym typeface="Lato"/>
              </a:rPr>
              <a:t>git</a:t>
            </a:r>
            <a:r>
              <a:rPr lang="es-419" sz="1800" dirty="0">
                <a:solidFill>
                  <a:srgbClr val="00B0F0"/>
                </a:solidFill>
                <a:latin typeface="Lato"/>
                <a:ea typeface="Lato"/>
                <a:cs typeface="Lato"/>
                <a:sym typeface="Lato"/>
              </a:rPr>
              <a:t> </a:t>
            </a:r>
            <a:r>
              <a:rPr lang="es-419" sz="1800" dirty="0" err="1">
                <a:solidFill>
                  <a:srgbClr val="00B0F0"/>
                </a:solidFill>
                <a:latin typeface="Lato"/>
                <a:ea typeface="Lato"/>
                <a:cs typeface="Lato"/>
                <a:sym typeface="Lato"/>
              </a:rPr>
              <a:t>commit</a:t>
            </a:r>
            <a:r>
              <a:rPr lang="es-419" sz="1800" dirty="0">
                <a:solidFill>
                  <a:srgbClr val="00B0F0"/>
                </a:solidFill>
                <a:latin typeface="Lato"/>
                <a:ea typeface="Lato"/>
                <a:cs typeface="Lato"/>
                <a:sym typeface="Lato"/>
              </a:rPr>
              <a:t> “Hola, soy un cambio”</a:t>
            </a:r>
            <a:endParaRPr sz="1800" dirty="0">
              <a:solidFill>
                <a:srgbClr val="00B0F0"/>
              </a:solidFill>
              <a:latin typeface="Lato"/>
              <a:ea typeface="Lato"/>
              <a:cs typeface="Lato"/>
              <a:sym typeface="Lato"/>
            </a:endParaRPr>
          </a:p>
          <a:p>
            <a:pPr marL="457200" lvl="0" indent="-323850" algn="l" rtl="0">
              <a:spcBef>
                <a:spcPts val="0"/>
              </a:spcBef>
              <a:spcAft>
                <a:spcPts val="0"/>
              </a:spcAft>
              <a:buClr>
                <a:srgbClr val="E69138"/>
              </a:buClr>
              <a:buSzPts val="1500"/>
              <a:buFont typeface="Lato"/>
              <a:buChar char="-"/>
            </a:pPr>
            <a:r>
              <a:rPr lang="es-419" sz="1800" dirty="0" err="1">
                <a:solidFill>
                  <a:srgbClr val="00B0F0"/>
                </a:solidFill>
                <a:latin typeface="Lato"/>
                <a:ea typeface="Lato"/>
                <a:cs typeface="Lato"/>
                <a:sym typeface="Lato"/>
              </a:rPr>
              <a:t>git</a:t>
            </a:r>
            <a:r>
              <a:rPr lang="es-419" sz="1800" dirty="0">
                <a:solidFill>
                  <a:srgbClr val="00B0F0"/>
                </a:solidFill>
                <a:latin typeface="Lato"/>
                <a:ea typeface="Lato"/>
                <a:cs typeface="Lato"/>
                <a:sym typeface="Lato"/>
              </a:rPr>
              <a:t> </a:t>
            </a:r>
            <a:r>
              <a:rPr lang="es-419" sz="1800" dirty="0" err="1">
                <a:solidFill>
                  <a:srgbClr val="00B0F0"/>
                </a:solidFill>
                <a:latin typeface="Lato"/>
                <a:ea typeface="Lato"/>
                <a:cs typeface="Lato"/>
                <a:sym typeface="Lato"/>
              </a:rPr>
              <a:t>push</a:t>
            </a:r>
            <a:r>
              <a:rPr lang="es-419" sz="1800" dirty="0">
                <a:solidFill>
                  <a:srgbClr val="00B0F0"/>
                </a:solidFill>
                <a:latin typeface="Lato"/>
                <a:ea typeface="Lato"/>
                <a:cs typeface="Lato"/>
                <a:sym typeface="Lato"/>
              </a:rPr>
              <a:t> -u </a:t>
            </a:r>
            <a:r>
              <a:rPr lang="es-419" sz="1800" dirty="0" err="1">
                <a:solidFill>
                  <a:srgbClr val="00B0F0"/>
                </a:solidFill>
                <a:latin typeface="Lato"/>
                <a:ea typeface="Lato"/>
                <a:cs typeface="Lato"/>
                <a:sym typeface="Lato"/>
              </a:rPr>
              <a:t>origin</a:t>
            </a:r>
            <a:endParaRPr sz="1800" dirty="0">
              <a:solidFill>
                <a:srgbClr val="00B0F0"/>
              </a:solidFill>
              <a:latin typeface="Lato"/>
              <a:ea typeface="Lato"/>
              <a:cs typeface="Lato"/>
              <a:sym typeface="Lato"/>
            </a:endParaRPr>
          </a:p>
        </p:txBody>
      </p:sp>
      <p:sp>
        <p:nvSpPr>
          <p:cNvPr id="334" name="Google Shape;334;p41"/>
          <p:cNvSpPr txBox="1"/>
          <p:nvPr/>
        </p:nvSpPr>
        <p:spPr>
          <a:xfrm>
            <a:off x="4877682" y="884782"/>
            <a:ext cx="3640800" cy="406262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1800" b="1" dirty="0">
                <a:solidFill>
                  <a:srgbClr val="FFFF00"/>
                </a:solidFill>
                <a:latin typeface="Lato"/>
                <a:ea typeface="Lato"/>
                <a:cs typeface="Lato"/>
                <a:sym typeface="Lato"/>
              </a:rPr>
              <a:t>Para clonar un repo:</a:t>
            </a:r>
            <a:endParaRPr sz="1800" b="1" dirty="0">
              <a:solidFill>
                <a:srgbClr val="00B0F0"/>
              </a:solidFill>
              <a:latin typeface="Lato"/>
              <a:ea typeface="Lato"/>
              <a:cs typeface="Lato"/>
              <a:sym typeface="Lato"/>
            </a:endParaRPr>
          </a:p>
          <a:p>
            <a:pPr marL="0" lvl="0" indent="0" algn="l" rtl="0">
              <a:spcBef>
                <a:spcPts val="0"/>
              </a:spcBef>
              <a:spcAft>
                <a:spcPts val="0"/>
              </a:spcAft>
              <a:buNone/>
            </a:pPr>
            <a:endParaRPr sz="1800" dirty="0">
              <a:solidFill>
                <a:srgbClr val="00B0F0"/>
              </a:solidFill>
              <a:latin typeface="Lato"/>
              <a:ea typeface="Lato"/>
              <a:cs typeface="Lato"/>
              <a:sym typeface="Lato"/>
            </a:endParaRPr>
          </a:p>
          <a:p>
            <a:pPr marL="457200" lvl="0" indent="-323850" algn="l" rtl="0">
              <a:spcBef>
                <a:spcPts val="0"/>
              </a:spcBef>
              <a:spcAft>
                <a:spcPts val="0"/>
              </a:spcAft>
              <a:buClr>
                <a:srgbClr val="E69138"/>
              </a:buClr>
              <a:buSzPts val="1500"/>
              <a:buFont typeface="Lato"/>
              <a:buChar char="-"/>
            </a:pPr>
            <a:r>
              <a:rPr lang="es-419" sz="1800" dirty="0" err="1">
                <a:solidFill>
                  <a:srgbClr val="00B0F0"/>
                </a:solidFill>
                <a:latin typeface="Lato"/>
                <a:ea typeface="Lato"/>
                <a:cs typeface="Lato"/>
                <a:sym typeface="Lato"/>
              </a:rPr>
              <a:t>git</a:t>
            </a:r>
            <a:r>
              <a:rPr lang="es-419" sz="1800" dirty="0">
                <a:solidFill>
                  <a:srgbClr val="00B0F0"/>
                </a:solidFill>
                <a:latin typeface="Lato"/>
                <a:ea typeface="Lato"/>
                <a:cs typeface="Lato"/>
                <a:sym typeface="Lato"/>
              </a:rPr>
              <a:t> clone “</a:t>
            </a:r>
            <a:r>
              <a:rPr lang="es-419" sz="1800" dirty="0" err="1">
                <a:solidFill>
                  <a:srgbClr val="00B0F0"/>
                </a:solidFill>
                <a:latin typeface="Lato"/>
                <a:ea typeface="Lato"/>
                <a:cs typeface="Lato"/>
                <a:sym typeface="Lato"/>
              </a:rPr>
              <a:t>link.git</a:t>
            </a:r>
            <a:r>
              <a:rPr lang="es-419" sz="1800" dirty="0">
                <a:solidFill>
                  <a:srgbClr val="00B0F0"/>
                </a:solidFill>
                <a:latin typeface="Lato"/>
                <a:ea typeface="Lato"/>
                <a:cs typeface="Lato"/>
                <a:sym typeface="Lato"/>
              </a:rPr>
              <a:t>”</a:t>
            </a:r>
            <a:endParaRPr sz="1800" dirty="0">
              <a:solidFill>
                <a:srgbClr val="00B0F0"/>
              </a:solidFill>
              <a:latin typeface="Lato"/>
              <a:ea typeface="Lato"/>
              <a:cs typeface="Lato"/>
              <a:sym typeface="Lato"/>
            </a:endParaRPr>
          </a:p>
          <a:p>
            <a:pPr marL="0" lvl="0" indent="0" algn="l" rtl="0">
              <a:spcBef>
                <a:spcPts val="0"/>
              </a:spcBef>
              <a:spcAft>
                <a:spcPts val="0"/>
              </a:spcAft>
              <a:buNone/>
            </a:pPr>
            <a:endParaRPr sz="1800" dirty="0">
              <a:solidFill>
                <a:schemeClr val="lt1"/>
              </a:solidFill>
              <a:latin typeface="Lato"/>
              <a:ea typeface="Lato"/>
              <a:cs typeface="Lato"/>
              <a:sym typeface="Lato"/>
            </a:endParaRPr>
          </a:p>
          <a:p>
            <a:pPr marL="0" lvl="0" indent="0" algn="l" rtl="0">
              <a:spcBef>
                <a:spcPts val="0"/>
              </a:spcBef>
              <a:spcAft>
                <a:spcPts val="0"/>
              </a:spcAft>
              <a:buNone/>
            </a:pPr>
            <a:endParaRPr lang="es-419" sz="1800" dirty="0">
              <a:solidFill>
                <a:schemeClr val="lt1"/>
              </a:solidFill>
              <a:latin typeface="Lato"/>
              <a:ea typeface="Lato"/>
              <a:cs typeface="Lato"/>
              <a:sym typeface="Lato"/>
            </a:endParaRPr>
          </a:p>
          <a:p>
            <a:pPr marL="0" lvl="0" indent="0" algn="l" rtl="0">
              <a:spcBef>
                <a:spcPts val="0"/>
              </a:spcBef>
              <a:spcAft>
                <a:spcPts val="0"/>
              </a:spcAft>
              <a:buNone/>
            </a:pPr>
            <a:r>
              <a:rPr lang="es-419" sz="1800" b="1" dirty="0">
                <a:solidFill>
                  <a:srgbClr val="FFFF00"/>
                </a:solidFill>
                <a:latin typeface="Lato"/>
                <a:ea typeface="Lato"/>
                <a:cs typeface="Lato"/>
                <a:sym typeface="Lato"/>
              </a:rPr>
              <a:t>Para traer cambios remotos de un repo que tengo desactualizado en el local:</a:t>
            </a:r>
            <a:endParaRPr lang="es-419" sz="1800" b="1" dirty="0">
              <a:solidFill>
                <a:srgbClr val="00B0F0"/>
              </a:solidFill>
              <a:latin typeface="Lato"/>
              <a:ea typeface="Lato"/>
              <a:cs typeface="Lato"/>
              <a:sym typeface="Lato"/>
            </a:endParaRPr>
          </a:p>
          <a:p>
            <a:pPr marL="0" lvl="0" indent="0" algn="l" rtl="0">
              <a:spcBef>
                <a:spcPts val="0"/>
              </a:spcBef>
              <a:spcAft>
                <a:spcPts val="0"/>
              </a:spcAft>
              <a:buNone/>
            </a:pPr>
            <a:endParaRPr sz="1800" b="1" dirty="0">
              <a:solidFill>
                <a:srgbClr val="00B0F0"/>
              </a:solidFill>
              <a:latin typeface="Lato"/>
              <a:ea typeface="Lato"/>
              <a:cs typeface="Lato"/>
              <a:sym typeface="Lato"/>
            </a:endParaRPr>
          </a:p>
          <a:p>
            <a:pPr marL="457200" lvl="0" indent="-323850" algn="l" rtl="0">
              <a:spcBef>
                <a:spcPts val="0"/>
              </a:spcBef>
              <a:spcAft>
                <a:spcPts val="0"/>
              </a:spcAft>
              <a:buClr>
                <a:srgbClr val="E69138"/>
              </a:buClr>
              <a:buSzPts val="1500"/>
              <a:buFont typeface="Lato"/>
              <a:buChar char="-"/>
            </a:pPr>
            <a:r>
              <a:rPr lang="es-419" sz="1800" dirty="0" err="1">
                <a:solidFill>
                  <a:srgbClr val="00B0F0"/>
                </a:solidFill>
                <a:latin typeface="Lato"/>
                <a:ea typeface="Lato"/>
                <a:cs typeface="Lato"/>
                <a:sym typeface="Lato"/>
              </a:rPr>
              <a:t>git</a:t>
            </a:r>
            <a:r>
              <a:rPr lang="es-419" sz="1800" dirty="0">
                <a:solidFill>
                  <a:srgbClr val="00B0F0"/>
                </a:solidFill>
                <a:latin typeface="Lato"/>
                <a:ea typeface="Lato"/>
                <a:cs typeface="Lato"/>
                <a:sym typeface="Lato"/>
              </a:rPr>
              <a:t> </a:t>
            </a:r>
            <a:r>
              <a:rPr lang="es-419" sz="1800" dirty="0" err="1">
                <a:solidFill>
                  <a:srgbClr val="00B0F0"/>
                </a:solidFill>
                <a:latin typeface="Lato"/>
                <a:ea typeface="Lato"/>
                <a:cs typeface="Lato"/>
                <a:sym typeface="Lato"/>
              </a:rPr>
              <a:t>pull</a:t>
            </a:r>
            <a:endParaRPr sz="1800" dirty="0">
              <a:solidFill>
                <a:srgbClr val="00B0F0"/>
              </a:solidFill>
              <a:latin typeface="Lato"/>
              <a:ea typeface="Lato"/>
              <a:cs typeface="Lato"/>
              <a:sym typeface="Lato"/>
            </a:endParaRPr>
          </a:p>
          <a:p>
            <a:pPr marL="0" lvl="0" indent="0" algn="l" rtl="0">
              <a:spcBef>
                <a:spcPts val="0"/>
              </a:spcBef>
              <a:spcAft>
                <a:spcPts val="0"/>
              </a:spcAft>
              <a:buNone/>
            </a:pPr>
            <a:endParaRPr sz="1800" dirty="0">
              <a:solidFill>
                <a:schemeClr val="lt1"/>
              </a:solidFill>
              <a:latin typeface="Lato"/>
              <a:ea typeface="Lato"/>
              <a:cs typeface="Lato"/>
              <a:sym typeface="Lato"/>
            </a:endParaRPr>
          </a:p>
          <a:p>
            <a:pPr marL="0" lvl="0" indent="0" algn="l" rtl="0">
              <a:spcBef>
                <a:spcPts val="0"/>
              </a:spcBef>
              <a:spcAft>
                <a:spcPts val="0"/>
              </a:spcAft>
              <a:buNone/>
            </a:pPr>
            <a:r>
              <a:rPr lang="es-419" sz="1800" b="1" dirty="0">
                <a:solidFill>
                  <a:srgbClr val="FFFF00"/>
                </a:solidFill>
                <a:latin typeface="Lato"/>
                <a:ea typeface="Lato"/>
                <a:cs typeface="Lato"/>
                <a:sym typeface="Lato"/>
              </a:rPr>
              <a:t>Para crear ramas:</a:t>
            </a:r>
            <a:endParaRPr sz="1800" b="1" dirty="0">
              <a:solidFill>
                <a:srgbClr val="00B0F0"/>
              </a:solidFill>
              <a:latin typeface="Lato"/>
              <a:ea typeface="Lato"/>
              <a:cs typeface="Lato"/>
              <a:sym typeface="Lato"/>
            </a:endParaRPr>
          </a:p>
          <a:p>
            <a:pPr marL="457200" lvl="0" indent="-323850" algn="l" rtl="0">
              <a:spcBef>
                <a:spcPts val="0"/>
              </a:spcBef>
              <a:spcAft>
                <a:spcPts val="0"/>
              </a:spcAft>
              <a:buClr>
                <a:srgbClr val="E69138"/>
              </a:buClr>
              <a:buSzPts val="1500"/>
              <a:buFont typeface="Lato"/>
              <a:buChar char="-"/>
            </a:pPr>
            <a:endParaRPr lang="es-419" sz="1800" dirty="0">
              <a:solidFill>
                <a:srgbClr val="00B0F0"/>
              </a:solidFill>
              <a:latin typeface="Lato"/>
              <a:ea typeface="Lato"/>
              <a:cs typeface="Lato"/>
              <a:sym typeface="Lato"/>
            </a:endParaRPr>
          </a:p>
          <a:p>
            <a:pPr marL="457200" lvl="0" indent="-323850" algn="l" rtl="0">
              <a:spcBef>
                <a:spcPts val="0"/>
              </a:spcBef>
              <a:spcAft>
                <a:spcPts val="0"/>
              </a:spcAft>
              <a:buClr>
                <a:srgbClr val="E69138"/>
              </a:buClr>
              <a:buSzPts val="1500"/>
              <a:buFont typeface="Lato"/>
              <a:buChar char="-"/>
            </a:pPr>
            <a:r>
              <a:rPr lang="es-419" sz="1800" dirty="0" err="1">
                <a:solidFill>
                  <a:srgbClr val="00B0F0"/>
                </a:solidFill>
                <a:latin typeface="Lato"/>
                <a:ea typeface="Lato"/>
                <a:cs typeface="Lato"/>
                <a:sym typeface="Lato"/>
              </a:rPr>
              <a:t>git</a:t>
            </a:r>
            <a:r>
              <a:rPr lang="es-419" sz="1800" dirty="0">
                <a:solidFill>
                  <a:srgbClr val="00B0F0"/>
                </a:solidFill>
                <a:latin typeface="Lato"/>
                <a:ea typeface="Lato"/>
                <a:cs typeface="Lato"/>
                <a:sym typeface="Lato"/>
              </a:rPr>
              <a:t> </a:t>
            </a:r>
            <a:r>
              <a:rPr lang="es-419" sz="1800" dirty="0" err="1">
                <a:solidFill>
                  <a:srgbClr val="00B0F0"/>
                </a:solidFill>
                <a:latin typeface="Lato"/>
                <a:ea typeface="Lato"/>
                <a:cs typeface="Lato"/>
                <a:sym typeface="Lato"/>
              </a:rPr>
              <a:t>branch</a:t>
            </a:r>
            <a:r>
              <a:rPr lang="es-419" sz="1800" dirty="0">
                <a:solidFill>
                  <a:srgbClr val="00B0F0"/>
                </a:solidFill>
                <a:latin typeface="Lato"/>
                <a:ea typeface="Lato"/>
                <a:cs typeface="Lato"/>
                <a:sym typeface="Lato"/>
              </a:rPr>
              <a:t> OPTIONS</a:t>
            </a:r>
            <a:endParaRPr sz="1800" dirty="0">
              <a:solidFill>
                <a:srgbClr val="00B0F0"/>
              </a:solidFill>
              <a:latin typeface="Lato"/>
              <a:ea typeface="Lato"/>
              <a:cs typeface="Lato"/>
              <a:sym typeface="Lato"/>
            </a:endParaRPr>
          </a:p>
        </p:txBody>
      </p:sp>
      <p:sp>
        <p:nvSpPr>
          <p:cNvPr id="2" name="Google Shape;150;p15">
            <a:extLst>
              <a:ext uri="{FF2B5EF4-FFF2-40B4-BE49-F238E27FC236}">
                <a16:creationId xmlns:a16="http://schemas.microsoft.com/office/drawing/2014/main" id="{D2722998-9B1C-1DC3-C057-64F2F85B22CF}"/>
              </a:ext>
            </a:extLst>
          </p:cNvPr>
          <p:cNvSpPr txBox="1"/>
          <p:nvPr/>
        </p:nvSpPr>
        <p:spPr>
          <a:xfrm>
            <a:off x="3392518" y="78805"/>
            <a:ext cx="1947538"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F9933"/>
                </a:solidFill>
                <a:latin typeface="Lato"/>
                <a:ea typeface="Lato"/>
                <a:cs typeface="Lato"/>
                <a:sym typeface="Lato"/>
              </a:rPr>
              <a:t>RESUMEN</a:t>
            </a:r>
            <a:endParaRPr sz="2600" b="1" u="sng" dirty="0">
              <a:solidFill>
                <a:srgbClr val="FF9933"/>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2" name="Google Shape;175;p19">
            <a:extLst>
              <a:ext uri="{FF2B5EF4-FFF2-40B4-BE49-F238E27FC236}">
                <a16:creationId xmlns:a16="http://schemas.microsoft.com/office/drawing/2014/main" id="{E13628C5-2BDE-C66E-A637-185B321BED2B}"/>
              </a:ext>
            </a:extLst>
          </p:cNvPr>
          <p:cNvSpPr txBox="1"/>
          <p:nvPr/>
        </p:nvSpPr>
        <p:spPr>
          <a:xfrm>
            <a:off x="333300" y="235555"/>
            <a:ext cx="6858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F9933"/>
                </a:solidFill>
                <a:latin typeface="Lato"/>
                <a:ea typeface="Lato"/>
                <a:cs typeface="Lato"/>
                <a:sym typeface="Lato"/>
              </a:rPr>
              <a:t>Tipos de Sistemas de Control de Versiones:</a:t>
            </a:r>
            <a:endParaRPr sz="2600" b="1" u="sng" dirty="0">
              <a:solidFill>
                <a:srgbClr val="FF9933"/>
              </a:solidFill>
              <a:latin typeface="Lato"/>
              <a:ea typeface="Lato"/>
              <a:cs typeface="Lato"/>
              <a:sym typeface="Lato"/>
            </a:endParaRPr>
          </a:p>
        </p:txBody>
      </p:sp>
      <p:sp>
        <p:nvSpPr>
          <p:cNvPr id="3" name="Google Shape;176;p19">
            <a:extLst>
              <a:ext uri="{FF2B5EF4-FFF2-40B4-BE49-F238E27FC236}">
                <a16:creationId xmlns:a16="http://schemas.microsoft.com/office/drawing/2014/main" id="{9AF6EC58-C567-D938-7B06-7762B3E2763E}"/>
              </a:ext>
            </a:extLst>
          </p:cNvPr>
          <p:cNvSpPr txBox="1"/>
          <p:nvPr/>
        </p:nvSpPr>
        <p:spPr>
          <a:xfrm>
            <a:off x="333300" y="927219"/>
            <a:ext cx="7264400" cy="677078"/>
          </a:xfrm>
          <a:prstGeom prst="rect">
            <a:avLst/>
          </a:prstGeom>
          <a:noFill/>
          <a:ln>
            <a:noFill/>
          </a:ln>
        </p:spPr>
        <p:txBody>
          <a:bodyPr spcFirstLastPara="1" wrap="square" lIns="91425" tIns="91425" rIns="91425" bIns="91425" anchor="t" anchorCtr="0">
            <a:spAutoFit/>
          </a:bodyPr>
          <a:lstStyle/>
          <a:p>
            <a:pPr marL="0" lvl="0" indent="0" algn="l" rtl="0">
              <a:lnSpc>
                <a:spcPct val="200000"/>
              </a:lnSpc>
              <a:spcBef>
                <a:spcPts val="0"/>
              </a:spcBef>
              <a:spcAft>
                <a:spcPts val="0"/>
              </a:spcAft>
              <a:buNone/>
            </a:pPr>
            <a:r>
              <a:rPr lang="es-AR" sz="1600" b="1" dirty="0">
                <a:solidFill>
                  <a:srgbClr val="00B0F0"/>
                </a:solidFill>
                <a:latin typeface="Lato"/>
                <a:ea typeface="Lato"/>
                <a:cs typeface="Lato"/>
                <a:sym typeface="Lato"/>
              </a:rPr>
              <a:t>=&gt;</a:t>
            </a:r>
            <a:r>
              <a:rPr lang="es-AR" sz="1600" dirty="0">
                <a:solidFill>
                  <a:schemeClr val="lt1"/>
                </a:solidFill>
                <a:latin typeface="Lato"/>
                <a:ea typeface="Lato"/>
                <a:cs typeface="Lato"/>
                <a:sym typeface="Lato"/>
              </a:rPr>
              <a:t> </a:t>
            </a:r>
            <a:r>
              <a:rPr lang="es-419" sz="1600" b="1" u="sng" dirty="0">
                <a:solidFill>
                  <a:srgbClr val="FFFF00"/>
                </a:solidFill>
                <a:latin typeface="Lato"/>
                <a:ea typeface="Lato"/>
                <a:cs typeface="Lato"/>
                <a:sym typeface="Lato"/>
              </a:rPr>
              <a:t>LOCALES</a:t>
            </a:r>
            <a:r>
              <a:rPr lang="es-419" sz="1600" b="1" dirty="0">
                <a:solidFill>
                  <a:srgbClr val="FFFF00"/>
                </a:solidFill>
                <a:latin typeface="Lato"/>
                <a:ea typeface="Lato"/>
                <a:cs typeface="Lato"/>
                <a:sym typeface="Lato"/>
              </a:rPr>
              <a:t>: </a:t>
            </a:r>
            <a:r>
              <a:rPr lang="es-419" sz="1600" dirty="0">
                <a:solidFill>
                  <a:srgbClr val="E06666"/>
                </a:solidFill>
                <a:latin typeface="Lato"/>
                <a:ea typeface="Lato"/>
                <a:cs typeface="Lato"/>
                <a:sym typeface="Lato"/>
              </a:rPr>
              <a:t> </a:t>
            </a:r>
            <a:r>
              <a:rPr lang="es-419" sz="1600" dirty="0">
                <a:solidFill>
                  <a:schemeClr val="lt1"/>
                </a:solidFill>
                <a:latin typeface="Lato"/>
                <a:ea typeface="Lato"/>
                <a:cs typeface="Lato"/>
                <a:sym typeface="Lato"/>
              </a:rPr>
              <a:t>Los tenemos en nuestro ordenador. Son los menos útiles.</a:t>
            </a:r>
            <a:endParaRPr sz="1600" dirty="0">
              <a:solidFill>
                <a:schemeClr val="lt1"/>
              </a:solidFill>
              <a:latin typeface="Lato"/>
              <a:ea typeface="Lato"/>
              <a:cs typeface="Lato"/>
              <a:sym typeface="Lato"/>
            </a:endParaRPr>
          </a:p>
        </p:txBody>
      </p:sp>
      <p:pic>
        <p:nvPicPr>
          <p:cNvPr id="170" name="Google Shape;170;p18"/>
          <p:cNvPicPr preferRelativeResize="0"/>
          <p:nvPr/>
        </p:nvPicPr>
        <p:blipFill>
          <a:blip r:embed="rId3">
            <a:alphaModFix/>
          </a:blip>
          <a:stretch>
            <a:fillRect/>
          </a:stretch>
        </p:blipFill>
        <p:spPr>
          <a:xfrm>
            <a:off x="4255911" y="1604297"/>
            <a:ext cx="4888089" cy="3539203"/>
          </a:xfrm>
          <a:prstGeom prst="rect">
            <a:avLst/>
          </a:prstGeom>
          <a:noFill/>
          <a:ln>
            <a:noFill/>
          </a:ln>
        </p:spPr>
      </p:pic>
      <p:sp>
        <p:nvSpPr>
          <p:cNvPr id="4" name="Google Shape;176;p19">
            <a:extLst>
              <a:ext uri="{FF2B5EF4-FFF2-40B4-BE49-F238E27FC236}">
                <a16:creationId xmlns:a16="http://schemas.microsoft.com/office/drawing/2014/main" id="{9F2D38DA-DCCA-6D52-6ED1-322DF059BC08}"/>
              </a:ext>
            </a:extLst>
          </p:cNvPr>
          <p:cNvSpPr txBox="1"/>
          <p:nvPr/>
        </p:nvSpPr>
        <p:spPr>
          <a:xfrm>
            <a:off x="333300" y="2001660"/>
            <a:ext cx="3696833" cy="3139291"/>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419" sz="1600" b="1" dirty="0">
                <a:solidFill>
                  <a:srgbClr val="00B0F0"/>
                </a:solidFill>
                <a:latin typeface="Lato"/>
                <a:ea typeface="Lato"/>
                <a:cs typeface="Lato"/>
                <a:sym typeface="Lato"/>
              </a:rPr>
              <a:t>=&gt;</a:t>
            </a:r>
            <a:r>
              <a:rPr lang="es-419" sz="1600" dirty="0">
                <a:solidFill>
                  <a:schemeClr val="lt1"/>
                </a:solidFill>
                <a:latin typeface="Lato"/>
                <a:ea typeface="Lato"/>
                <a:cs typeface="Lato"/>
                <a:sym typeface="Lato"/>
              </a:rPr>
              <a:t> </a:t>
            </a:r>
            <a:r>
              <a:rPr lang="es-419" sz="1600" b="1" u="sng" dirty="0">
                <a:solidFill>
                  <a:srgbClr val="FFFF00"/>
                </a:solidFill>
                <a:latin typeface="Lato"/>
                <a:ea typeface="Lato"/>
                <a:cs typeface="Lato"/>
                <a:sym typeface="Lato"/>
              </a:rPr>
              <a:t>REMOTOS</a:t>
            </a:r>
            <a:r>
              <a:rPr lang="es-419" sz="1600" dirty="0">
                <a:solidFill>
                  <a:srgbClr val="FFFF00"/>
                </a:solidFill>
                <a:latin typeface="Lato"/>
                <a:ea typeface="Lato"/>
                <a:cs typeface="Lato"/>
                <a:sym typeface="Lato"/>
              </a:rPr>
              <a:t>:</a:t>
            </a:r>
            <a:r>
              <a:rPr lang="es-419" sz="1600" dirty="0">
                <a:solidFill>
                  <a:srgbClr val="E06666"/>
                </a:solidFill>
                <a:latin typeface="Lato"/>
                <a:ea typeface="Lato"/>
                <a:cs typeface="Lato"/>
                <a:sym typeface="Lato"/>
              </a:rPr>
              <a:t> </a:t>
            </a:r>
            <a:r>
              <a:rPr lang="es-419" sz="1600" dirty="0">
                <a:solidFill>
                  <a:schemeClr val="bg1"/>
                </a:solidFill>
                <a:latin typeface="Lato"/>
                <a:ea typeface="Lato"/>
                <a:cs typeface="Lato"/>
                <a:sym typeface="Lato"/>
              </a:rPr>
              <a:t>U</a:t>
            </a:r>
            <a:r>
              <a:rPr lang="es-419" sz="1600" dirty="0">
                <a:solidFill>
                  <a:schemeClr val="lt1"/>
                </a:solidFill>
                <a:latin typeface="Lato"/>
                <a:ea typeface="Lato"/>
                <a:cs typeface="Lato"/>
                <a:sym typeface="Lato"/>
              </a:rPr>
              <a:t>bicados en un servidor externo. Son los que permitirán que otras personas puedan trabajar en el mismo proyecto, </a:t>
            </a:r>
            <a:r>
              <a:rPr lang="es-419" sz="1600" dirty="0">
                <a:solidFill>
                  <a:schemeClr val="bg1"/>
                </a:solidFill>
                <a:latin typeface="Lato"/>
                <a:ea typeface="Lato"/>
                <a:cs typeface="Lato"/>
                <a:sym typeface="Lato"/>
              </a:rPr>
              <a:t>hacer cambios y que puedan ser sincronizados, y permiten que l</a:t>
            </a:r>
            <a:r>
              <a:rPr lang="es-419" sz="1600" dirty="0">
                <a:solidFill>
                  <a:schemeClr val="lt1"/>
                </a:solidFill>
                <a:latin typeface="Lato"/>
                <a:ea typeface="Lato"/>
                <a:cs typeface="Lato"/>
                <a:sym typeface="Lato"/>
              </a:rPr>
              <a:t>os administradores tengan control sobre qué puede hacer cada usuario.</a:t>
            </a:r>
            <a:endParaRPr sz="1600" dirty="0">
              <a:solidFill>
                <a:schemeClr val="lt1"/>
              </a:solidFill>
              <a:latin typeface="Lato"/>
              <a:ea typeface="Lato"/>
              <a:cs typeface="Lato"/>
              <a:sym typeface="Lato"/>
            </a:endParaRPr>
          </a:p>
        </p:txBody>
      </p:sp>
    </p:spTree>
    <p:extLst>
      <p:ext uri="{BB962C8B-B14F-4D97-AF65-F5344CB8AC3E}">
        <p14:creationId xmlns:p14="http://schemas.microsoft.com/office/powerpoint/2010/main" val="3495328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2" name="Google Shape;175;p19">
            <a:extLst>
              <a:ext uri="{FF2B5EF4-FFF2-40B4-BE49-F238E27FC236}">
                <a16:creationId xmlns:a16="http://schemas.microsoft.com/office/drawing/2014/main" id="{E13628C5-2BDE-C66E-A637-185B321BED2B}"/>
              </a:ext>
            </a:extLst>
          </p:cNvPr>
          <p:cNvSpPr txBox="1"/>
          <p:nvPr/>
        </p:nvSpPr>
        <p:spPr>
          <a:xfrm>
            <a:off x="537884" y="235461"/>
            <a:ext cx="8068231" cy="58474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s-419" sz="2600" b="1" u="sng" dirty="0">
                <a:solidFill>
                  <a:srgbClr val="FF9933"/>
                </a:solidFill>
                <a:latin typeface="Lato"/>
                <a:ea typeface="Lato"/>
                <a:cs typeface="Lato"/>
                <a:sym typeface="Lato"/>
              </a:rPr>
              <a:t>Tipos de Sistemas de Control de Versiones Remotos</a:t>
            </a:r>
            <a:endParaRPr sz="2600" b="1" u="sng" dirty="0">
              <a:solidFill>
                <a:srgbClr val="FF9933"/>
              </a:solidFill>
              <a:latin typeface="Lato"/>
              <a:ea typeface="Lato"/>
              <a:cs typeface="Lato"/>
              <a:sym typeface="Lato"/>
            </a:endParaRPr>
          </a:p>
        </p:txBody>
      </p:sp>
      <p:sp>
        <p:nvSpPr>
          <p:cNvPr id="4" name="Google Shape;176;p19">
            <a:extLst>
              <a:ext uri="{FF2B5EF4-FFF2-40B4-BE49-F238E27FC236}">
                <a16:creationId xmlns:a16="http://schemas.microsoft.com/office/drawing/2014/main" id="{9F2D38DA-DCCA-6D52-6ED1-322DF059BC08}"/>
              </a:ext>
            </a:extLst>
          </p:cNvPr>
          <p:cNvSpPr txBox="1"/>
          <p:nvPr/>
        </p:nvSpPr>
        <p:spPr>
          <a:xfrm>
            <a:off x="643465" y="2020518"/>
            <a:ext cx="3239911" cy="2769959"/>
          </a:xfrm>
          <a:prstGeom prst="rect">
            <a:avLst/>
          </a:prstGeom>
          <a:noFill/>
          <a:ln>
            <a:noFill/>
          </a:ln>
        </p:spPr>
        <p:txBody>
          <a:bodyPr spcFirstLastPara="1" wrap="square" lIns="91425" tIns="91425" rIns="91425" bIns="91425" anchor="t" anchorCtr="0">
            <a:spAutoFit/>
          </a:bodyPr>
          <a:lstStyle/>
          <a:p>
            <a:pPr algn="just">
              <a:lnSpc>
                <a:spcPct val="150000"/>
              </a:lnSpc>
            </a:pPr>
            <a:r>
              <a:rPr lang="es-419" sz="1600" b="1" dirty="0">
                <a:solidFill>
                  <a:srgbClr val="00B0F0"/>
                </a:solidFill>
                <a:latin typeface="Lato"/>
                <a:ea typeface="Lato"/>
                <a:cs typeface="Lato"/>
                <a:sym typeface="Lato"/>
              </a:rPr>
              <a:t>=&gt;</a:t>
            </a:r>
            <a:r>
              <a:rPr lang="es-419" sz="1600" dirty="0">
                <a:solidFill>
                  <a:schemeClr val="lt1"/>
                </a:solidFill>
                <a:latin typeface="Lato"/>
                <a:ea typeface="Lato"/>
                <a:cs typeface="Lato"/>
                <a:sym typeface="Lato"/>
              </a:rPr>
              <a:t> </a:t>
            </a:r>
            <a:r>
              <a:rPr lang="es-419" sz="1600" b="1" u="sng" dirty="0">
                <a:solidFill>
                  <a:srgbClr val="FFFF00"/>
                </a:solidFill>
                <a:latin typeface="Lato"/>
                <a:ea typeface="Lato"/>
                <a:cs typeface="Lato"/>
                <a:sym typeface="Lato"/>
              </a:rPr>
              <a:t>SCV Remotos Centralizados</a:t>
            </a:r>
            <a:r>
              <a:rPr lang="es-419" sz="1600" b="1" dirty="0">
                <a:solidFill>
                  <a:srgbClr val="FFFF00"/>
                </a:solidFill>
                <a:latin typeface="Lato"/>
                <a:ea typeface="Lato"/>
                <a:cs typeface="Lato"/>
                <a:sym typeface="Lato"/>
              </a:rPr>
              <a:t>: </a:t>
            </a:r>
            <a:r>
              <a:rPr lang="es-419" sz="1600" dirty="0">
                <a:solidFill>
                  <a:schemeClr val="bg1"/>
                </a:solidFill>
                <a:latin typeface="Lato"/>
                <a:ea typeface="Lato"/>
                <a:cs typeface="Lato"/>
                <a:sym typeface="Lato"/>
              </a:rPr>
              <a:t>U</a:t>
            </a:r>
            <a:r>
              <a:rPr lang="es-419" sz="1600" dirty="0">
                <a:solidFill>
                  <a:schemeClr val="lt1"/>
                </a:solidFill>
                <a:latin typeface="Lato"/>
                <a:ea typeface="Lato"/>
                <a:cs typeface="Lato"/>
                <a:sym typeface="Lato"/>
              </a:rPr>
              <a:t>bicados en un servidor externo. La desventaja es que si el servidor centralizado se cae no se puede trabajar, y si se corrompe el disco duro donde está la base central se pierde todo</a:t>
            </a:r>
          </a:p>
        </p:txBody>
      </p:sp>
      <p:pic>
        <p:nvPicPr>
          <p:cNvPr id="6" name="Imagen 5">
            <a:extLst>
              <a:ext uri="{FF2B5EF4-FFF2-40B4-BE49-F238E27FC236}">
                <a16:creationId xmlns:a16="http://schemas.microsoft.com/office/drawing/2014/main" id="{02848B06-5674-FD46-764B-756229F160E0}"/>
              </a:ext>
            </a:extLst>
          </p:cNvPr>
          <p:cNvPicPr>
            <a:picLocks noChangeAspect="1"/>
          </p:cNvPicPr>
          <p:nvPr/>
        </p:nvPicPr>
        <p:blipFill>
          <a:blip r:embed="rId3"/>
          <a:stretch>
            <a:fillRect/>
          </a:stretch>
        </p:blipFill>
        <p:spPr>
          <a:xfrm>
            <a:off x="4301067" y="1721992"/>
            <a:ext cx="4775200" cy="3345499"/>
          </a:xfrm>
          <a:prstGeom prst="rect">
            <a:avLst/>
          </a:prstGeom>
        </p:spPr>
      </p:pic>
      <p:sp>
        <p:nvSpPr>
          <p:cNvPr id="7" name="Google Shape;176;p19">
            <a:extLst>
              <a:ext uri="{FF2B5EF4-FFF2-40B4-BE49-F238E27FC236}">
                <a16:creationId xmlns:a16="http://schemas.microsoft.com/office/drawing/2014/main" id="{8643015C-4AD8-8DCD-6F23-249321EC358D}"/>
              </a:ext>
            </a:extLst>
          </p:cNvPr>
          <p:cNvSpPr txBox="1"/>
          <p:nvPr/>
        </p:nvSpPr>
        <p:spPr>
          <a:xfrm>
            <a:off x="537884" y="820206"/>
            <a:ext cx="8068231" cy="923299"/>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419" sz="1600" b="1" dirty="0">
                <a:solidFill>
                  <a:srgbClr val="FFFF00"/>
                </a:solidFill>
                <a:latin typeface="Lato"/>
                <a:ea typeface="Lato"/>
                <a:cs typeface="Lato"/>
                <a:sym typeface="Lato"/>
              </a:rPr>
              <a:t>Los</a:t>
            </a:r>
            <a:r>
              <a:rPr lang="es-419" sz="1600" dirty="0">
                <a:solidFill>
                  <a:schemeClr val="lt1"/>
                </a:solidFill>
                <a:latin typeface="Lato"/>
                <a:ea typeface="Lato"/>
                <a:cs typeface="Lato"/>
                <a:sym typeface="Lato"/>
              </a:rPr>
              <a:t> </a:t>
            </a:r>
            <a:r>
              <a:rPr lang="es-419" sz="1600" b="1" dirty="0">
                <a:solidFill>
                  <a:srgbClr val="FFFF00"/>
                </a:solidFill>
                <a:latin typeface="Lato"/>
                <a:ea typeface="Lato"/>
                <a:cs typeface="Lato"/>
                <a:sym typeface="Lato"/>
              </a:rPr>
              <a:t>Sistemas de Control de Versiones (SCV) Remotos pueden ser: Centralizados o Distribuidos:</a:t>
            </a:r>
            <a:endParaRPr lang="es-419" sz="1600" dirty="0">
              <a:solidFill>
                <a:schemeClr val="lt1"/>
              </a:solidFill>
              <a:latin typeface="Lato"/>
              <a:ea typeface="Lato"/>
              <a:cs typeface="Lato"/>
              <a:sym typeface="Lato"/>
            </a:endParaRPr>
          </a:p>
        </p:txBody>
      </p:sp>
    </p:spTree>
    <p:extLst>
      <p:ext uri="{BB962C8B-B14F-4D97-AF65-F5344CB8AC3E}">
        <p14:creationId xmlns:p14="http://schemas.microsoft.com/office/powerpoint/2010/main" val="3455385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4" name="Google Shape;176;p19">
            <a:extLst>
              <a:ext uri="{FF2B5EF4-FFF2-40B4-BE49-F238E27FC236}">
                <a16:creationId xmlns:a16="http://schemas.microsoft.com/office/drawing/2014/main" id="{9F2D38DA-DCCA-6D52-6ED1-322DF059BC08}"/>
              </a:ext>
            </a:extLst>
          </p:cNvPr>
          <p:cNvSpPr txBox="1"/>
          <p:nvPr/>
        </p:nvSpPr>
        <p:spPr>
          <a:xfrm>
            <a:off x="299431" y="448107"/>
            <a:ext cx="3222702" cy="4247286"/>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r>
              <a:rPr lang="es-419" sz="1600" b="1" dirty="0">
                <a:solidFill>
                  <a:srgbClr val="00B0F0"/>
                </a:solidFill>
                <a:latin typeface="Lato"/>
                <a:ea typeface="Lato"/>
                <a:cs typeface="Lato"/>
                <a:sym typeface="Lato"/>
              </a:rPr>
              <a:t>=&gt;</a:t>
            </a:r>
            <a:r>
              <a:rPr lang="es-419" sz="1600" dirty="0">
                <a:solidFill>
                  <a:schemeClr val="lt1"/>
                </a:solidFill>
                <a:latin typeface="Lato"/>
                <a:ea typeface="Lato"/>
                <a:cs typeface="Lato"/>
                <a:sym typeface="Lato"/>
              </a:rPr>
              <a:t> </a:t>
            </a:r>
            <a:r>
              <a:rPr lang="es-419" sz="1600" b="1" u="sng" dirty="0">
                <a:solidFill>
                  <a:srgbClr val="FFFF00"/>
                </a:solidFill>
                <a:latin typeface="Lato"/>
                <a:ea typeface="Lato"/>
                <a:cs typeface="Lato"/>
                <a:sym typeface="Lato"/>
              </a:rPr>
              <a:t>SCV Remotos Distribuidos</a:t>
            </a:r>
            <a:r>
              <a:rPr lang="es-419" sz="1600" b="1" dirty="0">
                <a:solidFill>
                  <a:srgbClr val="FFFF00"/>
                </a:solidFill>
                <a:latin typeface="Lato"/>
                <a:ea typeface="Lato"/>
                <a:cs typeface="Lato"/>
                <a:sym typeface="Lato"/>
              </a:rPr>
              <a:t>: </a:t>
            </a:r>
            <a:r>
              <a:rPr lang="es-419" sz="1600" b="1" u="sng" dirty="0">
                <a:solidFill>
                  <a:srgbClr val="FFFF00"/>
                </a:solidFill>
                <a:latin typeface="Lato"/>
                <a:ea typeface="Lato"/>
                <a:cs typeface="Lato"/>
                <a:sym typeface="Lato"/>
              </a:rPr>
              <a:t>ES EL CASO DE GITHUB</a:t>
            </a:r>
            <a:r>
              <a:rPr lang="es-419" sz="1600" b="1" dirty="0">
                <a:solidFill>
                  <a:srgbClr val="FFFF00"/>
                </a:solidFill>
                <a:latin typeface="Lato"/>
                <a:ea typeface="Lato"/>
                <a:cs typeface="Lato"/>
                <a:sym typeface="Lato"/>
              </a:rPr>
              <a:t>. </a:t>
            </a:r>
            <a:r>
              <a:rPr lang="es-ES" sz="1600" dirty="0">
                <a:solidFill>
                  <a:schemeClr val="lt1"/>
                </a:solidFill>
                <a:latin typeface="Lato"/>
                <a:ea typeface="Lato"/>
                <a:cs typeface="Lato"/>
              </a:rPr>
              <a:t>Los clientes no solo descargan la última copia de los archivos, sino que se clona completamente el repositorio con todos los datos. Así, si un servidor deja de funcionar, cualquiera de los repositorios disponibles en los clientes puede ser copiado al servidor con el fin de restaurarlo.</a:t>
            </a:r>
            <a:endParaRPr sz="1600" dirty="0">
              <a:solidFill>
                <a:schemeClr val="lt1"/>
              </a:solidFill>
              <a:latin typeface="Lato"/>
              <a:ea typeface="Lato"/>
              <a:cs typeface="Lato"/>
              <a:sym typeface="Lato"/>
            </a:endParaRPr>
          </a:p>
        </p:txBody>
      </p:sp>
      <p:pic>
        <p:nvPicPr>
          <p:cNvPr id="5" name="Imagen 4">
            <a:extLst>
              <a:ext uri="{FF2B5EF4-FFF2-40B4-BE49-F238E27FC236}">
                <a16:creationId xmlns:a16="http://schemas.microsoft.com/office/drawing/2014/main" id="{3FC239D5-F8A4-56EB-F0BC-AC647A80EF10}"/>
              </a:ext>
            </a:extLst>
          </p:cNvPr>
          <p:cNvPicPr>
            <a:picLocks noChangeAspect="1"/>
          </p:cNvPicPr>
          <p:nvPr/>
        </p:nvPicPr>
        <p:blipFill>
          <a:blip r:embed="rId3"/>
          <a:stretch>
            <a:fillRect/>
          </a:stretch>
        </p:blipFill>
        <p:spPr>
          <a:xfrm>
            <a:off x="3725333" y="87640"/>
            <a:ext cx="5313840" cy="5079595"/>
          </a:xfrm>
          <a:prstGeom prst="rect">
            <a:avLst/>
          </a:prstGeom>
        </p:spPr>
      </p:pic>
    </p:spTree>
    <p:extLst>
      <p:ext uri="{BB962C8B-B14F-4D97-AF65-F5344CB8AC3E}">
        <p14:creationId xmlns:p14="http://schemas.microsoft.com/office/powerpoint/2010/main" val="172084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p:nvPr/>
        </p:nvSpPr>
        <p:spPr>
          <a:xfrm>
            <a:off x="333375" y="0"/>
            <a:ext cx="2928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a:solidFill>
                  <a:srgbClr val="FF9933"/>
                </a:solidFill>
                <a:latin typeface="Lato"/>
                <a:ea typeface="Lato"/>
                <a:cs typeface="Lato"/>
                <a:sym typeface="Lato"/>
              </a:rPr>
              <a:t>Master y ramas.</a:t>
            </a:r>
            <a:endParaRPr sz="2600" b="1" u="sng" dirty="0">
              <a:solidFill>
                <a:srgbClr val="FF9933"/>
              </a:solidFill>
              <a:latin typeface="Lato"/>
              <a:ea typeface="Lato"/>
              <a:cs typeface="Lato"/>
              <a:sym typeface="Lato"/>
            </a:endParaRPr>
          </a:p>
        </p:txBody>
      </p:sp>
      <p:sp>
        <p:nvSpPr>
          <p:cNvPr id="205" name="Google Shape;205;p24"/>
          <p:cNvSpPr txBox="1"/>
          <p:nvPr/>
        </p:nvSpPr>
        <p:spPr>
          <a:xfrm>
            <a:off x="254352" y="470875"/>
            <a:ext cx="8810625" cy="1661963"/>
          </a:xfrm>
          <a:prstGeom prst="rect">
            <a:avLst/>
          </a:prstGeom>
          <a:noFill/>
          <a:ln>
            <a:noFill/>
          </a:ln>
        </p:spPr>
        <p:txBody>
          <a:bodyPr spcFirstLastPara="1" wrap="square" lIns="91425" tIns="91425" rIns="91425" bIns="91425" anchor="t" anchorCtr="0">
            <a:spAutoFit/>
          </a:bodyPr>
          <a:lstStyle/>
          <a:p>
            <a:pPr algn="just">
              <a:lnSpc>
                <a:spcPct val="200000"/>
              </a:lnSpc>
            </a:pPr>
            <a:r>
              <a:rPr lang="es-419" sz="1600" b="1" dirty="0">
                <a:solidFill>
                  <a:srgbClr val="00B0F0"/>
                </a:solidFill>
                <a:latin typeface="Lato"/>
                <a:ea typeface="Lato"/>
                <a:cs typeface="Lato"/>
                <a:sym typeface="Lato"/>
              </a:rPr>
              <a:t>=&gt;</a:t>
            </a:r>
            <a:r>
              <a:rPr lang="es-419" sz="1600" dirty="0">
                <a:solidFill>
                  <a:schemeClr val="lt1"/>
                </a:solidFill>
                <a:latin typeface="Lato"/>
                <a:ea typeface="Lato"/>
                <a:cs typeface="Lato"/>
                <a:sym typeface="Lato"/>
              </a:rPr>
              <a:t> Cada </a:t>
            </a:r>
            <a:r>
              <a:rPr lang="es-419" sz="1600" dirty="0">
                <a:solidFill>
                  <a:schemeClr val="bg1"/>
                </a:solidFill>
                <a:latin typeface="Lato"/>
                <a:ea typeface="Lato"/>
                <a:cs typeface="Lato"/>
                <a:sym typeface="Lato"/>
              </a:rPr>
              <a:t>repositorio</a:t>
            </a:r>
            <a:r>
              <a:rPr lang="es-419" sz="1600" dirty="0">
                <a:solidFill>
                  <a:srgbClr val="E06666"/>
                </a:solidFill>
                <a:latin typeface="Lato"/>
                <a:ea typeface="Lato"/>
                <a:cs typeface="Lato"/>
                <a:sym typeface="Lato"/>
              </a:rPr>
              <a:t> </a:t>
            </a:r>
            <a:r>
              <a:rPr lang="es-419" sz="1600" dirty="0">
                <a:solidFill>
                  <a:schemeClr val="lt1"/>
                </a:solidFill>
                <a:latin typeface="Lato"/>
                <a:ea typeface="Lato"/>
                <a:cs typeface="Lato"/>
                <a:sym typeface="Lato"/>
              </a:rPr>
              <a:t>tiene, al menos, una </a:t>
            </a:r>
            <a:r>
              <a:rPr lang="es-419" sz="1600" dirty="0">
                <a:solidFill>
                  <a:schemeClr val="bg1"/>
                </a:solidFill>
                <a:latin typeface="Lato"/>
                <a:ea typeface="Lato"/>
                <a:cs typeface="Lato"/>
                <a:sym typeface="Lato"/>
              </a:rPr>
              <a:t>rama principal </a:t>
            </a:r>
            <a:r>
              <a:rPr lang="es-419" sz="1600" dirty="0">
                <a:solidFill>
                  <a:schemeClr val="lt1"/>
                </a:solidFill>
                <a:latin typeface="Lato"/>
                <a:ea typeface="Lato"/>
                <a:cs typeface="Lato"/>
                <a:sym typeface="Lato"/>
              </a:rPr>
              <a:t>llamada </a:t>
            </a:r>
            <a:r>
              <a:rPr lang="es-ES" sz="1600" b="1" dirty="0">
                <a:solidFill>
                  <a:srgbClr val="FFFF00"/>
                </a:solidFill>
                <a:latin typeface="Lato"/>
                <a:ea typeface="Lato"/>
                <a:cs typeface="Lato"/>
                <a:sym typeface="Lato"/>
              </a:rPr>
              <a:t>master</a:t>
            </a:r>
            <a:r>
              <a:rPr lang="es-ES" sz="1600" dirty="0">
                <a:solidFill>
                  <a:srgbClr val="E06666"/>
                </a:solidFill>
                <a:latin typeface="Lato"/>
                <a:ea typeface="Lato"/>
                <a:cs typeface="Lato"/>
                <a:sym typeface="Lato"/>
              </a:rPr>
              <a:t> </a:t>
            </a:r>
            <a:r>
              <a:rPr lang="es-ES" sz="1600" dirty="0">
                <a:solidFill>
                  <a:schemeClr val="lt1"/>
                </a:solidFill>
                <a:latin typeface="Lato"/>
                <a:ea typeface="Lato"/>
                <a:cs typeface="Lato"/>
                <a:sym typeface="Lato"/>
              </a:rPr>
              <a:t>o </a:t>
            </a:r>
            <a:r>
              <a:rPr lang="es-ES" sz="1600" b="1" dirty="0" err="1">
                <a:solidFill>
                  <a:srgbClr val="FFFF00"/>
                </a:solidFill>
                <a:latin typeface="Lato"/>
                <a:ea typeface="Lato"/>
                <a:cs typeface="Lato"/>
                <a:sym typeface="Lato"/>
              </a:rPr>
              <a:t>main</a:t>
            </a:r>
            <a:r>
              <a:rPr lang="es-ES" sz="1600" dirty="0">
                <a:solidFill>
                  <a:srgbClr val="E06666"/>
                </a:solidFill>
                <a:latin typeface="Lato"/>
                <a:ea typeface="Lato"/>
                <a:cs typeface="Lato"/>
                <a:sym typeface="Lato"/>
              </a:rPr>
              <a:t>, </a:t>
            </a:r>
            <a:r>
              <a:rPr lang="es-ES" sz="1600" dirty="0">
                <a:solidFill>
                  <a:schemeClr val="lt1"/>
                </a:solidFill>
                <a:latin typeface="Lato"/>
                <a:ea typeface="Lato"/>
                <a:cs typeface="Lato"/>
                <a:sym typeface="Lato"/>
              </a:rPr>
              <a:t>y las ramas que se crean en ella serían las </a:t>
            </a:r>
            <a:r>
              <a:rPr lang="es-ES" sz="1600" b="1" dirty="0">
                <a:solidFill>
                  <a:srgbClr val="FFFF00"/>
                </a:solidFill>
                <a:latin typeface="Lato"/>
                <a:ea typeface="Lato"/>
                <a:cs typeface="Lato"/>
                <a:sym typeface="Lato"/>
              </a:rPr>
              <a:t>ramas de desarrollo </a:t>
            </a:r>
            <a:r>
              <a:rPr lang="es-ES" sz="1600" b="1" dirty="0">
                <a:solidFill>
                  <a:schemeClr val="bg1"/>
                </a:solidFill>
                <a:latin typeface="Lato"/>
                <a:ea typeface="Lato"/>
                <a:cs typeface="Lato"/>
                <a:sym typeface="Lato"/>
              </a:rPr>
              <a:t>o</a:t>
            </a:r>
            <a:r>
              <a:rPr lang="es-ES" sz="1600" b="1" dirty="0">
                <a:solidFill>
                  <a:srgbClr val="FFC000"/>
                </a:solidFill>
                <a:latin typeface="Lato"/>
                <a:ea typeface="Lato"/>
                <a:cs typeface="Lato"/>
                <a:sym typeface="Lato"/>
              </a:rPr>
              <a:t> </a:t>
            </a:r>
            <a:r>
              <a:rPr lang="es-ES" sz="1600" b="1" dirty="0" err="1">
                <a:solidFill>
                  <a:srgbClr val="FFFF00"/>
                </a:solidFill>
                <a:latin typeface="Lato"/>
                <a:ea typeface="Lato"/>
                <a:cs typeface="Lato"/>
                <a:sym typeface="Lato"/>
              </a:rPr>
              <a:t>branches</a:t>
            </a:r>
            <a:r>
              <a:rPr lang="es-ES" sz="1600" dirty="0">
                <a:solidFill>
                  <a:schemeClr val="lt1"/>
                </a:solidFill>
                <a:latin typeface="Lato"/>
                <a:ea typeface="Lato"/>
                <a:cs typeface="Lato"/>
                <a:sym typeface="Lato"/>
              </a:rPr>
              <a:t>. </a:t>
            </a:r>
          </a:p>
          <a:p>
            <a:pPr algn="just">
              <a:lnSpc>
                <a:spcPct val="200000"/>
              </a:lnSpc>
            </a:pPr>
            <a:r>
              <a:rPr lang="es-ES" sz="1600" b="1" dirty="0">
                <a:solidFill>
                  <a:srgbClr val="00B0F0"/>
                </a:solidFill>
                <a:latin typeface="Lato"/>
                <a:ea typeface="Lato"/>
                <a:cs typeface="Lato"/>
                <a:sym typeface="Lato"/>
              </a:rPr>
              <a:t>=&gt;</a:t>
            </a:r>
            <a:r>
              <a:rPr lang="es-ES" sz="1600" dirty="0">
                <a:solidFill>
                  <a:schemeClr val="lt1"/>
                </a:solidFill>
                <a:latin typeface="Lato"/>
                <a:ea typeface="Lato"/>
                <a:cs typeface="Lato"/>
                <a:sym typeface="Lato"/>
              </a:rPr>
              <a:t> Esta es sólo una </a:t>
            </a:r>
            <a:r>
              <a:rPr lang="es-ES" sz="1600" b="1" dirty="0">
                <a:solidFill>
                  <a:srgbClr val="FFFF00"/>
                </a:solidFill>
                <a:latin typeface="Lato"/>
                <a:ea typeface="Lato"/>
                <a:cs typeface="Lato"/>
                <a:sym typeface="Lato"/>
              </a:rPr>
              <a:t>estrategia</a:t>
            </a:r>
            <a:r>
              <a:rPr lang="es-ES" sz="1600" dirty="0">
                <a:solidFill>
                  <a:srgbClr val="E06666"/>
                </a:solidFill>
                <a:latin typeface="Lato"/>
                <a:ea typeface="Lato"/>
                <a:cs typeface="Lato"/>
                <a:sym typeface="Lato"/>
              </a:rPr>
              <a:t> </a:t>
            </a:r>
            <a:r>
              <a:rPr lang="es-ES" sz="1600" dirty="0">
                <a:solidFill>
                  <a:schemeClr val="lt1"/>
                </a:solidFill>
                <a:latin typeface="Lato"/>
                <a:ea typeface="Lato"/>
                <a:cs typeface="Lato"/>
                <a:sym typeface="Lato"/>
              </a:rPr>
              <a:t>de las muchas que existen a la hora de trabajar con Git y similares.</a:t>
            </a:r>
          </a:p>
        </p:txBody>
      </p:sp>
      <p:pic>
        <p:nvPicPr>
          <p:cNvPr id="2" name="Google Shape;182;p20"/>
          <p:cNvPicPr preferRelativeResize="0"/>
          <p:nvPr/>
        </p:nvPicPr>
        <p:blipFill>
          <a:blip r:embed="rId3">
            <a:alphaModFix/>
          </a:blip>
          <a:stretch>
            <a:fillRect/>
          </a:stretch>
        </p:blipFill>
        <p:spPr>
          <a:xfrm>
            <a:off x="1041575" y="2132838"/>
            <a:ext cx="7236177" cy="3010662"/>
          </a:xfrm>
          <a:prstGeom prst="rect">
            <a:avLst/>
          </a:prstGeom>
          <a:noFill/>
          <a:ln>
            <a:noFill/>
          </a:ln>
        </p:spPr>
      </p:pic>
    </p:spTree>
    <p:extLst>
      <p:ext uri="{BB962C8B-B14F-4D97-AF65-F5344CB8AC3E}">
        <p14:creationId xmlns:p14="http://schemas.microsoft.com/office/powerpoint/2010/main" val="189063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txBox="1"/>
          <p:nvPr/>
        </p:nvSpPr>
        <p:spPr>
          <a:xfrm>
            <a:off x="297600" y="232050"/>
            <a:ext cx="8548800" cy="677078"/>
          </a:xfrm>
          <a:prstGeom prst="rect">
            <a:avLst/>
          </a:prstGeom>
          <a:noFill/>
          <a:ln>
            <a:noFill/>
          </a:ln>
        </p:spPr>
        <p:txBody>
          <a:bodyPr spcFirstLastPara="1" wrap="square" lIns="91425" tIns="91425" rIns="91425" bIns="91425" anchor="t" anchorCtr="0">
            <a:spAutoFit/>
          </a:bodyPr>
          <a:lstStyle/>
          <a:p>
            <a:pPr marL="0" lvl="0" indent="0" algn="ctr" rtl="0">
              <a:lnSpc>
                <a:spcPct val="200000"/>
              </a:lnSpc>
              <a:spcBef>
                <a:spcPts val="0"/>
              </a:spcBef>
              <a:spcAft>
                <a:spcPts val="0"/>
              </a:spcAft>
              <a:buNone/>
            </a:pPr>
            <a:r>
              <a:rPr lang="es-419" sz="1600" dirty="0">
                <a:solidFill>
                  <a:schemeClr val="lt1"/>
                </a:solidFill>
                <a:latin typeface="Lato"/>
                <a:ea typeface="Lato"/>
                <a:cs typeface="Lato"/>
                <a:sym typeface="Lato"/>
              </a:rPr>
              <a:t>.</a:t>
            </a:r>
            <a:endParaRPr sz="1600" dirty="0">
              <a:solidFill>
                <a:schemeClr val="lt1"/>
              </a:solidFill>
              <a:latin typeface="Lato"/>
              <a:ea typeface="Lato"/>
              <a:cs typeface="Lato"/>
              <a:sym typeface="Lato"/>
            </a:endParaRPr>
          </a:p>
        </p:txBody>
      </p:sp>
      <p:sp>
        <p:nvSpPr>
          <p:cNvPr id="4" name="CuadroTexto 3">
            <a:extLst>
              <a:ext uri="{FF2B5EF4-FFF2-40B4-BE49-F238E27FC236}">
                <a16:creationId xmlns:a16="http://schemas.microsoft.com/office/drawing/2014/main" id="{09B25745-E930-E379-A0AB-6884A99516CD}"/>
              </a:ext>
            </a:extLst>
          </p:cNvPr>
          <p:cNvSpPr txBox="1"/>
          <p:nvPr/>
        </p:nvSpPr>
        <p:spPr>
          <a:xfrm>
            <a:off x="398110" y="726170"/>
            <a:ext cx="8347780" cy="1890389"/>
          </a:xfrm>
          <a:prstGeom prst="rect">
            <a:avLst/>
          </a:prstGeom>
          <a:noFill/>
        </p:spPr>
        <p:txBody>
          <a:bodyPr wrap="square">
            <a:spAutoFit/>
          </a:bodyPr>
          <a:lstStyle/>
          <a:p>
            <a:pPr algn="just">
              <a:lnSpc>
                <a:spcPct val="150000"/>
              </a:lnSpc>
            </a:pPr>
            <a:r>
              <a:rPr lang="es-ES" sz="1600" b="1" dirty="0">
                <a:solidFill>
                  <a:srgbClr val="FFFF00"/>
                </a:solidFill>
                <a:latin typeface="Lato"/>
                <a:ea typeface="Lato"/>
                <a:cs typeface="Lato"/>
                <a:sym typeface="Lato"/>
              </a:rPr>
              <a:t>=&gt;</a:t>
            </a:r>
            <a:r>
              <a:rPr lang="es-ES" sz="1600" dirty="0">
                <a:solidFill>
                  <a:schemeClr val="lt1"/>
                </a:solidFill>
                <a:latin typeface="Lato"/>
                <a:ea typeface="Lato"/>
                <a:cs typeface="Lato"/>
                <a:sym typeface="Lato"/>
              </a:rPr>
              <a:t> Una rama es simplemente una </a:t>
            </a:r>
            <a:r>
              <a:rPr lang="es-ES" sz="1600" b="1" dirty="0">
                <a:solidFill>
                  <a:srgbClr val="FFFF00"/>
                </a:solidFill>
                <a:latin typeface="Lato"/>
                <a:ea typeface="Lato"/>
                <a:cs typeface="Lato"/>
                <a:sym typeface="Lato"/>
              </a:rPr>
              <a:t>versión</a:t>
            </a:r>
            <a:r>
              <a:rPr lang="es-ES" sz="1600" dirty="0">
                <a:solidFill>
                  <a:srgbClr val="E06666"/>
                </a:solidFill>
                <a:latin typeface="Lato"/>
                <a:ea typeface="Lato"/>
                <a:cs typeface="Lato"/>
                <a:sym typeface="Lato"/>
              </a:rPr>
              <a:t> </a:t>
            </a:r>
            <a:r>
              <a:rPr lang="es-ES" sz="1600" dirty="0">
                <a:solidFill>
                  <a:schemeClr val="lt1"/>
                </a:solidFill>
                <a:latin typeface="Lato"/>
                <a:ea typeface="Lato"/>
                <a:cs typeface="Lato"/>
                <a:sym typeface="Lato"/>
              </a:rPr>
              <a:t>de la colección de directorios y archivos del repositorio. Cada vez que se crea una nueva rama, se crea una </a:t>
            </a:r>
            <a:r>
              <a:rPr lang="es-ES" sz="1600" b="1" dirty="0">
                <a:solidFill>
                  <a:srgbClr val="FFFF00"/>
                </a:solidFill>
                <a:latin typeface="Lato"/>
                <a:ea typeface="Lato"/>
                <a:cs typeface="Lato"/>
                <a:sym typeface="Lato"/>
              </a:rPr>
              <a:t>copia</a:t>
            </a:r>
            <a:r>
              <a:rPr lang="es-ES" sz="1600" dirty="0">
                <a:solidFill>
                  <a:srgbClr val="E06666"/>
                </a:solidFill>
                <a:latin typeface="Lato"/>
                <a:ea typeface="Lato"/>
                <a:cs typeface="Lato"/>
                <a:sym typeface="Lato"/>
              </a:rPr>
              <a:t> </a:t>
            </a:r>
            <a:r>
              <a:rPr lang="es-ES" sz="1600" dirty="0">
                <a:solidFill>
                  <a:schemeClr val="lt1"/>
                </a:solidFill>
                <a:latin typeface="Lato"/>
                <a:ea typeface="Lato"/>
                <a:cs typeface="Lato"/>
                <a:sym typeface="Lato"/>
              </a:rPr>
              <a:t>de la colección de archivos actual.</a:t>
            </a:r>
          </a:p>
          <a:p>
            <a:pPr algn="just">
              <a:lnSpc>
                <a:spcPct val="150000"/>
              </a:lnSpc>
            </a:pPr>
            <a:r>
              <a:rPr lang="es-ES" sz="1600" b="1" dirty="0">
                <a:solidFill>
                  <a:srgbClr val="FFFF00"/>
                </a:solidFill>
                <a:latin typeface="Lato"/>
                <a:ea typeface="Lato"/>
                <a:cs typeface="Lato"/>
                <a:sym typeface="Lato"/>
              </a:rPr>
              <a:t>=&gt;</a:t>
            </a:r>
            <a:r>
              <a:rPr lang="es-419" sz="1600" dirty="0">
                <a:solidFill>
                  <a:schemeClr val="lt1"/>
                </a:solidFill>
                <a:latin typeface="Lato"/>
                <a:ea typeface="Lato"/>
                <a:cs typeface="Lato"/>
                <a:sym typeface="Lato"/>
              </a:rPr>
              <a:t> Al </a:t>
            </a:r>
            <a:r>
              <a:rPr lang="es-419" sz="1600" dirty="0">
                <a:solidFill>
                  <a:schemeClr val="bg1"/>
                </a:solidFill>
                <a:latin typeface="Lato"/>
                <a:ea typeface="Lato"/>
                <a:cs typeface="Lato"/>
                <a:sym typeface="Lato"/>
              </a:rPr>
              <a:t>hacer cambios, éstos se confirman y se guardan (en el master o en la rama, donde se esté trabajando)</a:t>
            </a:r>
          </a:p>
        </p:txBody>
      </p:sp>
      <p:sp>
        <p:nvSpPr>
          <p:cNvPr id="5" name="Google Shape;204;p24">
            <a:extLst>
              <a:ext uri="{FF2B5EF4-FFF2-40B4-BE49-F238E27FC236}">
                <a16:creationId xmlns:a16="http://schemas.microsoft.com/office/drawing/2014/main" id="{E34031AE-BFB8-B602-DBE7-9E47034EA9D6}"/>
              </a:ext>
            </a:extLst>
          </p:cNvPr>
          <p:cNvSpPr txBox="1"/>
          <p:nvPr/>
        </p:nvSpPr>
        <p:spPr>
          <a:xfrm>
            <a:off x="389820" y="115207"/>
            <a:ext cx="5548136"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300" b="1" u="sng" dirty="0">
                <a:solidFill>
                  <a:srgbClr val="FF9933"/>
                </a:solidFill>
                <a:latin typeface="Lato"/>
                <a:ea typeface="Lato"/>
                <a:cs typeface="Lato"/>
                <a:sym typeface="Lato"/>
              </a:rPr>
              <a:t>¿Cómo funcionan las ramas?</a:t>
            </a:r>
            <a:endParaRPr sz="2300" b="1" u="sng" dirty="0">
              <a:solidFill>
                <a:srgbClr val="FF9933"/>
              </a:solidFill>
              <a:latin typeface="Lato"/>
              <a:ea typeface="Lato"/>
              <a:cs typeface="Lato"/>
              <a:sym typeface="Lato"/>
            </a:endParaRPr>
          </a:p>
        </p:txBody>
      </p:sp>
      <p:sp>
        <p:nvSpPr>
          <p:cNvPr id="7" name="CuadroTexto 6">
            <a:extLst>
              <a:ext uri="{FF2B5EF4-FFF2-40B4-BE49-F238E27FC236}">
                <a16:creationId xmlns:a16="http://schemas.microsoft.com/office/drawing/2014/main" id="{CAAEFDFA-F9B0-A563-C365-73410AAEAFCA}"/>
              </a:ext>
            </a:extLst>
          </p:cNvPr>
          <p:cNvSpPr txBox="1"/>
          <p:nvPr/>
        </p:nvSpPr>
        <p:spPr>
          <a:xfrm>
            <a:off x="389820" y="3321665"/>
            <a:ext cx="8347780" cy="1521057"/>
          </a:xfrm>
          <a:prstGeom prst="rect">
            <a:avLst/>
          </a:prstGeom>
          <a:noFill/>
        </p:spPr>
        <p:txBody>
          <a:bodyPr wrap="square">
            <a:spAutoFit/>
          </a:bodyPr>
          <a:lstStyle/>
          <a:p>
            <a:pPr marL="0" lvl="0" indent="0" algn="just" rtl="0">
              <a:lnSpc>
                <a:spcPct val="150000"/>
              </a:lnSpc>
              <a:spcBef>
                <a:spcPts val="0"/>
              </a:spcBef>
              <a:spcAft>
                <a:spcPts val="0"/>
              </a:spcAft>
              <a:buNone/>
            </a:pPr>
            <a:r>
              <a:rPr lang="es-ES" sz="1600" dirty="0">
                <a:solidFill>
                  <a:schemeClr val="bg1"/>
                </a:solidFill>
                <a:latin typeface="Lato"/>
                <a:ea typeface="Lato"/>
                <a:cs typeface="Lato"/>
                <a:sym typeface="Lato"/>
              </a:rPr>
              <a:t>En un entorno de colaboración, donde diferentes personas están trabajando en un mismo código, se genera una evolución del código en paralelo: mientras alguien está trabajando en añadir una nueva característica al proyecto, otra persona puede estar arreglando un bug y otra en añadir alguna documentación. </a:t>
            </a:r>
          </a:p>
        </p:txBody>
      </p:sp>
      <p:sp>
        <p:nvSpPr>
          <p:cNvPr id="8" name="Google Shape;204;p24">
            <a:extLst>
              <a:ext uri="{FF2B5EF4-FFF2-40B4-BE49-F238E27FC236}">
                <a16:creationId xmlns:a16="http://schemas.microsoft.com/office/drawing/2014/main" id="{6B645562-755A-368E-293C-16DF328873E5}"/>
              </a:ext>
            </a:extLst>
          </p:cNvPr>
          <p:cNvSpPr txBox="1"/>
          <p:nvPr/>
        </p:nvSpPr>
        <p:spPr>
          <a:xfrm>
            <a:off x="398110" y="2767697"/>
            <a:ext cx="5548136" cy="5539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300" b="1" u="sng" dirty="0">
                <a:solidFill>
                  <a:srgbClr val="FF9933"/>
                </a:solidFill>
                <a:latin typeface="Lato"/>
                <a:ea typeface="Lato"/>
                <a:cs typeface="Lato"/>
                <a:sym typeface="Lato"/>
              </a:rPr>
              <a:t>¿Cuál es su utilidad?</a:t>
            </a:r>
            <a:endParaRPr sz="2300" b="1" u="sng" dirty="0">
              <a:solidFill>
                <a:srgbClr val="FF9933"/>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1"/>
          <p:cNvSpPr txBox="1"/>
          <p:nvPr/>
        </p:nvSpPr>
        <p:spPr>
          <a:xfrm>
            <a:off x="386821" y="1196794"/>
            <a:ext cx="8370358" cy="3139291"/>
          </a:xfrm>
          <a:prstGeom prst="rect">
            <a:avLst/>
          </a:prstGeom>
          <a:noFill/>
          <a:ln>
            <a:noFill/>
          </a:ln>
        </p:spPr>
        <p:txBody>
          <a:bodyPr spcFirstLastPara="1" wrap="square" lIns="91425" tIns="91425" rIns="91425" bIns="91425" anchor="t" anchorCtr="0">
            <a:spAutoFit/>
          </a:bodyPr>
          <a:lstStyle/>
          <a:p>
            <a:pPr algn="just">
              <a:lnSpc>
                <a:spcPct val="200000"/>
              </a:lnSpc>
            </a:pPr>
            <a:r>
              <a:rPr lang="es-ES" sz="1600" b="1" dirty="0">
                <a:solidFill>
                  <a:srgbClr val="00B0F0"/>
                </a:solidFill>
                <a:latin typeface="Lato"/>
                <a:ea typeface="Lato"/>
                <a:cs typeface="Lato"/>
                <a:sym typeface="Lato"/>
              </a:rPr>
              <a:t>=&gt;</a:t>
            </a:r>
            <a:r>
              <a:rPr lang="es-419" sz="1600" dirty="0">
                <a:solidFill>
                  <a:schemeClr val="bg1"/>
                </a:solidFill>
                <a:latin typeface="Lato"/>
                <a:ea typeface="Lato"/>
                <a:cs typeface="Lato"/>
                <a:sym typeface="Lato"/>
              </a:rPr>
              <a:t> </a:t>
            </a:r>
            <a:r>
              <a:rPr lang="es-419" sz="1600" b="1" u="sng" dirty="0" err="1">
                <a:solidFill>
                  <a:srgbClr val="FFFF00"/>
                </a:solidFill>
                <a:latin typeface="Lato"/>
                <a:ea typeface="Lato"/>
                <a:cs typeface="Lato"/>
                <a:sym typeface="Lato"/>
              </a:rPr>
              <a:t>Merge</a:t>
            </a:r>
            <a:r>
              <a:rPr lang="es-419" sz="1600" dirty="0">
                <a:solidFill>
                  <a:schemeClr val="bg1"/>
                </a:solidFill>
                <a:latin typeface="Lato"/>
                <a:ea typeface="Lato"/>
                <a:cs typeface="Lato"/>
                <a:sym typeface="Lato"/>
              </a:rPr>
              <a:t>: </a:t>
            </a:r>
            <a:r>
              <a:rPr lang="es-419" sz="1600" dirty="0">
                <a:solidFill>
                  <a:schemeClr val="lt1"/>
                </a:solidFill>
                <a:latin typeface="Lato"/>
                <a:ea typeface="Lato"/>
                <a:cs typeface="Lato"/>
                <a:sym typeface="Lato"/>
              </a:rPr>
              <a:t>Proceso que consiste en </a:t>
            </a:r>
            <a:r>
              <a:rPr lang="es-419" sz="1600" b="1" dirty="0">
                <a:solidFill>
                  <a:srgbClr val="FFFF00"/>
                </a:solidFill>
                <a:latin typeface="Lato"/>
                <a:ea typeface="Lato"/>
                <a:cs typeface="Lato"/>
                <a:sym typeface="Lato"/>
              </a:rPr>
              <a:t>combinar</a:t>
            </a:r>
            <a:r>
              <a:rPr lang="es-419" sz="1600" dirty="0">
                <a:solidFill>
                  <a:srgbClr val="E06666"/>
                </a:solidFill>
                <a:latin typeface="Lato"/>
                <a:ea typeface="Lato"/>
                <a:cs typeface="Lato"/>
                <a:sym typeface="Lato"/>
              </a:rPr>
              <a:t> </a:t>
            </a:r>
            <a:r>
              <a:rPr lang="es-419" sz="1600" dirty="0">
                <a:solidFill>
                  <a:schemeClr val="lt1"/>
                </a:solidFill>
                <a:latin typeface="Lato"/>
                <a:ea typeface="Lato"/>
                <a:cs typeface="Lato"/>
                <a:sym typeface="Lato"/>
              </a:rPr>
              <a:t>los cambios de una bifurcación con otra rama o con </a:t>
            </a:r>
            <a:r>
              <a:rPr lang="es-419" sz="1600" dirty="0">
                <a:solidFill>
                  <a:schemeClr val="bg1"/>
                </a:solidFill>
                <a:latin typeface="Lato"/>
                <a:ea typeface="Lato"/>
                <a:cs typeface="Lato"/>
                <a:sym typeface="Lato"/>
              </a:rPr>
              <a:t>la rama principal.</a:t>
            </a:r>
            <a:endParaRPr lang="es-ES" sz="1600" dirty="0">
              <a:solidFill>
                <a:schemeClr val="lt1"/>
              </a:solidFill>
              <a:latin typeface="Lato"/>
              <a:ea typeface="Lato"/>
              <a:cs typeface="Lato"/>
              <a:sym typeface="Lato"/>
            </a:endParaRPr>
          </a:p>
          <a:p>
            <a:pPr marL="0" lvl="0" indent="0" algn="just" rtl="0">
              <a:lnSpc>
                <a:spcPct val="200000"/>
              </a:lnSpc>
              <a:spcBef>
                <a:spcPts val="0"/>
              </a:spcBef>
              <a:spcAft>
                <a:spcPts val="0"/>
              </a:spcAft>
              <a:buNone/>
            </a:pPr>
            <a:endParaRPr sz="1600" dirty="0">
              <a:solidFill>
                <a:schemeClr val="lt1"/>
              </a:solidFill>
              <a:latin typeface="Lato"/>
              <a:ea typeface="Lato"/>
              <a:cs typeface="Lato"/>
              <a:sym typeface="Lato"/>
            </a:endParaRPr>
          </a:p>
          <a:p>
            <a:pPr marL="0" lvl="0" indent="0" algn="just" rtl="0">
              <a:lnSpc>
                <a:spcPct val="200000"/>
              </a:lnSpc>
              <a:spcBef>
                <a:spcPts val="0"/>
              </a:spcBef>
              <a:spcAft>
                <a:spcPts val="0"/>
              </a:spcAft>
              <a:buNone/>
            </a:pPr>
            <a:r>
              <a:rPr lang="es-ES" sz="1600" b="1" dirty="0">
                <a:solidFill>
                  <a:srgbClr val="00B0F0"/>
                </a:solidFill>
                <a:latin typeface="Lato"/>
                <a:ea typeface="Lato"/>
                <a:cs typeface="Lato"/>
                <a:sym typeface="Lato"/>
              </a:rPr>
              <a:t>=&gt;</a:t>
            </a:r>
            <a:r>
              <a:rPr lang="es-419" sz="1600" dirty="0">
                <a:solidFill>
                  <a:schemeClr val="bg1"/>
                </a:solidFill>
                <a:latin typeface="Lato"/>
                <a:ea typeface="Lato"/>
                <a:cs typeface="Lato"/>
                <a:sym typeface="Lato"/>
              </a:rPr>
              <a:t> </a:t>
            </a:r>
            <a:r>
              <a:rPr lang="es-419" sz="1600" b="1" u="sng" dirty="0" err="1">
                <a:solidFill>
                  <a:srgbClr val="FFFF00"/>
                </a:solidFill>
                <a:latin typeface="Lato"/>
                <a:ea typeface="Lato"/>
                <a:cs typeface="Lato"/>
                <a:sym typeface="Lato"/>
              </a:rPr>
              <a:t>Push</a:t>
            </a:r>
            <a:r>
              <a:rPr lang="es-419" sz="1600" dirty="0">
                <a:solidFill>
                  <a:schemeClr val="bg1"/>
                </a:solidFill>
                <a:latin typeface="Lato"/>
                <a:ea typeface="Lato"/>
                <a:cs typeface="Lato"/>
                <a:sym typeface="Lato"/>
              </a:rPr>
              <a:t>: Consiste en </a:t>
            </a:r>
            <a:r>
              <a:rPr lang="es-ES" sz="1600" b="1" dirty="0">
                <a:solidFill>
                  <a:srgbClr val="FFFF00"/>
                </a:solidFill>
                <a:latin typeface="Lato"/>
                <a:ea typeface="Lato"/>
                <a:cs typeface="Lato"/>
                <a:sym typeface="Lato"/>
              </a:rPr>
              <a:t>llevar</a:t>
            </a:r>
            <a:r>
              <a:rPr lang="es-ES" sz="1600" dirty="0">
                <a:solidFill>
                  <a:schemeClr val="bg1"/>
                </a:solidFill>
                <a:latin typeface="Lato"/>
                <a:ea typeface="Lato"/>
                <a:cs typeface="Lato"/>
                <a:sym typeface="Lato"/>
              </a:rPr>
              <a:t> (o empujar) los cambios locales al repositorio remoto</a:t>
            </a:r>
            <a:endParaRPr lang="es-419" sz="1600" dirty="0">
              <a:solidFill>
                <a:schemeClr val="bg1"/>
              </a:solidFill>
              <a:latin typeface="Lato"/>
              <a:ea typeface="Lato"/>
              <a:cs typeface="Lato"/>
              <a:sym typeface="Lato"/>
            </a:endParaRPr>
          </a:p>
          <a:p>
            <a:pPr marL="0" lvl="0" indent="0" algn="just" rtl="0">
              <a:lnSpc>
                <a:spcPct val="200000"/>
              </a:lnSpc>
              <a:spcBef>
                <a:spcPts val="0"/>
              </a:spcBef>
              <a:spcAft>
                <a:spcPts val="0"/>
              </a:spcAft>
              <a:buNone/>
            </a:pPr>
            <a:endParaRPr lang="es-ES" sz="1600" dirty="0">
              <a:solidFill>
                <a:schemeClr val="lt1"/>
              </a:solidFill>
              <a:latin typeface="Lato"/>
              <a:ea typeface="Lato"/>
              <a:cs typeface="Lato"/>
              <a:sym typeface="Lato"/>
            </a:endParaRPr>
          </a:p>
          <a:p>
            <a:pPr marL="0" lvl="0" indent="0" algn="just" rtl="0">
              <a:lnSpc>
                <a:spcPct val="200000"/>
              </a:lnSpc>
              <a:spcBef>
                <a:spcPts val="0"/>
              </a:spcBef>
              <a:spcAft>
                <a:spcPts val="0"/>
              </a:spcAft>
              <a:buNone/>
            </a:pPr>
            <a:r>
              <a:rPr lang="es-ES" sz="1600" b="1" dirty="0">
                <a:solidFill>
                  <a:srgbClr val="00B0F0"/>
                </a:solidFill>
                <a:latin typeface="Lato"/>
                <a:ea typeface="Lato"/>
                <a:cs typeface="Lato"/>
                <a:sym typeface="Lato"/>
              </a:rPr>
              <a:t>=&gt;</a:t>
            </a:r>
            <a:r>
              <a:rPr lang="es-419" sz="1600" dirty="0">
                <a:solidFill>
                  <a:schemeClr val="bg1"/>
                </a:solidFill>
                <a:latin typeface="Lato"/>
                <a:ea typeface="Lato"/>
                <a:cs typeface="Lato"/>
                <a:sym typeface="Lato"/>
              </a:rPr>
              <a:t> </a:t>
            </a:r>
            <a:r>
              <a:rPr lang="es-419" sz="1600" b="1" u="sng" dirty="0" err="1">
                <a:solidFill>
                  <a:srgbClr val="FFFF00"/>
                </a:solidFill>
                <a:latin typeface="Lato"/>
                <a:ea typeface="Lato"/>
                <a:cs typeface="Lato"/>
                <a:sym typeface="Lato"/>
              </a:rPr>
              <a:t>Pull</a:t>
            </a:r>
            <a:r>
              <a:rPr lang="es-419" sz="1600" b="1" u="sng" dirty="0">
                <a:solidFill>
                  <a:srgbClr val="FFFF00"/>
                </a:solidFill>
                <a:latin typeface="Lato"/>
                <a:ea typeface="Lato"/>
                <a:cs typeface="Lato"/>
                <a:sym typeface="Lato"/>
              </a:rPr>
              <a:t>:</a:t>
            </a:r>
            <a:r>
              <a:rPr lang="es-ES" sz="1600" dirty="0">
                <a:solidFill>
                  <a:schemeClr val="lt1"/>
                </a:solidFill>
                <a:latin typeface="Lato"/>
                <a:ea typeface="Lato"/>
                <a:cs typeface="Lato"/>
                <a:sym typeface="Lato"/>
              </a:rPr>
              <a:t> Es la acción inversa, </a:t>
            </a:r>
            <a:r>
              <a:rPr lang="es-ES" sz="1600" b="1" dirty="0">
                <a:solidFill>
                  <a:srgbClr val="FFFF00"/>
                </a:solidFill>
                <a:latin typeface="Lato"/>
                <a:ea typeface="Lato"/>
                <a:cs typeface="Lato"/>
                <a:sym typeface="Lato"/>
              </a:rPr>
              <a:t>traer</a:t>
            </a:r>
            <a:r>
              <a:rPr lang="es-ES" sz="1600" dirty="0">
                <a:solidFill>
                  <a:schemeClr val="bg1"/>
                </a:solidFill>
                <a:latin typeface="Lato"/>
                <a:ea typeface="Lato"/>
                <a:cs typeface="Lato"/>
                <a:sym typeface="Lato"/>
              </a:rPr>
              <a:t> los cambios del repositorio remoto al local</a:t>
            </a:r>
            <a:r>
              <a:rPr lang="es-ES" sz="1600" dirty="0">
                <a:solidFill>
                  <a:schemeClr val="lt1"/>
                </a:solidFill>
                <a:latin typeface="Lato"/>
                <a:ea typeface="Lato"/>
                <a:cs typeface="Lato"/>
                <a:sym typeface="Lato"/>
              </a:rPr>
              <a:t>.</a:t>
            </a:r>
          </a:p>
        </p:txBody>
      </p:sp>
      <p:sp>
        <p:nvSpPr>
          <p:cNvPr id="2" name="Google Shape;204;p24">
            <a:extLst>
              <a:ext uri="{FF2B5EF4-FFF2-40B4-BE49-F238E27FC236}">
                <a16:creationId xmlns:a16="http://schemas.microsoft.com/office/drawing/2014/main" id="{3356445C-DFF8-7CE4-AAFA-F7982E5F552F}"/>
              </a:ext>
            </a:extLst>
          </p:cNvPr>
          <p:cNvSpPr txBox="1"/>
          <p:nvPr/>
        </p:nvSpPr>
        <p:spPr>
          <a:xfrm>
            <a:off x="386821" y="311072"/>
            <a:ext cx="5548136" cy="58474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419" sz="2600" b="1" u="sng" dirty="0" err="1">
                <a:solidFill>
                  <a:srgbClr val="FF9933"/>
                </a:solidFill>
                <a:latin typeface="Lato"/>
                <a:ea typeface="Lato"/>
                <a:cs typeface="Lato"/>
                <a:sym typeface="Lato"/>
              </a:rPr>
              <a:t>Merge</a:t>
            </a:r>
            <a:r>
              <a:rPr lang="es-419" sz="2600" b="1" u="sng" dirty="0">
                <a:solidFill>
                  <a:srgbClr val="FF9933"/>
                </a:solidFill>
                <a:latin typeface="Lato"/>
                <a:ea typeface="Lato"/>
                <a:cs typeface="Lato"/>
                <a:sym typeface="Lato"/>
              </a:rPr>
              <a:t>. </a:t>
            </a:r>
            <a:r>
              <a:rPr lang="es-419" sz="2600" b="1" u="sng" dirty="0" err="1">
                <a:solidFill>
                  <a:srgbClr val="FF9933"/>
                </a:solidFill>
                <a:latin typeface="Lato"/>
                <a:ea typeface="Lato"/>
                <a:cs typeface="Lato"/>
                <a:sym typeface="Lato"/>
              </a:rPr>
              <a:t>Push</a:t>
            </a:r>
            <a:r>
              <a:rPr lang="es-419" sz="2600" b="1" u="sng" dirty="0">
                <a:solidFill>
                  <a:srgbClr val="FF9933"/>
                </a:solidFill>
                <a:latin typeface="Lato"/>
                <a:ea typeface="Lato"/>
                <a:cs typeface="Lato"/>
                <a:sym typeface="Lato"/>
              </a:rPr>
              <a:t>. </a:t>
            </a:r>
            <a:r>
              <a:rPr lang="es-419" sz="2600" b="1" u="sng" dirty="0" err="1">
                <a:solidFill>
                  <a:srgbClr val="FF9933"/>
                </a:solidFill>
                <a:latin typeface="Lato"/>
                <a:ea typeface="Lato"/>
                <a:cs typeface="Lato"/>
                <a:sym typeface="Lato"/>
              </a:rPr>
              <a:t>Pull</a:t>
            </a:r>
            <a:r>
              <a:rPr lang="es-419" sz="2600" b="1" u="sng" dirty="0">
                <a:solidFill>
                  <a:srgbClr val="FF9933"/>
                </a:solidFill>
                <a:latin typeface="Lato"/>
                <a:ea typeface="Lato"/>
                <a:cs typeface="Lato"/>
                <a:sym typeface="Lato"/>
              </a:rPr>
              <a:t>.</a:t>
            </a:r>
            <a:endParaRPr sz="2600" b="1" u="sng" dirty="0">
              <a:solidFill>
                <a:srgbClr val="FF9933"/>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TotalTime>
  <Words>2169</Words>
  <Application>Microsoft Office PowerPoint</Application>
  <PresentationFormat>Presentación en pantalla (16:9)</PresentationFormat>
  <Paragraphs>152</Paragraphs>
  <Slides>37</Slides>
  <Notes>37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37</vt:i4>
      </vt:variant>
    </vt:vector>
  </HeadingPairs>
  <TitlesOfParts>
    <vt:vector size="41" baseType="lpstr">
      <vt:lpstr>Lato</vt:lpstr>
      <vt:lpstr>Arial</vt:lpstr>
      <vt:lpstr>Montserrat</vt:lpstr>
      <vt:lpstr>Focus</vt:lpstr>
      <vt:lpstr>Programación II Desarrollo en Java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Carolina Archuby</cp:lastModifiedBy>
  <cp:revision>34</cp:revision>
  <dcterms:modified xsi:type="dcterms:W3CDTF">2024-10-25T17:49:46Z</dcterms:modified>
</cp:coreProperties>
</file>