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92" r:id="rId5"/>
    <p:sldId id="259" r:id="rId6"/>
    <p:sldId id="260" r:id="rId7"/>
    <p:sldId id="293" r:id="rId8"/>
    <p:sldId id="273" r:id="rId9"/>
    <p:sldId id="274" r:id="rId10"/>
    <p:sldId id="296" r:id="rId11"/>
    <p:sldId id="275" r:id="rId12"/>
    <p:sldId id="297" r:id="rId13"/>
    <p:sldId id="276" r:id="rId14"/>
    <p:sldId id="298" r:id="rId15"/>
    <p:sldId id="277" r:id="rId16"/>
    <p:sldId id="278" r:id="rId17"/>
    <p:sldId id="299" r:id="rId18"/>
    <p:sldId id="279" r:id="rId19"/>
    <p:sldId id="300" r:id="rId20"/>
    <p:sldId id="280" r:id="rId21"/>
    <p:sldId id="301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302" r:id="rId31"/>
    <p:sldId id="290" r:id="rId32"/>
    <p:sldId id="291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00" autoAdjust="0"/>
  </p:normalViewPr>
  <p:slideViewPr>
    <p:cSldViewPr snapToGrid="0">
      <p:cViewPr>
        <p:scale>
          <a:sx n="80" d="100"/>
          <a:sy n="80" d="100"/>
        </p:scale>
        <p:origin x="10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0b35255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0b35255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843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0b35255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0b35255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0b352552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0b352552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9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0b352552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0b352552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0b352552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0b352552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226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0b352552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0b352552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0b352552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0b352552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0b352552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0b352552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040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0b352552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0b352552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0b352552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50b352552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8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b352552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b352552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0b352552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0b352552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06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0b352552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0b352552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0b352552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0b352552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0b35255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0b35255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0b3525522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0b3525522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0fd1ea9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0fd1ea9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0fd1ea9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0fd1ea9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0fd1ea90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0fd1ea90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0fd1ea9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50fd1ea9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818b04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818b04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0fd1ea9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0fd1ea9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457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50fd1ea90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50fd1ea90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0fd1ea90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0fd1ea90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818b04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818b04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69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e818b04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e818b04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818b04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e818b04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818b04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e818b04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842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0b35255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0b35255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0b35255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0b35255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955" y="4255309"/>
            <a:ext cx="2031121" cy="631865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2589" y="263239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480501"/>
            <a:ext cx="5282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b="1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b="1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 16</a:t>
            </a:r>
            <a:endParaRPr sz="24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Introducción a </a:t>
            </a:r>
            <a:r>
              <a:rPr lang="es-419" sz="2400" b="1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endParaRPr sz="24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40EA51FF-2AC1-694B-FDBE-55E32D4BB510}"/>
              </a:ext>
            </a:extLst>
          </p:cNvPr>
          <p:cNvSpPr txBox="1"/>
          <p:nvPr/>
        </p:nvSpPr>
        <p:spPr>
          <a:xfrm>
            <a:off x="439888" y="3644896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544546" y="303200"/>
            <a:ext cx="784309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Algunos métodos importantes de la clase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Stage</a:t>
            </a: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691301" y="1168477"/>
            <a:ext cx="3180787" cy="328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Ventanas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setTitle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(“Nombre App”)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getIcons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Dimensiones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setWidth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setHeight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getWidth</a:t>
            </a: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getHeight</a:t>
            </a: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4932571" y="1169891"/>
            <a:ext cx="27537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Escenas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setScene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Estado y visibilidad</a:t>
            </a:r>
            <a:r>
              <a:rPr lang="es-ES" sz="18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show()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setMaximized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hide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setIconified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8464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294724" y="356286"/>
            <a:ext cx="263808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SCENE</a:t>
            </a:r>
          </a:p>
        </p:txBody>
      </p:sp>
      <p:sp>
        <p:nvSpPr>
          <p:cNvPr id="287" name="Google Shape;287;p32"/>
          <p:cNvSpPr txBox="1"/>
          <p:nvPr/>
        </p:nvSpPr>
        <p:spPr>
          <a:xfrm>
            <a:off x="376049" y="1579184"/>
            <a:ext cx="2475435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 el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contenedor principal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 los elementos de la interfaz gráfica.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BE3548-95EF-FAB6-E449-656C5F6C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01" y="51521"/>
            <a:ext cx="5781712" cy="5040458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/>
        </p:nvSpPr>
        <p:spPr>
          <a:xfrm>
            <a:off x="567018" y="223938"/>
            <a:ext cx="800996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8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2"/>
          <p:cNvSpPr txBox="1"/>
          <p:nvPr/>
        </p:nvSpPr>
        <p:spPr>
          <a:xfrm>
            <a:off x="567018" y="1214753"/>
            <a:ext cx="800996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Nodos (</a:t>
            </a:r>
            <a:r>
              <a:rPr lang="es-419" sz="20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La clase </a:t>
            </a: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puede contener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nodos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botones, etiquetas, campos de texto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etc.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Contenedor Raíz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escena contiene un contenedor raíz, como un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un </a:t>
            </a: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que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actúa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como el nodo principal para </a:t>
            </a:r>
            <a:r>
              <a:rPr lang="es-419" sz="20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organizar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colocar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otros nodos gráficos en la escena.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539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/>
        </p:nvSpPr>
        <p:spPr>
          <a:xfrm>
            <a:off x="673447" y="319685"/>
            <a:ext cx="2085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673447" y="1481889"/>
            <a:ext cx="7797106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Dimensiones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Puedes </a:t>
            </a:r>
            <a:r>
              <a:rPr lang="es-419" sz="2000" b="1" u="sng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setear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 </a:t>
            </a:r>
            <a:r>
              <a:rPr lang="es-419" sz="20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obtener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ancho y el alto de la escena utilizando los métodos: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setWidth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setHeight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getWidth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getHeight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/>
        </p:nvSpPr>
        <p:spPr>
          <a:xfrm>
            <a:off x="673448" y="409995"/>
            <a:ext cx="2085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73447" y="1232952"/>
            <a:ext cx="779710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Fondo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Se puede establecer: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6EE0F1-38EF-907B-01D3-0E6D4476F323}"/>
              </a:ext>
            </a:extLst>
          </p:cNvPr>
          <p:cNvSpPr txBox="1"/>
          <p:nvPr/>
        </p:nvSpPr>
        <p:spPr>
          <a:xfrm>
            <a:off x="1586089" y="1895679"/>
            <a:ext cx="6474178" cy="245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200000"/>
              </a:lnSpc>
            </a:pP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Un fondo para la escena utilizando el método </a:t>
            </a:r>
            <a:r>
              <a:rPr lang="es-ES" sz="20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setFill</a:t>
            </a:r>
            <a:r>
              <a:rPr lang="es-ES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ES" sz="20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lvl="2">
              <a:lnSpc>
                <a:spcPct val="200000"/>
              </a:lnSpc>
            </a:pP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Un color sólido (</a:t>
            </a:r>
            <a:r>
              <a:rPr lang="es-ES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Color</a:t>
            </a: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</a:p>
          <a:p>
            <a:pPr lvl="2">
              <a:lnSpc>
                <a:spcPct val="200000"/>
              </a:lnSpc>
            </a:pP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Un gradiente (</a:t>
            </a:r>
            <a:r>
              <a:rPr lang="es-ES" sz="20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LinearGradient</a:t>
            </a:r>
            <a:r>
              <a:rPr lang="es-E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es-ES" sz="20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RadialGradient</a:t>
            </a:r>
            <a:r>
              <a:rPr lang="es-E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2">
              <a:lnSpc>
                <a:spcPct val="200000"/>
              </a:lnSpc>
            </a:pPr>
            <a:r>
              <a:rPr lang="es-E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* Una imagen (</a:t>
            </a:r>
            <a:r>
              <a:rPr lang="es-ES" sz="20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ImagePattern</a:t>
            </a:r>
            <a:r>
              <a:rPr lang="es-E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5380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613610" y="358631"/>
            <a:ext cx="79167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: control de eventos</a:t>
            </a:r>
          </a:p>
        </p:txBody>
      </p:sp>
      <p:sp>
        <p:nvSpPr>
          <p:cNvPr id="302" name="Google Shape;302;p34"/>
          <p:cNvSpPr txBox="1"/>
          <p:nvPr/>
        </p:nvSpPr>
        <p:spPr>
          <a:xfrm>
            <a:off x="601579" y="1188472"/>
            <a:ext cx="7916779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Puedes registrar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controladores de eventos en la escena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para responder a eventos de interacción del usuario, como clics de mouse, pulsaciones de teclas, movimiento del mouse, entre otros.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Los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métodos </a:t>
            </a: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...()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te permiten asociar un controlador de eventos específico con la escena.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363950" y="194100"/>
            <a:ext cx="163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Ejemplos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429300" y="958350"/>
            <a:ext cx="82854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setOnAction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Registra un controlador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eventos para el evento de acción, que generalmente se activa cuando se hace clic en un botón u otro control interactivo.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022" y="3288523"/>
            <a:ext cx="5937956" cy="155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554508" y="402422"/>
            <a:ext cx="1637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Ejemplos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554508" y="1226269"/>
            <a:ext cx="803498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setOnMouseClicked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:Registra un controlador de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eventos para el evento de clic del mouse.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67" y="3063644"/>
            <a:ext cx="6874933" cy="1677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37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363950" y="194100"/>
            <a:ext cx="32936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Más ejemplos …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812801" y="1026363"/>
            <a:ext cx="739422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setOnKeyPressed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():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Registra un controlador de eventos para el evento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de pulsación de tecla.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622" y="2658846"/>
            <a:ext cx="7845778" cy="187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363950" y="194100"/>
            <a:ext cx="32936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Más ejemplos …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363950" y="1184726"/>
            <a:ext cx="828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setOnMouseEntered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:Registra un controlador de eventos para el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evento de entrada del mouse a un nodo.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356" y="2975571"/>
            <a:ext cx="7055555" cy="1767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066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71914" y="3186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0925" y="1440944"/>
            <a:ext cx="83892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¿Qué es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Ventajas de usar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 usarlo.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básica de una aplicación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Stage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Scene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 de eventos.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FlowPane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GridPane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HBox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VBox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más.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Button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TextField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PasswordField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ComboBox,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CheckBox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más.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/>
        </p:nvSpPr>
        <p:spPr>
          <a:xfrm>
            <a:off x="567469" y="543195"/>
            <a:ext cx="693964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 (Disposición de los elementos)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772006" y="1802650"/>
            <a:ext cx="7865331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proporciona diferentes clases de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diseños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419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que permiten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organizar y colocar los nodos dentro de una escena</a:t>
            </a:r>
            <a:r>
              <a:rPr lang="es-419" sz="2000" b="1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Por ejemplo, la clase </a:t>
            </a:r>
            <a:r>
              <a:rPr lang="es-419" sz="20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proporciona varios.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543300" y="269526"/>
            <a:ext cx="37750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: La clase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Pane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543300" y="1075159"/>
            <a:ext cx="86007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la </a:t>
            </a:r>
            <a:r>
              <a:rPr lang="es-419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clase base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todos los diseños (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layouts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en </a:t>
            </a:r>
            <a:r>
              <a:rPr lang="es-419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 un área rectangular donde los nodos se pueden colocar arbitrariamente.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Algunas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subclases</a:t>
            </a:r>
            <a:r>
              <a:rPr lang="es-419" sz="18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populares son: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7"/>
          <p:cNvSpPr txBox="1"/>
          <p:nvPr/>
        </p:nvSpPr>
        <p:spPr>
          <a:xfrm>
            <a:off x="543300" y="3606641"/>
            <a:ext cx="175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BorderPane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StackPane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37"/>
          <p:cNvSpPr txBox="1"/>
          <p:nvPr/>
        </p:nvSpPr>
        <p:spPr>
          <a:xfrm>
            <a:off x="2665201" y="3606641"/>
            <a:ext cx="175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FlowPane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GridPane</a:t>
            </a:r>
            <a:endParaRPr dirty="0"/>
          </a:p>
        </p:txBody>
      </p:sp>
      <p:sp>
        <p:nvSpPr>
          <p:cNvPr id="331" name="Google Shape;331;p37"/>
          <p:cNvSpPr txBox="1"/>
          <p:nvPr/>
        </p:nvSpPr>
        <p:spPr>
          <a:xfrm>
            <a:off x="4724700" y="3606641"/>
            <a:ext cx="160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HBox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VBox</a:t>
            </a:r>
            <a:endParaRPr dirty="0"/>
          </a:p>
        </p:txBody>
      </p:sp>
      <p:sp>
        <p:nvSpPr>
          <p:cNvPr id="332" name="Google Shape;332;p37"/>
          <p:cNvSpPr txBox="1"/>
          <p:nvPr/>
        </p:nvSpPr>
        <p:spPr>
          <a:xfrm>
            <a:off x="6461567" y="3606641"/>
            <a:ext cx="160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TabPane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ScrollPane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53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/>
          <p:nvPr/>
        </p:nvSpPr>
        <p:spPr>
          <a:xfrm>
            <a:off x="629550" y="1786800"/>
            <a:ext cx="7884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¿Cómo se ve cada disposición en una ventana real?</a:t>
            </a:r>
            <a:endParaRPr sz="4500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67" y="677333"/>
            <a:ext cx="7021689" cy="427766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9"/>
          <p:cNvSpPr txBox="1"/>
          <p:nvPr/>
        </p:nvSpPr>
        <p:spPr>
          <a:xfrm>
            <a:off x="3576000" y="162511"/>
            <a:ext cx="199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BorderPane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/>
        </p:nvSpPr>
        <p:spPr>
          <a:xfrm>
            <a:off x="3619049" y="150517"/>
            <a:ext cx="190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StackPane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44" y="744925"/>
            <a:ext cx="6187510" cy="424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/>
        </p:nvSpPr>
        <p:spPr>
          <a:xfrm>
            <a:off x="3743100" y="156325"/>
            <a:ext cx="1657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FlowPane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639" y="869475"/>
            <a:ext cx="5196721" cy="40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/>
          <p:nvPr/>
        </p:nvSpPr>
        <p:spPr>
          <a:xfrm>
            <a:off x="4047750" y="168450"/>
            <a:ext cx="104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HBox</a:t>
            </a:r>
            <a:endParaRPr sz="26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0" y="881575"/>
            <a:ext cx="7775700" cy="39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/>
        </p:nvSpPr>
        <p:spPr>
          <a:xfrm>
            <a:off x="4047750" y="168450"/>
            <a:ext cx="1048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VBox</a:t>
            </a:r>
            <a:endParaRPr sz="26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7" name="Google Shape;3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50" y="753450"/>
            <a:ext cx="7198899" cy="42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/>
        </p:nvSpPr>
        <p:spPr>
          <a:xfrm>
            <a:off x="3842100" y="168450"/>
            <a:ext cx="14598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TabPane</a:t>
            </a:r>
            <a:endParaRPr sz="26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9" name="Google Shape;3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40" y="756356"/>
            <a:ext cx="4841520" cy="428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/>
        </p:nvSpPr>
        <p:spPr>
          <a:xfrm>
            <a:off x="3696900" y="168450"/>
            <a:ext cx="175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ScrollPane</a:t>
            </a:r>
            <a:endParaRPr sz="26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5" name="Google Shape;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641" y="753450"/>
            <a:ext cx="6282720" cy="42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474134" y="396439"/>
            <a:ext cx="353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¿QUÉ ES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74134" y="1331395"/>
            <a:ext cx="8003822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CONJUNTO DE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BIBLIOTECAS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HERRAMIENTAS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DESARROLLO QUE PERMITE CREAR APLICACIONES DE ESCRITORIO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INTERFACES GRÁFICAS DE USUARIO (GUI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POR SUS SIGLAS EN INGLÉS) EN JAVA. </a:t>
            </a:r>
          </a:p>
        </p:txBody>
      </p:sp>
      <p:pic>
        <p:nvPicPr>
          <p:cNvPr id="2" name="Google Shape;158;p16">
            <a:extLst>
              <a:ext uri="{FF2B5EF4-FFF2-40B4-BE49-F238E27FC236}">
                <a16:creationId xmlns:a16="http://schemas.microsoft.com/office/drawing/2014/main" id="{3F7A9597-9725-286D-6315-57994A45A1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21" y="3705726"/>
            <a:ext cx="3460490" cy="1268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/>
        </p:nvSpPr>
        <p:spPr>
          <a:xfrm>
            <a:off x="597747" y="129144"/>
            <a:ext cx="1540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Controls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597747" y="744667"/>
            <a:ext cx="794850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 una variedad de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controles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predefinidos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se pueden usar en la interfaz gráfica. Algunos ejemplos son: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47"/>
          <p:cNvSpPr txBox="1"/>
          <p:nvPr/>
        </p:nvSpPr>
        <p:spPr>
          <a:xfrm>
            <a:off x="1367997" y="1852632"/>
            <a:ext cx="23790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Button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TextField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PasswordField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TextArea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ComboBox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7"/>
          <p:cNvSpPr txBox="1"/>
          <p:nvPr/>
        </p:nvSpPr>
        <p:spPr>
          <a:xfrm>
            <a:off x="4376716" y="2065765"/>
            <a:ext cx="22212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CheckBox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RadioButton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ToggleButton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FileChooser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ProgressIndicator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DatePicker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65517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/>
        </p:nvSpPr>
        <p:spPr>
          <a:xfrm>
            <a:off x="327141" y="479099"/>
            <a:ext cx="1540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Ejemplo de </a:t>
            </a:r>
            <a:r>
              <a:rPr lang="es-419" sz="28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Controls</a:t>
            </a:r>
            <a:endParaRPr sz="28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67B29-12FA-DA69-ADFD-CD9DB4FD4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0"/>
            <a:ext cx="71247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/>
        </p:nvSpPr>
        <p:spPr>
          <a:xfrm>
            <a:off x="812800" y="360138"/>
            <a:ext cx="16094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Ejemplo:</a:t>
            </a:r>
            <a:endParaRPr sz="2800" b="1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778" y="84666"/>
            <a:ext cx="6197600" cy="497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666045" y="264354"/>
            <a:ext cx="544124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¿QUÉ NOS OFRECE </a:t>
            </a:r>
            <a:r>
              <a:rPr lang="es-419" sz="26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26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66045" y="1095617"/>
            <a:ext cx="7868355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 UNA AMPLIA GAMA DE </a:t>
            </a:r>
            <a:r>
              <a:rPr lang="es-419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CONTROLES</a:t>
            </a:r>
            <a:r>
              <a:rPr lang="es-419" sz="20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r>
              <a:rPr lang="es-419" sz="20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GRÁFICOS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DISEÑAR INTERFACES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INTUITIVAS Y ATRACTIVAS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ASÍ COMO FUNCIONALIDADES PARA MANEJAR </a:t>
            </a:r>
            <a:r>
              <a:rPr lang="es-419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EVENTOS, ANIMACIONES Y MULTIMEDIA</a:t>
            </a:r>
            <a:r>
              <a:rPr lang="es-419" sz="2000" u="sng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u="sng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una </a:t>
            </a: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alternativa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la biblioteca </a:t>
            </a: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SWING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pero con mayor capacidad de personalización y mejores características visuales.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37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521133" y="339675"/>
            <a:ext cx="475077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VENTAJAS DE USAR JAVAFX</a:t>
            </a:r>
          </a:p>
        </p:txBody>
      </p:sp>
      <p:sp>
        <p:nvSpPr>
          <p:cNvPr id="157" name="Google Shape;157;p16"/>
          <p:cNvSpPr txBox="1"/>
          <p:nvPr/>
        </p:nvSpPr>
        <p:spPr>
          <a:xfrm>
            <a:off x="351800" y="1233647"/>
            <a:ext cx="69873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Integración nativa con Java</a:t>
            </a:r>
            <a:endParaRPr sz="2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Diseño de interfaces gráficas atractivas.</a:t>
            </a:r>
            <a:endParaRPr sz="2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Soporte para multimedia.</a:t>
            </a:r>
            <a:endParaRPr sz="2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Escalabilidad.</a:t>
            </a:r>
            <a:endParaRPr sz="2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22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Compatibilidad multiplataforma.</a:t>
            </a:r>
            <a:endParaRPr sz="22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032" y="3814011"/>
            <a:ext cx="3322334" cy="116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76726" y="245423"/>
            <a:ext cx="8518358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CÓMO USAR </a:t>
            </a:r>
            <a:r>
              <a:rPr lang="es-419" sz="26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 EN INTELLIJ</a:t>
            </a:r>
            <a:endParaRPr sz="26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93598-F305-6D16-E6AC-B67536CA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" y="1747230"/>
            <a:ext cx="9008534" cy="3245875"/>
          </a:xfrm>
          <a:prstGeom prst="rect">
            <a:avLst/>
          </a:prstGeom>
        </p:spPr>
      </p:pic>
      <p:sp>
        <p:nvSpPr>
          <p:cNvPr id="7" name="Google Shape;157;p16">
            <a:extLst>
              <a:ext uri="{FF2B5EF4-FFF2-40B4-BE49-F238E27FC236}">
                <a16:creationId xmlns:a16="http://schemas.microsoft.com/office/drawing/2014/main" id="{954D6C4C-F883-74B6-3BE9-B95052D3C19C}"/>
              </a:ext>
            </a:extLst>
          </p:cNvPr>
          <p:cNvSpPr txBox="1"/>
          <p:nvPr/>
        </p:nvSpPr>
        <p:spPr>
          <a:xfrm>
            <a:off x="276726" y="756938"/>
            <a:ext cx="851835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2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 primer paso, como siempre, es crear nuestro proyecto:</a:t>
            </a:r>
            <a:endParaRPr sz="22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53CEC2-16FA-48AD-3A2D-F764E2CF69BC}"/>
              </a:ext>
            </a:extLst>
          </p:cNvPr>
          <p:cNvSpPr/>
          <p:nvPr/>
        </p:nvSpPr>
        <p:spPr>
          <a:xfrm>
            <a:off x="688622" y="1618682"/>
            <a:ext cx="8319911" cy="109065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496972" y="47761"/>
            <a:ext cx="6987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CÓMO USAR </a:t>
            </a:r>
            <a:r>
              <a:rPr lang="es-419" sz="2600" b="1" u="sng" dirty="0" err="1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6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 EN INTELLIJ</a:t>
            </a:r>
            <a:endParaRPr sz="2600" b="1" u="sng" dirty="0">
              <a:solidFill>
                <a:srgbClr val="F18F2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57;p16">
            <a:extLst>
              <a:ext uri="{FF2B5EF4-FFF2-40B4-BE49-F238E27FC236}">
                <a16:creationId xmlns:a16="http://schemas.microsoft.com/office/drawing/2014/main" id="{954D6C4C-F883-74B6-3BE9-B95052D3C19C}"/>
              </a:ext>
            </a:extLst>
          </p:cNvPr>
          <p:cNvSpPr txBox="1"/>
          <p:nvPr/>
        </p:nvSpPr>
        <p:spPr>
          <a:xfrm>
            <a:off x="339329" y="971427"/>
            <a:ext cx="2370004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2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Pero cuando se abra la ventana de creación del nuevo proyecto, debemos elegir la opción </a:t>
            </a:r>
            <a:r>
              <a:rPr lang="es-419" sz="22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22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2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D22338-1B8A-752A-EBB3-4D7420F1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78" y="632761"/>
            <a:ext cx="6276622" cy="45107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453CEC2-16FA-48AD-3A2D-F764E2CF69BC}"/>
              </a:ext>
            </a:extLst>
          </p:cNvPr>
          <p:cNvSpPr/>
          <p:nvPr/>
        </p:nvSpPr>
        <p:spPr>
          <a:xfrm>
            <a:off x="2867378" y="2032001"/>
            <a:ext cx="2246489" cy="878416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8AAF43E-18B0-23A8-58F5-51466FF86CED}"/>
              </a:ext>
            </a:extLst>
          </p:cNvPr>
          <p:cNvCxnSpPr>
            <a:cxnSpLocks/>
          </p:cNvCxnSpPr>
          <p:nvPr/>
        </p:nvCxnSpPr>
        <p:spPr>
          <a:xfrm flipV="1">
            <a:off x="1576137" y="2571750"/>
            <a:ext cx="1443789" cy="676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60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230474" y="344458"/>
            <a:ext cx="2766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APPLICATION</a:t>
            </a:r>
          </a:p>
        </p:txBody>
      </p:sp>
      <p:sp>
        <p:nvSpPr>
          <p:cNvPr id="270" name="Google Shape;270;p30"/>
          <p:cNvSpPr txBox="1"/>
          <p:nvPr/>
        </p:nvSpPr>
        <p:spPr>
          <a:xfrm>
            <a:off x="230474" y="1789872"/>
            <a:ext cx="3066179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la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base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cualquier aplicación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JavaFX</a:t>
            </a:r>
            <a:r>
              <a:rPr lang="es-419" sz="18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b="1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ebe ser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extendida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 cualquier clase 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principal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aplicación.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Proporciona el método </a:t>
            </a:r>
            <a:r>
              <a:rPr lang="es-419" sz="18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start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se ejecuta al iniciar la aplicación.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0F74819-C34B-40F0-2C2E-E44823D1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642" y="81828"/>
            <a:ext cx="5678905" cy="4979844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363924" y="417089"/>
            <a:ext cx="286469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u="sng" dirty="0">
                <a:solidFill>
                  <a:srgbClr val="F18F2D"/>
                </a:solidFill>
                <a:latin typeface="Lato"/>
                <a:ea typeface="Lato"/>
                <a:cs typeface="Lato"/>
                <a:sym typeface="Lato"/>
              </a:rPr>
              <a:t>CLASE STAGE</a:t>
            </a:r>
          </a:p>
        </p:txBody>
      </p:sp>
      <p:sp>
        <p:nvSpPr>
          <p:cNvPr id="277" name="Google Shape;277;p31"/>
          <p:cNvSpPr txBox="1"/>
          <p:nvPr/>
        </p:nvSpPr>
        <p:spPr>
          <a:xfrm>
            <a:off x="228600" y="1648451"/>
            <a:ext cx="2864697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la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ventana principal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 la aplicación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 contener 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 varias escenas.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305ECD-F820-0220-6128-C61428BA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35" y="45119"/>
            <a:ext cx="5718295" cy="505326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771</Words>
  <Application>Microsoft Office PowerPoint</Application>
  <PresentationFormat>Presentación en pantalla (16:9)</PresentationFormat>
  <Paragraphs>138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Lato</vt:lpstr>
      <vt:lpstr>Arial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20</cp:revision>
  <dcterms:modified xsi:type="dcterms:W3CDTF">2024-10-16T02:26:14Z</dcterms:modified>
</cp:coreProperties>
</file>