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Nunito" panose="020B0604020202020204" charset="0"/>
      <p:regular r:id="rId35"/>
      <p:bold r:id="rId36"/>
      <p:italic r:id="rId37"/>
      <p:boldItalic r:id="rId38"/>
    </p:embeddedFont>
    <p:embeddedFont>
      <p:font typeface="Poppins" panose="020B0604020202020204" charset="0"/>
      <p:regular r:id="rId39"/>
      <p:bold r:id="rId40"/>
      <p:italic r:id="rId41"/>
      <p:boldItalic r:id="rId42"/>
    </p:embeddedFont>
    <p:embeddedFont>
      <p:font typeface="Poppins SemiBold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TJm1E73pr6OTbLlJ7jyotgtP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7FAE0B-3243-4C7A-A2CD-9CE943FF5D0F}">
  <a:tblStyle styleId="{027FAE0B-3243-4C7A-A2CD-9CE943FF5D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5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bg>
      <p:bgPr>
        <a:solidFill>
          <a:srgbClr val="007DC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1" name="Google Shape;1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5" descr="Imagen que contiene cable, collar, dibujo, nu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5" descr="Imagen que contiene pájaro, avestruz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8922" y="-3491"/>
            <a:ext cx="953303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5" descr="Imagen que contiene siluet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746698" y="3705448"/>
            <a:ext cx="4048855" cy="40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teral. Título + Imágen">
  <p:cSld name="Lateral. Título + Imágen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338300" y="1470710"/>
            <a:ext cx="3776400" cy="2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  <a:defRPr sz="2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6"/>
          <p:cNvSpPr>
            <a:spLocks noGrp="1"/>
          </p:cNvSpPr>
          <p:nvPr>
            <p:ph type="pic" idx="2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 + Imágen / 1">
  <p:cSld name="Título + Texto + Imágen / 1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27" descr="Imagen que contiene rueda, dibuj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sz="18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>
            <a:spLocks noGrp="1"/>
          </p:cNvSpPr>
          <p:nvPr>
            <p:ph type="pic" idx="3"/>
          </p:nvPr>
        </p:nvSpPr>
        <p:spPr>
          <a:xfrm>
            <a:off x="4819650" y="2826475"/>
            <a:ext cx="39861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">
  <p:cSld name="Separado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  <a:defRPr sz="36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8922" y="-3491"/>
            <a:ext cx="953301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746698" y="3705448"/>
            <a:ext cx="4048855" cy="4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teral. Título + Texto + Imágen">
  <p:cSld name="Lateral. Título + Texto + Imágen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337962" y="2561953"/>
            <a:ext cx="37764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1800" b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9"/>
          <p:cNvSpPr txBox="1"/>
          <p:nvPr/>
        </p:nvSpPr>
        <p:spPr>
          <a:xfrm>
            <a:off x="452600" y="1172392"/>
            <a:ext cx="37764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endParaRPr sz="27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338300" y="1162936"/>
            <a:ext cx="37767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>
            <a:spLocks noGrp="1"/>
          </p:cNvSpPr>
          <p:nvPr>
            <p:ph type="pic" idx="2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 + Imágen / 2">
  <p:cSld name="Título + Texto + Imágen / 2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30" descr="Imagen que contiene rueda, dibuj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4475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sz="18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96440" y="1171574"/>
            <a:ext cx="4475400" cy="3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>
            <a:spLocks noGrp="1"/>
          </p:cNvSpPr>
          <p:nvPr>
            <p:ph type="pic" idx="3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teral xs. Título + Texto + Imágen">
  <p:cSld name="Lateral xs. Título + Texto + Imáge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/>
          <p:nvPr/>
        </p:nvSpPr>
        <p:spPr>
          <a:xfrm>
            <a:off x="0" y="0"/>
            <a:ext cx="22683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117488" y="140385"/>
            <a:ext cx="1992600" cy="1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117872" y="1625844"/>
            <a:ext cx="1992000" cy="3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>
            <a:spLocks noGrp="1"/>
          </p:cNvSpPr>
          <p:nvPr>
            <p:ph type="pic" idx="2"/>
          </p:nvPr>
        </p:nvSpPr>
        <p:spPr>
          <a:xfrm>
            <a:off x="2517865" y="793569"/>
            <a:ext cx="6288000" cy="4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32" descr="Imagen que contiene rueda, dibuj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4475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sz="18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8930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300"/>
              <a:buFont typeface="Poppins"/>
              <a:buNone/>
              <a:defRPr sz="3300" b="1" i="0" u="none" strike="noStrike" cap="none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Unidad%202%20-%20Select%20where.mp4" TargetMode="External"/><Relationship Id="rId4" Type="http://schemas.openxmlformats.org/officeDocument/2006/relationships/hyperlink" Target="Unidad%202%20-%20AND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OR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NOT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in.mp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between.mp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like.mp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jecuci&#243;n%20de%20consultas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Select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Select%20distinct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Unidad%202%20-%20Select%20where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</a:pPr>
            <a:r>
              <a:rPr lang="es"/>
              <a:t>Capacitación SQL Nivel Inicial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Unidad 2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AND,OR y NOT - Unidad 2</a:t>
            </a:r>
            <a:endParaRPr sz="1200"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72330" y="514350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96431" y="1108088"/>
            <a:ext cx="37581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AND: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condition1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condition2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condition3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1781" y="641057"/>
            <a:ext cx="3107531" cy="426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96394" y="2494369"/>
            <a:ext cx="36393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1" u="none" strike="noStrike" cap="none" dirty="0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</a:t>
            </a:r>
            <a:r>
              <a:rPr lang="es" sz="1200" b="0" i="0" u="none" strike="noStrike" cap="none" dirty="0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 el equipo comercial de la empresa necesita realizar un listado de sus clientes donde los directores sean licenciados, para saber el nivel de conocimientos técnicos a la hora de vender un producto.</a:t>
            </a: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E3BF65-A5FD-42FD-A70D-11B756F5AF42}"/>
              </a:ext>
            </a:extLst>
          </p:cNvPr>
          <p:cNvSpPr txBox="1"/>
          <p:nvPr/>
        </p:nvSpPr>
        <p:spPr>
          <a:xfrm>
            <a:off x="310645" y="3934162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</a:t>
            </a:r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 action="ppaction://hlinkfile"/>
              </a:rPr>
              <a:t>o</a:t>
            </a:r>
            <a:endParaRPr lang="es-AR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AND,OR y NOT - Unidad 2</a:t>
            </a:r>
            <a:endParaRPr sz="120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72330" y="604038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body" idx="2"/>
          </p:nvPr>
        </p:nvSpPr>
        <p:spPr>
          <a:xfrm>
            <a:off x="72330" y="878681"/>
            <a:ext cx="40425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96386" y="1171575"/>
            <a:ext cx="36363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OR: 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condition1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condition2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condition3 …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046" y="685800"/>
            <a:ext cx="4785802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96431" y="2689031"/>
            <a:ext cx="33438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1" u="none" strike="noStrike" cap="non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</a:t>
            </a:r>
            <a:r>
              <a:rPr lang="es"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 en esta oportunidad la empresa necesita realizar un listado de sus clientes en donde el nivel de educación sea licenciatura y su ocupación sea ‘Cadre’. Además, necesita todos los registros que tengan una carrera universitaria en curso.</a:t>
            </a: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28FD07-68CC-4787-947D-ABF3C20397DA}"/>
              </a:ext>
            </a:extLst>
          </p:cNvPr>
          <p:cNvSpPr txBox="1"/>
          <p:nvPr/>
        </p:nvSpPr>
        <p:spPr>
          <a:xfrm>
            <a:off x="202116" y="4412896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AND,OR y NOT - Unidad 2</a:t>
            </a:r>
            <a:endParaRPr sz="1200"/>
          </a:p>
        </p:txBody>
      </p:sp>
      <p:sp>
        <p:nvSpPr>
          <p:cNvPr id="192" name="Google Shape;192;p12"/>
          <p:cNvSpPr txBox="1">
            <a:spLocks noGrp="1"/>
          </p:cNvSpPr>
          <p:nvPr>
            <p:ph type="body" idx="1"/>
          </p:nvPr>
        </p:nvSpPr>
        <p:spPr>
          <a:xfrm>
            <a:off x="72305" y="604038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2"/>
          </p:nvPr>
        </p:nvSpPr>
        <p:spPr>
          <a:xfrm>
            <a:off x="96435" y="1171575"/>
            <a:ext cx="33279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96391" y="1304344"/>
            <a:ext cx="28986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NOT: 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…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754" y="685800"/>
            <a:ext cx="430053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96394" y="2823806"/>
            <a:ext cx="37470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200" b="0" i="1" u="none" strike="noStrike" cap="non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</a:t>
            </a:r>
            <a:r>
              <a:rPr lang="es"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, ahora la empresa necesita realizar un listado de sus clientes en donde el nivel de educación sea licenciatura y su ocupación NO sea ‘Cadre’. Además, necesita todos los registros que todavía estén cursando una carrera universitaria.</a:t>
            </a:r>
            <a:endParaRPr sz="1200" b="0" i="0" u="none" strike="noStrike" cap="non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7EE6FF-35B0-49F8-B9DA-30102810313D}"/>
              </a:ext>
            </a:extLst>
          </p:cNvPr>
          <p:cNvSpPr txBox="1"/>
          <p:nvPr/>
        </p:nvSpPr>
        <p:spPr>
          <a:xfrm>
            <a:off x="96391" y="441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IN</a:t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4792144" y="2020838"/>
            <a:ext cx="4013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operador IN permite especificar múltiples valores en una cláusula WHERE.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operador IN es una abreviatura para múltiples condiciones OR.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IN- Unidad 2</a:t>
            </a:r>
            <a:endParaRPr sz="1200"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72330" y="514350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2"/>
          </p:nvPr>
        </p:nvSpPr>
        <p:spPr>
          <a:xfrm>
            <a:off x="72330" y="878681"/>
            <a:ext cx="40425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96394" y="1171575"/>
            <a:ext cx="28722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(value1, value2, ...)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558" y="685800"/>
            <a:ext cx="3328988" cy="4250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96431" y="2820206"/>
            <a:ext cx="34110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 </a:t>
            </a:r>
            <a:r>
              <a:rPr lang="es"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la empresa necesita un listado de clientes en donde su ocupación sea ‘Cadre’ o ‘director’ y sean licenciados, para poder analizar la posición de los clientes.</a:t>
            </a: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00CDA8-3DE0-47CA-925B-23C665C7A8BB}"/>
              </a:ext>
            </a:extLst>
          </p:cNvPr>
          <p:cNvSpPr txBox="1"/>
          <p:nvPr/>
        </p:nvSpPr>
        <p:spPr>
          <a:xfrm>
            <a:off x="96394" y="41235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Between</a:t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792138" y="2225501"/>
            <a:ext cx="4013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operador BETWEEN selecciona valores dentro de un rango dado. Los valores pueden ser números, texto o fechas.</a:t>
            </a:r>
            <a:endParaRPr sz="11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BETWEEN - Unidad 2</a:t>
            </a:r>
            <a:endParaRPr sz="1200"/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xfrm>
            <a:off x="72330" y="514350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217275" y="1148363"/>
            <a:ext cx="2777700" cy="1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value1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value2</a:t>
            </a:r>
            <a:br>
              <a:rPr lang="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0872" y="685800"/>
            <a:ext cx="3243263" cy="335041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217275" y="3008231"/>
            <a:ext cx="39483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200" b="0" i="1" u="none" strike="noStrike" cap="non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 </a:t>
            </a:r>
            <a:r>
              <a:rPr lang="es"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la empresa necesita recuperar la información de una planilla extraviada con nombre y apellido de los clientes, esta planilla contenía solo los clientes donde su clave estaba entre 21100 y 21110.</a:t>
            </a:r>
            <a:endParaRPr sz="1200" b="0" i="0" u="none" strike="noStrike" cap="non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D88F80-E006-48D4-AC83-C77A59867DFE}"/>
              </a:ext>
            </a:extLst>
          </p:cNvPr>
          <p:cNvSpPr txBox="1"/>
          <p:nvPr/>
        </p:nvSpPr>
        <p:spPr>
          <a:xfrm>
            <a:off x="198125" y="43584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Like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4792144" y="1445625"/>
            <a:ext cx="4013400" cy="2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operador LIKE se usa en una cláusula WHERE para buscar un patrón específico en una columna.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Existen dos caracteres comodines que se utilizan con frecuencia junto con el operador LIKE: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El signo de porcentaje representa cero,         uno o varios caracteres.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_</a:t>
            </a: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El guión bajo representa un solo carácter.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LIKE - Unidad 2</a:t>
            </a:r>
            <a:endParaRPr sz="1200"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72330" y="514350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2"/>
          </p:nvPr>
        </p:nvSpPr>
        <p:spPr>
          <a:xfrm>
            <a:off x="96435" y="1171575"/>
            <a:ext cx="33549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96386" y="1238296"/>
            <a:ext cx="34305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columnN </a:t>
            </a: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pattern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399" y="685800"/>
            <a:ext cx="2714625" cy="42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A30A13B-F3CA-4085-B04E-38810D5EE154}"/>
              </a:ext>
            </a:extLst>
          </p:cNvPr>
          <p:cNvSpPr txBox="1"/>
          <p:nvPr/>
        </p:nvSpPr>
        <p:spPr>
          <a:xfrm>
            <a:off x="96386" y="25716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4" action="ppaction://hlinkfile"/>
              </a:rPr>
              <a:t>Ejemplo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Alias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792144" y="1828013"/>
            <a:ext cx="40134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 alias de SQL se utilizan para asignar a una tabla, o una columna en una tabla, un nombre temporal.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 alias a menudo se utilizan para que los nombres de columna sean más legibles.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Solo existe un alias mientras dura la consulta.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338306" y="2142000"/>
            <a:ext cx="37764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Estructura  de una consulta SQL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029200" y="1749263"/>
            <a:ext cx="3586500" cy="1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SQL es un lenguaje, diseñado para administrar, y recuperar información de sistemas de gestión de bases de datos relacionales. Consiste en un lenguaje de definición de datos, un lenguaje de manipulación de datos y un lenguaje de control de datos.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Alias - Unidad 2</a:t>
            </a:r>
            <a:endParaRPr sz="1200"/>
          </a:p>
        </p:txBody>
      </p:sp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72330" y="514350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2"/>
          </p:nvPr>
        </p:nvSpPr>
        <p:spPr>
          <a:xfrm>
            <a:off x="72330" y="878681"/>
            <a:ext cx="40425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96386" y="1322945"/>
            <a:ext cx="4572000" cy="2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Sintaxis de columna de alias: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alias_name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Sintaxis de tabla de alias: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alias_name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1937" y="564102"/>
            <a:ext cx="2625275" cy="431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338299" y="2182050"/>
            <a:ext cx="37764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Operadores de Comparación</a:t>
            </a:r>
            <a:endParaRPr/>
          </a:p>
        </p:txBody>
      </p:sp>
      <p:graphicFrame>
        <p:nvGraphicFramePr>
          <p:cNvPr id="263" name="Google Shape;263;p21"/>
          <p:cNvGraphicFramePr/>
          <p:nvPr/>
        </p:nvGraphicFramePr>
        <p:xfrm>
          <a:off x="4803962" y="1436489"/>
          <a:ext cx="4087500" cy="2648000"/>
        </p:xfrm>
        <a:graphic>
          <a:graphicData uri="http://schemas.openxmlformats.org/drawingml/2006/table">
            <a:tbl>
              <a:tblPr>
                <a:noFill/>
                <a:tableStyleId>{027FAE0B-3243-4C7A-A2CD-9CE943FF5D0F}</a:tableStyleId>
              </a:tblPr>
              <a:tblGrid>
                <a:gridCol w="8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Ejemplo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Compara dos valores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= b) es falso.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Compara si son diferentes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!= b) es verdadero.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&lt;&gt;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Diferente a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&lt;&gt; b) es verdadero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Mayor que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&gt; b) es falso.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que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&lt; b) es verdadero.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Mayor o igual que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&gt;= b) es falso.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o igual que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&lt;= b) es verdadero.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!&lt;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es menor que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!&lt; b) es falso.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!&gt;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es mayor que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" sz="800" b="1" i="1" u="none" strike="noStrike" cap="none">
                          <a:solidFill>
                            <a:srgbClr val="4A474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 !&gt; b) es verdadero.</a:t>
                      </a:r>
                      <a:endParaRPr sz="1300" u="none" strike="noStrike" cap="none"/>
                    </a:p>
                  </a:txBody>
                  <a:tcPr marL="54325" marR="54325" marT="54325" marB="543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4" name="Google Shape;264;p21"/>
          <p:cNvSpPr/>
          <p:nvPr/>
        </p:nvSpPr>
        <p:spPr>
          <a:xfrm>
            <a:off x="4803962" y="1357668"/>
            <a:ext cx="8691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72290" y="36491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Comparación - Unidad 2</a:t>
            </a:r>
            <a:endParaRPr sz="1200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72330" y="514350"/>
            <a:ext cx="4042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Ejemplos</a:t>
            </a:r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877" y="1171575"/>
            <a:ext cx="2575774" cy="381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392" y="2177316"/>
            <a:ext cx="2643187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201450" y="1171575"/>
            <a:ext cx="1974300" cy="2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200" b="0" i="0" u="none" strike="noStrike" cap="non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 1, </a:t>
            </a:r>
            <a:r>
              <a:rPr lang="es"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en este caso la empresa solicita un listado de los clientes que hayan nacido antes de la fecha actual, para poder obviar algún registro donde se cometiera un error a la hora de cargar el dato.</a:t>
            </a:r>
            <a:endParaRPr sz="1200" b="0" i="0" u="none" strike="noStrike" cap="non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5486344" y="1171575"/>
            <a:ext cx="33258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200" b="0" i="0" u="none" strike="noStrike" cap="non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 2</a:t>
            </a:r>
            <a:r>
              <a:rPr lang="es"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, la empresa necesita saber la fecha de nacimiento del cliente donde la clave es 11381.</a:t>
            </a:r>
            <a:endParaRPr sz="1200" b="0" i="0" u="none" strike="noStrike" cap="non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ctrTitle"/>
          </p:nvPr>
        </p:nvSpPr>
        <p:spPr>
          <a:xfrm>
            <a:off x="1143000" y="805767"/>
            <a:ext cx="68580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</a:pPr>
            <a:r>
              <a:rPr lang="es"/>
              <a:t>Nos vemos la próxima clase! </a:t>
            </a:r>
            <a:endParaRPr/>
          </a:p>
        </p:txBody>
      </p:sp>
      <p:pic>
        <p:nvPicPr>
          <p:cNvPr id="280" name="Google Shape;280;p23" descr="😎 Cara Sonriendo Con Gafas De Sol Emoj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285" y="2314925"/>
            <a:ext cx="1351429" cy="135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338299" y="2299507"/>
            <a:ext cx="37764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Sintaxis Select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5029200" y="1940400"/>
            <a:ext cx="35865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SELECT se utiliza para seleccionar datos de una base de datos. Los datos devueltos se almacenan en una tabla de resultados, llamada conjunto de resultados. </a:t>
            </a:r>
            <a:endParaRPr sz="14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 action="ppaction://hlinkfile"/>
              </a:rPr>
              <a:t>Ejemplo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Select - Unidad 2</a:t>
            </a:r>
            <a:endParaRPr sz="120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2"/>
          </p:nvPr>
        </p:nvSpPr>
        <p:spPr>
          <a:xfrm>
            <a:off x="96425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Aquí, column1, column2, ... son los nombres de campo de la tabla de la que desea seleccionar datos, para el siguiente ejemplo pensemos que una empresa necesita un listado por nombre y apellido de sus clientes, en este caso se utiliza la tabla </a:t>
            </a:r>
            <a:r>
              <a:rPr lang="es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lang="es" sz="1300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DimCustomer</a:t>
            </a:r>
            <a:r>
              <a:rPr lang="es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lang="es" sz="1300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se seleccionan los campos </a:t>
            </a:r>
            <a:r>
              <a:rPr lang="es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lang="es" sz="1300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FirtsName</a:t>
            </a:r>
            <a:r>
              <a:rPr lang="es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s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lang="es" sz="1300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LastName</a:t>
            </a:r>
            <a:r>
              <a:rPr lang="es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br>
              <a:rPr lang="es" dirty="0"/>
            </a:br>
            <a:endParaRPr dirty="0"/>
          </a:p>
        </p:txBody>
      </p:sp>
      <p:sp>
        <p:nvSpPr>
          <p:cNvPr id="130" name="Google Shape;130;p4"/>
          <p:cNvSpPr/>
          <p:nvPr/>
        </p:nvSpPr>
        <p:spPr>
          <a:xfrm>
            <a:off x="337856" y="2641328"/>
            <a:ext cx="3355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…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7331" y="685800"/>
            <a:ext cx="2345600" cy="43005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4981862-E7E6-4ED3-89F0-6405C4C065FC}"/>
              </a:ext>
            </a:extLst>
          </p:cNvPr>
          <p:cNvSpPr txBox="1"/>
          <p:nvPr/>
        </p:nvSpPr>
        <p:spPr>
          <a:xfrm>
            <a:off x="220531" y="3589773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Select - Unidad 2</a:t>
            </a:r>
            <a:endParaRPr sz="1200"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Comandos más utilizados</a:t>
            </a:r>
            <a:endParaRPr/>
          </a:p>
        </p:txBody>
      </p:sp>
      <p:graphicFrame>
        <p:nvGraphicFramePr>
          <p:cNvPr id="138" name="Google Shape;138;p5"/>
          <p:cNvGraphicFramePr/>
          <p:nvPr>
            <p:extLst>
              <p:ext uri="{D42A27DB-BD31-4B8C-83A1-F6EECF244321}">
                <p14:modId xmlns:p14="http://schemas.microsoft.com/office/powerpoint/2010/main" val="1865421719"/>
              </p:ext>
            </p:extLst>
          </p:nvPr>
        </p:nvGraphicFramePr>
        <p:xfrm>
          <a:off x="1882223" y="1195919"/>
          <a:ext cx="5486765" cy="3907920"/>
        </p:xfrm>
        <a:graphic>
          <a:graphicData uri="http://schemas.openxmlformats.org/drawingml/2006/table">
            <a:tbl>
              <a:tblPr>
                <a:noFill/>
                <a:tableStyleId>{027FAE0B-3243-4C7A-A2CD-9CE943FF5D0F}</a:tableStyleId>
              </a:tblPr>
              <a:tblGrid>
                <a:gridCol w="153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SELECT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Extrae datos de una base de datos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 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Actualiza los datos en una base de datos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 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Elimina datos de una base de datos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INSERT INTO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Inserta datos nuevos en una base de datos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DATABASE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 una nueva base de datos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 DATABASE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Modifica una base de datos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TABLE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 una nueva tabla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 TABLE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Modifica una tabla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DROP TABLE 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Elimina una tabla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INDEX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 un índice (clave de búsqueda)</a:t>
                      </a:r>
                      <a:endParaRPr sz="1700" i="1" u="none" strike="noStrike" cap="none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 i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DROP INDEX</a:t>
                      </a:r>
                      <a:endParaRPr sz="1700" b="1" i="1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i="1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Elimina un índice</a:t>
                      </a:r>
                      <a:endParaRPr sz="1700" i="1" u="none" strike="noStrike" cap="none" dirty="0"/>
                    </a:p>
                  </a:txBody>
                  <a:tcPr marL="61475" marR="61475" marT="61475" marB="614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Select - Unidad 2</a:t>
            </a:r>
            <a:endParaRPr sz="1200"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Select Distinct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96394" y="1156068"/>
            <a:ext cx="5898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</a:t>
            </a:r>
            <a:r>
              <a:rPr lang="es" sz="1300" b="0" i="1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SELECT DISTINCT</a:t>
            </a:r>
            <a:r>
              <a:rPr lang="es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 utiliza para devolver solo valores distintos (diferentes).</a:t>
            </a: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Dentro de una tabla, una columna a menudo contiene valores duplicados y a veces solo se necesita enumerar los valores únicos, es decir sin duplicados. Con esta sentencia se especifica que los registros con ciertos datos duplicados sean obviadas en el resultado.</a:t>
            </a: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30693" y="2988992"/>
            <a:ext cx="45720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…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t="2643" b="2604"/>
          <a:stretch/>
        </p:blipFill>
        <p:spPr>
          <a:xfrm>
            <a:off x="6160325" y="1853300"/>
            <a:ext cx="2616625" cy="24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5B57CB-EDBB-4212-9CD4-A8C83DD6BD60}"/>
              </a:ext>
            </a:extLst>
          </p:cNvPr>
          <p:cNvSpPr txBox="1"/>
          <p:nvPr/>
        </p:nvSpPr>
        <p:spPr>
          <a:xfrm>
            <a:off x="230693" y="3841238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300" dirty="0">
                <a:solidFill>
                  <a:schemeClr val="dk1"/>
                </a:solidFill>
                <a:latin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Select - Unidad 2</a:t>
            </a:r>
            <a:endParaRPr sz="120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96435" y="685800"/>
            <a:ext cx="3180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Select Where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96386" y="1166677"/>
            <a:ext cx="27939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</a:t>
            </a:r>
            <a:r>
              <a:rPr lang="es" sz="1200" b="0" i="1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SELECT WHERE</a:t>
            </a:r>
            <a:r>
              <a:rPr lang="e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 utiliza para extraer solo aquellos registros que cumplen una condición específica.</a:t>
            </a:r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6400" y="2816450"/>
            <a:ext cx="30078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WHERE</a:t>
            </a:r>
            <a:r>
              <a:rPr lang="es" sz="1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3539" y="587828"/>
            <a:ext cx="5390011" cy="4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A73199-C24E-4572-A384-B05424DD5EAB}"/>
              </a:ext>
            </a:extLst>
          </p:cNvPr>
          <p:cNvSpPr txBox="1"/>
          <p:nvPr/>
        </p:nvSpPr>
        <p:spPr>
          <a:xfrm>
            <a:off x="320450" y="3997529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Ejemplo</a:t>
            </a:r>
            <a:endParaRPr lang="es-AR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1143000" y="1988792"/>
            <a:ext cx="68580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</a:pPr>
            <a:r>
              <a:rPr lang="es"/>
              <a:t>Operadores aritméticos, lógicos y de comparación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338299" y="2346300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AND, OR y NOT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2" y="1921669"/>
            <a:ext cx="3621881" cy="13001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-Q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1120</Words>
  <Application>Microsoft Office PowerPoint</Application>
  <PresentationFormat>Presentación en pantalla (16:9)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Nunito</vt:lpstr>
      <vt:lpstr>Montserrat</vt:lpstr>
      <vt:lpstr>Arial</vt:lpstr>
      <vt:lpstr>Poppins SemiBold</vt:lpstr>
      <vt:lpstr>Calibri</vt:lpstr>
      <vt:lpstr>Courier New</vt:lpstr>
      <vt:lpstr>Poppins</vt:lpstr>
      <vt:lpstr>Template-QG</vt:lpstr>
      <vt:lpstr>Simple Light</vt:lpstr>
      <vt:lpstr>Capacitación SQL Nivel Inicial</vt:lpstr>
      <vt:lpstr>Estructura  de una consulta SQL</vt:lpstr>
      <vt:lpstr>Sintaxis Select</vt:lpstr>
      <vt:lpstr>Select - Unidad 2</vt:lpstr>
      <vt:lpstr>Select - Unidad 2</vt:lpstr>
      <vt:lpstr>Select - Unidad 2</vt:lpstr>
      <vt:lpstr>Select - Unidad 2</vt:lpstr>
      <vt:lpstr>Operadores aritméticos, lógicos y de comparación</vt:lpstr>
      <vt:lpstr>AND, OR y NOT</vt:lpstr>
      <vt:lpstr>AND,OR y NOT - Unidad 2</vt:lpstr>
      <vt:lpstr>AND,OR y NOT - Unidad 2</vt:lpstr>
      <vt:lpstr>AND,OR y NOT - Unidad 2</vt:lpstr>
      <vt:lpstr>IN</vt:lpstr>
      <vt:lpstr>IN- Unidad 2</vt:lpstr>
      <vt:lpstr>Between</vt:lpstr>
      <vt:lpstr>BETWEEN - Unidad 2</vt:lpstr>
      <vt:lpstr>Like</vt:lpstr>
      <vt:lpstr>LIKE - Unidad 2</vt:lpstr>
      <vt:lpstr>Alias</vt:lpstr>
      <vt:lpstr>Alias - Unidad 2</vt:lpstr>
      <vt:lpstr>Operadores de Comparación</vt:lpstr>
      <vt:lpstr>Comparación - Unidad 2</vt:lpstr>
      <vt:lpstr>Nos vemos la próxima clase!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SQL Nivel Inicial</dc:title>
  <cp:lastModifiedBy>Maria de los Ángeles Escarlón</cp:lastModifiedBy>
  <cp:revision>12</cp:revision>
  <dcterms:modified xsi:type="dcterms:W3CDTF">2020-12-04T11:23:19Z</dcterms:modified>
</cp:coreProperties>
</file>