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  <p:sldMasterId id="2147483668" r:id="rId2"/>
  </p:sldMasterIdLst>
  <p:notesMasterIdLst>
    <p:notesMasterId r:id="rId16"/>
  </p:notesMasterIdLst>
  <p:sldIdLst>
    <p:sldId id="256" r:id="rId3"/>
    <p:sldId id="268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Nunito" panose="020B0604020202020204" charset="0"/>
      <p:regular r:id="rId21"/>
      <p:bold r:id="rId22"/>
      <p:italic r:id="rId23"/>
      <p:boldItalic r:id="rId24"/>
    </p:embeddedFont>
    <p:embeddedFont>
      <p:font typeface="Poppins" panose="020B0604020202020204" charset="0"/>
      <p:regular r:id="rId25"/>
      <p:bold r:id="rId26"/>
      <p:italic r:id="rId27"/>
      <p:boldItalic r:id="rId28"/>
    </p:embeddedFont>
    <p:embeddedFont>
      <p:font typeface="Poppins SemiBold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250012a0a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g8250012a0a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250012a0a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g8250012a0a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250012a0a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g8250012a0a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250012a0a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g8250012a0a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250012a0a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g8250012a0a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250012a0a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g8250012a0a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03834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250012a0a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g8250012a0a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47647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250012a0a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g8250012a0a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250012a0a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g8250012a0a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250012a0a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g8250012a0a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250012a0a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g8250012a0a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250012a0a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g8250012a0a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250012a0a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g8250012a0a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 type="title">
  <p:cSld name="TITLE">
    <p:bg>
      <p:bgPr>
        <a:solidFill>
          <a:srgbClr val="007DC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"/>
              <a:buNone/>
              <a:defRPr sz="36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20047" y="3705448"/>
            <a:ext cx="3361905" cy="356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 descr="Imagen que contiene cable, collar, dibujo, nud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16739" y="-1265379"/>
            <a:ext cx="2038095" cy="20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4" descr="Imagen que contiene pájaro, avestruz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98922" y="-3491"/>
            <a:ext cx="953303" cy="776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 descr="Imagen que contiene silueta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746698" y="3705448"/>
            <a:ext cx="4048855" cy="401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teral. Título + Texto + Imágen">
  <p:cSld name="Lateral. Título + Texto + Imágen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0"/>
            <a:ext cx="4452600" cy="5143500"/>
          </a:xfrm>
          <a:prstGeom prst="rect">
            <a:avLst/>
          </a:prstGeom>
          <a:solidFill>
            <a:srgbClr val="007DC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337962" y="2561953"/>
            <a:ext cx="3776400" cy="19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None/>
              <a:defRPr sz="1800" b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63" name="Google Shape;6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05700" y="80308"/>
            <a:ext cx="220812" cy="22566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/>
        </p:nvSpPr>
        <p:spPr>
          <a:xfrm>
            <a:off x="452600" y="1172392"/>
            <a:ext cx="3776400" cy="1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oppins"/>
              <a:buNone/>
            </a:pPr>
            <a:endParaRPr sz="2700" b="1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38300" y="1162936"/>
            <a:ext cx="3776700" cy="1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>
            <a:spLocks noGrp="1"/>
          </p:cNvSpPr>
          <p:nvPr>
            <p:ph type="pic" idx="2"/>
          </p:nvPr>
        </p:nvSpPr>
        <p:spPr>
          <a:xfrm>
            <a:off x="4819650" y="832247"/>
            <a:ext cx="3986100" cy="3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parador">
  <p:cSld name="Separado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C32"/>
              </a:buClr>
              <a:buSzPts val="3600"/>
              <a:buFont typeface="Poppins"/>
              <a:buNone/>
              <a:defRPr sz="3600" b="1">
                <a:solidFill>
                  <a:srgbClr val="001C3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70" name="Google Shape;70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20047" y="3705448"/>
            <a:ext cx="3361905" cy="356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16739" y="-1265379"/>
            <a:ext cx="2038095" cy="20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98922" y="-3491"/>
            <a:ext cx="953301" cy="776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746698" y="3705448"/>
            <a:ext cx="4048855" cy="40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 + Imágen / 1">
  <p:cSld name="Título + Texto + Imágen / 1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0" y="0"/>
            <a:ext cx="9144000" cy="368700"/>
          </a:xfrm>
          <a:prstGeom prst="rect">
            <a:avLst/>
          </a:prstGeom>
          <a:solidFill>
            <a:srgbClr val="007DC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96386" y="48655"/>
            <a:ext cx="53901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77" name="Google Shape;77;p17" descr="Imagen que contiene rueda, dibuj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05700" y="80308"/>
            <a:ext cx="220812" cy="22566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96440" y="685800"/>
            <a:ext cx="53898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1C32"/>
              </a:buClr>
              <a:buSzPts val="1800"/>
              <a:buNone/>
              <a:defRPr sz="1800" b="1">
                <a:solidFill>
                  <a:srgbClr val="001C3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Char char="•"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Char char="•"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96440" y="1171575"/>
            <a:ext cx="5389800" cy="1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>
            <a:spLocks noGrp="1"/>
          </p:cNvSpPr>
          <p:nvPr>
            <p:ph type="pic" idx="3"/>
          </p:nvPr>
        </p:nvSpPr>
        <p:spPr>
          <a:xfrm>
            <a:off x="4819650" y="2826475"/>
            <a:ext cx="3986100" cy="20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teral. Título + Imágen">
  <p:cSld name="Lateral. Título + Imágen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0" y="0"/>
            <a:ext cx="4452600" cy="5143500"/>
          </a:xfrm>
          <a:prstGeom prst="rect">
            <a:avLst/>
          </a:prstGeom>
          <a:solidFill>
            <a:srgbClr val="007DC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38300" y="1470710"/>
            <a:ext cx="3776400" cy="22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oppins"/>
              <a:buNone/>
              <a:defRPr sz="27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05700" y="80308"/>
            <a:ext cx="220812" cy="22566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>
            <a:spLocks noGrp="1"/>
          </p:cNvSpPr>
          <p:nvPr>
            <p:ph type="pic" idx="2"/>
          </p:nvPr>
        </p:nvSpPr>
        <p:spPr>
          <a:xfrm>
            <a:off x="4819650" y="832247"/>
            <a:ext cx="3986100" cy="3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 + Imágen / 2">
  <p:cSld name="Título + Texto + Imágen / 2"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/>
          <p:nvPr/>
        </p:nvSpPr>
        <p:spPr>
          <a:xfrm>
            <a:off x="0" y="0"/>
            <a:ext cx="9144000" cy="368700"/>
          </a:xfrm>
          <a:prstGeom prst="rect">
            <a:avLst/>
          </a:prstGeom>
          <a:solidFill>
            <a:srgbClr val="007DC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96386" y="48655"/>
            <a:ext cx="53901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89" name="Google Shape;89;p19" descr="Imagen que contiene rueda, dibuj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05700" y="80308"/>
            <a:ext cx="220812" cy="22566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96440" y="685800"/>
            <a:ext cx="4475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1C32"/>
              </a:buClr>
              <a:buSzPts val="1800"/>
              <a:buNone/>
              <a:defRPr sz="1800" b="1">
                <a:solidFill>
                  <a:srgbClr val="001C3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Char char="•"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Char char="•"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"/>
          </p:nvPr>
        </p:nvSpPr>
        <p:spPr>
          <a:xfrm>
            <a:off x="96440" y="1171574"/>
            <a:ext cx="4475400" cy="3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>
            <a:spLocks noGrp="1"/>
          </p:cNvSpPr>
          <p:nvPr>
            <p:ph type="pic" idx="3"/>
          </p:nvPr>
        </p:nvSpPr>
        <p:spPr>
          <a:xfrm>
            <a:off x="4819650" y="832247"/>
            <a:ext cx="3986100" cy="3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teral xs. Título + Texto + Imágen">
  <p:cSld name="Lateral xs. Título + Texto + Imágen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/>
          <p:nvPr/>
        </p:nvSpPr>
        <p:spPr>
          <a:xfrm>
            <a:off x="0" y="0"/>
            <a:ext cx="2268300" cy="5143500"/>
          </a:xfrm>
          <a:prstGeom prst="rect">
            <a:avLst/>
          </a:prstGeom>
          <a:solidFill>
            <a:srgbClr val="007DC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117488" y="140385"/>
            <a:ext cx="1992600" cy="10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05700" y="80308"/>
            <a:ext cx="220812" cy="22566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117872" y="1625844"/>
            <a:ext cx="1992000" cy="3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>
            <a:spLocks noGrp="1"/>
          </p:cNvSpPr>
          <p:nvPr>
            <p:ph type="pic" idx="2"/>
          </p:nvPr>
        </p:nvSpPr>
        <p:spPr>
          <a:xfrm>
            <a:off x="2517865" y="793569"/>
            <a:ext cx="6288000" cy="40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>
  <p:cSld name="Título + Texto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/>
          <p:nvPr/>
        </p:nvSpPr>
        <p:spPr>
          <a:xfrm>
            <a:off x="0" y="0"/>
            <a:ext cx="9144000" cy="368700"/>
          </a:xfrm>
          <a:prstGeom prst="rect">
            <a:avLst/>
          </a:prstGeom>
          <a:solidFill>
            <a:srgbClr val="007DC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96386" y="48655"/>
            <a:ext cx="53901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02" name="Google Shape;102;p21" descr="Imagen que contiene rueda, dibuj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05700" y="80308"/>
            <a:ext cx="220812" cy="22566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96440" y="685800"/>
            <a:ext cx="4475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1C32"/>
              </a:buClr>
              <a:buSzPts val="1800"/>
              <a:buNone/>
              <a:defRPr sz="1800" b="1">
                <a:solidFill>
                  <a:srgbClr val="001C3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Char char="•"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Char char="•"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2"/>
          </p:nvPr>
        </p:nvSpPr>
        <p:spPr>
          <a:xfrm>
            <a:off x="96440" y="1171575"/>
            <a:ext cx="8930100" cy="18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C32"/>
              </a:buClr>
              <a:buSzPts val="3300"/>
              <a:buFont typeface="Poppins"/>
              <a:buNone/>
              <a:defRPr sz="3300" b="1" i="0" u="none" strike="noStrike" cap="none">
                <a:solidFill>
                  <a:srgbClr val="001C3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Documents/Camtasia%20Studio/right%20join/right%20join.mp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hyperlink" Target="../Documents/Camtasia%20Studio/full%20join/full%20join.mp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Documents/Camtasia%20Studio/repaso%20clase%202/repaso%20clase%202.mp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hyperlink" Target="../Documents/Camtasia%20Studio/Join/Join.mp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hyperlink" Target="../Documents/Camtasia%20Studio/left%20join/left%20join.mp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"/>
              <a:buNone/>
            </a:pPr>
            <a:r>
              <a:rPr lang="es"/>
              <a:t>Capacitación SQL Nivel Inicial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s-AR" dirty="0">
                <a:latin typeface="Poppins"/>
                <a:ea typeface="Poppins"/>
                <a:cs typeface="Poppins"/>
                <a:sym typeface="Poppins"/>
              </a:rPr>
              <a:t>Repaso unidad 2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96386" y="48655"/>
            <a:ext cx="53901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None/>
            </a:pPr>
            <a:r>
              <a:rPr lang="es" sz="1200"/>
              <a:t>RIGHT JOIN - Unidad 3</a:t>
            </a:r>
            <a:endParaRPr sz="1200"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96440" y="685800"/>
            <a:ext cx="53898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C32"/>
              </a:buClr>
              <a:buSzPts val="1800"/>
              <a:buNone/>
            </a:pPr>
            <a:r>
              <a:rPr lang="es"/>
              <a:t>Sintaxis</a:t>
            </a:r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2"/>
          </p:nvPr>
        </p:nvSpPr>
        <p:spPr>
          <a:xfrm>
            <a:off x="96440" y="1171575"/>
            <a:ext cx="5389800" cy="1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br>
              <a:rPr lang="es" dirty="0"/>
            </a:br>
            <a:endParaRPr dirty="0"/>
          </a:p>
        </p:txBody>
      </p:sp>
      <p:sp>
        <p:nvSpPr>
          <p:cNvPr id="163" name="Google Shape;163;p29"/>
          <p:cNvSpPr/>
          <p:nvPr/>
        </p:nvSpPr>
        <p:spPr>
          <a:xfrm>
            <a:off x="335738" y="1259794"/>
            <a:ext cx="4888500" cy="1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column_name(s)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table1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400" b="0" i="0" u="none" strike="noStrike" cap="none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table2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table1.column_name = table2.column_name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" dirty="0">
              <a:latin typeface="Courier New"/>
              <a:ea typeface="Calibri"/>
              <a:cs typeface="Courier New"/>
              <a:sym typeface="Courier New"/>
            </a:endParaRPr>
          </a:p>
          <a:p>
            <a:pPr lvl="0">
              <a:spcBef>
                <a:spcPts val="800"/>
              </a:spcBef>
              <a:buSzPts val="1400"/>
            </a:pPr>
            <a:r>
              <a:rPr lang="es" sz="1400" b="0" i="0" u="none" strike="noStrike" cap="none" dirty="0">
                <a:solidFill>
                  <a:srgbClr val="888888"/>
                </a:solidFill>
                <a:latin typeface="Poppins"/>
                <a:ea typeface="Calibri"/>
                <a:cs typeface="Poppins"/>
                <a:sym typeface="Poppins"/>
                <a:hlinkClick r:id="rId3" action="ppaction://hlinkfile"/>
              </a:rPr>
              <a:t>Ejemplo</a:t>
            </a:r>
            <a:endParaRPr lang="es" sz="1400" b="0" i="0" u="none" strike="noStrike" cap="none" dirty="0">
              <a:solidFill>
                <a:schemeClr val="dk1"/>
              </a:solidFill>
              <a:latin typeface="Courier New"/>
              <a:ea typeface="Calibri"/>
              <a:cs typeface="Courier New"/>
              <a:sym typeface="Courier New"/>
            </a:endParaRPr>
          </a:p>
        </p:txBody>
      </p:sp>
      <p:pic>
        <p:nvPicPr>
          <p:cNvPr id="164" name="Google Shape;164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7913" y="685799"/>
            <a:ext cx="3464719" cy="4324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338299" y="2346271"/>
            <a:ext cx="37764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oppins"/>
              <a:buNone/>
            </a:pPr>
            <a:r>
              <a:rPr lang="es"/>
              <a:t>FULL JOIN</a:t>
            </a:r>
            <a:endParaRPr/>
          </a:p>
        </p:txBody>
      </p:sp>
      <p:pic>
        <p:nvPicPr>
          <p:cNvPr id="170" name="Google Shape;170;p30"/>
          <p:cNvPicPr preferRelativeResize="0"/>
          <p:nvPr/>
        </p:nvPicPr>
        <p:blipFill rotWithShape="1">
          <a:blip r:embed="rId3">
            <a:alphaModFix/>
          </a:blip>
          <a:srcRect l="17088" r="25433"/>
          <a:stretch/>
        </p:blipFill>
        <p:spPr>
          <a:xfrm>
            <a:off x="4539169" y="922594"/>
            <a:ext cx="4539169" cy="3298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96386" y="48655"/>
            <a:ext cx="53901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None/>
            </a:pPr>
            <a:r>
              <a:rPr lang="es" sz="1200"/>
              <a:t>FULL JOIN - Unidad 3</a:t>
            </a:r>
            <a:endParaRPr sz="1200"/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96440" y="685800"/>
            <a:ext cx="53898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C32"/>
              </a:buClr>
              <a:buSzPts val="1800"/>
              <a:buNone/>
            </a:pPr>
            <a:r>
              <a:rPr lang="es"/>
              <a:t>Sintaxis</a:t>
            </a:r>
            <a:endParaRPr/>
          </a:p>
        </p:txBody>
      </p:sp>
      <p:sp>
        <p:nvSpPr>
          <p:cNvPr id="177" name="Google Shape;177;p31"/>
          <p:cNvSpPr/>
          <p:nvPr/>
        </p:nvSpPr>
        <p:spPr>
          <a:xfrm>
            <a:off x="96424" y="1054300"/>
            <a:ext cx="3500700" cy="20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column_name(s)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table1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FULL</a:t>
            </a:r>
            <a:r>
              <a:rPr lang="e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4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OUTER</a:t>
            </a:r>
            <a:r>
              <a:rPr lang="e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4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table2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table1.column_name = table2.column_name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condition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2081" y="685800"/>
            <a:ext cx="3500438" cy="427476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1"/>
          <p:cNvSpPr txBox="1"/>
          <p:nvPr/>
        </p:nvSpPr>
        <p:spPr>
          <a:xfrm>
            <a:off x="96386" y="3110500"/>
            <a:ext cx="4243800" cy="1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200" dirty="0">
                <a:solidFill>
                  <a:srgbClr val="88888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Ejemplo, </a:t>
            </a:r>
            <a:r>
              <a:rPr lang="es" sz="1200" dirty="0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rPr>
              <a:t>el equipo de finanzas de la empresa solicita una lista de todos los productos vendidos, donde puedan visualizar el nombre del cliente, fecha de compra y fecha de envío, para poder controlar que no haya ocurrido ninguna demora inesperada en los envíos de los productos.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lang="es" sz="1200" dirty="0">
              <a:solidFill>
                <a:srgbClr val="88888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200" dirty="0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  <a:hlinkClick r:id="rId4" action="ppaction://hlinkfile"/>
              </a:rPr>
              <a:t>E</a:t>
            </a:r>
            <a:r>
              <a:rPr lang="es-AR" sz="1200" dirty="0" err="1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  <a:hlinkClick r:id="rId4" action="ppaction://hlinkfile"/>
              </a:rPr>
              <a:t>jemplo</a:t>
            </a:r>
            <a:endParaRPr sz="1000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>
            <a:spLocks noGrp="1"/>
          </p:cNvSpPr>
          <p:nvPr>
            <p:ph type="ctrTitle"/>
          </p:nvPr>
        </p:nvSpPr>
        <p:spPr>
          <a:xfrm>
            <a:off x="1143000" y="1361515"/>
            <a:ext cx="68580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C32"/>
              </a:buClr>
              <a:buSzPts val="3600"/>
              <a:buFont typeface="Poppins"/>
              <a:buNone/>
            </a:pPr>
            <a:r>
              <a:rPr lang="es"/>
              <a:t>Nos vemos la próxima clase! </a:t>
            </a:r>
            <a:endParaRPr/>
          </a:p>
        </p:txBody>
      </p:sp>
      <p:pic>
        <p:nvPicPr>
          <p:cNvPr id="185" name="Google Shape;185;p32" descr="😎 Cara Sonriendo Con Gafas De Sol Emoj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6285" y="2314925"/>
            <a:ext cx="1351429" cy="1351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96386" y="48655"/>
            <a:ext cx="53901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None/>
            </a:pPr>
            <a:r>
              <a:rPr lang="es-AR" sz="1200" dirty="0"/>
              <a:t>Repaso Unidad 2</a:t>
            </a:r>
            <a:endParaRPr sz="1200" dirty="0"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96440" y="685800"/>
            <a:ext cx="53898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C32"/>
              </a:buClr>
              <a:buSzPts val="1800"/>
              <a:buNone/>
            </a:pPr>
            <a:r>
              <a:rPr lang="es-AR" dirty="0" err="1"/>
              <a:t>Challenge</a:t>
            </a:r>
            <a:endParaRPr dirty="0"/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2"/>
          </p:nvPr>
        </p:nvSpPr>
        <p:spPr>
          <a:xfrm>
            <a:off x="96440" y="1322945"/>
            <a:ext cx="5389800" cy="1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br>
              <a:rPr lang="es" dirty="0"/>
            </a:br>
            <a:endParaRPr dirty="0"/>
          </a:p>
        </p:txBody>
      </p:sp>
      <p:sp>
        <p:nvSpPr>
          <p:cNvPr id="131" name="Google Shape;131;p25"/>
          <p:cNvSpPr/>
          <p:nvPr/>
        </p:nvSpPr>
        <p:spPr>
          <a:xfrm>
            <a:off x="96425" y="1306575"/>
            <a:ext cx="5783380" cy="3020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buSzPts val="1400"/>
            </a:pPr>
            <a:r>
              <a:rPr lang="es-ES" sz="1300" dirty="0">
                <a:solidFill>
                  <a:schemeClr val="tx1"/>
                </a:solidFill>
                <a:latin typeface="Poppins" panose="020B0604020202020204" charset="0"/>
                <a:ea typeface="Courier New"/>
                <a:cs typeface="Poppins" panose="020B0604020202020204" charset="0"/>
                <a:sym typeface="Courier New"/>
              </a:rPr>
              <a:t>El equipo de Recursos Humanos necesita realizar un subgrupo por edad de empleados en estado activo. </a:t>
            </a:r>
          </a:p>
          <a:p>
            <a:pPr lvl="0">
              <a:buSzPts val="1400"/>
            </a:pPr>
            <a:r>
              <a:rPr lang="es-ES" sz="1300" dirty="0">
                <a:solidFill>
                  <a:schemeClr val="tx1"/>
                </a:solidFill>
                <a:latin typeface="Poppins" panose="020B0604020202020204" charset="0"/>
                <a:ea typeface="Courier New"/>
                <a:cs typeface="Poppins" panose="020B0604020202020204" charset="0"/>
                <a:sym typeface="Courier New"/>
              </a:rPr>
              <a:t>Para esto es necesario listar todos los registros y los campos </a:t>
            </a:r>
            <a:r>
              <a:rPr lang="es-ES" sz="1300" dirty="0" err="1">
                <a:solidFill>
                  <a:schemeClr val="tx1"/>
                </a:solidFill>
                <a:latin typeface="Poppins" panose="020B0604020202020204" charset="0"/>
                <a:ea typeface="Courier New"/>
                <a:cs typeface="Poppins" panose="020B0604020202020204" charset="0"/>
                <a:sym typeface="Courier New"/>
              </a:rPr>
              <a:t>Employeekey</a:t>
            </a:r>
            <a:r>
              <a:rPr lang="es-ES" sz="1300" dirty="0">
                <a:solidFill>
                  <a:schemeClr val="tx1"/>
                </a:solidFill>
                <a:latin typeface="Poppins" panose="020B0604020202020204" charset="0"/>
                <a:ea typeface="Courier New"/>
                <a:cs typeface="Poppins" panose="020B0604020202020204" charset="0"/>
                <a:sym typeface="Courier New"/>
              </a:rPr>
              <a:t>, </a:t>
            </a:r>
            <a:r>
              <a:rPr lang="es-ES" sz="1300" dirty="0" err="1">
                <a:solidFill>
                  <a:schemeClr val="tx1"/>
                </a:solidFill>
                <a:latin typeface="Poppins" panose="020B0604020202020204" charset="0"/>
                <a:ea typeface="Courier New"/>
                <a:cs typeface="Poppins" panose="020B0604020202020204" charset="0"/>
                <a:sym typeface="Courier New"/>
              </a:rPr>
              <a:t>FirstName</a:t>
            </a:r>
            <a:r>
              <a:rPr lang="es-ES" sz="1300" dirty="0">
                <a:solidFill>
                  <a:schemeClr val="tx1"/>
                </a:solidFill>
                <a:latin typeface="Poppins" panose="020B0604020202020204" charset="0"/>
                <a:ea typeface="Courier New"/>
                <a:cs typeface="Poppins" panose="020B0604020202020204" charset="0"/>
                <a:sym typeface="Courier New"/>
              </a:rPr>
              <a:t>, </a:t>
            </a:r>
            <a:r>
              <a:rPr lang="es-ES" sz="1300" dirty="0" err="1">
                <a:solidFill>
                  <a:schemeClr val="tx1"/>
                </a:solidFill>
                <a:latin typeface="Poppins" panose="020B0604020202020204" charset="0"/>
                <a:ea typeface="Courier New"/>
                <a:cs typeface="Poppins" panose="020B0604020202020204" charset="0"/>
                <a:sym typeface="Courier New"/>
              </a:rPr>
              <a:t>Lastname</a:t>
            </a:r>
            <a:r>
              <a:rPr lang="es-ES" sz="1300" dirty="0">
                <a:solidFill>
                  <a:schemeClr val="tx1"/>
                </a:solidFill>
                <a:latin typeface="Poppins" panose="020B0604020202020204" charset="0"/>
                <a:ea typeface="Courier New"/>
                <a:cs typeface="Poppins" panose="020B0604020202020204" charset="0"/>
                <a:sym typeface="Courier New"/>
              </a:rPr>
              <a:t>, </a:t>
            </a:r>
            <a:r>
              <a:rPr lang="es-ES" sz="1300" dirty="0" err="1">
                <a:solidFill>
                  <a:schemeClr val="tx1"/>
                </a:solidFill>
                <a:latin typeface="Poppins" panose="020B0604020202020204" charset="0"/>
                <a:ea typeface="Courier New"/>
                <a:cs typeface="Poppins" panose="020B0604020202020204" charset="0"/>
                <a:sym typeface="Courier New"/>
              </a:rPr>
              <a:t>BirthDate</a:t>
            </a:r>
            <a:r>
              <a:rPr lang="es-ES" sz="1300" dirty="0">
                <a:solidFill>
                  <a:schemeClr val="tx1"/>
                </a:solidFill>
                <a:latin typeface="Poppins" panose="020B0604020202020204" charset="0"/>
                <a:ea typeface="Courier New"/>
                <a:cs typeface="Poppins" panose="020B0604020202020204" charset="0"/>
                <a:sym typeface="Courier New"/>
              </a:rPr>
              <a:t> de la tabla </a:t>
            </a:r>
            <a:r>
              <a:rPr lang="es-ES" sz="1300" dirty="0" err="1">
                <a:solidFill>
                  <a:schemeClr val="tx1"/>
                </a:solidFill>
                <a:latin typeface="Poppins" panose="020B0604020202020204" charset="0"/>
                <a:ea typeface="Courier New"/>
                <a:cs typeface="Poppins" panose="020B0604020202020204" charset="0"/>
                <a:sym typeface="Courier New"/>
              </a:rPr>
              <a:t>DimEmployee</a:t>
            </a:r>
            <a:r>
              <a:rPr lang="es-ES" sz="1300" dirty="0">
                <a:solidFill>
                  <a:schemeClr val="tx1"/>
                </a:solidFill>
                <a:latin typeface="Poppins" panose="020B0604020202020204" charset="0"/>
                <a:ea typeface="Courier New"/>
                <a:cs typeface="Poppins" panose="020B0604020202020204" charset="0"/>
                <a:sym typeface="Courier New"/>
              </a:rPr>
              <a:t> donde el campo Status sea igual ‘</a:t>
            </a:r>
            <a:r>
              <a:rPr lang="es-ES" sz="1300" dirty="0" err="1">
                <a:solidFill>
                  <a:schemeClr val="tx1"/>
                </a:solidFill>
                <a:latin typeface="Poppins" panose="020B0604020202020204" charset="0"/>
                <a:ea typeface="Courier New"/>
                <a:cs typeface="Poppins" panose="020B0604020202020204" charset="0"/>
                <a:sym typeface="Courier New"/>
              </a:rPr>
              <a:t>Current</a:t>
            </a:r>
            <a:r>
              <a:rPr lang="es-ES" sz="1300" dirty="0">
                <a:solidFill>
                  <a:schemeClr val="tx1"/>
                </a:solidFill>
                <a:latin typeface="Poppins" panose="020B0604020202020204" charset="0"/>
                <a:ea typeface="Courier New"/>
                <a:cs typeface="Poppins" panose="020B0604020202020204" charset="0"/>
                <a:sym typeface="Courier New"/>
              </a:rPr>
              <a:t>’, el campo </a:t>
            </a:r>
            <a:r>
              <a:rPr lang="es-ES" sz="1300" dirty="0" err="1">
                <a:solidFill>
                  <a:schemeClr val="tx1"/>
                </a:solidFill>
                <a:latin typeface="Poppins" panose="020B0604020202020204" charset="0"/>
                <a:ea typeface="Courier New"/>
                <a:cs typeface="Poppins" panose="020B0604020202020204" charset="0"/>
                <a:sym typeface="Courier New"/>
              </a:rPr>
              <a:t>EmployeeKey</a:t>
            </a:r>
            <a:r>
              <a:rPr lang="es-ES" sz="1300" dirty="0">
                <a:solidFill>
                  <a:schemeClr val="tx1"/>
                </a:solidFill>
                <a:latin typeface="Poppins" panose="020B0604020202020204" charset="0"/>
                <a:ea typeface="Courier New"/>
                <a:cs typeface="Poppins" panose="020B0604020202020204" charset="0"/>
                <a:sym typeface="Courier New"/>
              </a:rPr>
              <a:t> sea mayor a 10 y que la fecha de nacimiento de esos empleados sea entre ‘1987-01-01’ y ‘1990-01-01’ . </a:t>
            </a:r>
          </a:p>
          <a:p>
            <a:pPr lvl="0">
              <a:buSzPts val="1400"/>
            </a:pPr>
            <a:endParaRPr lang="es-ES" sz="1300" b="0" i="0" u="none" strike="noStrike" cap="none" dirty="0">
              <a:solidFill>
                <a:schemeClr val="tx1"/>
              </a:solidFill>
              <a:latin typeface="Poppins" panose="020B0604020202020204" charset="0"/>
              <a:ea typeface="Calibri"/>
              <a:cs typeface="Poppins" panose="020B0604020202020204" charset="0"/>
              <a:sym typeface="Courier New"/>
            </a:endParaRPr>
          </a:p>
          <a:p>
            <a:pPr lvl="0">
              <a:buSzPts val="1400"/>
            </a:pPr>
            <a:endParaRPr lang="es-ES" sz="1300" dirty="0">
              <a:solidFill>
                <a:schemeClr val="tx1"/>
              </a:solidFill>
              <a:latin typeface="Poppins" panose="020B0604020202020204" charset="0"/>
              <a:ea typeface="Calibri"/>
              <a:cs typeface="Poppins" panose="020B0604020202020204" charset="0"/>
              <a:sym typeface="Courier New"/>
            </a:endParaRPr>
          </a:p>
          <a:p>
            <a:pPr lvl="0">
              <a:buSzPts val="1400"/>
            </a:pPr>
            <a:r>
              <a:rPr lang="es-ES" sz="1300" b="0" i="0" u="none" strike="noStrike" cap="none" dirty="0">
                <a:solidFill>
                  <a:schemeClr val="tx1"/>
                </a:solidFill>
                <a:latin typeface="Poppins" panose="020B0604020202020204" charset="0"/>
                <a:ea typeface="Calibri"/>
                <a:cs typeface="Poppins" panose="020B0604020202020204" charset="0"/>
                <a:sym typeface="Courier New"/>
                <a:hlinkClick r:id="rId3" action="ppaction://hlinkfile"/>
              </a:rPr>
              <a:t>Resolución</a:t>
            </a:r>
            <a:endParaRPr sz="1300" b="0" i="0" u="none" strike="noStrike" cap="none" dirty="0">
              <a:solidFill>
                <a:schemeClr val="tx1"/>
              </a:solidFill>
              <a:latin typeface="Poppins" panose="020B0604020202020204" charset="0"/>
              <a:ea typeface="Calibri"/>
              <a:cs typeface="Poppins" panose="020B0604020202020204" charset="0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E72667-6EF3-4963-8708-5358CB7D0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9" r="19733"/>
          <a:stretch/>
        </p:blipFill>
        <p:spPr bwMode="auto">
          <a:xfrm>
            <a:off x="5879805" y="1283981"/>
            <a:ext cx="2862635" cy="242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20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"/>
              <a:buNone/>
            </a:pPr>
            <a:r>
              <a:rPr lang="es"/>
              <a:t>Capacitación SQL Nivel Inicial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s">
                <a:latin typeface="Poppins"/>
                <a:ea typeface="Poppins"/>
                <a:cs typeface="Poppins"/>
                <a:sym typeface="Poppins"/>
              </a:rPr>
              <a:t>Unidad 3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6929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38299" y="2346271"/>
            <a:ext cx="37764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oppins"/>
              <a:buNone/>
            </a:pPr>
            <a:r>
              <a:rPr lang="es"/>
              <a:t>Tipos de Join</a:t>
            </a:r>
            <a:endParaRPr/>
          </a:p>
        </p:txBody>
      </p:sp>
      <p:sp>
        <p:nvSpPr>
          <p:cNvPr id="116" name="Google Shape;116;p23"/>
          <p:cNvSpPr/>
          <p:nvPr/>
        </p:nvSpPr>
        <p:spPr>
          <a:xfrm>
            <a:off x="4792138" y="538384"/>
            <a:ext cx="4013400" cy="23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(INNER) JOIN</a:t>
            </a:r>
            <a:r>
              <a:rPr lang="es" sz="14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: devuelve registros que tienen valores coincidentes en ambas tablas</a:t>
            </a:r>
            <a:endParaRPr sz="140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LEFT (OUTER) JOIN </a:t>
            </a:r>
            <a:r>
              <a:rPr lang="es" sz="14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 devuelve todos los registros de la tabla izquierda y los registros coincidentes de la tabla derecha</a:t>
            </a:r>
            <a:endParaRPr sz="140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RIGHT (OUTER) JOIN</a:t>
            </a:r>
            <a:r>
              <a:rPr lang="es" sz="14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: devuelve todos los registros de la tabla derecha y los registros coincidentes de la tabla izquierda</a:t>
            </a:r>
            <a:endParaRPr sz="140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FULL (OUTER) JOIN</a:t>
            </a:r>
            <a:r>
              <a:rPr lang="es" sz="14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: devuelve todos los registros cuando hay una coincidencia en la tabla izquierda o derecha</a:t>
            </a:r>
            <a:endParaRPr sz="140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651" y="3505847"/>
            <a:ext cx="4300538" cy="835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338299" y="2346271"/>
            <a:ext cx="37764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oppins"/>
              <a:buNone/>
            </a:pPr>
            <a:r>
              <a:rPr lang="es"/>
              <a:t>JOIN o INNER JOIN</a:t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 rotWithShape="1">
          <a:blip r:embed="rId3">
            <a:alphaModFix/>
          </a:blip>
          <a:srcRect l="20197" r="28761"/>
          <a:stretch/>
        </p:blipFill>
        <p:spPr>
          <a:xfrm>
            <a:off x="4512319" y="734578"/>
            <a:ext cx="4490514" cy="3674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96386" y="48655"/>
            <a:ext cx="53901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None/>
            </a:pPr>
            <a:r>
              <a:rPr lang="es" sz="1200"/>
              <a:t>JOIN - Unidad 3</a:t>
            </a:r>
            <a:endParaRPr sz="1200"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96440" y="685800"/>
            <a:ext cx="53898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C32"/>
              </a:buClr>
              <a:buSzPts val="1800"/>
              <a:buNone/>
            </a:pPr>
            <a:r>
              <a:rPr lang="es"/>
              <a:t>Sintaxis</a:t>
            </a:r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2"/>
          </p:nvPr>
        </p:nvSpPr>
        <p:spPr>
          <a:xfrm>
            <a:off x="96440" y="1171575"/>
            <a:ext cx="5389800" cy="1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br>
              <a:rPr lang="es"/>
            </a:br>
            <a:endParaRPr/>
          </a:p>
        </p:txBody>
      </p:sp>
      <p:sp>
        <p:nvSpPr>
          <p:cNvPr id="131" name="Google Shape;131;p25"/>
          <p:cNvSpPr/>
          <p:nvPr/>
        </p:nvSpPr>
        <p:spPr>
          <a:xfrm>
            <a:off x="96425" y="1306575"/>
            <a:ext cx="4572000" cy="14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3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13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column_name(s)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3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13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table1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3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s" sz="13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3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s" sz="13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table2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3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s" sz="13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table1.column_name = table2.column_name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3101" y="685800"/>
            <a:ext cx="3557588" cy="428905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/>
        </p:nvSpPr>
        <p:spPr>
          <a:xfrm>
            <a:off x="96431" y="2988056"/>
            <a:ext cx="4794300" cy="13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88888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Ejemplo,</a:t>
            </a:r>
            <a:r>
              <a:rPr lang="es" sz="1200" dirty="0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rPr>
              <a:t> el equipo comercial necesita un listado de los productos color ‘silver’ con precio, fecha de orden, número de orden y id_producto, para poder analizar las ventas de los productos de este color.</a:t>
            </a: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lang="es" sz="1200" dirty="0">
              <a:solidFill>
                <a:srgbClr val="888888"/>
              </a:solidFill>
              <a:latin typeface="Poppins"/>
              <a:ea typeface="Poppins SemiBold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888888"/>
                </a:solidFill>
                <a:latin typeface="Poppins"/>
                <a:ea typeface="Poppins SemiBold"/>
                <a:cs typeface="Poppins"/>
                <a:sym typeface="Poppins"/>
                <a:hlinkClick r:id="rId4" action="ppaction://hlinkfile"/>
              </a:rPr>
              <a:t>Ejemplo</a:t>
            </a:r>
            <a:endParaRPr sz="1200" dirty="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sz="1100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338299" y="2346271"/>
            <a:ext cx="37764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oppins"/>
              <a:buNone/>
            </a:pPr>
            <a:r>
              <a:rPr lang="es"/>
              <a:t>LEFT JOIN</a:t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 rotWithShape="1">
          <a:blip r:embed="rId3">
            <a:alphaModFix/>
          </a:blip>
          <a:srcRect l="14807" r="31679"/>
          <a:stretch/>
        </p:blipFill>
        <p:spPr>
          <a:xfrm>
            <a:off x="4458600" y="858122"/>
            <a:ext cx="4391457" cy="3427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96386" y="48655"/>
            <a:ext cx="53901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None/>
            </a:pPr>
            <a:r>
              <a:rPr lang="es" sz="1200"/>
              <a:t>LEFT JOIN - Unidad 3</a:t>
            </a:r>
            <a:endParaRPr sz="1200"/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xfrm>
            <a:off x="96440" y="685800"/>
            <a:ext cx="53898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C32"/>
              </a:buClr>
              <a:buSzPts val="1800"/>
              <a:buNone/>
            </a:pPr>
            <a:r>
              <a:rPr lang="es"/>
              <a:t>Sintaxis</a:t>
            </a:r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2"/>
          </p:nvPr>
        </p:nvSpPr>
        <p:spPr>
          <a:xfrm>
            <a:off x="96440" y="1171575"/>
            <a:ext cx="5389800" cy="1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br>
              <a:rPr lang="es"/>
            </a:br>
            <a:endParaRPr/>
          </a:p>
        </p:txBody>
      </p:sp>
      <p:sp>
        <p:nvSpPr>
          <p:cNvPr id="147" name="Google Shape;147;p27"/>
          <p:cNvSpPr/>
          <p:nvPr/>
        </p:nvSpPr>
        <p:spPr>
          <a:xfrm>
            <a:off x="96375" y="1259800"/>
            <a:ext cx="45720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3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13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column_name(s)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3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13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table1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3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es" sz="13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3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s" sz="13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table2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300" b="0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s" sz="13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table1.column_name = table2.column_name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9129" y="685800"/>
            <a:ext cx="3464719" cy="425351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/>
          <p:nvPr/>
        </p:nvSpPr>
        <p:spPr>
          <a:xfrm>
            <a:off x="96431" y="2967919"/>
            <a:ext cx="4740600" cy="11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88888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Ejemplo</a:t>
            </a:r>
            <a:r>
              <a:rPr lang="es" sz="1200" dirty="0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rPr>
              <a:t>, el equipo de finanzas de la empresa solicita una lista de todas las fechas de compra y fechas de envíos de los productos, con id y nombre de sus respectivos compradores.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200" dirty="0">
              <a:solidFill>
                <a:srgbClr val="88888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  <a:hlinkClick r:id="rId4" action="ppaction://hlinkfile"/>
              </a:rPr>
              <a:t>Ej</a:t>
            </a:r>
            <a:r>
              <a:rPr lang="es-AR" sz="1200" dirty="0" err="1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  <a:hlinkClick r:id="rId4" action="ppaction://hlinkfile"/>
              </a:rPr>
              <a:t>emplo</a:t>
            </a:r>
            <a:endParaRPr sz="1200" dirty="0">
              <a:solidFill>
                <a:srgbClr val="88888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338299" y="2346271"/>
            <a:ext cx="37764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oppins"/>
              <a:buNone/>
            </a:pPr>
            <a:r>
              <a:rPr lang="es"/>
              <a:t>RIGHT JOIN</a:t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 rotWithShape="1">
          <a:blip r:embed="rId3">
            <a:alphaModFix/>
          </a:blip>
          <a:srcRect l="12467" t="-1950" r="32899" b="1950"/>
          <a:stretch/>
        </p:blipFill>
        <p:spPr>
          <a:xfrm>
            <a:off x="4472025" y="852225"/>
            <a:ext cx="4498892" cy="343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-QG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449</Words>
  <Application>Microsoft Office PowerPoint</Application>
  <PresentationFormat>Presentación en pantalla (16:9)</PresentationFormat>
  <Paragraphs>61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Poppins SemiBold</vt:lpstr>
      <vt:lpstr>Arial</vt:lpstr>
      <vt:lpstr>Courier New</vt:lpstr>
      <vt:lpstr>Poppins</vt:lpstr>
      <vt:lpstr>Nunito</vt:lpstr>
      <vt:lpstr>Calibri</vt:lpstr>
      <vt:lpstr>Simple Light</vt:lpstr>
      <vt:lpstr>Template-QG</vt:lpstr>
      <vt:lpstr>Capacitación SQL Nivel Inicial</vt:lpstr>
      <vt:lpstr>Repaso Unidad 2</vt:lpstr>
      <vt:lpstr>Capacitación SQL Nivel Inicial</vt:lpstr>
      <vt:lpstr>Tipos de Join</vt:lpstr>
      <vt:lpstr>JOIN o INNER JOIN</vt:lpstr>
      <vt:lpstr>JOIN - Unidad 3</vt:lpstr>
      <vt:lpstr>LEFT JOIN</vt:lpstr>
      <vt:lpstr>LEFT JOIN - Unidad 3</vt:lpstr>
      <vt:lpstr>RIGHT JOIN</vt:lpstr>
      <vt:lpstr>RIGHT JOIN - Unidad 3</vt:lpstr>
      <vt:lpstr>FULL JOIN</vt:lpstr>
      <vt:lpstr>FULL JOIN - Unidad 3</vt:lpstr>
      <vt:lpstr>Nos vemos la próxima clase!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Capacitación SQL Nivel Inicial</dc:title>
  <cp:lastModifiedBy>Maria de los Ángeles Escarlón</cp:lastModifiedBy>
  <cp:revision>3</cp:revision>
  <dcterms:modified xsi:type="dcterms:W3CDTF">2020-07-26T21:43:15Z</dcterms:modified>
</cp:coreProperties>
</file>