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Poppins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jr9xGJtDQWgay4kwxEgnLTCzN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PoppinsSemiBold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5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PoppinsSemiBold-bold.fntdata"/><Relationship Id="rId16" Type="http://schemas.openxmlformats.org/officeDocument/2006/relationships/slide" Target="slides/slide10.xml"/><Relationship Id="rId38" Type="http://schemas.openxmlformats.org/officeDocument/2006/relationships/font" Target="fonts/PoppinsSemiBo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 type="title">
  <p:cSld name="TITLE">
    <p:bg>
      <p:bgPr>
        <a:solidFill>
          <a:srgbClr val="007DC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  <a:defRPr b="1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1" name="Google Shape;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20047" y="3705448"/>
            <a:ext cx="3361905" cy="3561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cable, collar, dibujo, nudo&#10;&#10;Descripción generada automáticamente" id="12" name="Google Shape;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6739" y="-1265379"/>
            <a:ext cx="2038095" cy="2038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pájaro, avestruz&#10;&#10;Descripción generada automáticamente" id="13" name="Google Shape;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8922" y="-3491"/>
            <a:ext cx="953303" cy="7762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silueta&#10;&#10;Descripción generada automáticamente" id="14" name="Google Shape;1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746698" y="3705448"/>
            <a:ext cx="4048855" cy="40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dor">
  <p:cSld name="Separado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600"/>
              <a:buFont typeface="Poppins"/>
              <a:buNone/>
              <a:defRPr b="1" sz="3600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8" name="Google Shape;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20047" y="3705448"/>
            <a:ext cx="3361905" cy="3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6739" y="-1265379"/>
            <a:ext cx="2038095" cy="2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8922" y="-3491"/>
            <a:ext cx="953301" cy="77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746698" y="3705448"/>
            <a:ext cx="4048855" cy="4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+ Texto + Imágen / 1">
  <p:cSld name="Título + Texto + Imágen / 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1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Imagen que contiene rueda, dibujo&#10;&#10;Descripción generada automáticamente" id="108" name="Google Shape;10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b="1" sz="1800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2" type="body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41"/>
          <p:cNvSpPr/>
          <p:nvPr>
            <p:ph idx="3" type="pic"/>
          </p:nvPr>
        </p:nvSpPr>
        <p:spPr>
          <a:xfrm>
            <a:off x="4819650" y="2826475"/>
            <a:ext cx="39861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teral. Título + Imágen">
  <p:cSld name="Lateral. Título + Imágen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2"/>
          <p:cNvSpPr/>
          <p:nvPr/>
        </p:nvSpPr>
        <p:spPr>
          <a:xfrm>
            <a:off x="0" y="0"/>
            <a:ext cx="44526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2"/>
          <p:cNvSpPr txBox="1"/>
          <p:nvPr>
            <p:ph type="title"/>
          </p:nvPr>
        </p:nvSpPr>
        <p:spPr>
          <a:xfrm>
            <a:off x="338300" y="1470710"/>
            <a:ext cx="37764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  <a:defRPr b="1" sz="2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5" name="Google Shape;11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2"/>
          <p:cNvSpPr/>
          <p:nvPr>
            <p:ph idx="2" type="pic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dor">
  <p:cSld name="Separado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600"/>
              <a:buFont typeface="Poppins"/>
              <a:buNone/>
              <a:defRPr b="1" sz="3600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20" name="Google Shape;12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20047" y="3705448"/>
            <a:ext cx="3361905" cy="35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6739" y="-1265379"/>
            <a:ext cx="2038095" cy="20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8922" y="-3491"/>
            <a:ext cx="953301" cy="77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746698" y="3705448"/>
            <a:ext cx="4048855" cy="4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teral. Título + Imágen">
  <p:cSld name="Lateral. Título + Imágen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/>
          <p:nvPr/>
        </p:nvSpPr>
        <p:spPr>
          <a:xfrm>
            <a:off x="0" y="0"/>
            <a:ext cx="44526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3"/>
          <p:cNvSpPr txBox="1"/>
          <p:nvPr>
            <p:ph type="title"/>
          </p:nvPr>
        </p:nvSpPr>
        <p:spPr>
          <a:xfrm>
            <a:off x="338300" y="1470710"/>
            <a:ext cx="37764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  <a:defRPr b="1" sz="2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5" name="Google Shape;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3"/>
          <p:cNvSpPr/>
          <p:nvPr>
            <p:ph idx="2" type="pic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+ Texto + Imágen / 1">
  <p:cSld name="Título + Texto + Imágen / 1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4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Imagen que contiene rueda, dibujo&#10;&#10;Descripción generada automáticamente" id="30" name="Google Shape;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b="1" sz="1800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24"/>
          <p:cNvSpPr/>
          <p:nvPr>
            <p:ph idx="3" type="pic"/>
          </p:nvPr>
        </p:nvSpPr>
        <p:spPr>
          <a:xfrm>
            <a:off x="4819650" y="2826475"/>
            <a:ext cx="39861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teral. Título + Texto + Imágen">
  <p:cSld name="Lateral. Título + Texto + Imágen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/>
          <p:nvPr/>
        </p:nvSpPr>
        <p:spPr>
          <a:xfrm>
            <a:off x="0" y="0"/>
            <a:ext cx="44526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5"/>
          <p:cNvSpPr txBox="1"/>
          <p:nvPr>
            <p:ph type="title"/>
          </p:nvPr>
        </p:nvSpPr>
        <p:spPr>
          <a:xfrm>
            <a:off x="337962" y="2561953"/>
            <a:ext cx="37764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b="0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7" name="Google Shape;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5"/>
          <p:cNvSpPr txBox="1"/>
          <p:nvPr/>
        </p:nvSpPr>
        <p:spPr>
          <a:xfrm>
            <a:off x="452600" y="1172392"/>
            <a:ext cx="3776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t/>
            </a:r>
            <a:endParaRPr b="1" i="0" sz="2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338300" y="1162936"/>
            <a:ext cx="37767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2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25"/>
          <p:cNvSpPr/>
          <p:nvPr>
            <p:ph idx="2" type="pic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+ Texto + Imágen / 2">
  <p:cSld name="Título + Texto + Imágen / 2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6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Imagen que contiene rueda, dibujo&#10;&#10;Descripción generada automáticamente" id="44" name="Google Shape;4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96440" y="685800"/>
            <a:ext cx="4475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b="1" sz="1800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96440" y="1171574"/>
            <a:ext cx="44754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26"/>
          <p:cNvSpPr/>
          <p:nvPr>
            <p:ph idx="3" type="pic"/>
          </p:nvPr>
        </p:nvSpPr>
        <p:spPr>
          <a:xfrm>
            <a:off x="4819650" y="832247"/>
            <a:ext cx="39861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teral xs. Título + Texto + Imágen">
  <p:cSld name="Lateral xs. Título + Texto + Imágen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0" y="0"/>
            <a:ext cx="2268300" cy="51435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7"/>
          <p:cNvSpPr txBox="1"/>
          <p:nvPr>
            <p:ph type="title"/>
          </p:nvPr>
        </p:nvSpPr>
        <p:spPr>
          <a:xfrm>
            <a:off x="117488" y="140385"/>
            <a:ext cx="19926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1" name="Google Shape;5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117872" y="1625844"/>
            <a:ext cx="19920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27"/>
          <p:cNvSpPr/>
          <p:nvPr>
            <p:ph idx="2" type="pic"/>
          </p:nvPr>
        </p:nvSpPr>
        <p:spPr>
          <a:xfrm>
            <a:off x="2517865" y="793569"/>
            <a:ext cx="6288000" cy="4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+ Texto">
  <p:cSld name="Título + Texto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/>
          <p:nvPr/>
        </p:nvSpPr>
        <p:spPr>
          <a:xfrm>
            <a:off x="0" y="0"/>
            <a:ext cx="9144000" cy="368700"/>
          </a:xfrm>
          <a:prstGeom prst="rect">
            <a:avLst/>
          </a:prstGeom>
          <a:solidFill>
            <a:srgbClr val="007D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8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Imagen que contiene rueda, dibujo&#10;&#10;Descripción generada automáticamente" id="57" name="Google Shape;5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05700" y="80308"/>
            <a:ext cx="220812" cy="22566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96440" y="685800"/>
            <a:ext cx="4475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  <a:defRPr b="1" sz="1800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2" type="body"/>
          </p:nvPr>
        </p:nvSpPr>
        <p:spPr>
          <a:xfrm>
            <a:off x="96440" y="1171575"/>
            <a:ext cx="89301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Char char="•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300"/>
              <a:buFont typeface="Poppins"/>
              <a:buNone/>
              <a:defRPr b="1" i="0" sz="3300" u="none" cap="none" strike="noStrike">
                <a:solidFill>
                  <a:srgbClr val="001C3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"/>
              <a:buNone/>
            </a:pPr>
            <a:r>
              <a:rPr lang="es"/>
              <a:t>Capacitación SQL Nivel Inicial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Unidad 4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SQL INSERT INTO</a:t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4572000" y="2091375"/>
            <a:ext cx="45720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instrucción INSERT INTO, se usa para insertar nuevos registros en una tabla.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 posible escribir la instrucción INSERT INTO de dos maneras.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INSERT - Unidad 4</a:t>
            </a:r>
            <a:endParaRPr sz="1200"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 1</a:t>
            </a:r>
            <a:endParaRPr/>
          </a:p>
        </p:txBody>
      </p:sp>
      <p:sp>
        <p:nvSpPr>
          <p:cNvPr id="201" name="Google Shape;201;p11"/>
          <p:cNvSpPr txBox="1"/>
          <p:nvPr>
            <p:ph idx="2" type="body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241725" y="1171574"/>
            <a:ext cx="34485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(column1, column2, column3, ...)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(value1, value2, value3, ...)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308" y="685800"/>
            <a:ext cx="2910842" cy="4135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241725" y="2521125"/>
            <a:ext cx="38409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</a:t>
            </a:r>
            <a:r>
              <a:rPr b="0" i="0" lang="es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 el equipo de recursos humanos necesita cargar un registro a la tabla DimDate_BKP.</a:t>
            </a:r>
            <a:endParaRPr b="0" i="0" sz="1200" u="none" cap="none" strike="noStrik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INSERT - Unidad 4</a:t>
            </a:r>
            <a:endParaRPr sz="1200"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 2</a:t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177011" y="1214858"/>
            <a:ext cx="4572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(value1, value2, value3, …)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3459" y="644387"/>
            <a:ext cx="2364581" cy="409743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177019" y="2497200"/>
            <a:ext cx="39618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200" u="none" cap="none" strike="noStrik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</a:t>
            </a:r>
            <a:r>
              <a:rPr b="0" i="0" lang="es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 el equipo de recursos humanos necesita cargar un registro a la tabla DimDate_BKP.</a:t>
            </a:r>
            <a:endParaRPr b="0" i="0" sz="1200" u="none" cap="none" strike="noStrik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DELETE</a:t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4669969" y="2079675"/>
            <a:ext cx="43041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instrucción DELETE se usa para eliminar registros existentes en una tabla. A continuación listamos la fila donde queremos hacer el DELETE FROM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DELETE - Unidad 4</a:t>
            </a:r>
            <a:endParaRPr sz="1200"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0" y="1147816"/>
            <a:ext cx="2782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</a:t>
            </a: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condition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417" y="2141589"/>
            <a:ext cx="8069167" cy="229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338299" y="2201835"/>
            <a:ext cx="377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Eliminar todos los registros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572000" y="2059538"/>
            <a:ext cx="42336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 posible eliminar todas las filas de una tabla sin eliminar la tabla. Esto significa que la estructura de la tabla, los atributos y los índices estarán intactos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Eliminar todos los registros de una tabla - Unidad 4</a:t>
            </a:r>
            <a:endParaRPr sz="1200"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96375" y="1258650"/>
            <a:ext cx="2413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413" y="1421437"/>
            <a:ext cx="5658281" cy="288969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96431" y="1893600"/>
            <a:ext cx="25383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 </a:t>
            </a:r>
            <a:r>
              <a:rPr b="0" i="0" lang="es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una vez manipulada la tabla DimDate_BKP, el equipo necesita que todos los datos cargados en ella sean eliminados para no generar confusión.</a:t>
            </a:r>
            <a:endParaRPr b="0" i="0" sz="1200" u="none" cap="none" strike="noStrik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SQL UPDATE</a:t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4648651" y="2329376"/>
            <a:ext cx="4572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instrucción UPDATE se usa para modificar los registros existentes en una tabla.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UPDATE - Unidad 4</a:t>
            </a:r>
            <a:endParaRPr sz="1200"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96374" y="1054300"/>
            <a:ext cx="4800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column1 = value1, column2 = value2, ...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3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s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condition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032" y="2323025"/>
            <a:ext cx="7711938" cy="261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ctrTitle"/>
          </p:nvPr>
        </p:nvSpPr>
        <p:spPr>
          <a:xfrm>
            <a:off x="1143000" y="940072"/>
            <a:ext cx="6858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600"/>
              <a:buFont typeface="Poppins"/>
              <a:buNone/>
            </a:pPr>
            <a:r>
              <a:rPr lang="es"/>
              <a:t>Nos vemos la próxima clase! </a:t>
            </a:r>
            <a:endParaRPr/>
          </a:p>
        </p:txBody>
      </p:sp>
      <p:pic>
        <p:nvPicPr>
          <p:cNvPr descr="😎 Cara Sonriendo Con Gafas De Sol Emoji"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285" y="2314925"/>
            <a:ext cx="1351429" cy="135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ctrTitle"/>
          </p:nvPr>
        </p:nvSpPr>
        <p:spPr>
          <a:xfrm>
            <a:off x="1143000" y="2020444"/>
            <a:ext cx="6858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3600"/>
              <a:buFont typeface="Poppins"/>
              <a:buNone/>
            </a:pPr>
            <a:r>
              <a:rPr lang="es"/>
              <a:t>Comandos para la gestión de base de datos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338306" y="2115113"/>
            <a:ext cx="3776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SQL CREATE DATABASE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4792138" y="2329376"/>
            <a:ext cx="4013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instrucción CREATE DATABASE se utiliza para crear una nueva base de datos.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CREATE DATABASE - Unidad 4</a:t>
            </a:r>
            <a:endParaRPr sz="1200"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47" name="Google Shape;147;p4"/>
          <p:cNvSpPr txBox="1"/>
          <p:nvPr>
            <p:ph idx="2" type="body"/>
          </p:nvPr>
        </p:nvSpPr>
        <p:spPr>
          <a:xfrm>
            <a:off x="176963" y="1979513"/>
            <a:ext cx="37041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None/>
            </a:pPr>
            <a:r>
              <a:rPr lang="es" sz="1200">
                <a:latin typeface="Poppins SemiBold"/>
                <a:ea typeface="Poppins SemiBold"/>
                <a:cs typeface="Poppins SemiBold"/>
                <a:sym typeface="Poppins SemiBold"/>
              </a:rPr>
              <a:t>Ejemplo, </a:t>
            </a:r>
            <a:r>
              <a:rPr lang="es" sz="1200">
                <a:latin typeface="Poppins"/>
                <a:ea typeface="Poppins"/>
                <a:cs typeface="Poppins"/>
                <a:sym typeface="Poppins"/>
              </a:rPr>
              <a:t>el líder de un proyecto necesita crear una base de datos donde pueda cargar todos los datos del cliente.</a:t>
            </a:r>
            <a:br>
              <a:rPr lang="es" sz="1300"/>
            </a:br>
            <a:endParaRPr sz="1300"/>
          </a:p>
        </p:txBody>
      </p:sp>
      <p:sp>
        <p:nvSpPr>
          <p:cNvPr id="148" name="Google Shape;148;p4"/>
          <p:cNvSpPr/>
          <p:nvPr/>
        </p:nvSpPr>
        <p:spPr>
          <a:xfrm>
            <a:off x="230700" y="1323000"/>
            <a:ext cx="3193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databasename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2285" y="685800"/>
            <a:ext cx="3293269" cy="422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338299" y="2346271"/>
            <a:ext cx="3776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SQL CREATE TABLE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5029200" y="2178563"/>
            <a:ext cx="37764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instrucción CREATE TABLE se usa para crear una nueva tabla en una base de datos.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CREATE TABLE - Unidad 4</a:t>
            </a:r>
            <a:endParaRPr sz="1200"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62" name="Google Shape;162;p6"/>
          <p:cNvSpPr txBox="1"/>
          <p:nvPr>
            <p:ph idx="2" type="body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0" y="1171575"/>
            <a:ext cx="3249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 (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column1 datatype,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column2 datatype,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column3 datatype,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....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217" y="870044"/>
            <a:ext cx="5545184" cy="358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308813" y="2689031"/>
            <a:ext cx="2632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88888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Ejemplo, </a:t>
            </a:r>
            <a:r>
              <a:rPr b="0" i="0" lang="es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el equipo de recursos</a:t>
            </a:r>
            <a:endParaRPr b="0" i="0" sz="1200" u="none" cap="none" strike="noStrik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rPr>
              <a:t>humanos necesita poder manipular la tabla DimDate sin tener el riesgo de perder un registro.</a:t>
            </a:r>
            <a:endParaRPr b="0" i="0" sz="1200" u="none" cap="none" strike="noStrike">
              <a:solidFill>
                <a:srgbClr val="8888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338299" y="2196937"/>
            <a:ext cx="3776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Tipos de datos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679" y="814388"/>
            <a:ext cx="2736057" cy="35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338299" y="2196937"/>
            <a:ext cx="3776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oppins"/>
              <a:buNone/>
            </a:pPr>
            <a:r>
              <a:rPr lang="es"/>
              <a:t>Crear tabla usando otra tabla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4792144" y="1531238"/>
            <a:ext cx="40134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También se puede crear una copia de una tabla existente usando CREATE TABLE.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nueva tabla obtiene las mismas definiciones de columna. Se pueden seleccionar todas las columnas o columnas específicas.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 crea una nueva tabla utilizando una tabla existente, la nueva tabla se generará con los valores existentes de la tabla anterior.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96386" y="48655"/>
            <a:ext cx="5390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s" sz="1200"/>
              <a:t>Crear una tabla usando otra tabla - Unidad 4</a:t>
            </a:r>
            <a:endParaRPr sz="1200"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96440" y="685800"/>
            <a:ext cx="53898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32"/>
              </a:buClr>
              <a:buSzPts val="1800"/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184" name="Google Shape;184;p9"/>
          <p:cNvSpPr txBox="1"/>
          <p:nvPr>
            <p:ph idx="2" type="body"/>
          </p:nvPr>
        </p:nvSpPr>
        <p:spPr>
          <a:xfrm>
            <a:off x="96440" y="1171575"/>
            <a:ext cx="53898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br>
              <a:rPr lang="es"/>
            </a:b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207950" y="3325899"/>
            <a:ext cx="3668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4290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1" lang="es" sz="1100" u="none" cap="none" strike="noStrike">
                <a:solidFill>
                  <a:srgbClr val="666666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Otros motores: </a:t>
            </a:r>
            <a:endParaRPr b="0" i="0" sz="14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new_table_name </a:t>
            </a: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existing_table_name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....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15324" l="0" r="38781" t="0"/>
          <a:stretch/>
        </p:blipFill>
        <p:spPr>
          <a:xfrm>
            <a:off x="4739877" y="1399688"/>
            <a:ext cx="3970722" cy="339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/>
          <p:nvPr/>
        </p:nvSpPr>
        <p:spPr>
          <a:xfrm>
            <a:off x="207938" y="1573199"/>
            <a:ext cx="36681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4290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1" lang="es" sz="1100" u="none" cap="none" strike="noStrike">
                <a:solidFill>
                  <a:srgbClr val="666666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Para SQL Server: </a:t>
            </a:r>
            <a:endParaRPr b="0" i="0" sz="1400" u="none" cap="none" strike="noStrike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just">
              <a:lnSpc>
                <a:spcPct val="13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column1, column2,... </a:t>
            </a:r>
            <a:r>
              <a:rPr b="0" i="0" lang="es" sz="1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new_table_name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existing_table_name</a:t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0" i="0" lang="es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....</a:t>
            </a:r>
            <a:r>
              <a:rPr b="0" i="0" lang="es" sz="14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96394" y="956850"/>
            <a:ext cx="5887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4290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1" lang="es" sz="1100" u="none" cap="none" strike="noStrike">
                <a:solidFill>
                  <a:srgbClr val="666666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Nota: variará según el motor de base de datos que se esté utilizando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-Q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