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34" r:id="rId6"/>
    <p:sldId id="335" r:id="rId7"/>
    <p:sldId id="344" r:id="rId8"/>
    <p:sldId id="345" r:id="rId9"/>
    <p:sldId id="343" r:id="rId10"/>
    <p:sldId id="336" r:id="rId11"/>
    <p:sldId id="337" r:id="rId12"/>
    <p:sldId id="346" r:id="rId13"/>
    <p:sldId id="338" r:id="rId14"/>
    <p:sldId id="347" r:id="rId15"/>
  </p:sldIdLst>
  <p:sldSz cx="12188825" cy="6858000"/>
  <p:notesSz cx="6858000" cy="9144000"/>
  <p:custDataLst>
    <p:tags r:id="rId18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98" autoAdjust="0"/>
    <p:restoredTop sz="94629" autoAdjust="0"/>
  </p:normalViewPr>
  <p:slideViewPr>
    <p:cSldViewPr showGuides="1">
      <p:cViewPr varScale="1">
        <p:scale>
          <a:sx n="90" d="100"/>
          <a:sy n="90" d="100"/>
        </p:scale>
        <p:origin x="834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05/04/2022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05/04/2022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05/04/2022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05/04/2022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05/04/2022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05/04/2022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05/04/2022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05/04/2022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05/04/2022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05/04/2022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05/04/2022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05/04/2022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05/04/2022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053852" y="1556792"/>
            <a:ext cx="9865096" cy="1872208"/>
          </a:xfrm>
        </p:spPr>
        <p:txBody>
          <a:bodyPr rtlCol="0">
            <a:normAutofit/>
          </a:bodyPr>
          <a:lstStyle/>
          <a:p>
            <a:r>
              <a:rPr lang="es-MX" sz="4400" dirty="0"/>
              <a:t>M7 - DESARROLLO DE APLICACIONES FULL STACK PYTHON TRAINEE V2.0</a:t>
            </a:r>
            <a:endParaRPr lang="es-CO" sz="440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064723" y="3573016"/>
            <a:ext cx="8229600" cy="1219200"/>
          </a:xfrm>
        </p:spPr>
        <p:txBody>
          <a:bodyPr rtlCol="0"/>
          <a:lstStyle/>
          <a:p>
            <a:r>
              <a:rPr lang="es-MX" dirty="0"/>
              <a:t>ACCESO A DATOS EN APLICACIONES PYTHON DJANGO 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811B6CC-E2BF-48E9-91E1-BCC93185E23E}"/>
              </a:ext>
            </a:extLst>
          </p:cNvPr>
          <p:cNvSpPr txBox="1"/>
          <p:nvPr/>
        </p:nvSpPr>
        <p:spPr>
          <a:xfrm>
            <a:off x="1092120" y="5445224"/>
            <a:ext cx="8746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/>
              <a:t>Hito 1. Conectando a una base de datos  (Parte 1)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1988840"/>
            <a:ext cx="3725040" cy="699864"/>
          </a:xfrm>
        </p:spPr>
        <p:txBody>
          <a:bodyPr>
            <a:normAutofit fontScale="90000"/>
          </a:bodyPr>
          <a:lstStyle/>
          <a:p>
            <a:r>
              <a:rPr lang="es-CO" dirty="0"/>
              <a:t>Requerimiento 2</a:t>
            </a:r>
            <a:br>
              <a:rPr lang="es-CO" dirty="0"/>
            </a:br>
            <a:br>
              <a:rPr lang="es-CO" dirty="0"/>
            </a:br>
            <a:r>
              <a:rPr lang="es-CO" dirty="0"/>
              <a:t>Creación de la estructura básica de los modelos: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4744B1-A69F-4505-91F6-2538F8369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672" y="0"/>
            <a:ext cx="6980153" cy="6858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1084E4E-81D6-457F-9843-205136BD8F74}"/>
              </a:ext>
            </a:extLst>
          </p:cNvPr>
          <p:cNvSpPr txBox="1"/>
          <p:nvPr/>
        </p:nvSpPr>
        <p:spPr>
          <a:xfrm>
            <a:off x="2133972" y="63813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Archivo m7_python/models.py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0F31674-8593-447F-8813-9875F7B2C8DE}"/>
              </a:ext>
            </a:extLst>
          </p:cNvPr>
          <p:cNvSpPr txBox="1"/>
          <p:nvPr/>
        </p:nvSpPr>
        <p:spPr>
          <a:xfrm>
            <a:off x="1186847" y="3140968"/>
            <a:ext cx="40218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Acá se muestran versiones básicas de los modelos, omitiendo la especificación de las llaves foráneas.</a:t>
            </a:r>
          </a:p>
          <a:p>
            <a:endParaRPr lang="es-MX" dirty="0"/>
          </a:p>
          <a:p>
            <a:r>
              <a:rPr lang="es-MX" dirty="0"/>
              <a:t>Nótese que se han aplicado criterios de  las 3FNs.</a:t>
            </a:r>
          </a:p>
        </p:txBody>
      </p:sp>
    </p:spTree>
    <p:extLst>
      <p:ext uri="{BB962C8B-B14F-4D97-AF65-F5344CB8AC3E}">
        <p14:creationId xmlns:p14="http://schemas.microsoft.com/office/powerpoint/2010/main" val="410678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191627"/>
            <a:ext cx="8856984" cy="699864"/>
          </a:xfrm>
        </p:spPr>
        <p:txBody>
          <a:bodyPr>
            <a:normAutofit fontScale="90000"/>
          </a:bodyPr>
          <a:lstStyle/>
          <a:p>
            <a:r>
              <a:rPr lang="es-CO" dirty="0"/>
              <a:t>Requerimiento 2</a:t>
            </a:r>
            <a:br>
              <a:rPr lang="es-CO" dirty="0"/>
            </a:br>
            <a:br>
              <a:rPr lang="es-CO" dirty="0"/>
            </a:br>
            <a:r>
              <a:rPr lang="es-MX" sz="2700" dirty="0"/>
              <a:t>Definición y manejo de llaves primarias en columnas múltiples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D9CD03-F31F-4B86-8BD5-D75974BF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20" y="2296368"/>
            <a:ext cx="9240540" cy="16227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02827E7-68A7-4C71-B3A8-0E757F66271C}"/>
              </a:ext>
            </a:extLst>
          </p:cNvPr>
          <p:cNvSpPr txBox="1"/>
          <p:nvPr/>
        </p:nvSpPr>
        <p:spPr>
          <a:xfrm>
            <a:off x="8638208" y="648866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Archivo m7_python/models.py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0788E1-3345-4F5A-8A70-53F1A9E46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4005064"/>
            <a:ext cx="924054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9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518268"/>
            <a:ext cx="9144001" cy="699864"/>
          </a:xfrm>
        </p:spPr>
        <p:txBody>
          <a:bodyPr/>
          <a:lstStyle/>
          <a:p>
            <a:r>
              <a:rPr lang="es-CO" dirty="0"/>
              <a:t>Requerimiento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E5B0B-25B4-4D20-AB04-8C914E6C7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892" y="1340768"/>
            <a:ext cx="10267096" cy="27481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Desarrollo paso a paso del requerimiento 1</a:t>
            </a:r>
          </a:p>
          <a:p>
            <a:pPr marL="0" indent="0" algn="just">
              <a:buNone/>
            </a:pPr>
            <a:r>
              <a:rPr lang="es-MX" dirty="0"/>
              <a:t>Requerimiento 1: Instalación de desarrollo, para esto el ambiente de desarrollo debe contar con las siguientes características:</a:t>
            </a:r>
          </a:p>
          <a:p>
            <a:pPr algn="just"/>
            <a:r>
              <a:rPr lang="es-MX" dirty="0"/>
              <a:t>Una instalación de PostgreSQL </a:t>
            </a:r>
          </a:p>
          <a:p>
            <a:pPr algn="just"/>
            <a:r>
              <a:rPr lang="es-MX" dirty="0"/>
              <a:t>Creación de un ambiente virtual de Python.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B9AEC6-DA86-4433-B6E4-4E68CAD5C2EA}"/>
              </a:ext>
            </a:extLst>
          </p:cNvPr>
          <p:cNvSpPr txBox="1">
            <a:spLocks/>
          </p:cNvSpPr>
          <p:nvPr/>
        </p:nvSpPr>
        <p:spPr>
          <a:xfrm>
            <a:off x="477788" y="4413964"/>
            <a:ext cx="6434196" cy="1830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dirty="0"/>
              <a:t>Para ello, ejecutar el siguiente comando en el terminal (o consola):	</a:t>
            </a:r>
            <a:endParaRPr lang="es-CO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FEC1575-0993-4D59-820C-B9522F4F337F}"/>
              </a:ext>
            </a:extLst>
          </p:cNvPr>
          <p:cNvSpPr/>
          <p:nvPr/>
        </p:nvSpPr>
        <p:spPr>
          <a:xfrm rot="2365387">
            <a:off x="2899239" y="5273625"/>
            <a:ext cx="936104" cy="523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28F746-4693-47C4-809D-F00EA3DC0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164" y="5329270"/>
            <a:ext cx="8045119" cy="1187904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CFB33B5-9D22-4116-BCE2-17829A2E0407}"/>
              </a:ext>
            </a:extLst>
          </p:cNvPr>
          <p:cNvCxnSpPr/>
          <p:nvPr/>
        </p:nvCxnSpPr>
        <p:spPr>
          <a:xfrm flipH="1">
            <a:off x="6094412" y="4797152"/>
            <a:ext cx="2232248" cy="53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159F5A5-FCB6-4FB3-B114-4392D8C97EAD}"/>
              </a:ext>
            </a:extLst>
          </p:cNvPr>
          <p:cNvSpPr txBox="1"/>
          <p:nvPr/>
        </p:nvSpPr>
        <p:spPr>
          <a:xfrm>
            <a:off x="8398668" y="453630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FF00"/>
                </a:solidFill>
              </a:rPr>
              <a:t>Nuevo ambiente:   projectM7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17B5251-BAC5-495A-8354-7366A6E5BBE2}"/>
              </a:ext>
            </a:extLst>
          </p:cNvPr>
          <p:cNvCxnSpPr/>
          <p:nvPr/>
        </p:nvCxnSpPr>
        <p:spPr>
          <a:xfrm flipH="1">
            <a:off x="5471824" y="2996952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B3FAC7C-4E14-407E-B04F-25F0A36B1808}"/>
              </a:ext>
            </a:extLst>
          </p:cNvPr>
          <p:cNvSpPr txBox="1"/>
          <p:nvPr/>
        </p:nvSpPr>
        <p:spPr>
          <a:xfrm>
            <a:off x="7138528" y="267378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FF00"/>
                </a:solidFill>
              </a:rPr>
              <a:t>Ya instalado en el módulo 5</a:t>
            </a:r>
          </a:p>
        </p:txBody>
      </p:sp>
    </p:spTree>
    <p:extLst>
      <p:ext uri="{BB962C8B-B14F-4D97-AF65-F5344CB8AC3E}">
        <p14:creationId xmlns:p14="http://schemas.microsoft.com/office/powerpoint/2010/main" val="10460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124744"/>
            <a:ext cx="9144001" cy="699864"/>
          </a:xfrm>
        </p:spPr>
        <p:txBody>
          <a:bodyPr>
            <a:normAutofit fontScale="90000"/>
          </a:bodyPr>
          <a:lstStyle/>
          <a:p>
            <a:r>
              <a:rPr lang="es-CO" dirty="0"/>
              <a:t>Requerimiento 1</a:t>
            </a:r>
            <a:br>
              <a:rPr lang="es-CO" dirty="0"/>
            </a:br>
            <a:br>
              <a:rPr lang="es-CO" dirty="0"/>
            </a:br>
            <a:r>
              <a:rPr lang="es-CO" dirty="0"/>
              <a:t>Instalar versión de Django más reciente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E5B0B-25B4-4D20-AB04-8C914E6C7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952" y="2014722"/>
            <a:ext cx="2842402" cy="699864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Para ello, ejecutar: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55B33D-D535-4B7B-BFF1-0DE74ED66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9" y="2736549"/>
            <a:ext cx="5468113" cy="523948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CF3F014-3CBB-4FC8-BC1C-FD48896D7FF0}"/>
              </a:ext>
            </a:extLst>
          </p:cNvPr>
          <p:cNvSpPr/>
          <p:nvPr/>
        </p:nvSpPr>
        <p:spPr>
          <a:xfrm>
            <a:off x="5613361" y="2801114"/>
            <a:ext cx="793494" cy="394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91BA2AB-DEC8-4AE1-832A-6ACFAF80D3DB}"/>
              </a:ext>
            </a:extLst>
          </p:cNvPr>
          <p:cNvSpPr txBox="1">
            <a:spLocks/>
          </p:cNvSpPr>
          <p:nvPr/>
        </p:nvSpPr>
        <p:spPr>
          <a:xfrm>
            <a:off x="1053852" y="3887071"/>
            <a:ext cx="9144001" cy="6998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CO" dirty="0"/>
            </a:br>
            <a:br>
              <a:rPr lang="es-CO" sz="12800" dirty="0"/>
            </a:br>
            <a:r>
              <a:rPr lang="es-CO" sz="12800" dirty="0"/>
              <a:t>Crear nueva aplicación de Django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73EC08B-1B25-4EF7-85AB-88503CC76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4" y="2014722"/>
            <a:ext cx="5468114" cy="19078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ADE82BA-DB27-4AA2-9A20-9D559F07C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403" y="5606726"/>
            <a:ext cx="6658904" cy="400106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23F69E5-47F3-4AE6-9ECC-21AD6870C2AE}"/>
              </a:ext>
            </a:extLst>
          </p:cNvPr>
          <p:cNvSpPr txBox="1">
            <a:spLocks/>
          </p:cNvSpPr>
          <p:nvPr/>
        </p:nvSpPr>
        <p:spPr>
          <a:xfrm>
            <a:off x="1447952" y="4748422"/>
            <a:ext cx="6302644" cy="699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/>
              <a:t>Para crear una aplicación de Django, en la misma terminal debe tipear el siguiente comando: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4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124744"/>
            <a:ext cx="9144001" cy="699864"/>
          </a:xfrm>
        </p:spPr>
        <p:txBody>
          <a:bodyPr>
            <a:normAutofit fontScale="90000"/>
          </a:bodyPr>
          <a:lstStyle/>
          <a:p>
            <a:r>
              <a:rPr lang="es-CO" dirty="0"/>
              <a:t>Requerimiento 1</a:t>
            </a:r>
            <a:br>
              <a:rPr lang="es-CO" dirty="0"/>
            </a:br>
            <a:br>
              <a:rPr lang="es-CO" dirty="0"/>
            </a:br>
            <a:r>
              <a:rPr lang="es-CO" dirty="0"/>
              <a:t>Verificación de árbol del proyecto y servidor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E5B0B-25B4-4D20-AB04-8C914E6C7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952" y="2014722"/>
            <a:ext cx="5726580" cy="69986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MX" dirty="0"/>
              <a:t>Al ejecutar exitosamente el paso anterior, verifiquemos que se ha creado una carpeta llamada “</a:t>
            </a:r>
            <a:r>
              <a:rPr lang="es-MX" dirty="0" err="1">
                <a:solidFill>
                  <a:srgbClr val="FFFF00"/>
                </a:solidFill>
              </a:rPr>
              <a:t>mysite</a:t>
            </a:r>
            <a:r>
              <a:rPr lang="es-MX" dirty="0"/>
              <a:t>” que contiene las siguientes carpetas:</a:t>
            </a:r>
            <a:endParaRPr lang="es-CO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23F69E5-47F3-4AE6-9ECC-21AD6870C2AE}"/>
              </a:ext>
            </a:extLst>
          </p:cNvPr>
          <p:cNvSpPr txBox="1">
            <a:spLocks/>
          </p:cNvSpPr>
          <p:nvPr/>
        </p:nvSpPr>
        <p:spPr>
          <a:xfrm>
            <a:off x="1462008" y="3437175"/>
            <a:ext cx="5366540" cy="1914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/>
              <a:t>Luego, para comprobar que la creación fue realizada con éxito se debe correr el siguiente comando dentro de la carpeta: 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posteriormente si se abre un navegador y se pone la </a:t>
            </a:r>
            <a:r>
              <a:rPr lang="es-MX" dirty="0" err="1"/>
              <a:t>ip</a:t>
            </a:r>
            <a:r>
              <a:rPr lang="es-MX" dirty="0"/>
              <a:t> que sale en el terminal, debería salir lo siguiente: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664C04-C8BD-4838-A0B5-14A7E086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765" y="1966524"/>
            <a:ext cx="2210108" cy="1914792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4BEDA2C-1E14-4C6A-B3EB-B2744E1E5A5A}"/>
              </a:ext>
            </a:extLst>
          </p:cNvPr>
          <p:cNvSpPr/>
          <p:nvPr/>
        </p:nvSpPr>
        <p:spPr>
          <a:xfrm>
            <a:off x="7594380" y="2068060"/>
            <a:ext cx="72008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FEF83D2-D660-4F38-9B46-5B4B8F4BB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650" y="4143415"/>
            <a:ext cx="6735115" cy="29531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0A8A017-F4BB-4D56-B9B6-EEA1652E0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852" y="4587556"/>
            <a:ext cx="3603933" cy="1914791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E5D69E7E-A19B-45C7-8E61-093341BB2259}"/>
              </a:ext>
            </a:extLst>
          </p:cNvPr>
          <p:cNvSpPr/>
          <p:nvPr/>
        </p:nvSpPr>
        <p:spPr>
          <a:xfrm rot="1179042">
            <a:off x="6929531" y="4827994"/>
            <a:ext cx="803336" cy="410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66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124744"/>
            <a:ext cx="9144001" cy="699864"/>
          </a:xfrm>
        </p:spPr>
        <p:txBody>
          <a:bodyPr>
            <a:normAutofit fontScale="90000"/>
          </a:bodyPr>
          <a:lstStyle/>
          <a:p>
            <a:r>
              <a:rPr lang="es-CO" dirty="0"/>
              <a:t>Requerimiento 1</a:t>
            </a:r>
            <a:br>
              <a:rPr lang="es-CO" dirty="0"/>
            </a:br>
            <a:br>
              <a:rPr lang="es-CO" dirty="0"/>
            </a:br>
            <a:r>
              <a:rPr lang="es-CO" dirty="0"/>
              <a:t>Crear app de Django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E5B0B-25B4-4D20-AB04-8C914E6C7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952" y="2014722"/>
            <a:ext cx="5726580" cy="350251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En este punto, crearemos una aplicación de Django, lo cual se realiza con el siguiente comando: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Dentro de la carpeta base del proyecto (</a:t>
            </a:r>
            <a:r>
              <a:rPr lang="es-CO" dirty="0" err="1">
                <a:solidFill>
                  <a:srgbClr val="FFFF00"/>
                </a:solidFill>
              </a:rPr>
              <a:t>mysite</a:t>
            </a:r>
            <a:r>
              <a:rPr lang="es-CO" dirty="0"/>
              <a:t>) debe aparecer una nueva carpeta llamada </a:t>
            </a:r>
            <a:r>
              <a:rPr lang="es-CO" dirty="0">
                <a:solidFill>
                  <a:srgbClr val="FFFF00"/>
                </a:solidFill>
              </a:rPr>
              <a:t>m7_Python</a:t>
            </a:r>
            <a:r>
              <a:rPr lang="es-CO" dirty="0"/>
              <a:t>, con el siguiente contenido:</a:t>
            </a:r>
          </a:p>
          <a:p>
            <a:pPr algn="just"/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E2EA0D-6D51-4ED1-A45C-8A89ED88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3140968"/>
            <a:ext cx="7240010" cy="400106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76CD48D-D870-4A47-B34F-1CEF030A9C7F}"/>
              </a:ext>
            </a:extLst>
          </p:cNvPr>
          <p:cNvSpPr/>
          <p:nvPr/>
        </p:nvSpPr>
        <p:spPr>
          <a:xfrm>
            <a:off x="8038628" y="4437112"/>
            <a:ext cx="1296144" cy="420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1882559-B7AD-4635-A357-20785DEA5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896" y="4005064"/>
            <a:ext cx="166710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8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124744"/>
            <a:ext cx="9144001" cy="699864"/>
          </a:xfrm>
        </p:spPr>
        <p:txBody>
          <a:bodyPr>
            <a:normAutofit fontScale="90000"/>
          </a:bodyPr>
          <a:lstStyle/>
          <a:p>
            <a:r>
              <a:rPr lang="es-CO" dirty="0"/>
              <a:t>Requerimiento intermedio</a:t>
            </a:r>
            <a:br>
              <a:rPr lang="es-CO" dirty="0"/>
            </a:br>
            <a:br>
              <a:rPr lang="es-CO" dirty="0"/>
            </a:br>
            <a:r>
              <a:rPr lang="es-CO" dirty="0"/>
              <a:t>Configurando el settings.py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E5B0B-25B4-4D20-AB04-8C914E6C7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454" y="2569665"/>
            <a:ext cx="6162640" cy="216024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Para agregar esta app a la lista de aplicaciones instaladas, debemos abrir el archivo </a:t>
            </a:r>
            <a:r>
              <a:rPr lang="es-MX" dirty="0">
                <a:solidFill>
                  <a:srgbClr val="FFFF00"/>
                </a:solidFill>
              </a:rPr>
              <a:t>settings.py</a:t>
            </a:r>
            <a:r>
              <a:rPr lang="es-MX" dirty="0"/>
              <a:t> presente en la carpeta de la app principal de nuestro proyecto, llamada </a:t>
            </a:r>
            <a:r>
              <a:rPr lang="es-MX" dirty="0" err="1">
                <a:solidFill>
                  <a:srgbClr val="FFFF00"/>
                </a:solidFill>
              </a:rPr>
              <a:t>mysite</a:t>
            </a:r>
            <a:r>
              <a:rPr lang="es-MX" dirty="0"/>
              <a:t> y agregarla a la lista de INSTALLED_APPS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5DE4C2-029B-4C45-B217-3FCF8BAE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576" y="2653165"/>
            <a:ext cx="3543795" cy="207674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A9F3914-23CD-4710-B12F-4AEA37DBE421}"/>
              </a:ext>
            </a:extLst>
          </p:cNvPr>
          <p:cNvCxnSpPr>
            <a:cxnSpLocks/>
          </p:cNvCxnSpPr>
          <p:nvPr/>
        </p:nvCxnSpPr>
        <p:spPr>
          <a:xfrm flipH="1">
            <a:off x="9493473" y="4293096"/>
            <a:ext cx="208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5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1556792"/>
            <a:ext cx="9144001" cy="699864"/>
          </a:xfrm>
        </p:spPr>
        <p:txBody>
          <a:bodyPr>
            <a:normAutofit fontScale="90000"/>
          </a:bodyPr>
          <a:lstStyle/>
          <a:p>
            <a:r>
              <a:rPr lang="es-CO" dirty="0"/>
              <a:t>Requerimiento 2</a:t>
            </a:r>
            <a:br>
              <a:rPr lang="es-CO" dirty="0"/>
            </a:br>
            <a:br>
              <a:rPr lang="es-CO" dirty="0"/>
            </a:br>
            <a:r>
              <a:rPr lang="es-MX" dirty="0"/>
              <a:t>Definición de modelo de datos para representación del problema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E5B0B-25B4-4D20-AB04-8C914E6C7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454" y="2569664"/>
            <a:ext cx="4810918" cy="345162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dirty="0"/>
              <a:t>Representación del modelo relacional de datos. Un tentativo de modelo de datos es:</a:t>
            </a:r>
          </a:p>
          <a:p>
            <a:pPr algn="just"/>
            <a:endParaRPr lang="es-MX" dirty="0">
              <a:solidFill>
                <a:srgbClr val="FFFF00"/>
              </a:solidFill>
            </a:endParaRPr>
          </a:p>
          <a:p>
            <a:pPr algn="just"/>
            <a:endParaRPr lang="es-MX" dirty="0">
              <a:solidFill>
                <a:srgbClr val="FFFF00"/>
              </a:solidFill>
            </a:endParaRPr>
          </a:p>
          <a:p>
            <a:pPr algn="just"/>
            <a:r>
              <a:rPr lang="es-MX" dirty="0"/>
              <a:t>Consideraciones: </a:t>
            </a:r>
          </a:p>
          <a:p>
            <a:pPr marL="0" indent="0" algn="just">
              <a:buNone/>
            </a:pPr>
            <a:r>
              <a:rPr lang="es-MX" dirty="0">
                <a:solidFill>
                  <a:srgbClr val="FFFF00"/>
                </a:solidFill>
              </a:rPr>
              <a:t>Un usuario solo puede ser solo un tipo de usuario. </a:t>
            </a:r>
          </a:p>
          <a:p>
            <a:pPr marL="0" indent="0" algn="just">
              <a:buNone/>
            </a:pPr>
            <a:r>
              <a:rPr lang="es-MX" dirty="0">
                <a:solidFill>
                  <a:srgbClr val="FFFF00"/>
                </a:solidFill>
              </a:rPr>
              <a:t>El mínimo de atributos para el modelo debe estar representado ahí. </a:t>
            </a:r>
            <a:endParaRPr lang="es-CO" dirty="0">
              <a:solidFill>
                <a:srgbClr val="FFFF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5DA32C-787A-4E3E-B11D-2D6C473D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744" y="2256656"/>
            <a:ext cx="5287113" cy="4210638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F0770CB-2F80-49DB-88EF-18F905D73A35}"/>
              </a:ext>
            </a:extLst>
          </p:cNvPr>
          <p:cNvSpPr/>
          <p:nvPr/>
        </p:nvSpPr>
        <p:spPr>
          <a:xfrm>
            <a:off x="5734372" y="2708920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8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61" y="1124744"/>
            <a:ext cx="11115597" cy="699864"/>
          </a:xfrm>
        </p:spPr>
        <p:txBody>
          <a:bodyPr>
            <a:normAutofit fontScale="90000"/>
          </a:bodyPr>
          <a:lstStyle/>
          <a:p>
            <a:r>
              <a:rPr lang="es-CO" dirty="0"/>
              <a:t>Requerimiento 2</a:t>
            </a:r>
            <a:br>
              <a:rPr lang="es-CO" dirty="0"/>
            </a:br>
            <a:br>
              <a:rPr lang="es-CO" dirty="0"/>
            </a:br>
            <a:r>
              <a:rPr lang="es-MX" dirty="0"/>
              <a:t>Definición y manejo de llaves primarias en columnas únicas.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E5B0B-25B4-4D20-AB04-8C914E6C7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12" y="2348879"/>
            <a:ext cx="10267096" cy="1728192"/>
          </a:xfrm>
        </p:spPr>
        <p:txBody>
          <a:bodyPr/>
          <a:lstStyle/>
          <a:p>
            <a:pPr algn="just"/>
            <a:r>
              <a:rPr lang="es-MX" dirty="0"/>
              <a:t>Antes de realizar una migración o realizar cualquier diseño, se debe conectar PostgreSQL con la aplicación de Django, para esto primero instalamos la siguiente librería: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B2FEDA-BF41-42D4-8C39-0DB788CC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80" y="3429000"/>
            <a:ext cx="6106377" cy="4477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3BB3943-BA01-4299-BCEC-3B99F556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4869160"/>
            <a:ext cx="8364117" cy="1257475"/>
          </a:xfrm>
          <a:prstGeom prst="rect">
            <a:avLst/>
          </a:prstGeom>
        </p:spPr>
      </p:pic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BA61A13E-6F46-47F4-A6CF-D91350DF4E93}"/>
              </a:ext>
            </a:extLst>
          </p:cNvPr>
          <p:cNvSpPr/>
          <p:nvPr/>
        </p:nvSpPr>
        <p:spPr>
          <a:xfrm>
            <a:off x="6843344" y="4077071"/>
            <a:ext cx="432048" cy="576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639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6472-4D3F-457D-B8FB-3DF78F88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61" y="1124744"/>
            <a:ext cx="11115597" cy="699864"/>
          </a:xfrm>
        </p:spPr>
        <p:txBody>
          <a:bodyPr>
            <a:normAutofit fontScale="90000"/>
          </a:bodyPr>
          <a:lstStyle/>
          <a:p>
            <a:r>
              <a:rPr lang="es-CO" dirty="0"/>
              <a:t>Requerimiento 2</a:t>
            </a:r>
            <a:br>
              <a:rPr lang="es-CO" dirty="0"/>
            </a:br>
            <a:br>
              <a:rPr lang="es-CO" dirty="0"/>
            </a:br>
            <a:r>
              <a:rPr lang="es-MX" dirty="0"/>
              <a:t>Ajuste de setting.py para dar soporte a </a:t>
            </a:r>
            <a:r>
              <a:rPr lang="es-MX" dirty="0" err="1"/>
              <a:t>Postgresql</a:t>
            </a:r>
            <a:r>
              <a:rPr lang="es-MX" dirty="0"/>
              <a:t>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E5B0B-25B4-4D20-AB04-8C914E6C7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11" y="1938232"/>
            <a:ext cx="10267096" cy="699864"/>
          </a:xfrm>
        </p:spPr>
        <p:txBody>
          <a:bodyPr/>
          <a:lstStyle/>
          <a:p>
            <a:pPr algn="just"/>
            <a:r>
              <a:rPr lang="es-MX" dirty="0"/>
              <a:t>Para ello, modificar el archivo “</a:t>
            </a:r>
            <a:r>
              <a:rPr lang="es-MX" dirty="0" err="1">
                <a:solidFill>
                  <a:srgbClr val="FFFF00"/>
                </a:solidFill>
              </a:rPr>
              <a:t>mysite</a:t>
            </a:r>
            <a:r>
              <a:rPr lang="es-MX" dirty="0">
                <a:solidFill>
                  <a:srgbClr val="FFFF00"/>
                </a:solidFill>
              </a:rPr>
              <a:t>/settings.py</a:t>
            </a:r>
            <a:r>
              <a:rPr lang="es-MX" dirty="0"/>
              <a:t>“ la variable a continuación: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93F1B6-ABA4-400F-B7F5-35515102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60" y="2564904"/>
            <a:ext cx="5420481" cy="2372056"/>
          </a:xfrm>
          <a:prstGeom prst="rect">
            <a:avLst/>
          </a:prstGeom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2D8F08E1-CBA8-4627-80E5-F165D967FCF1}"/>
              </a:ext>
            </a:extLst>
          </p:cNvPr>
          <p:cNvSpPr/>
          <p:nvPr/>
        </p:nvSpPr>
        <p:spPr>
          <a:xfrm rot="17647380">
            <a:off x="5806379" y="2408573"/>
            <a:ext cx="576064" cy="524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CE69503-4480-4F0C-BA31-DB04B8D91D2B}"/>
              </a:ext>
            </a:extLst>
          </p:cNvPr>
          <p:cNvSpPr txBox="1"/>
          <p:nvPr/>
        </p:nvSpPr>
        <p:spPr>
          <a:xfrm>
            <a:off x="765820" y="4903044"/>
            <a:ext cx="54204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Por último, se debe realizar una migración con el siguiente comando: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Esto debería crear las primeras tablas en el modelo.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0A3F52B-CE2E-4CDA-A751-EA662240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696" y="5335000"/>
            <a:ext cx="6449325" cy="45726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00C56AB-655B-406B-A4EB-04B302062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191" y="4270283"/>
            <a:ext cx="4357997" cy="251423"/>
          </a:xfrm>
          <a:prstGeom prst="rect">
            <a:avLst/>
          </a:prstGeom>
        </p:spPr>
      </p:pic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32124979-96D2-462C-9B23-67BD656BFD2D}"/>
              </a:ext>
            </a:extLst>
          </p:cNvPr>
          <p:cNvSpPr/>
          <p:nvPr/>
        </p:nvSpPr>
        <p:spPr>
          <a:xfrm rot="10800000">
            <a:off x="5668521" y="3722676"/>
            <a:ext cx="71392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03C21F4-224A-4766-8A9D-B0918A98227D}"/>
              </a:ext>
            </a:extLst>
          </p:cNvPr>
          <p:cNvSpPr txBox="1"/>
          <p:nvPr/>
        </p:nvSpPr>
        <p:spPr>
          <a:xfrm>
            <a:off x="1237679" y="3799746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En el </a:t>
            </a:r>
            <a:r>
              <a:rPr lang="es-MX" dirty="0" err="1">
                <a:solidFill>
                  <a:srgbClr val="FFFF00"/>
                </a:solidFill>
              </a:rPr>
              <a:t>psql</a:t>
            </a:r>
            <a:r>
              <a:rPr lang="es-MX" dirty="0"/>
              <a:t>, crear la base de datos </a:t>
            </a:r>
            <a:r>
              <a:rPr lang="es-MX" dirty="0">
                <a:solidFill>
                  <a:srgbClr val="FFFF00"/>
                </a:solidFill>
              </a:rPr>
              <a:t>m7_python: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4291DD4E-5C0D-4431-87FB-AA2FBE726170}"/>
              </a:ext>
            </a:extLst>
          </p:cNvPr>
          <p:cNvSpPr/>
          <p:nvPr/>
        </p:nvSpPr>
        <p:spPr>
          <a:xfrm>
            <a:off x="3613215" y="4591081"/>
            <a:ext cx="360040" cy="321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530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8_TF02895261_TF02895261.potx" id="{408D3025-4796-40C5-A420-4B86355D8C1A}" vid="{9B9A56E1-CA61-4AB5-B8B3-A8E151813968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empresarial (panorámica)</Template>
  <TotalTime>0</TotalTime>
  <Words>549</Words>
  <Application>Microsoft Office PowerPoint</Application>
  <PresentationFormat>Personalizado</PresentationFormat>
  <Paragraphs>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Corbel</vt:lpstr>
      <vt:lpstr>Túnel azul digital 16 × 9</vt:lpstr>
      <vt:lpstr>M7 - DESARROLLO DE APLICACIONES FULL STACK PYTHON TRAINEE V2.0</vt:lpstr>
      <vt:lpstr>Requerimiento 1</vt:lpstr>
      <vt:lpstr>Requerimiento 1  Instalar versión de Django más reciente</vt:lpstr>
      <vt:lpstr>Requerimiento 1  Verificación de árbol del proyecto y servidor web</vt:lpstr>
      <vt:lpstr>Requerimiento 1  Crear app de Django</vt:lpstr>
      <vt:lpstr>Requerimiento intermedio  Configurando el settings.py</vt:lpstr>
      <vt:lpstr>Requerimiento 2  Definición de modelo de datos para representación del problema</vt:lpstr>
      <vt:lpstr>Requerimiento 2  Definición y manejo de llaves primarias en columnas únicas. </vt:lpstr>
      <vt:lpstr>Requerimiento 2  Ajuste de setting.py para dar soporte a Postgresql </vt:lpstr>
      <vt:lpstr>Requerimiento 2  Creación de la estructura básica de los modelos:</vt:lpstr>
      <vt:lpstr>Requerimiento 2  Definición y manejo de llaves primarias en columnas múltiples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2019-05-07T19:47:46Z</dcterms:created>
  <dcterms:modified xsi:type="dcterms:W3CDTF">2022-04-05T13:01:11Z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