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34" r:id="rId6"/>
    <p:sldId id="335" r:id="rId7"/>
    <p:sldId id="344" r:id="rId8"/>
    <p:sldId id="348" r:id="rId9"/>
    <p:sldId id="351" r:id="rId10"/>
    <p:sldId id="352" r:id="rId11"/>
    <p:sldId id="336" r:id="rId12"/>
    <p:sldId id="349" r:id="rId13"/>
  </p:sldIdLst>
  <p:sldSz cx="12188825" cy="6858000"/>
  <p:notesSz cx="6858000" cy="9144000"/>
  <p:custDataLst>
    <p:tags r:id="rId16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8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834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06/04/2022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06/04/2022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06/04/2022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06/04/2022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06/04/2022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06/04/2022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06/04/2022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06/04/2022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06/04/2022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06/04/2022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06/04/2022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06/04/2022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06/04/2022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6pV1empdFMEiseo7x9I56a1I66suzrTl?usp=sharing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.google.com/drive/folders/16pV1empdFMEiseo7x9I56a1I66suzrTl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53852" y="1556792"/>
            <a:ext cx="9865096" cy="1872208"/>
          </a:xfrm>
        </p:spPr>
        <p:txBody>
          <a:bodyPr rtlCol="0">
            <a:normAutofit/>
          </a:bodyPr>
          <a:lstStyle/>
          <a:p>
            <a:r>
              <a:rPr lang="es-MX" sz="4400" dirty="0"/>
              <a:t>M7 - DESARROLLO DE APLICACIONES FULL STACK PYTHON TRAINEE V2.0</a:t>
            </a:r>
            <a:endParaRPr lang="es-CO" sz="4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4723" y="3573016"/>
            <a:ext cx="8229600" cy="1219200"/>
          </a:xfrm>
        </p:spPr>
        <p:txBody>
          <a:bodyPr rtlCol="0"/>
          <a:lstStyle/>
          <a:p>
            <a:r>
              <a:rPr lang="es-MX" dirty="0"/>
              <a:t>ACCESO A DATOS EN APLICACIONES PYTHON DJANGO 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11B6CC-E2BF-48E9-91E1-BCC93185E23E}"/>
              </a:ext>
            </a:extLst>
          </p:cNvPr>
          <p:cNvSpPr txBox="1"/>
          <p:nvPr/>
        </p:nvSpPr>
        <p:spPr>
          <a:xfrm>
            <a:off x="1092120" y="5445224"/>
            <a:ext cx="8746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Hito 2. Migraciones y recuperación de datos con Django  (Parte 1)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518268"/>
            <a:ext cx="9144001" cy="699864"/>
          </a:xfrm>
        </p:spPr>
        <p:txBody>
          <a:bodyPr/>
          <a:lstStyle/>
          <a:p>
            <a:r>
              <a:rPr lang="es-CO" dirty="0"/>
              <a:t>Requerimiento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92" y="1340768"/>
            <a:ext cx="10267096" cy="27481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Utilizando las migraciones.</a:t>
            </a:r>
          </a:p>
          <a:p>
            <a:pPr marL="457200" indent="-457200" algn="just">
              <a:buAutoNum type="arabicPeriod"/>
            </a:pPr>
            <a:r>
              <a:rPr lang="es-MX" dirty="0"/>
              <a:t>Utilizando las migraciones realice lo siguiente: </a:t>
            </a:r>
          </a:p>
          <a:p>
            <a:pPr marL="801687" lvl="2" indent="-342900" algn="just">
              <a:buAutoNum type="alphaLcPeriod"/>
            </a:pPr>
            <a:r>
              <a:rPr lang="es-MX" dirty="0"/>
              <a:t>Recordatorio: Antes de realizar una migración debemos crear una app dentro de nuestro proyecto con el comando: </a:t>
            </a:r>
          </a:p>
          <a:p>
            <a:pPr marL="801687" lvl="2" indent="-342900" algn="just">
              <a:buAutoNum type="alphaLcPeriod"/>
            </a:pPr>
            <a:endParaRPr lang="es-MX" dirty="0"/>
          </a:p>
          <a:p>
            <a:pPr marL="801687" lvl="2" indent="-342900" algn="just">
              <a:buAutoNum type="alphaLcPeriod"/>
            </a:pPr>
            <a:endParaRPr lang="es-MX" dirty="0"/>
          </a:p>
          <a:p>
            <a:pPr marL="458787" lvl="2" indent="0" algn="just">
              <a:buNone/>
            </a:pPr>
            <a:r>
              <a:rPr lang="es-MX" dirty="0"/>
              <a:t>Además, se debe agregar en el archivo </a:t>
            </a:r>
            <a:r>
              <a:rPr lang="es-MX" dirty="0">
                <a:solidFill>
                  <a:srgbClr val="FFFF00"/>
                </a:solidFill>
              </a:rPr>
              <a:t>settings.py </a:t>
            </a:r>
            <a:r>
              <a:rPr lang="es-MX" dirty="0"/>
              <a:t>el nombre de la app de la siguiente forma:</a:t>
            </a:r>
          </a:p>
          <a:p>
            <a:pPr marL="0" indent="0" algn="just">
              <a:buNone/>
            </a:pPr>
            <a:endParaRPr lang="es-MX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17B5251-BAC5-495A-8354-7366A6E5BBE2}"/>
              </a:ext>
            </a:extLst>
          </p:cNvPr>
          <p:cNvCxnSpPr>
            <a:cxnSpLocks/>
          </p:cNvCxnSpPr>
          <p:nvPr/>
        </p:nvCxnSpPr>
        <p:spPr>
          <a:xfrm flipH="1">
            <a:off x="9005537" y="3136063"/>
            <a:ext cx="76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3FAC7C-4E14-407E-B04F-25F0A36B1808}"/>
              </a:ext>
            </a:extLst>
          </p:cNvPr>
          <p:cNvSpPr txBox="1"/>
          <p:nvPr/>
        </p:nvSpPr>
        <p:spPr>
          <a:xfrm>
            <a:off x="9825308" y="2831768"/>
            <a:ext cx="181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FF00"/>
                </a:solidFill>
              </a:rPr>
              <a:t>Ya realizado en el Hito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C25565-B6AF-444A-811D-75A7B588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964408"/>
            <a:ext cx="7087589" cy="3810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6762E7-BE03-4AF4-9099-F68FB7FB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16" y="4088905"/>
            <a:ext cx="3162741" cy="202910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1A88838-133F-4CDD-8D7F-E9743FB72399}"/>
              </a:ext>
            </a:extLst>
          </p:cNvPr>
          <p:cNvSpPr txBox="1"/>
          <p:nvPr/>
        </p:nvSpPr>
        <p:spPr>
          <a:xfrm>
            <a:off x="3625879" y="6155066"/>
            <a:ext cx="2966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Archivo mysite/</a:t>
            </a:r>
            <a:r>
              <a:rPr lang="es-MX" dirty="0">
                <a:solidFill>
                  <a:srgbClr val="FFFF00"/>
                </a:solidFill>
              </a:rPr>
              <a:t>settings.py </a:t>
            </a:r>
            <a:endParaRPr lang="es-MX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31C7A53-B9FF-43EF-8C41-5D1320D3E2FB}"/>
              </a:ext>
            </a:extLst>
          </p:cNvPr>
          <p:cNvCxnSpPr>
            <a:cxnSpLocks/>
          </p:cNvCxnSpPr>
          <p:nvPr/>
        </p:nvCxnSpPr>
        <p:spPr>
          <a:xfrm flipH="1">
            <a:off x="5011486" y="5733256"/>
            <a:ext cx="201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124744"/>
            <a:ext cx="9865096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1</a:t>
            </a:r>
            <a:br>
              <a:rPr lang="es-CO" dirty="0"/>
            </a:br>
            <a:br>
              <a:rPr lang="es-CO" dirty="0"/>
            </a:br>
            <a:r>
              <a:rPr lang="es-CO" dirty="0"/>
              <a:t>Poblar bases de datos. Prepara y ejecutar migraciones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569E70-D2D2-49F2-8853-BD27CEFB9BA9}"/>
              </a:ext>
            </a:extLst>
          </p:cNvPr>
          <p:cNvSpPr txBox="1"/>
          <p:nvPr/>
        </p:nvSpPr>
        <p:spPr>
          <a:xfrm>
            <a:off x="1053852" y="2060848"/>
            <a:ext cx="102971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b. Poblar la base de datos con todas las regiones y comunas de Chile usando migraciones. </a:t>
            </a:r>
          </a:p>
          <a:p>
            <a:endParaRPr lang="es-MX" dirty="0"/>
          </a:p>
          <a:p>
            <a:r>
              <a:rPr lang="es-MX" dirty="0"/>
              <a:t>Para poblar la base de datos, primero se debe levantar la estructura de este y para esto utilizaremos el siguiente comando dentro de la carpeta del proyecto: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Esto generará la estructura de las tablas desde el models.py de la aplicación, para lograr crear esta estructura se debe correr el siguiente comando: 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F69E0C4-CC5F-45B3-A62F-443E290A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79" y="3411401"/>
            <a:ext cx="7201905" cy="4382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B2B528A-BAC4-4263-8B7B-C10514CBD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796" y="2994174"/>
            <a:ext cx="2499262" cy="1272666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9EE20B27-EFFC-446B-9AC2-BEF04C92CF0E}"/>
              </a:ext>
            </a:extLst>
          </p:cNvPr>
          <p:cNvSpPr/>
          <p:nvPr/>
        </p:nvSpPr>
        <p:spPr>
          <a:xfrm>
            <a:off x="8532692" y="3411401"/>
            <a:ext cx="864096" cy="42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0C73904-EEB6-46A1-8E2E-003AF5E89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779" y="4956342"/>
            <a:ext cx="6430272" cy="34294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FBAA3BC-431C-4983-9F17-447DB7D5F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436" y="5768359"/>
            <a:ext cx="5557995" cy="742971"/>
          </a:xfrm>
          <a:prstGeom prst="rect">
            <a:avLst/>
          </a:prstGeom>
        </p:spPr>
      </p:pic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AB3F89DF-CEB6-4EA3-AFB9-003BCD064F2C}"/>
              </a:ext>
            </a:extLst>
          </p:cNvPr>
          <p:cNvSpPr/>
          <p:nvPr/>
        </p:nvSpPr>
        <p:spPr>
          <a:xfrm rot="5400000">
            <a:off x="6784492" y="5376657"/>
            <a:ext cx="342947" cy="293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556792"/>
            <a:ext cx="9144001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1</a:t>
            </a:r>
            <a:br>
              <a:rPr lang="es-CO" dirty="0"/>
            </a:br>
            <a:br>
              <a:rPr lang="es-CO" dirty="0"/>
            </a:br>
            <a:r>
              <a:rPr lang="es-CO" dirty="0"/>
              <a:t>Poblar bases de datos. Carga de datos desde archivo JSON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1" y="2729136"/>
            <a:ext cx="8783961" cy="699864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>
                <a:solidFill>
                  <a:srgbClr val="FFFF00"/>
                </a:solidFill>
              </a:rPr>
              <a:t>Datos de las comunas de Chile</a:t>
            </a:r>
            <a:r>
              <a:rPr lang="es-MX" dirty="0"/>
              <a:t>: Para cargar la data inicial utilizaremos el comando: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D57AE4-406C-4194-9810-FB6B726C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09" y="3562965"/>
            <a:ext cx="8373644" cy="2953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C89A8D-58EA-4B28-9C9A-370E4D88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09" y="4449519"/>
            <a:ext cx="4410691" cy="285790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811613B-3F59-4D30-BE23-6D0A6AF17808}"/>
              </a:ext>
            </a:extLst>
          </p:cNvPr>
          <p:cNvSpPr/>
          <p:nvPr/>
        </p:nvSpPr>
        <p:spPr>
          <a:xfrm rot="5400000">
            <a:off x="4029554" y="3933056"/>
            <a:ext cx="40867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2A2736-9056-4CC0-B75B-DC2894987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588" y="4149080"/>
            <a:ext cx="2143424" cy="2057687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E19762C0-1248-4B6A-8FA3-AD648AA4EED9}"/>
              </a:ext>
            </a:extLst>
          </p:cNvPr>
          <p:cNvSpPr/>
          <p:nvPr/>
        </p:nvSpPr>
        <p:spPr>
          <a:xfrm>
            <a:off x="6674004" y="4449519"/>
            <a:ext cx="686020" cy="29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B26A27-45FA-427B-B1DE-8C2A7391522A}"/>
              </a:ext>
            </a:extLst>
          </p:cNvPr>
          <p:cNvSpPr txBox="1"/>
          <p:nvPr/>
        </p:nvSpPr>
        <p:spPr>
          <a:xfrm>
            <a:off x="9982844" y="5560436"/>
            <a:ext cx="172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(Primeros 10 registros)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C0016B6-DBB2-42D4-A40F-ABA78C890C0C}"/>
              </a:ext>
            </a:extLst>
          </p:cNvPr>
          <p:cNvSpPr txBox="1"/>
          <p:nvPr/>
        </p:nvSpPr>
        <p:spPr>
          <a:xfrm>
            <a:off x="983326" y="5805264"/>
            <a:ext cx="4607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5"/>
              </a:rPr>
              <a:t>https://drive.google.com/drive/folders/16pV1empdFMEiseo7x9I56a1I66suzrTl?usp=sharing</a:t>
            </a:r>
            <a:endParaRPr lang="es-MX" dirty="0"/>
          </a:p>
          <a:p>
            <a:endParaRPr lang="es-MX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29464EA-2937-44D1-B008-66FC79B8F4F0}"/>
              </a:ext>
            </a:extLst>
          </p:cNvPr>
          <p:cNvSpPr txBox="1"/>
          <p:nvPr/>
        </p:nvSpPr>
        <p:spPr>
          <a:xfrm>
            <a:off x="924558" y="5336073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Apoyo Desafío:</a:t>
            </a:r>
          </a:p>
        </p:txBody>
      </p:sp>
    </p:spTree>
    <p:extLst>
      <p:ext uri="{BB962C8B-B14F-4D97-AF65-F5344CB8AC3E}">
        <p14:creationId xmlns:p14="http://schemas.microsoft.com/office/powerpoint/2010/main" val="15216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556792"/>
            <a:ext cx="9144001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1</a:t>
            </a:r>
            <a:br>
              <a:rPr lang="es-CO" dirty="0"/>
            </a:br>
            <a:br>
              <a:rPr lang="es-CO" dirty="0"/>
            </a:br>
            <a:r>
              <a:rPr lang="es-CO" dirty="0"/>
              <a:t>Poblar bases de datos. Carga de datos desde archivo JSON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1" y="2729136"/>
            <a:ext cx="8783961" cy="699864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>
                <a:solidFill>
                  <a:srgbClr val="FFFF00"/>
                </a:solidFill>
              </a:rPr>
              <a:t>Datos de tipos de inmuebles</a:t>
            </a:r>
            <a:r>
              <a:rPr lang="es-MX" dirty="0"/>
              <a:t>: Para cargar la data inicial utilizaremos el comando:</a:t>
            </a:r>
            <a:endParaRPr lang="es-CO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811613B-3F59-4D30-BE23-6D0A6AF17808}"/>
              </a:ext>
            </a:extLst>
          </p:cNvPr>
          <p:cNvSpPr/>
          <p:nvPr/>
        </p:nvSpPr>
        <p:spPr>
          <a:xfrm rot="5400000">
            <a:off x="4029554" y="3933056"/>
            <a:ext cx="40867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E19762C0-1248-4B6A-8FA3-AD648AA4EED9}"/>
              </a:ext>
            </a:extLst>
          </p:cNvPr>
          <p:cNvSpPr/>
          <p:nvPr/>
        </p:nvSpPr>
        <p:spPr>
          <a:xfrm>
            <a:off x="6674004" y="4449519"/>
            <a:ext cx="686020" cy="29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C0016B6-DBB2-42D4-A40F-ABA78C890C0C}"/>
              </a:ext>
            </a:extLst>
          </p:cNvPr>
          <p:cNvSpPr txBox="1"/>
          <p:nvPr/>
        </p:nvSpPr>
        <p:spPr>
          <a:xfrm>
            <a:off x="983326" y="5805264"/>
            <a:ext cx="4607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https://drive.google.com/drive/folders/16pV1empdFMEiseo7x9I56a1I66suzrTl?usp=sharing</a:t>
            </a:r>
            <a:endParaRPr lang="es-MX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29464EA-2937-44D1-B008-66FC79B8F4F0}"/>
              </a:ext>
            </a:extLst>
          </p:cNvPr>
          <p:cNvSpPr txBox="1"/>
          <p:nvPr/>
        </p:nvSpPr>
        <p:spPr>
          <a:xfrm>
            <a:off x="924558" y="5336073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Apoyo Desafío: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77C890-5C84-4D9A-B8CD-9B257775D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83" y="3592435"/>
            <a:ext cx="9021434" cy="2286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EA5C16-DC4D-4448-B63A-023E1278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183" y="4411656"/>
            <a:ext cx="4143953" cy="2381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95F43A-63E5-45AF-BA1C-56608F248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580" y="4068708"/>
            <a:ext cx="2124371" cy="116221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013AD93-498E-404F-8D45-15ED2F70F512}"/>
              </a:ext>
            </a:extLst>
          </p:cNvPr>
          <p:cNvSpPr txBox="1"/>
          <p:nvPr/>
        </p:nvSpPr>
        <p:spPr>
          <a:xfrm>
            <a:off x="7687724" y="5811618"/>
            <a:ext cx="3454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Del mismo modo, cargar los datos de la regiones y tipo de usuario</a:t>
            </a:r>
          </a:p>
        </p:txBody>
      </p: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FE6D6591-7BCC-4511-9595-A1361806DC1D}"/>
              </a:ext>
            </a:extLst>
          </p:cNvPr>
          <p:cNvSpPr/>
          <p:nvPr/>
        </p:nvSpPr>
        <p:spPr>
          <a:xfrm>
            <a:off x="11061959" y="5591995"/>
            <a:ext cx="792088" cy="7461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43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556792"/>
            <a:ext cx="9144001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1</a:t>
            </a:r>
            <a:br>
              <a:rPr lang="es-CO" dirty="0"/>
            </a:br>
            <a:br>
              <a:rPr lang="es-CO" dirty="0"/>
            </a:br>
            <a:r>
              <a:rPr lang="es-CO" dirty="0"/>
              <a:t>Poblar bases de datos de Inmuebles.</a:t>
            </a:r>
            <a:br>
              <a:rPr lang="es-CO" dirty="0"/>
            </a:br>
            <a:r>
              <a:rPr lang="es-CO" dirty="0"/>
              <a:t>Actualizar clase Inmuebles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558FACE-F7B1-45B3-B024-F7055718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7" y="2636912"/>
            <a:ext cx="6914713" cy="2376264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0FEC144-81F8-4D25-8593-0AFFF00853A7}"/>
              </a:ext>
            </a:extLst>
          </p:cNvPr>
          <p:cNvSpPr txBox="1"/>
          <p:nvPr/>
        </p:nvSpPr>
        <p:spPr>
          <a:xfrm>
            <a:off x="8398668" y="2427853"/>
            <a:ext cx="33283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/>
              <a:t>Antes de cargar los datos de los inmuebles, actualicemos el modelo para incluir algunos datos faltantes.</a:t>
            </a:r>
          </a:p>
          <a:p>
            <a:endParaRPr lang="es-MX" dirty="0"/>
          </a:p>
          <a:p>
            <a:r>
              <a:rPr lang="es-MX" dirty="0"/>
              <a:t>Recordar que luego se debe realizar el “</a:t>
            </a:r>
            <a:r>
              <a:rPr lang="es-MX" dirty="0" err="1"/>
              <a:t>makemigrations</a:t>
            </a:r>
            <a:r>
              <a:rPr lang="es-MX" dirty="0"/>
              <a:t>” y “</a:t>
            </a:r>
            <a:r>
              <a:rPr lang="es-MX" dirty="0" err="1"/>
              <a:t>migrate</a:t>
            </a:r>
            <a:r>
              <a:rPr lang="es-MX" dirty="0"/>
              <a:t>”, para actualizar la estructura de la base de datos.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3A935F6-72EC-4FC2-839E-CBE23ED255E6}"/>
              </a:ext>
            </a:extLst>
          </p:cNvPr>
          <p:cNvSpPr txBox="1"/>
          <p:nvPr/>
        </p:nvSpPr>
        <p:spPr>
          <a:xfrm>
            <a:off x="3040201" y="5116542"/>
            <a:ext cx="3284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Archivo m7_python/models.py</a:t>
            </a:r>
          </a:p>
        </p:txBody>
      </p:sp>
    </p:spTree>
    <p:extLst>
      <p:ext uri="{BB962C8B-B14F-4D97-AF65-F5344CB8AC3E}">
        <p14:creationId xmlns:p14="http://schemas.microsoft.com/office/powerpoint/2010/main" val="82538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556792"/>
            <a:ext cx="9144001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1</a:t>
            </a:r>
            <a:br>
              <a:rPr lang="es-CO" dirty="0"/>
            </a:br>
            <a:br>
              <a:rPr lang="es-CO" dirty="0"/>
            </a:br>
            <a:r>
              <a:rPr lang="es-CO" dirty="0"/>
              <a:t>Poblar bases de datos. Carga de datos desde archivo JSON.  Caso especial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1" y="2729136"/>
            <a:ext cx="8783961" cy="1347936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rgbClr val="FFFF00"/>
                </a:solidFill>
              </a:rPr>
              <a:t>Datos de los inmuebles</a:t>
            </a:r>
            <a:r>
              <a:rPr lang="es-MX" dirty="0"/>
              <a:t>:  </a:t>
            </a:r>
            <a:r>
              <a:rPr lang="es-MX" sz="2000" dirty="0"/>
              <a:t>en nuestro modelo de Inmuebles, se especifica el id del usuario que ingresó el inmueble al sistema. Por ello, debemos crear (antes de cargar la data) el/los usuarios que suponemos que van a interactuar con la plataforma. Para ello debemos crear de inicio un superusuario:</a:t>
            </a:r>
          </a:p>
          <a:p>
            <a:pPr algn="just"/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BEFF6D-BC0C-4753-921F-D3BE144A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5517232"/>
            <a:ext cx="8630854" cy="5239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85BD1D-638E-4427-A4C6-5AE712E3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4152835"/>
            <a:ext cx="7230484" cy="37152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C178572-2922-4836-9389-6FC360F731A3}"/>
              </a:ext>
            </a:extLst>
          </p:cNvPr>
          <p:cNvSpPr txBox="1"/>
          <p:nvPr/>
        </p:nvSpPr>
        <p:spPr>
          <a:xfrm>
            <a:off x="9478788" y="3930288"/>
            <a:ext cx="24482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2">
                    <a:lumMod val="75000"/>
                  </a:schemeClr>
                </a:solidFill>
              </a:rPr>
              <a:t>Aquí deberás asignar nombre del superusuario, email y password. 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D6101EF-D789-44C0-8650-2F78F57E59D0}"/>
              </a:ext>
            </a:extLst>
          </p:cNvPr>
          <p:cNvCxnSpPr/>
          <p:nvPr/>
        </p:nvCxnSpPr>
        <p:spPr>
          <a:xfrm flipH="1">
            <a:off x="8932408" y="4293096"/>
            <a:ext cx="546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EF46EB-4E44-4DCD-BAF2-52BB9CD75C72}"/>
              </a:ext>
            </a:extLst>
          </p:cNvPr>
          <p:cNvSpPr txBox="1"/>
          <p:nvPr/>
        </p:nvSpPr>
        <p:spPr>
          <a:xfrm>
            <a:off x="1685958" y="5083568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/>
              <a:t>Ahora si podremos cargar los datos de los inmuebles, ejecutando: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11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556792"/>
            <a:ext cx="9144001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2</a:t>
            </a:r>
            <a:br>
              <a:rPr lang="es-CO" dirty="0"/>
            </a:br>
            <a:br>
              <a:rPr lang="es-CO" dirty="0"/>
            </a:br>
            <a:r>
              <a:rPr lang="es-MX" dirty="0"/>
              <a:t>Consultas a la BD desde script de prueba.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54" y="2569664"/>
            <a:ext cx="6539110" cy="3451623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Consultar listado de inmuebles para arriendo separado por comunas, solo usando los campos "</a:t>
            </a:r>
            <a:r>
              <a:rPr lang="es-MX" dirty="0">
                <a:solidFill>
                  <a:srgbClr val="FFFF00"/>
                </a:solidFill>
              </a:rPr>
              <a:t>nombre</a:t>
            </a:r>
            <a:r>
              <a:rPr lang="es-MX" dirty="0"/>
              <a:t>" y "</a:t>
            </a:r>
            <a:r>
              <a:rPr lang="es-MX" dirty="0">
                <a:solidFill>
                  <a:srgbClr val="FFFF00"/>
                </a:solidFill>
              </a:rPr>
              <a:t>descripción</a:t>
            </a:r>
            <a:r>
              <a:rPr lang="es-MX" dirty="0"/>
              <a:t>" en un script </a:t>
            </a:r>
            <a:r>
              <a:rPr lang="es-MX" dirty="0" err="1"/>
              <a:t>python</a:t>
            </a:r>
            <a:r>
              <a:rPr lang="es-MX" dirty="0"/>
              <a:t> (</a:t>
            </a:r>
            <a:r>
              <a:rPr lang="es-MX" dirty="0">
                <a:solidFill>
                  <a:srgbClr val="FFFF00"/>
                </a:solidFill>
              </a:rPr>
              <a:t>temp.py</a:t>
            </a:r>
            <a:r>
              <a:rPr lang="es-MX" dirty="0"/>
              <a:t>) que se conecta a la DB usando </a:t>
            </a:r>
            <a:r>
              <a:rPr lang="es-MX" dirty="0" err="1"/>
              <a:t>DJango</a:t>
            </a:r>
            <a:r>
              <a:rPr lang="es-MX" dirty="0"/>
              <a:t> y SQL guardando los resultados en un archivo de texto. </a:t>
            </a:r>
          </a:p>
          <a:p>
            <a:pPr algn="just"/>
            <a:r>
              <a:rPr lang="es-MX" dirty="0"/>
              <a:t>Para lograr este requerimiento, se debe primero importar las librerías necesarias, como se ve en el siguiente código:</a:t>
            </a:r>
            <a:endParaRPr lang="es-CO" dirty="0">
              <a:solidFill>
                <a:srgbClr val="FFFF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1944AD-4BBA-439E-A884-063CBDC41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15"/>
          <a:stretch/>
        </p:blipFill>
        <p:spPr>
          <a:xfrm>
            <a:off x="8902724" y="4581129"/>
            <a:ext cx="2124371" cy="108012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45615A6-1528-4C29-B4D1-D7F71A755AC4}"/>
              </a:ext>
            </a:extLst>
          </p:cNvPr>
          <p:cNvSpPr/>
          <p:nvPr/>
        </p:nvSpPr>
        <p:spPr>
          <a:xfrm>
            <a:off x="7750596" y="5085184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8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B20906AE-8E96-4C6D-9D94-70C15553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96" y="3284984"/>
            <a:ext cx="7659553" cy="32944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66" y="1283630"/>
            <a:ext cx="9144001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2</a:t>
            </a:r>
            <a:br>
              <a:rPr lang="es-CO" dirty="0"/>
            </a:br>
            <a:br>
              <a:rPr lang="es-CO" dirty="0"/>
            </a:br>
            <a:r>
              <a:rPr lang="es-MX" dirty="0"/>
              <a:t>Consultas a la BD desde script de prueba.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32" y="2186639"/>
            <a:ext cx="10427542" cy="78732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Además se debe </a:t>
            </a:r>
            <a:r>
              <a:rPr lang="es-MX" dirty="0" err="1"/>
              <a:t>setear</a:t>
            </a:r>
            <a:r>
              <a:rPr lang="es-MX" dirty="0"/>
              <a:t> el entorno de Django e indicar donde se encuentra el archivo </a:t>
            </a:r>
            <a:r>
              <a:rPr lang="es-MX" dirty="0">
                <a:solidFill>
                  <a:srgbClr val="FFFF00"/>
                </a:solidFill>
              </a:rPr>
              <a:t>settings.py </a:t>
            </a:r>
            <a:r>
              <a:rPr lang="es-MX" dirty="0"/>
              <a:t>como se ve en el siguiente código:</a:t>
            </a:r>
            <a:endParaRPr lang="es-CO" dirty="0">
              <a:solidFill>
                <a:srgbClr val="FFFF00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867D835-2A60-40E5-9A0D-0DB694A7875B}"/>
              </a:ext>
            </a:extLst>
          </p:cNvPr>
          <p:cNvCxnSpPr/>
          <p:nvPr/>
        </p:nvCxnSpPr>
        <p:spPr>
          <a:xfrm>
            <a:off x="3386254" y="429309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918C74-9860-476E-9DB1-91A9E9E0ABCF}"/>
              </a:ext>
            </a:extLst>
          </p:cNvPr>
          <p:cNvSpPr txBox="1"/>
          <p:nvPr/>
        </p:nvSpPr>
        <p:spPr>
          <a:xfrm>
            <a:off x="2340539" y="3933056"/>
            <a:ext cx="1570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 err="1"/>
              <a:t>Seteo</a:t>
            </a:r>
            <a:r>
              <a:rPr lang="es-MX" sz="1400" dirty="0"/>
              <a:t> del entorno de Django 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A61762F9-B6A6-429E-A82E-69AC84FDC2BB}"/>
              </a:ext>
            </a:extLst>
          </p:cNvPr>
          <p:cNvCxnSpPr/>
          <p:nvPr/>
        </p:nvCxnSpPr>
        <p:spPr>
          <a:xfrm>
            <a:off x="3105572" y="3059513"/>
            <a:ext cx="5040560" cy="1008112"/>
          </a:xfrm>
          <a:prstGeom prst="bentConnector3">
            <a:avLst>
              <a:gd name="adj1" fmla="val 9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3EE0C4BF-520B-4A2B-AC10-B14A7E9A7CDE}"/>
              </a:ext>
            </a:extLst>
          </p:cNvPr>
          <p:cNvCxnSpPr>
            <a:cxnSpLocks/>
          </p:cNvCxnSpPr>
          <p:nvPr/>
        </p:nvCxnSpPr>
        <p:spPr>
          <a:xfrm>
            <a:off x="2613368" y="2987836"/>
            <a:ext cx="512203" cy="71677"/>
          </a:xfrm>
          <a:prstGeom prst="bentConnector3">
            <a:avLst>
              <a:gd name="adj1" fmla="val 1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491BB08-0228-4AC9-8114-30DC5DCBD965}"/>
              </a:ext>
            </a:extLst>
          </p:cNvPr>
          <p:cNvSpPr txBox="1"/>
          <p:nvPr/>
        </p:nvSpPr>
        <p:spPr>
          <a:xfrm>
            <a:off x="693812" y="5949280"/>
            <a:ext cx="3216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Archivo temp.py</a:t>
            </a:r>
          </a:p>
          <a:p>
            <a:r>
              <a:rPr lang="es-MX" dirty="0"/>
              <a:t>(ubicado en la raíz del proyecto) </a:t>
            </a:r>
          </a:p>
        </p:txBody>
      </p:sp>
    </p:spTree>
    <p:extLst>
      <p:ext uri="{BB962C8B-B14F-4D97-AF65-F5344CB8AC3E}">
        <p14:creationId xmlns:p14="http://schemas.microsoft.com/office/powerpoint/2010/main" val="357416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608</Words>
  <Application>Microsoft Office PowerPoint</Application>
  <PresentationFormat>Personalizado</PresentationFormat>
  <Paragraphs>48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Corbel</vt:lpstr>
      <vt:lpstr>Túnel azul digital 16 × 9</vt:lpstr>
      <vt:lpstr>M7 - DESARROLLO DE APLICACIONES FULL STACK PYTHON TRAINEE V2.0</vt:lpstr>
      <vt:lpstr>Requerimiento 1</vt:lpstr>
      <vt:lpstr>Requerimiento 1  Poblar bases de datos. Prepara y ejecutar migraciones</vt:lpstr>
      <vt:lpstr>Requerimiento 1  Poblar bases de datos. Carga de datos desde archivo JSON</vt:lpstr>
      <vt:lpstr>Requerimiento 1  Poblar bases de datos. Carga de datos desde archivo JSON</vt:lpstr>
      <vt:lpstr>Requerimiento 1  Poblar bases de datos de Inmuebles. Actualizar clase Inmuebles</vt:lpstr>
      <vt:lpstr>Requerimiento 1  Poblar bases de datos. Carga de datos desde archivo JSON.  Caso especial</vt:lpstr>
      <vt:lpstr>Requerimiento 2  Consultas a la BD desde script de prueba.</vt:lpstr>
      <vt:lpstr>Requerimiento 2  Consultas a la BD desde script de prueba.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2019-05-07T19:47:46Z</dcterms:created>
  <dcterms:modified xsi:type="dcterms:W3CDTF">2022-04-07T04:18:52Z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