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65" r:id="rId4"/>
    <p:sldId id="266" r:id="rId5"/>
    <p:sldId id="267" r:id="rId6"/>
    <p:sldId id="268" r:id="rId7"/>
    <p:sldId id="271" r:id="rId8"/>
    <p:sldId id="269" r:id="rId9"/>
    <p:sldId id="27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7490A0-F8C6-4421-ADA0-AD8436A709FB}" v="38" dt="2024-02-26T08:47:00.8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7"/>
    <p:restoredTop sz="96197"/>
  </p:normalViewPr>
  <p:slideViewPr>
    <p:cSldViewPr snapToGrid="0" snapToObjects="1">
      <p:cViewPr varScale="1">
        <p:scale>
          <a:sx n="114" d="100"/>
          <a:sy n="114" d="100"/>
        </p:scale>
        <p:origin x="184"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nzalo Patino" userId="ec18f437c2742750" providerId="Windows Live" clId="Web-{E77490A0-F8C6-4421-ADA0-AD8436A709FB}"/>
    <pc:docChg chg="modSld">
      <pc:chgData name="Gonzalo Patino" userId="ec18f437c2742750" providerId="Windows Live" clId="Web-{E77490A0-F8C6-4421-ADA0-AD8436A709FB}" dt="2024-02-26T08:47:00.844" v="43" actId="20577"/>
      <pc:docMkLst>
        <pc:docMk/>
      </pc:docMkLst>
      <pc:sldChg chg="modSp">
        <pc:chgData name="Gonzalo Patino" userId="ec18f437c2742750" providerId="Windows Live" clId="Web-{E77490A0-F8C6-4421-ADA0-AD8436A709FB}" dt="2024-02-26T08:46:54.750" v="41" actId="20577"/>
        <pc:sldMkLst>
          <pc:docMk/>
          <pc:sldMk cId="877681111" sldId="266"/>
        </pc:sldMkLst>
        <pc:spChg chg="mod">
          <ac:chgData name="Gonzalo Patino" userId="ec18f437c2742750" providerId="Windows Live" clId="Web-{E77490A0-F8C6-4421-ADA0-AD8436A709FB}" dt="2024-02-26T08:46:54.750" v="41" actId="20577"/>
          <ac:spMkLst>
            <pc:docMk/>
            <pc:sldMk cId="877681111" sldId="266"/>
            <ac:spMk id="3" creationId="{C138AD90-FDA9-7D45-99EB-F385B9B3DB83}"/>
          </ac:spMkLst>
        </pc:spChg>
      </pc:sldChg>
      <pc:sldChg chg="modSp">
        <pc:chgData name="Gonzalo Patino" userId="ec18f437c2742750" providerId="Windows Live" clId="Web-{E77490A0-F8C6-4421-ADA0-AD8436A709FB}" dt="2024-02-26T08:45:30.697" v="12" actId="20577"/>
        <pc:sldMkLst>
          <pc:docMk/>
          <pc:sldMk cId="1083016967" sldId="268"/>
        </pc:sldMkLst>
        <pc:spChg chg="mod">
          <ac:chgData name="Gonzalo Patino" userId="ec18f437c2742750" providerId="Windows Live" clId="Web-{E77490A0-F8C6-4421-ADA0-AD8436A709FB}" dt="2024-02-26T08:45:30.697" v="12" actId="20577"/>
          <ac:spMkLst>
            <pc:docMk/>
            <pc:sldMk cId="1083016967" sldId="268"/>
            <ac:spMk id="3" creationId="{C138AD90-FDA9-7D45-99EB-F385B9B3DB83}"/>
          </ac:spMkLst>
        </pc:spChg>
      </pc:sldChg>
      <pc:sldChg chg="modSp">
        <pc:chgData name="Gonzalo Patino" userId="ec18f437c2742750" providerId="Windows Live" clId="Web-{E77490A0-F8C6-4421-ADA0-AD8436A709FB}" dt="2024-02-26T08:44:34.334" v="7" actId="20577"/>
        <pc:sldMkLst>
          <pc:docMk/>
          <pc:sldMk cId="1904788223" sldId="270"/>
        </pc:sldMkLst>
        <pc:spChg chg="mod">
          <ac:chgData name="Gonzalo Patino" userId="ec18f437c2742750" providerId="Windows Live" clId="Web-{E77490A0-F8C6-4421-ADA0-AD8436A709FB}" dt="2024-02-26T08:44:34.334" v="7" actId="20577"/>
          <ac:spMkLst>
            <pc:docMk/>
            <pc:sldMk cId="1904788223" sldId="270"/>
            <ac:spMk id="3" creationId="{C138AD90-FDA9-7D45-99EB-F385B9B3DB83}"/>
          </ac:spMkLst>
        </pc:spChg>
      </pc:sldChg>
      <pc:sldChg chg="modSp">
        <pc:chgData name="Gonzalo Patino" userId="ec18f437c2742750" providerId="Windows Live" clId="Web-{E77490A0-F8C6-4421-ADA0-AD8436A709FB}" dt="2024-02-26T08:47:00.844" v="43" actId="20577"/>
        <pc:sldMkLst>
          <pc:docMk/>
          <pc:sldMk cId="117560340" sldId="271"/>
        </pc:sldMkLst>
        <pc:spChg chg="mod">
          <ac:chgData name="Gonzalo Patino" userId="ec18f437c2742750" providerId="Windows Live" clId="Web-{E77490A0-F8C6-4421-ADA0-AD8436A709FB}" dt="2024-02-26T08:47:00.844" v="43" actId="20577"/>
          <ac:spMkLst>
            <pc:docMk/>
            <pc:sldMk cId="117560340" sldId="271"/>
            <ac:spMk id="3" creationId="{F55DBDAB-0CF8-CD41-B8D5-462705A1A61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2/26/2024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2/26/2024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655AC-709D-3A44-99AD-B4F76AECCD50}"/>
              </a:ext>
            </a:extLst>
          </p:cNvPr>
          <p:cNvSpPr>
            <a:spLocks noGrp="1"/>
          </p:cNvSpPr>
          <p:nvPr>
            <p:ph type="ctrTitle"/>
          </p:nvPr>
        </p:nvSpPr>
        <p:spPr/>
        <p:txBody>
          <a:bodyPr>
            <a:normAutofit fontScale="90000"/>
          </a:bodyPr>
          <a:lstStyle/>
          <a:p>
            <a:r>
              <a:rPr lang="en-US" dirty="0"/>
              <a:t>Navigating Project Success: Waterfall vs. Agile-Scrum Approaches</a:t>
            </a:r>
          </a:p>
        </p:txBody>
      </p:sp>
      <p:sp>
        <p:nvSpPr>
          <p:cNvPr id="3" name="Subtitle 2">
            <a:extLst>
              <a:ext uri="{FF2B5EF4-FFF2-40B4-BE49-F238E27FC236}">
                <a16:creationId xmlns:a16="http://schemas.microsoft.com/office/drawing/2014/main" id="{254269D2-EC9C-3643-B9A5-7C954F56DF91}"/>
              </a:ext>
            </a:extLst>
          </p:cNvPr>
          <p:cNvSpPr>
            <a:spLocks noGrp="1"/>
          </p:cNvSpPr>
          <p:nvPr>
            <p:ph type="subTitle" idx="1"/>
          </p:nvPr>
        </p:nvSpPr>
        <p:spPr/>
        <p:txBody>
          <a:bodyPr>
            <a:normAutofit fontScale="77500" lnSpcReduction="20000"/>
          </a:bodyPr>
          <a:lstStyle/>
          <a:p>
            <a:r>
              <a:rPr lang="en-US" dirty="0"/>
              <a:t>A Comparative Analysis With A Focus on Scrum-Agile Roles and SDLC Phases</a:t>
            </a:r>
          </a:p>
          <a:p>
            <a:r>
              <a:rPr lang="en-US" dirty="0"/>
              <a:t>Presented by: Gonzalo </a:t>
            </a:r>
            <a:r>
              <a:rPr lang="en-US" dirty="0" err="1"/>
              <a:t>Patino</a:t>
            </a:r>
            <a:endParaRPr lang="en-US" dirty="0"/>
          </a:p>
          <a:p>
            <a:r>
              <a:rPr lang="en-US" dirty="0"/>
              <a:t>Date: February 20, 2024</a:t>
            </a:r>
          </a:p>
          <a:p>
            <a:r>
              <a:rPr lang="en-US" dirty="0"/>
              <a:t>Organization: SNHU travel</a:t>
            </a:r>
          </a:p>
          <a:p>
            <a:endParaRPr lang="en-US" dirty="0"/>
          </a:p>
        </p:txBody>
      </p:sp>
    </p:spTree>
    <p:extLst>
      <p:ext uri="{BB962C8B-B14F-4D97-AF65-F5344CB8AC3E}">
        <p14:creationId xmlns:p14="http://schemas.microsoft.com/office/powerpoint/2010/main" val="3972749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D694E-B2AC-A945-B750-6B00EB01F8E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138AD90-FDA9-7D45-99EB-F385B9B3DB83}"/>
              </a:ext>
            </a:extLst>
          </p:cNvPr>
          <p:cNvSpPr>
            <a:spLocks noGrp="1"/>
          </p:cNvSpPr>
          <p:nvPr>
            <p:ph idx="1"/>
          </p:nvPr>
        </p:nvSpPr>
        <p:spPr>
          <a:xfrm>
            <a:off x="1484311" y="1866899"/>
            <a:ext cx="10018713" cy="3124201"/>
          </a:xfrm>
        </p:spPr>
        <p:txBody>
          <a:bodyPr/>
          <a:lstStyle/>
          <a:p>
            <a:r>
              <a:rPr lang="en-US" dirty="0"/>
              <a:t>The aim of this presentation is to explore and contrast the Waterfall and Agile methodologies to inform project management and development strategy decisions</a:t>
            </a:r>
          </a:p>
          <a:p>
            <a:pPr marL="0" indent="0">
              <a:buNone/>
            </a:pPr>
            <a:endParaRPr lang="en-US" dirty="0"/>
          </a:p>
        </p:txBody>
      </p:sp>
    </p:spTree>
    <p:extLst>
      <p:ext uri="{BB962C8B-B14F-4D97-AF65-F5344CB8AC3E}">
        <p14:creationId xmlns:p14="http://schemas.microsoft.com/office/powerpoint/2010/main" val="1996339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D694E-B2AC-A945-B750-6B00EB01F8E5}"/>
              </a:ext>
            </a:extLst>
          </p:cNvPr>
          <p:cNvSpPr>
            <a:spLocks noGrp="1"/>
          </p:cNvSpPr>
          <p:nvPr>
            <p:ph type="title"/>
          </p:nvPr>
        </p:nvSpPr>
        <p:spPr/>
        <p:txBody>
          <a:bodyPr/>
          <a:lstStyle/>
          <a:p>
            <a:r>
              <a:rPr lang="en-CA" i="0" dirty="0">
                <a:solidFill>
                  <a:srgbClr val="0D0D0D"/>
                </a:solidFill>
                <a:effectLst/>
              </a:rPr>
              <a:t>Overview of Waterfall and Agile Approaches</a:t>
            </a:r>
            <a:endParaRPr lang="en-US" dirty="0"/>
          </a:p>
        </p:txBody>
      </p:sp>
      <p:sp>
        <p:nvSpPr>
          <p:cNvPr id="3" name="Content Placeholder 2">
            <a:extLst>
              <a:ext uri="{FF2B5EF4-FFF2-40B4-BE49-F238E27FC236}">
                <a16:creationId xmlns:a16="http://schemas.microsoft.com/office/drawing/2014/main" id="{C138AD90-FDA9-7D45-99EB-F385B9B3DB83}"/>
              </a:ext>
            </a:extLst>
          </p:cNvPr>
          <p:cNvSpPr>
            <a:spLocks noGrp="1"/>
          </p:cNvSpPr>
          <p:nvPr>
            <p:ph idx="1"/>
          </p:nvPr>
        </p:nvSpPr>
        <p:spPr/>
        <p:txBody>
          <a:bodyPr>
            <a:normAutofit lnSpcReduction="10000"/>
          </a:bodyPr>
          <a:lstStyle/>
          <a:p>
            <a:r>
              <a:rPr lang="en-US" b="1" dirty="0"/>
              <a:t>Waterfall Model: </a:t>
            </a:r>
            <a:r>
              <a:rPr lang="en-US" dirty="0"/>
              <a:t>Linear, sequential approach. It requires completion of one phase before starting the next.</a:t>
            </a:r>
          </a:p>
          <a:p>
            <a:r>
              <a:rPr lang="en-US" b="1" dirty="0"/>
              <a:t>Agile Methodology: </a:t>
            </a:r>
            <a:r>
              <a:rPr lang="en-US" dirty="0"/>
              <a:t>Emphasizes iterative development, flexibility, and customer feedback</a:t>
            </a:r>
          </a:p>
          <a:p>
            <a:r>
              <a:rPr lang="en-US" b="1" dirty="0"/>
              <a:t>Comparison: </a:t>
            </a:r>
            <a:r>
              <a:rPr lang="en-US" dirty="0"/>
              <a:t>Agile allows adaptation to changes quickly, whereas Waterfall is structured but less flexible. </a:t>
            </a:r>
          </a:p>
          <a:p>
            <a:pPr marL="0" indent="0">
              <a:buNone/>
            </a:pPr>
            <a:r>
              <a:rPr lang="en-US" dirty="0"/>
              <a:t>(</a:t>
            </a:r>
            <a:r>
              <a:rPr lang="en-US" dirty="0" err="1"/>
              <a:t>Schwaber</a:t>
            </a:r>
            <a:r>
              <a:rPr lang="en-US" dirty="0"/>
              <a:t> &amp; Sutherland, 2020).</a:t>
            </a:r>
          </a:p>
          <a:p>
            <a:endParaRPr lang="en-US" dirty="0"/>
          </a:p>
        </p:txBody>
      </p:sp>
    </p:spTree>
    <p:extLst>
      <p:ext uri="{BB962C8B-B14F-4D97-AF65-F5344CB8AC3E}">
        <p14:creationId xmlns:p14="http://schemas.microsoft.com/office/powerpoint/2010/main" val="1578966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D694E-B2AC-A945-B750-6B00EB01F8E5}"/>
              </a:ext>
            </a:extLst>
          </p:cNvPr>
          <p:cNvSpPr>
            <a:spLocks noGrp="1"/>
          </p:cNvSpPr>
          <p:nvPr>
            <p:ph type="title"/>
          </p:nvPr>
        </p:nvSpPr>
        <p:spPr/>
        <p:txBody>
          <a:bodyPr/>
          <a:lstStyle/>
          <a:p>
            <a:r>
              <a:rPr lang="en-CA" i="0" dirty="0">
                <a:solidFill>
                  <a:srgbClr val="0D0D0D"/>
                </a:solidFill>
                <a:effectLst/>
              </a:rPr>
              <a:t>Roles on a Scrum-Agile Team</a:t>
            </a:r>
            <a:endParaRPr lang="en-US" dirty="0"/>
          </a:p>
        </p:txBody>
      </p:sp>
      <p:sp>
        <p:nvSpPr>
          <p:cNvPr id="3" name="Content Placeholder 2">
            <a:extLst>
              <a:ext uri="{FF2B5EF4-FFF2-40B4-BE49-F238E27FC236}">
                <a16:creationId xmlns:a16="http://schemas.microsoft.com/office/drawing/2014/main" id="{C138AD90-FDA9-7D45-99EB-F385B9B3DB83}"/>
              </a:ext>
            </a:extLst>
          </p:cNvPr>
          <p:cNvSpPr>
            <a:spLocks noGrp="1"/>
          </p:cNvSpPr>
          <p:nvPr>
            <p:ph idx="1"/>
          </p:nvPr>
        </p:nvSpPr>
        <p:spPr/>
        <p:txBody>
          <a:bodyPr>
            <a:normAutofit fontScale="92500" lnSpcReduction="10000"/>
          </a:bodyPr>
          <a:lstStyle/>
          <a:p>
            <a:r>
              <a:rPr lang="en-US" b="1" dirty="0"/>
              <a:t>Product Owner: </a:t>
            </a:r>
            <a:r>
              <a:rPr lang="en-US" dirty="0"/>
              <a:t>Manages product backlog, communicates with customer and the scrum team, ensuring project aligns with user needs and company goals </a:t>
            </a:r>
            <a:r>
              <a:rPr lang="en-US"/>
              <a:t>(Cobb, 2015)</a:t>
            </a:r>
            <a:endParaRPr lang="en-US" dirty="0"/>
          </a:p>
          <a:p>
            <a:r>
              <a:rPr lang="en-US" b="1" dirty="0"/>
              <a:t>Scrum Master: </a:t>
            </a:r>
            <a:r>
              <a:rPr lang="en-US" dirty="0"/>
              <a:t>Guides team in Agile practices, removes impediments, and ensures team cohesion.</a:t>
            </a:r>
          </a:p>
          <a:p>
            <a:r>
              <a:rPr lang="en-US" b="1" dirty="0"/>
              <a:t>Development Team: </a:t>
            </a:r>
            <a:r>
              <a:rPr lang="en-US" dirty="0"/>
              <a:t>Cross-functional team members responsible for delivering potentially shippable product increments each sprint (</a:t>
            </a:r>
            <a:r>
              <a:rPr lang="en-US" sz="2200" dirty="0">
                <a:ea typeface="+mn-lt"/>
                <a:cs typeface="+mn-lt"/>
              </a:rPr>
              <a:t>(Rubin, 2012).</a:t>
            </a:r>
          </a:p>
          <a:p>
            <a:r>
              <a:rPr lang="en-US" b="1" dirty="0"/>
              <a:t>Importance: </a:t>
            </a:r>
            <a:r>
              <a:rPr lang="en-US" dirty="0"/>
              <a:t>Effective collaboration between roles is crucial for Scrum's success. </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877681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D694E-B2AC-A945-B750-6B00EB01F8E5}"/>
              </a:ext>
            </a:extLst>
          </p:cNvPr>
          <p:cNvSpPr>
            <a:spLocks noGrp="1"/>
          </p:cNvSpPr>
          <p:nvPr>
            <p:ph type="title"/>
          </p:nvPr>
        </p:nvSpPr>
        <p:spPr/>
        <p:txBody>
          <a:bodyPr/>
          <a:lstStyle/>
          <a:p>
            <a:r>
              <a:rPr lang="en-CA" i="0" dirty="0">
                <a:solidFill>
                  <a:srgbClr val="0D0D0D"/>
                </a:solidFill>
                <a:effectLst/>
              </a:rPr>
              <a:t>SDLC Phases in an Agile Approach</a:t>
            </a:r>
            <a:endParaRPr lang="en-US" dirty="0"/>
          </a:p>
        </p:txBody>
      </p:sp>
      <p:sp>
        <p:nvSpPr>
          <p:cNvPr id="3" name="Content Placeholder 2">
            <a:extLst>
              <a:ext uri="{FF2B5EF4-FFF2-40B4-BE49-F238E27FC236}">
                <a16:creationId xmlns:a16="http://schemas.microsoft.com/office/drawing/2014/main" id="{C138AD90-FDA9-7D45-99EB-F385B9B3DB83}"/>
              </a:ext>
            </a:extLst>
          </p:cNvPr>
          <p:cNvSpPr>
            <a:spLocks noGrp="1"/>
          </p:cNvSpPr>
          <p:nvPr>
            <p:ph idx="1"/>
          </p:nvPr>
        </p:nvSpPr>
        <p:spPr>
          <a:xfrm>
            <a:off x="1484311" y="2689301"/>
            <a:ext cx="10018713" cy="3124201"/>
          </a:xfrm>
        </p:spPr>
        <p:txBody>
          <a:bodyPr>
            <a:noAutofit/>
          </a:bodyPr>
          <a:lstStyle/>
          <a:p>
            <a:r>
              <a:rPr lang="en-US" sz="1400" b="1" dirty="0"/>
              <a:t>Sprint Planning: </a:t>
            </a:r>
            <a:r>
              <a:rPr lang="en-US" sz="1400" dirty="0"/>
              <a:t>Teams prioritize tasks and define sprint goals; setting the stage for what will be accomplished in the upcoming sprint (</a:t>
            </a:r>
            <a:r>
              <a:rPr lang="en-US" sz="1400" dirty="0" err="1"/>
              <a:t>Schwaber</a:t>
            </a:r>
            <a:r>
              <a:rPr lang="en-US" sz="1400" dirty="0"/>
              <a:t> &amp; Sutherland, 2020).</a:t>
            </a:r>
          </a:p>
          <a:p>
            <a:r>
              <a:rPr lang="en-US" sz="1400" b="1" dirty="0"/>
              <a:t>Daily Stand-up: </a:t>
            </a:r>
            <a:r>
              <a:rPr lang="en-US" sz="1400" dirty="0"/>
              <a:t>Short daily meetings to discuss progress, plan the day, and identify any impediments to progress (</a:t>
            </a:r>
            <a:r>
              <a:rPr lang="en-US" sz="1400" dirty="0" err="1"/>
              <a:t>Schwaber</a:t>
            </a:r>
            <a:r>
              <a:rPr lang="en-US" sz="1400" dirty="0"/>
              <a:t> &amp; Sutherland, 2020).</a:t>
            </a:r>
          </a:p>
          <a:p>
            <a:r>
              <a:rPr lang="en-US" sz="1400" b="1" dirty="0"/>
              <a:t>Sprint Review: </a:t>
            </a:r>
            <a:r>
              <a:rPr lang="en-US" sz="1400" dirty="0"/>
              <a:t>At the end of each sprint, the team reviews the work completed and adjusts the backlog as needed. This phase encourages feedback and adaptation (Rubin, 2012).</a:t>
            </a:r>
          </a:p>
          <a:p>
            <a:r>
              <a:rPr lang="en-US" sz="1400" b="1" dirty="0"/>
              <a:t>Sprint Retrospective: </a:t>
            </a:r>
            <a:r>
              <a:rPr lang="en-US" sz="1400" dirty="0"/>
              <a:t>The team reflects on the past sprint to identify successes and areas for improvement, aiming to enhance productivity and quality in future sprints (Rubin, 2012).</a:t>
            </a:r>
          </a:p>
          <a:p>
            <a:r>
              <a:rPr lang="en-US" sz="1400" b="1" dirty="0"/>
              <a:t>Backlog Refinement: </a:t>
            </a:r>
            <a:r>
              <a:rPr lang="en-US" sz="1400" dirty="0"/>
              <a:t>This is an ongoing process where the product backlog items are reviewed and revised. It is a continuous effort to ensure clarity, relevance, and priority of backlog items for future sprints (Rubin, 2012).</a:t>
            </a:r>
          </a:p>
          <a:p>
            <a:r>
              <a:rPr lang="en-US" sz="1400" b="1" dirty="0"/>
              <a:t>Continuous Integration/Deployment: </a:t>
            </a:r>
            <a:r>
              <a:rPr lang="en-US" sz="1400" dirty="0"/>
              <a:t>Regular integration of code changes into a shared repository, followed by automated testing and deployment. (Ambler, 2012).</a:t>
            </a:r>
          </a:p>
          <a:p>
            <a:r>
              <a:rPr lang="en-US" sz="1400" b="1" dirty="0"/>
              <a:t>Comparison with Waterfall: </a:t>
            </a:r>
            <a:r>
              <a:rPr lang="en-US" sz="1400" dirty="0" err="1"/>
              <a:t>Agile's</a:t>
            </a:r>
            <a:r>
              <a:rPr lang="en-US" sz="1400" dirty="0"/>
              <a:t> iterative approach contrasts with Waterfall's linear phase progression. This offers flexibility to adapt to changes and incorporate feedback throughout the development process.</a:t>
            </a:r>
          </a:p>
          <a:p>
            <a:endParaRPr lang="en-US" sz="1400" dirty="0"/>
          </a:p>
        </p:txBody>
      </p:sp>
    </p:spTree>
    <p:extLst>
      <p:ext uri="{BB962C8B-B14F-4D97-AF65-F5344CB8AC3E}">
        <p14:creationId xmlns:p14="http://schemas.microsoft.com/office/powerpoint/2010/main" val="3959366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D694E-B2AC-A945-B750-6B00EB01F8E5}"/>
              </a:ext>
            </a:extLst>
          </p:cNvPr>
          <p:cNvSpPr>
            <a:spLocks noGrp="1"/>
          </p:cNvSpPr>
          <p:nvPr>
            <p:ph type="title"/>
          </p:nvPr>
        </p:nvSpPr>
        <p:spPr/>
        <p:txBody>
          <a:bodyPr/>
          <a:lstStyle/>
          <a:p>
            <a:r>
              <a:rPr lang="en-CA" i="0" dirty="0">
                <a:solidFill>
                  <a:srgbClr val="0D0D0D"/>
                </a:solidFill>
                <a:effectLst/>
                <a:latin typeface="Corbel" panose="020B0503020204020204" pitchFamily="34" charset="0"/>
              </a:rPr>
              <a:t>Choosing Between Waterfall and Agile</a:t>
            </a:r>
            <a:endParaRPr lang="en-US" dirty="0">
              <a:latin typeface="Corbel" panose="020B0503020204020204" pitchFamily="34" charset="0"/>
            </a:endParaRPr>
          </a:p>
        </p:txBody>
      </p:sp>
      <p:sp>
        <p:nvSpPr>
          <p:cNvPr id="3" name="Content Placeholder 2">
            <a:extLst>
              <a:ext uri="{FF2B5EF4-FFF2-40B4-BE49-F238E27FC236}">
                <a16:creationId xmlns:a16="http://schemas.microsoft.com/office/drawing/2014/main" id="{C138AD90-FDA9-7D45-99EB-F385B9B3DB83}"/>
              </a:ext>
            </a:extLst>
          </p:cNvPr>
          <p:cNvSpPr>
            <a:spLocks noGrp="1"/>
          </p:cNvSpPr>
          <p:nvPr>
            <p:ph idx="1"/>
          </p:nvPr>
        </p:nvSpPr>
        <p:spPr/>
        <p:txBody>
          <a:bodyPr>
            <a:noAutofit/>
          </a:bodyPr>
          <a:lstStyle/>
          <a:p>
            <a:pPr marL="0" indent="0">
              <a:buNone/>
            </a:pPr>
            <a:r>
              <a:rPr lang="en-US" sz="1400" b="1" dirty="0"/>
              <a:t>Project Requirements and Scope:</a:t>
            </a:r>
          </a:p>
          <a:p>
            <a:r>
              <a:rPr lang="en-US" sz="1400"/>
              <a:t>Waterfall is ideal for projects with fixed, well-defined, static requirements </a:t>
            </a:r>
          </a:p>
          <a:p>
            <a:pPr>
              <a:buClr>
                <a:srgbClr val="1287C3"/>
              </a:buClr>
            </a:pPr>
            <a:r>
              <a:rPr lang="en-US" sz="1400" dirty="0"/>
              <a:t>Scrum-Agile is designed for projects where requirements may evolve or are not fully known at the outset (Rubin, 2012).</a:t>
            </a:r>
            <a:endParaRPr lang="en-US" dirty="0"/>
          </a:p>
          <a:p>
            <a:pPr marL="0" indent="0">
              <a:buNone/>
            </a:pPr>
            <a:r>
              <a:rPr lang="en-US" sz="1400" b="1" dirty="0"/>
              <a:t>Customer Involvement:</a:t>
            </a:r>
          </a:p>
          <a:p>
            <a:r>
              <a:rPr lang="en-US" sz="1400" dirty="0"/>
              <a:t>Waterfall engages customers mainly at milestones or project completion (Leffingwell, 2011).</a:t>
            </a:r>
          </a:p>
          <a:p>
            <a:r>
              <a:rPr lang="en-US" sz="1400" dirty="0"/>
              <a:t>Scrum-agile promotes continuous customer feedback and iteration (Schwaber &amp; Sutherland, 2020).</a:t>
            </a:r>
          </a:p>
          <a:p>
            <a:pPr marL="0" indent="0">
              <a:buNone/>
            </a:pPr>
            <a:r>
              <a:rPr lang="en-US" sz="1400" b="1" dirty="0"/>
              <a:t>Risk and Uncertainty Management:</a:t>
            </a:r>
          </a:p>
          <a:p>
            <a:r>
              <a:rPr lang="en-US" sz="1400" dirty="0"/>
              <a:t>Waterfall may struggle with the late discovery of issues due to its sequential nature </a:t>
            </a:r>
          </a:p>
          <a:p>
            <a:pPr>
              <a:buClr>
                <a:srgbClr val="1287C3"/>
              </a:buClr>
            </a:pPr>
            <a:r>
              <a:rPr lang="en-US" sz="1400" dirty="0"/>
              <a:t>Scrum-agile facilitates early and ongoing assessment of risks and uncertainties, allowing for quick adaptation (Rubin, 2012).</a:t>
            </a:r>
            <a:endParaRPr lang="en-US" dirty="0"/>
          </a:p>
          <a:p>
            <a:endParaRPr lang="en-US" sz="1400" dirty="0"/>
          </a:p>
          <a:p>
            <a:endParaRPr lang="en-US" sz="1400" dirty="0"/>
          </a:p>
        </p:txBody>
      </p:sp>
    </p:spTree>
    <p:extLst>
      <p:ext uri="{BB962C8B-B14F-4D97-AF65-F5344CB8AC3E}">
        <p14:creationId xmlns:p14="http://schemas.microsoft.com/office/powerpoint/2010/main" val="1083016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6CDDA-D583-F644-BB9E-57D43E8BBD24}"/>
              </a:ext>
            </a:extLst>
          </p:cNvPr>
          <p:cNvSpPr>
            <a:spLocks noGrp="1"/>
          </p:cNvSpPr>
          <p:nvPr>
            <p:ph type="title"/>
          </p:nvPr>
        </p:nvSpPr>
        <p:spPr/>
        <p:txBody>
          <a:bodyPr/>
          <a:lstStyle/>
          <a:p>
            <a:r>
              <a:rPr lang="en-CA" i="0" dirty="0">
                <a:solidFill>
                  <a:srgbClr val="0D0D0D"/>
                </a:solidFill>
                <a:effectLst/>
                <a:latin typeface="Corbel" panose="020B0503020204020204" pitchFamily="34" charset="0"/>
              </a:rPr>
              <a:t>Choosing Between Waterfall and Agile(continues)</a:t>
            </a:r>
            <a:endParaRPr lang="en-US" dirty="0"/>
          </a:p>
        </p:txBody>
      </p:sp>
      <p:sp>
        <p:nvSpPr>
          <p:cNvPr id="3" name="Content Placeholder 2">
            <a:extLst>
              <a:ext uri="{FF2B5EF4-FFF2-40B4-BE49-F238E27FC236}">
                <a16:creationId xmlns:a16="http://schemas.microsoft.com/office/drawing/2014/main" id="{F55DBDAB-0CF8-CD41-B8D5-462705A1A615}"/>
              </a:ext>
            </a:extLst>
          </p:cNvPr>
          <p:cNvSpPr>
            <a:spLocks noGrp="1"/>
          </p:cNvSpPr>
          <p:nvPr>
            <p:ph idx="1"/>
          </p:nvPr>
        </p:nvSpPr>
        <p:spPr>
          <a:xfrm>
            <a:off x="1484311" y="2522033"/>
            <a:ext cx="10018713" cy="3124201"/>
          </a:xfrm>
        </p:spPr>
        <p:txBody>
          <a:bodyPr>
            <a:normAutofit fontScale="92500"/>
          </a:bodyPr>
          <a:lstStyle/>
          <a:p>
            <a:pPr marL="0" indent="0">
              <a:buNone/>
            </a:pPr>
            <a:r>
              <a:rPr lang="en-US" sz="1400" b="1" dirty="0"/>
              <a:t>Project Size and Complexity:</a:t>
            </a:r>
          </a:p>
          <a:p>
            <a:r>
              <a:rPr lang="en-US" sz="1400" dirty="0"/>
              <a:t>Waterfall can be easier to manage for smaller, less complex projects with clear outcomes </a:t>
            </a:r>
          </a:p>
          <a:p>
            <a:pPr>
              <a:buClr>
                <a:srgbClr val="1287C3"/>
              </a:buClr>
            </a:pPr>
            <a:r>
              <a:rPr lang="en-US" sz="1400" dirty="0"/>
              <a:t>Scrum-Agile excels in managing complex projects with multiple variables and changing scopes (Rubin, 2012).</a:t>
            </a:r>
          </a:p>
          <a:p>
            <a:pPr marL="0" indent="0">
              <a:buNone/>
            </a:pPr>
            <a:r>
              <a:rPr lang="en-US" sz="1400" b="1" dirty="0"/>
              <a:t>Dealing with Uncertainty:</a:t>
            </a:r>
          </a:p>
          <a:p>
            <a:r>
              <a:rPr lang="en-US" sz="1400" dirty="0"/>
              <a:t>Waterfall's linear approach may not efficiently handle evolving requirements or unexpected changes (Leffingwell, 2011)</a:t>
            </a:r>
          </a:p>
          <a:p>
            <a:r>
              <a:rPr lang="en-US" sz="1400" dirty="0"/>
              <a:t>Scrum-Agile's iterative process embraces change. As a result, it makes it highly effective in uncertain or fast-changing environments </a:t>
            </a:r>
          </a:p>
          <a:p>
            <a:r>
              <a:rPr lang="en-US" sz="1400" b="1" dirty="0"/>
              <a:t>Team Dynamics:</a:t>
            </a:r>
            <a:endParaRPr lang="en-US" sz="1400" dirty="0"/>
          </a:p>
          <a:p>
            <a:r>
              <a:rPr lang="en-US" sz="1400" dirty="0"/>
              <a:t>Waterfall suits teams that prefer clear directives and less frequent changes </a:t>
            </a:r>
          </a:p>
          <a:p>
            <a:r>
              <a:rPr lang="en-US" sz="1400" dirty="0"/>
              <a:t>Scrum-agile thrives with collaborative, adaptive teams that can quickly respond to feedback and change (Schwaber &amp; Sutherland, 2020).</a:t>
            </a:r>
          </a:p>
          <a:p>
            <a:endParaRPr lang="en-US" sz="1400" dirty="0"/>
          </a:p>
        </p:txBody>
      </p:sp>
    </p:spTree>
    <p:extLst>
      <p:ext uri="{BB962C8B-B14F-4D97-AF65-F5344CB8AC3E}">
        <p14:creationId xmlns:p14="http://schemas.microsoft.com/office/powerpoint/2010/main" val="117560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D694E-B2AC-A945-B750-6B00EB01F8E5}"/>
              </a:ext>
            </a:extLst>
          </p:cNvPr>
          <p:cNvSpPr>
            <a:spLocks noGrp="1"/>
          </p:cNvSpPr>
          <p:nvPr>
            <p:ph type="title"/>
          </p:nvPr>
        </p:nvSpPr>
        <p:spPr/>
        <p:txBody>
          <a:bodyPr/>
          <a:lstStyle/>
          <a:p>
            <a:r>
              <a:rPr lang="en-CA" i="0" dirty="0">
                <a:solidFill>
                  <a:srgbClr val="0D0D0D"/>
                </a:solidFill>
                <a:effectLst/>
              </a:rPr>
              <a:t>Conclusion</a:t>
            </a:r>
            <a:endParaRPr lang="en-US" dirty="0"/>
          </a:p>
        </p:txBody>
      </p:sp>
      <p:sp>
        <p:nvSpPr>
          <p:cNvPr id="3" name="Content Placeholder 2">
            <a:extLst>
              <a:ext uri="{FF2B5EF4-FFF2-40B4-BE49-F238E27FC236}">
                <a16:creationId xmlns:a16="http://schemas.microsoft.com/office/drawing/2014/main" id="{C138AD90-FDA9-7D45-99EB-F385B9B3DB83}"/>
              </a:ext>
            </a:extLst>
          </p:cNvPr>
          <p:cNvSpPr>
            <a:spLocks noGrp="1"/>
          </p:cNvSpPr>
          <p:nvPr>
            <p:ph idx="1"/>
          </p:nvPr>
        </p:nvSpPr>
        <p:spPr>
          <a:xfrm>
            <a:off x="1484311" y="2354764"/>
            <a:ext cx="10018713" cy="3124201"/>
          </a:xfrm>
        </p:spPr>
        <p:txBody>
          <a:bodyPr>
            <a:normAutofit fontScale="85000" lnSpcReduction="20000"/>
          </a:bodyPr>
          <a:lstStyle/>
          <a:p>
            <a:pPr algn="l">
              <a:buFont typeface="Arial" panose="020B0604020202020204" pitchFamily="34" charset="0"/>
              <a:buChar char="•"/>
            </a:pPr>
            <a:r>
              <a:rPr lang="en-CA" b="0" i="0" dirty="0">
                <a:solidFill>
                  <a:srgbClr val="0D0D0D"/>
                </a:solidFill>
                <a:effectLst/>
              </a:rPr>
              <a:t>When we look at Waterfall and Agile Scrum, we see that choosing one depends on the project's needs. The Waterfall approach is straightforward and goes sequentially or step by step, which is a keystone for projects that do not change much and where everyone is aware of what is required from the start. It is all planned out in advance.</a:t>
            </a:r>
          </a:p>
          <a:p>
            <a:pPr algn="l">
              <a:buFont typeface="Arial" panose="020B0604020202020204" pitchFamily="34" charset="0"/>
              <a:buChar char="•"/>
            </a:pPr>
            <a:r>
              <a:rPr lang="en-CA" b="0" i="0" dirty="0">
                <a:solidFill>
                  <a:srgbClr val="0D0D0D"/>
                </a:solidFill>
                <a:effectLst/>
              </a:rPr>
              <a:t> Agile-Scrum, on the other hand, is more suitable for projects that might change along the way. It lets teams work in short bursts and make changes as they go, based on feedback. This means they can adjust easily and ensure what they're working on is really what brings the most value to the customer. </a:t>
            </a:r>
          </a:p>
          <a:p>
            <a:pPr algn="l">
              <a:buFont typeface="Arial" panose="020B0604020202020204" pitchFamily="34" charset="0"/>
              <a:buChar char="•"/>
            </a:pPr>
            <a:r>
              <a:rPr lang="en-CA" b="0" i="0" dirty="0">
                <a:solidFill>
                  <a:srgbClr val="0D0D0D"/>
                </a:solidFill>
                <a:effectLst/>
              </a:rPr>
              <a:t>While Waterfall can work well for some projects, Agile-Scrum is often better for fast-moving projects where being able to adapt quickly is important. It is all about working together closely and making sure the result is beneficial for the end user.</a:t>
            </a:r>
          </a:p>
          <a:p>
            <a:endParaRPr lang="en-US" dirty="0"/>
          </a:p>
        </p:txBody>
      </p:sp>
    </p:spTree>
    <p:extLst>
      <p:ext uri="{BB962C8B-B14F-4D97-AF65-F5344CB8AC3E}">
        <p14:creationId xmlns:p14="http://schemas.microsoft.com/office/powerpoint/2010/main" val="2951643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D694E-B2AC-A945-B750-6B00EB01F8E5}"/>
              </a:ext>
            </a:extLst>
          </p:cNvPr>
          <p:cNvSpPr>
            <a:spLocks noGrp="1"/>
          </p:cNvSpPr>
          <p:nvPr>
            <p:ph type="title"/>
          </p:nvPr>
        </p:nvSpPr>
        <p:spPr/>
        <p:txBody>
          <a:bodyPr/>
          <a:lstStyle/>
          <a:p>
            <a:r>
              <a:rPr lang="en-CA" i="0" dirty="0">
                <a:solidFill>
                  <a:srgbClr val="0D0D0D"/>
                </a:solidFill>
                <a:effectLst/>
              </a:rPr>
              <a:t>References</a:t>
            </a:r>
            <a:br>
              <a:rPr lang="en-CA" i="0" dirty="0">
                <a:solidFill>
                  <a:srgbClr val="0D0D0D"/>
                </a:solidFill>
                <a:effectLst/>
              </a:rPr>
            </a:br>
            <a:endParaRPr lang="en-US" dirty="0"/>
          </a:p>
        </p:txBody>
      </p:sp>
      <p:sp>
        <p:nvSpPr>
          <p:cNvPr id="3" name="Content Placeholder 2">
            <a:extLst>
              <a:ext uri="{FF2B5EF4-FFF2-40B4-BE49-F238E27FC236}">
                <a16:creationId xmlns:a16="http://schemas.microsoft.com/office/drawing/2014/main" id="{C138AD90-FDA9-7D45-99EB-F385B9B3DB83}"/>
              </a:ext>
            </a:extLst>
          </p:cNvPr>
          <p:cNvSpPr>
            <a:spLocks noGrp="1"/>
          </p:cNvSpPr>
          <p:nvPr>
            <p:ph idx="1"/>
          </p:nvPr>
        </p:nvSpPr>
        <p:spPr/>
        <p:txBody>
          <a:bodyPr>
            <a:normAutofit fontScale="77500" lnSpcReduction="20000"/>
          </a:bodyPr>
          <a:lstStyle/>
          <a:p>
            <a:r>
              <a:rPr lang="en-CA" dirty="0">
                <a:ea typeface="+mn-lt"/>
                <a:cs typeface="+mn-lt"/>
              </a:rPr>
              <a:t>Cobb, C. G. (2015). The Project Manager's Guide to Mastering Agile: Principles and Practices for an Adaptive Approach. Wiley.</a:t>
            </a:r>
            <a:endParaRPr lang="en-US" dirty="0">
              <a:ea typeface="+mn-lt"/>
              <a:cs typeface="+mn-lt"/>
            </a:endParaRPr>
          </a:p>
          <a:p>
            <a:pPr>
              <a:buClr>
                <a:srgbClr val="1287C3"/>
              </a:buClr>
            </a:pPr>
            <a:r>
              <a:rPr lang="en-US" dirty="0"/>
              <a:t>Schwaber, K., &amp; Sutherland, J. (2020). </a:t>
            </a:r>
            <a:r>
              <a:rPr lang="en-US" i="1" dirty="0"/>
              <a:t>The Scrum Guide</a:t>
            </a:r>
            <a:r>
              <a:rPr lang="en-US" dirty="0"/>
              <a:t>. Retrieved from https://www.scrumguides.org/</a:t>
            </a:r>
            <a:endParaRPr lang="en-US"/>
          </a:p>
          <a:p>
            <a:r>
              <a:rPr lang="en-US" dirty="0"/>
              <a:t>Rubin, K. S. (2012). Essential Scrum: </a:t>
            </a:r>
            <a:r>
              <a:rPr lang="en-US" i="1" dirty="0"/>
              <a:t>A Practical Guide to the Most Popular Agile Process</a:t>
            </a:r>
            <a:r>
              <a:rPr lang="en-US" dirty="0"/>
              <a:t>. Addison-Wesley.</a:t>
            </a:r>
          </a:p>
          <a:p>
            <a:r>
              <a:rPr lang="en-US" dirty="0"/>
              <a:t>Ambler, S. W. (2012). </a:t>
            </a:r>
            <a:r>
              <a:rPr lang="en-US" i="1" dirty="0"/>
              <a:t>Agile Modeling: Effective Practices for </a:t>
            </a:r>
            <a:r>
              <a:rPr lang="en-US" i="1" err="1"/>
              <a:t>eXtreme</a:t>
            </a:r>
            <a:r>
              <a:rPr lang="en-US" i="1" dirty="0"/>
              <a:t> Programming and the Unified Process</a:t>
            </a:r>
            <a:r>
              <a:rPr lang="en-US" dirty="0"/>
              <a:t>. John Wiley &amp; Sons.</a:t>
            </a:r>
          </a:p>
          <a:p>
            <a:r>
              <a:rPr lang="en-US" dirty="0"/>
              <a:t>Leffingwell, D. (2011). </a:t>
            </a:r>
            <a:r>
              <a:rPr lang="en-US" i="1" dirty="0"/>
              <a:t>Agile Software Requirements: Lean Requirements Practices for Teams, Programs, and the Enterprise</a:t>
            </a:r>
            <a:r>
              <a:rPr lang="en-US" dirty="0"/>
              <a:t>. Addison-Wesley.</a:t>
            </a:r>
          </a:p>
          <a:p>
            <a:endParaRPr lang="en-US" dirty="0"/>
          </a:p>
        </p:txBody>
      </p:sp>
    </p:spTree>
    <p:extLst>
      <p:ext uri="{BB962C8B-B14F-4D97-AF65-F5344CB8AC3E}">
        <p14:creationId xmlns:p14="http://schemas.microsoft.com/office/powerpoint/2010/main" val="19047882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120</TotalTime>
  <Words>963</Words>
  <Application>Microsoft Office PowerPoint</Application>
  <PresentationFormat>Widescreen</PresentationFormat>
  <Paragraphs>56</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Parallax</vt:lpstr>
      <vt:lpstr>Navigating Project Success: Waterfall vs. Agile-Scrum Approaches</vt:lpstr>
      <vt:lpstr>Introduction</vt:lpstr>
      <vt:lpstr>Overview of Waterfall and Agile Approaches</vt:lpstr>
      <vt:lpstr>Roles on a Scrum-Agile Team</vt:lpstr>
      <vt:lpstr>SDLC Phases in an Agile Approach</vt:lpstr>
      <vt:lpstr>Choosing Between Waterfall and Agile</vt:lpstr>
      <vt:lpstr>Choosing Between Waterfall and Agile(continues)</vt:lpstr>
      <vt:lpstr>Conclusion</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Navigating Project Success: Waterfall vs. Agile-Scrum Approaches</dc:title>
  <dc:creator>Gonzalo Patino</dc:creator>
  <cp:lastModifiedBy>Gonzalo Patino</cp:lastModifiedBy>
  <cp:revision>20</cp:revision>
  <dcterms:created xsi:type="dcterms:W3CDTF">2024-02-26T04:51:30Z</dcterms:created>
  <dcterms:modified xsi:type="dcterms:W3CDTF">2024-02-26T08:47:07Z</dcterms:modified>
</cp:coreProperties>
</file>