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3D55D-33A8-4FCD-2DFE-8CE420C6242C}" v="919" dt="2024-06-06T13:50:58.447"/>
    <p1510:client id="{62B80AF0-9CAB-6EC1-9157-7552BDBD606A}" v="279" dt="2024-06-06T14:30:0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96542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74387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40704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4732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384877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67323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07591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30142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00777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51990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6/7/2024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73057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6/7/2024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‹Nº›</a:t>
            </a:fld>
            <a:endParaRPr lang="en-US" dirty="0"/>
          </a:p>
        </p:txBody>
      </p:sp>
    </p:spTree>
    <p:extLst>
      <p:ext uri="{BB962C8B-B14F-4D97-AF65-F5344CB8AC3E}">
        <p14:creationId xmlns:p14="http://schemas.microsoft.com/office/powerpoint/2010/main" val="424137719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íneas conectadas formando un fondo de polígonos">
            <a:extLst>
              <a:ext uri="{FF2B5EF4-FFF2-40B4-BE49-F238E27FC236}">
                <a16:creationId xmlns:a16="http://schemas.microsoft.com/office/drawing/2014/main" id="{5FB4E4D0-71CA-30C2-0440-AB3FFB837711}"/>
              </a:ext>
            </a:extLst>
          </p:cNvPr>
          <p:cNvPicPr>
            <a:picLocks noChangeAspect="1"/>
          </p:cNvPicPr>
          <p:nvPr/>
        </p:nvPicPr>
        <p:blipFill rotWithShape="1">
          <a:blip r:embed="rId2">
            <a:alphaModFix/>
          </a:blip>
          <a:srcRect t="10169" r="-2" b="5292"/>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677518" y="889551"/>
            <a:ext cx="9883516" cy="3258457"/>
          </a:xfrm>
        </p:spPr>
        <p:txBody>
          <a:bodyPr anchor="t">
            <a:normAutofit fontScale="90000"/>
          </a:bodyPr>
          <a:lstStyle/>
          <a:p>
            <a:r>
              <a:rPr lang="es-ES" sz="4000" dirty="0"/>
              <a:t>SISTEMAS WEB II</a:t>
            </a:r>
            <a:br>
              <a:rPr lang="es-ES" sz="4000" dirty="0"/>
            </a:br>
            <a:r>
              <a:rPr lang="es-ES" sz="4000" dirty="0"/>
              <a:t>Proyecto final</a:t>
            </a:r>
            <a:br>
              <a:rPr lang="es-ES" sz="4000" dirty="0"/>
            </a:br>
            <a:br>
              <a:rPr lang="es-ES" sz="4000" dirty="0"/>
            </a:br>
            <a:r>
              <a:rPr lang="es-ES" sz="4000" dirty="0"/>
              <a:t>API para obtención de resultados de fútbol</a:t>
            </a:r>
            <a:br>
              <a:rPr lang="es-ES" sz="4000" dirty="0"/>
            </a:br>
            <a:endParaRPr lang="es-ES" sz="4000" dirty="0"/>
          </a:p>
        </p:txBody>
      </p:sp>
      <p:sp>
        <p:nvSpPr>
          <p:cNvPr id="3" name="Subtítulo 2"/>
          <p:cNvSpPr>
            <a:spLocks noGrp="1"/>
          </p:cNvSpPr>
          <p:nvPr>
            <p:ph type="subTitle" idx="1"/>
          </p:nvPr>
        </p:nvSpPr>
        <p:spPr>
          <a:xfrm>
            <a:off x="677518" y="4152516"/>
            <a:ext cx="5981699" cy="2700837"/>
          </a:xfrm>
        </p:spPr>
        <p:txBody>
          <a:bodyPr vert="horz" lIns="91440" tIns="45720" rIns="91440" bIns="45720" rtlCol="0" anchor="t">
            <a:normAutofit/>
          </a:bodyPr>
          <a:lstStyle/>
          <a:p>
            <a:r>
              <a:rPr lang="es-ES" dirty="0">
                <a:solidFill>
                  <a:srgbClr val="FFFFFF"/>
                </a:solidFill>
              </a:rPr>
              <a:t>Ignacio Martín Peña</a:t>
            </a:r>
          </a:p>
          <a:p>
            <a:r>
              <a:rPr lang="es-ES" dirty="0">
                <a:solidFill>
                  <a:srgbClr val="FFFFFF"/>
                </a:solidFill>
              </a:rPr>
              <a:t>Miriam Jiménez Jiménez</a:t>
            </a:r>
          </a:p>
          <a:p>
            <a:r>
              <a:rPr lang="es-ES" dirty="0">
                <a:solidFill>
                  <a:srgbClr val="FFFFFF"/>
                </a:solidFill>
              </a:rPr>
              <a:t>Enrique Collado Muñoz</a:t>
            </a:r>
          </a:p>
          <a:p>
            <a:r>
              <a:rPr lang="es-ES" dirty="0">
                <a:solidFill>
                  <a:srgbClr val="FFFFFF"/>
                </a:solidFill>
              </a:rPr>
              <a:t>Gonzalo Paúl </a:t>
            </a:r>
            <a:r>
              <a:rPr lang="es-ES" dirty="0" err="1">
                <a:solidFill>
                  <a:srgbClr val="FFFFFF"/>
                </a:solidFill>
              </a:rPr>
              <a:t>Fantoni</a:t>
            </a:r>
          </a:p>
          <a:p>
            <a:r>
              <a:rPr lang="es-ES" dirty="0">
                <a:solidFill>
                  <a:srgbClr val="FFFFFF"/>
                </a:solidFill>
              </a:rPr>
              <a:t>7 de junio de 2024</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FB0FE-E718-444D-29F8-4B89BEC76B60}"/>
              </a:ext>
            </a:extLst>
          </p:cNvPr>
          <p:cNvSpPr>
            <a:spLocks noGrp="1"/>
          </p:cNvSpPr>
          <p:nvPr>
            <p:ph type="title"/>
          </p:nvPr>
        </p:nvSpPr>
        <p:spPr>
          <a:xfrm>
            <a:off x="886372" y="-195427"/>
            <a:ext cx="9493249" cy="1577975"/>
          </a:xfrm>
        </p:spPr>
        <p:txBody>
          <a:bodyPr/>
          <a:lstStyle/>
          <a:p>
            <a:r>
              <a:rPr lang="es-ES" dirty="0"/>
              <a:t>Rutas API Local</a:t>
            </a:r>
          </a:p>
        </p:txBody>
      </p:sp>
      <p:sp>
        <p:nvSpPr>
          <p:cNvPr id="3" name="Marcador de contenido 2">
            <a:extLst>
              <a:ext uri="{FF2B5EF4-FFF2-40B4-BE49-F238E27FC236}">
                <a16:creationId xmlns:a16="http://schemas.microsoft.com/office/drawing/2014/main" id="{E49B6DF3-41E4-0128-A67B-FF9E905D5AB1}"/>
              </a:ext>
            </a:extLst>
          </p:cNvPr>
          <p:cNvSpPr>
            <a:spLocks noGrp="1"/>
          </p:cNvSpPr>
          <p:nvPr>
            <p:ph idx="1"/>
          </p:nvPr>
        </p:nvSpPr>
        <p:spPr>
          <a:xfrm>
            <a:off x="886373" y="1591067"/>
            <a:ext cx="10842076" cy="4768567"/>
          </a:xfrm>
        </p:spPr>
        <p:txBody>
          <a:bodyPr vert="horz" lIns="91440" tIns="45720" rIns="91440" bIns="45720" rtlCol="0" anchor="t">
            <a:normAutofit/>
          </a:bodyPr>
          <a:lstStyle/>
          <a:p>
            <a:r>
              <a:rPr lang="es-ES" b="1" dirty="0">
                <a:ea typeface="+mn-lt"/>
                <a:cs typeface="+mn-lt"/>
              </a:rPr>
              <a:t>Rutas de Equipos:</a:t>
            </a:r>
            <a:endParaRPr lang="es-ES" dirty="0"/>
          </a:p>
          <a:p>
            <a:pPr marL="0" indent="0">
              <a:buNone/>
            </a:pPr>
            <a:r>
              <a:rPr lang="es-ES" b="1" dirty="0">
                <a:ea typeface="+mn-lt"/>
                <a:cs typeface="+mn-lt"/>
              </a:rPr>
              <a:t>GET /equipos:</a:t>
            </a:r>
            <a:r>
              <a:rPr lang="es-ES" dirty="0">
                <a:ea typeface="+mn-lt"/>
                <a:cs typeface="+mn-lt"/>
              </a:rPr>
              <a:t> Recupera todos los equipos.</a:t>
            </a:r>
          </a:p>
          <a:p>
            <a:pPr marL="0" indent="0">
              <a:buNone/>
            </a:pPr>
            <a:r>
              <a:rPr lang="es-ES" b="1" dirty="0">
                <a:ea typeface="+mn-lt"/>
                <a:cs typeface="+mn-lt"/>
              </a:rPr>
              <a:t>POST /equipos:</a:t>
            </a:r>
            <a:r>
              <a:rPr lang="es-ES" dirty="0">
                <a:ea typeface="+mn-lt"/>
                <a:cs typeface="+mn-lt"/>
              </a:rPr>
              <a:t> Crea un nuevo equipo.</a:t>
            </a:r>
            <a:endParaRPr lang="es-ES" dirty="0"/>
          </a:p>
          <a:p>
            <a:pPr marL="0" indent="0">
              <a:buNone/>
            </a:pPr>
            <a:r>
              <a:rPr lang="es-ES" b="1" dirty="0">
                <a:ea typeface="+mn-lt"/>
                <a:cs typeface="+mn-lt"/>
              </a:rPr>
              <a:t>GET /equipos/:id:</a:t>
            </a:r>
            <a:r>
              <a:rPr lang="es-ES" dirty="0">
                <a:ea typeface="+mn-lt"/>
                <a:cs typeface="+mn-lt"/>
              </a:rPr>
              <a:t> Recupera un equipo específico por su ID.</a:t>
            </a:r>
            <a:endParaRPr lang="es-ES" dirty="0"/>
          </a:p>
          <a:p>
            <a:pPr marL="0" indent="0">
              <a:buNone/>
            </a:pPr>
            <a:endParaRPr lang="es-ES" dirty="0">
              <a:ea typeface="+mn-lt"/>
              <a:cs typeface="+mn-lt"/>
            </a:endParaRPr>
          </a:p>
          <a:p>
            <a:r>
              <a:rPr lang="es-ES" b="1" dirty="0">
                <a:ea typeface="+mn-lt"/>
                <a:cs typeface="+mn-lt"/>
              </a:rPr>
              <a:t>Rutas de Partidos:</a:t>
            </a:r>
            <a:endParaRPr lang="es-ES" dirty="0"/>
          </a:p>
          <a:p>
            <a:pPr marL="0" indent="0">
              <a:buNone/>
            </a:pPr>
            <a:r>
              <a:rPr lang="es-ES" b="1">
                <a:ea typeface="+mn-lt"/>
                <a:cs typeface="+mn-lt"/>
              </a:rPr>
              <a:t>GET /partidos:</a:t>
            </a:r>
            <a:r>
              <a:rPr lang="es-ES">
                <a:ea typeface="+mn-lt"/>
                <a:cs typeface="+mn-lt"/>
              </a:rPr>
              <a:t> Recupera todos los partidos con soporte para paginación y filtrado por fechas.</a:t>
            </a:r>
            <a:endParaRPr lang="es-ES"/>
          </a:p>
          <a:p>
            <a:pPr marL="0" indent="0">
              <a:buNone/>
            </a:pPr>
            <a:r>
              <a:rPr lang="es-ES" b="1">
                <a:ea typeface="+mn-lt"/>
                <a:cs typeface="+mn-lt"/>
              </a:rPr>
              <a:t>GET /partidos/:id:</a:t>
            </a:r>
            <a:r>
              <a:rPr lang="es-ES">
                <a:ea typeface="+mn-lt"/>
                <a:cs typeface="+mn-lt"/>
              </a:rPr>
              <a:t> Recupera un partido específico por su ID.</a:t>
            </a:r>
            <a:endParaRPr lang="es-ES"/>
          </a:p>
          <a:p>
            <a:pPr marL="0" indent="0">
              <a:buNone/>
            </a:pPr>
            <a:r>
              <a:rPr lang="es-ES" b="1">
                <a:ea typeface="+mn-lt"/>
                <a:cs typeface="+mn-lt"/>
              </a:rPr>
              <a:t>POST /partidos:</a:t>
            </a:r>
            <a:r>
              <a:rPr lang="es-ES">
                <a:ea typeface="+mn-lt"/>
                <a:cs typeface="+mn-lt"/>
              </a:rPr>
              <a:t> Crea un nuevo partido.</a:t>
            </a:r>
            <a:endParaRPr lang="es-ES"/>
          </a:p>
          <a:p>
            <a:pPr marL="0" indent="0">
              <a:buNone/>
            </a:pPr>
            <a:r>
              <a:rPr lang="es-ES" b="1" dirty="0">
                <a:ea typeface="+mn-lt"/>
                <a:cs typeface="+mn-lt"/>
              </a:rPr>
              <a:t>GET /partidos/resultado:</a:t>
            </a:r>
            <a:r>
              <a:rPr lang="es-ES" dirty="0">
                <a:ea typeface="+mn-lt"/>
                <a:cs typeface="+mn-lt"/>
              </a:rPr>
              <a:t> Recupera el resultado de un partido específico.</a:t>
            </a:r>
            <a:endParaRPr lang="es-ES" dirty="0"/>
          </a:p>
          <a:p>
            <a:pPr marL="0" indent="0">
              <a:buNone/>
            </a:pPr>
            <a:r>
              <a:rPr lang="es-ES" b="1" dirty="0">
                <a:ea typeface="+mn-lt"/>
                <a:cs typeface="+mn-lt"/>
              </a:rPr>
              <a:t>PUT /partidos/resultado:</a:t>
            </a:r>
            <a:r>
              <a:rPr lang="es-ES" dirty="0">
                <a:ea typeface="+mn-lt"/>
                <a:cs typeface="+mn-lt"/>
              </a:rPr>
              <a:t> Actualiza el resultado de un partido específico.</a:t>
            </a:r>
            <a:endParaRPr lang="es-ES" dirty="0"/>
          </a:p>
          <a:p>
            <a:pPr marL="0" indent="0">
              <a:buNone/>
            </a:pPr>
            <a:endParaRPr lang="es-ES" dirty="0"/>
          </a:p>
        </p:txBody>
      </p:sp>
    </p:spTree>
    <p:extLst>
      <p:ext uri="{BB962C8B-B14F-4D97-AF65-F5344CB8AC3E}">
        <p14:creationId xmlns:p14="http://schemas.microsoft.com/office/powerpoint/2010/main" val="57571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2EE8-1126-1818-D5A8-2191D1212663}"/>
              </a:ext>
            </a:extLst>
          </p:cNvPr>
          <p:cNvSpPr>
            <a:spLocks noGrp="1"/>
          </p:cNvSpPr>
          <p:nvPr>
            <p:ph type="title"/>
          </p:nvPr>
        </p:nvSpPr>
        <p:spPr/>
        <p:txBody>
          <a:bodyPr/>
          <a:lstStyle/>
          <a:p>
            <a:r>
              <a:rPr lang="es-ES" dirty="0"/>
              <a:t>Servidor principal</a:t>
            </a:r>
          </a:p>
        </p:txBody>
      </p:sp>
      <p:sp>
        <p:nvSpPr>
          <p:cNvPr id="3" name="Marcador de contenido 2">
            <a:extLst>
              <a:ext uri="{FF2B5EF4-FFF2-40B4-BE49-F238E27FC236}">
                <a16:creationId xmlns:a16="http://schemas.microsoft.com/office/drawing/2014/main" id="{D1482909-734C-BB40-B498-84BDCE70DE93}"/>
              </a:ext>
            </a:extLst>
          </p:cNvPr>
          <p:cNvSpPr>
            <a:spLocks noGrp="1"/>
          </p:cNvSpPr>
          <p:nvPr>
            <p:ph idx="1"/>
          </p:nvPr>
        </p:nvSpPr>
        <p:spPr>
          <a:xfrm>
            <a:off x="1219200" y="2318032"/>
            <a:ext cx="9966215" cy="3813879"/>
          </a:xfrm>
        </p:spPr>
        <p:txBody>
          <a:bodyPr vert="horz" lIns="91440" tIns="45720" rIns="91440" bIns="45720" rtlCol="0" anchor="t">
            <a:normAutofit/>
          </a:bodyPr>
          <a:lstStyle/>
          <a:p>
            <a:pPr>
              <a:buNone/>
            </a:pPr>
            <a:r>
              <a:rPr lang="es-ES" b="1" dirty="0">
                <a:ea typeface="+mn-lt"/>
                <a:cs typeface="+mn-lt"/>
              </a:rPr>
              <a:t>App.js:</a:t>
            </a:r>
            <a:endParaRPr lang="es-ES" dirty="0"/>
          </a:p>
          <a:p>
            <a:pPr>
              <a:buFont typeface="Arial"/>
              <a:buChar char="•"/>
            </a:pPr>
            <a:r>
              <a:rPr lang="es-ES" dirty="0">
                <a:ea typeface="+mn-lt"/>
                <a:cs typeface="+mn-lt"/>
              </a:rPr>
              <a:t>Configura el servidor Express y conecta la aplicación a la base de datos MongoDB.</a:t>
            </a:r>
            <a:endParaRPr lang="es-ES" dirty="0"/>
          </a:p>
          <a:p>
            <a:pPr>
              <a:buFont typeface="Arial"/>
              <a:buChar char="•"/>
            </a:pPr>
            <a:r>
              <a:rPr lang="es-ES" dirty="0">
                <a:ea typeface="+mn-lt"/>
                <a:cs typeface="+mn-lt"/>
              </a:rPr>
              <a:t>Utiliza middleware para manejar CORS y analizar el cuerpo de las solicitudes en formato JSON.</a:t>
            </a:r>
            <a:endParaRPr lang="es-ES" dirty="0"/>
          </a:p>
          <a:p>
            <a:pPr>
              <a:buFont typeface="Arial"/>
              <a:buChar char="•"/>
            </a:pPr>
            <a:r>
              <a:rPr lang="es-ES" dirty="0">
                <a:ea typeface="+mn-lt"/>
                <a:cs typeface="+mn-lt"/>
              </a:rPr>
              <a:t>Define las rutas para equipos y partidos.</a:t>
            </a:r>
            <a:endParaRPr lang="es-ES" dirty="0"/>
          </a:p>
          <a:p>
            <a:pPr>
              <a:buFont typeface="Arial"/>
              <a:buChar char="•"/>
            </a:pPr>
            <a:r>
              <a:rPr lang="es-ES" dirty="0">
                <a:ea typeface="+mn-lt"/>
                <a:cs typeface="+mn-lt"/>
              </a:rPr>
              <a:t>Inicia el servidor en el puerto especificado (por defecto, el puerto 3000).</a:t>
            </a:r>
            <a:endParaRPr lang="es-ES" dirty="0"/>
          </a:p>
          <a:p>
            <a:pPr marL="0" indent="0">
              <a:buNone/>
            </a:pPr>
            <a:endParaRPr lang="es-ES" dirty="0"/>
          </a:p>
        </p:txBody>
      </p:sp>
    </p:spTree>
    <p:extLst>
      <p:ext uri="{BB962C8B-B14F-4D97-AF65-F5344CB8AC3E}">
        <p14:creationId xmlns:p14="http://schemas.microsoft.com/office/powerpoint/2010/main" val="18537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09657-45C4-E0C5-1301-B85A43EF73D7}"/>
              </a:ext>
            </a:extLst>
          </p:cNvPr>
          <p:cNvSpPr>
            <a:spLocks noGrp="1"/>
          </p:cNvSpPr>
          <p:nvPr>
            <p:ph type="title"/>
          </p:nvPr>
        </p:nvSpPr>
        <p:spPr>
          <a:xfrm>
            <a:off x="719959" y="-107841"/>
            <a:ext cx="9493249" cy="1577975"/>
          </a:xfrm>
        </p:spPr>
        <p:txBody>
          <a:bodyPr/>
          <a:lstStyle/>
          <a:p>
            <a:r>
              <a:rPr lang="es-ES" dirty="0"/>
              <a:t>API Externa</a:t>
            </a:r>
          </a:p>
        </p:txBody>
      </p:sp>
      <p:sp>
        <p:nvSpPr>
          <p:cNvPr id="3" name="Marcador de contenido 2">
            <a:extLst>
              <a:ext uri="{FF2B5EF4-FFF2-40B4-BE49-F238E27FC236}">
                <a16:creationId xmlns:a16="http://schemas.microsoft.com/office/drawing/2014/main" id="{0EF44393-919C-7298-58B9-9FE8BE1746A6}"/>
              </a:ext>
            </a:extLst>
          </p:cNvPr>
          <p:cNvSpPr>
            <a:spLocks noGrp="1"/>
          </p:cNvSpPr>
          <p:nvPr>
            <p:ph idx="1"/>
          </p:nvPr>
        </p:nvSpPr>
        <p:spPr>
          <a:xfrm>
            <a:off x="719959" y="1468447"/>
            <a:ext cx="10745732" cy="4856153"/>
          </a:xfrm>
        </p:spPr>
        <p:txBody>
          <a:bodyPr vert="horz" lIns="91440" tIns="45720" rIns="91440" bIns="45720" rtlCol="0" anchor="t">
            <a:normAutofit/>
          </a:bodyPr>
          <a:lstStyle/>
          <a:p>
            <a:r>
              <a:rPr lang="es-ES" b="1" dirty="0">
                <a:ea typeface="+mn-lt"/>
                <a:cs typeface="+mn-lt"/>
              </a:rPr>
              <a:t>Librería Axios:</a:t>
            </a:r>
            <a:r>
              <a:rPr lang="es-ES" dirty="0">
                <a:ea typeface="+mn-lt"/>
                <a:cs typeface="+mn-lt"/>
              </a:rPr>
              <a:t> Utilizamos la librería </a:t>
            </a:r>
            <a:r>
              <a:rPr lang="es-ES" dirty="0" err="1"/>
              <a:t>axios</a:t>
            </a:r>
            <a:r>
              <a:rPr lang="es-ES" dirty="0">
                <a:ea typeface="+mn-lt"/>
                <a:cs typeface="+mn-lt"/>
              </a:rPr>
              <a:t> para realizar solicitudes HTTP.</a:t>
            </a:r>
            <a:endParaRPr lang="es-ES" dirty="0"/>
          </a:p>
          <a:p>
            <a:r>
              <a:rPr lang="es-ES" b="1" dirty="0">
                <a:ea typeface="+mn-lt"/>
                <a:cs typeface="+mn-lt"/>
              </a:rPr>
              <a:t>Método GET:</a:t>
            </a:r>
            <a:r>
              <a:rPr lang="es-ES" dirty="0">
                <a:ea typeface="+mn-lt"/>
                <a:cs typeface="+mn-lt"/>
              </a:rPr>
              <a:t> Realizamos una solicitud GET a la API de API-Football.com.</a:t>
            </a:r>
            <a:endParaRPr lang="es-ES" dirty="0"/>
          </a:p>
          <a:p>
            <a:r>
              <a:rPr lang="es-ES" b="1" dirty="0">
                <a:ea typeface="+mn-lt"/>
                <a:cs typeface="+mn-lt"/>
              </a:rPr>
              <a:t>Parámetros de la Solicitud:</a:t>
            </a:r>
            <a:endParaRPr lang="es-ES" dirty="0"/>
          </a:p>
          <a:p>
            <a:pPr marL="0" indent="0">
              <a:buNone/>
            </a:pPr>
            <a:r>
              <a:rPr lang="es-ES" b="1" dirty="0">
                <a:ea typeface="+mn-lt"/>
                <a:cs typeface="+mn-lt"/>
              </a:rPr>
              <a:t>league:</a:t>
            </a:r>
            <a:r>
              <a:rPr lang="es-ES" dirty="0">
                <a:ea typeface="+mn-lt"/>
                <a:cs typeface="+mn-lt"/>
              </a:rPr>
              <a:t> Especifica la liga de la cual queremos obtener los datos. En este caso, '39' corresponde a la Premier League.</a:t>
            </a:r>
            <a:endParaRPr lang="es-ES" dirty="0"/>
          </a:p>
          <a:p>
            <a:pPr marL="0" indent="0">
              <a:buNone/>
            </a:pPr>
            <a:r>
              <a:rPr lang="es-ES" b="1" dirty="0" err="1">
                <a:ea typeface="+mn-lt"/>
                <a:cs typeface="+mn-lt"/>
              </a:rPr>
              <a:t>season</a:t>
            </a:r>
            <a:r>
              <a:rPr lang="es-ES" b="1" dirty="0">
                <a:ea typeface="+mn-lt"/>
                <a:cs typeface="+mn-lt"/>
              </a:rPr>
              <a:t>:</a:t>
            </a:r>
            <a:r>
              <a:rPr lang="es-ES" dirty="0">
                <a:ea typeface="+mn-lt"/>
                <a:cs typeface="+mn-lt"/>
              </a:rPr>
              <a:t> Especifica la temporada. Utilizamos '2023' para obtener los datos más recientes.</a:t>
            </a:r>
            <a:endParaRPr lang="es-ES" dirty="0"/>
          </a:p>
          <a:p>
            <a:r>
              <a:rPr lang="es-ES" b="1" dirty="0">
                <a:ea typeface="+mn-lt"/>
                <a:cs typeface="+mn-lt"/>
              </a:rPr>
              <a:t>Encabezados:</a:t>
            </a:r>
            <a:endParaRPr lang="es-ES" dirty="0"/>
          </a:p>
          <a:p>
            <a:pPr marL="0" indent="0">
              <a:buNone/>
            </a:pPr>
            <a:r>
              <a:rPr lang="es-ES" b="1" dirty="0">
                <a:ea typeface="+mn-lt"/>
                <a:cs typeface="+mn-lt"/>
              </a:rPr>
              <a:t>X-</a:t>
            </a:r>
            <a:r>
              <a:rPr lang="es-ES" b="1" dirty="0" err="1">
                <a:ea typeface="+mn-lt"/>
                <a:cs typeface="+mn-lt"/>
              </a:rPr>
              <a:t>RapidAPI</a:t>
            </a:r>
            <a:r>
              <a:rPr lang="es-ES" b="1" dirty="0">
                <a:ea typeface="+mn-lt"/>
                <a:cs typeface="+mn-lt"/>
              </a:rPr>
              <a:t>-Key y X-</a:t>
            </a:r>
            <a:r>
              <a:rPr lang="es-ES" b="1" dirty="0" err="1">
                <a:ea typeface="+mn-lt"/>
                <a:cs typeface="+mn-lt"/>
              </a:rPr>
              <a:t>RapidAPI</a:t>
            </a:r>
            <a:r>
              <a:rPr lang="es-ES" b="1" dirty="0">
                <a:ea typeface="+mn-lt"/>
                <a:cs typeface="+mn-lt"/>
              </a:rPr>
              <a:t>-Host</a:t>
            </a:r>
            <a:endParaRPr lang="es-ES" dirty="0"/>
          </a:p>
          <a:p>
            <a:r>
              <a:rPr lang="es-ES" b="1" dirty="0">
                <a:ea typeface="+mn-lt"/>
                <a:cs typeface="+mn-lt"/>
              </a:rPr>
              <a:t>Manejo de la Respuesta:</a:t>
            </a:r>
            <a:endParaRPr lang="es-ES" dirty="0"/>
          </a:p>
          <a:p>
            <a:pPr marL="0" indent="0">
              <a:buNone/>
            </a:pPr>
            <a:r>
              <a:rPr lang="es-ES" b="1" dirty="0" err="1">
                <a:ea typeface="+mn-lt"/>
                <a:cs typeface="+mn-lt"/>
              </a:rPr>
              <a:t>response.data.response</a:t>
            </a:r>
            <a:r>
              <a:rPr lang="es-ES" b="1" dirty="0">
                <a:ea typeface="+mn-lt"/>
                <a:cs typeface="+mn-lt"/>
              </a:rPr>
              <a:t>:</a:t>
            </a:r>
            <a:r>
              <a:rPr lang="es-ES" dirty="0">
                <a:ea typeface="+mn-lt"/>
                <a:cs typeface="+mn-lt"/>
              </a:rPr>
              <a:t> Extraemos los datos de la respuesta de la API y los enviamos de vuelta al cliente en formato JSON.</a:t>
            </a:r>
            <a:endParaRPr lang="es-ES" dirty="0"/>
          </a:p>
        </p:txBody>
      </p:sp>
    </p:spTree>
    <p:extLst>
      <p:ext uri="{BB962C8B-B14F-4D97-AF65-F5344CB8AC3E}">
        <p14:creationId xmlns:p14="http://schemas.microsoft.com/office/powerpoint/2010/main" val="404694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A735A-41B3-0722-F0C6-3642A1A4FA86}"/>
              </a:ext>
            </a:extLst>
          </p:cNvPr>
          <p:cNvSpPr>
            <a:spLocks noGrp="1"/>
          </p:cNvSpPr>
          <p:nvPr>
            <p:ph type="title"/>
          </p:nvPr>
        </p:nvSpPr>
        <p:spPr>
          <a:xfrm>
            <a:off x="1219200" y="277539"/>
            <a:ext cx="9493249" cy="1577975"/>
          </a:xfrm>
        </p:spPr>
        <p:txBody>
          <a:bodyPr/>
          <a:lstStyle/>
          <a:p>
            <a:r>
              <a:rPr lang="es-ES" dirty="0"/>
              <a:t>SCRIPT CARGA DE DATOS</a:t>
            </a:r>
          </a:p>
        </p:txBody>
      </p:sp>
      <p:sp>
        <p:nvSpPr>
          <p:cNvPr id="3" name="Marcador de contenido 2">
            <a:extLst>
              <a:ext uri="{FF2B5EF4-FFF2-40B4-BE49-F238E27FC236}">
                <a16:creationId xmlns:a16="http://schemas.microsoft.com/office/drawing/2014/main" id="{43BCE0AE-37BC-0806-DF43-61CC20A5086C}"/>
              </a:ext>
            </a:extLst>
          </p:cNvPr>
          <p:cNvSpPr>
            <a:spLocks noGrp="1"/>
          </p:cNvSpPr>
          <p:nvPr>
            <p:ph idx="1"/>
          </p:nvPr>
        </p:nvSpPr>
        <p:spPr>
          <a:xfrm>
            <a:off x="1008994" y="1941412"/>
            <a:ext cx="9913663" cy="4462016"/>
          </a:xfrm>
        </p:spPr>
        <p:txBody>
          <a:bodyPr vert="horz" lIns="91440" tIns="45720" rIns="91440" bIns="45720" rtlCol="0" anchor="t">
            <a:normAutofit/>
          </a:bodyPr>
          <a:lstStyle/>
          <a:p>
            <a:pPr marL="0" indent="0">
              <a:buNone/>
            </a:pPr>
            <a:r>
              <a:rPr lang="es-ES" dirty="0">
                <a:ea typeface="+mn-lt"/>
                <a:cs typeface="+mn-lt"/>
              </a:rPr>
              <a:t>Este script gestiona la interacción con la API para cargar equipos, partidos y máximos goleadores, además de soportar paginación y filtrado de partidos. Cuando el DOM está completamente cargado, se configuran eventos para botones de carga y cierre, así como para paginación y filtrado. </a:t>
            </a:r>
          </a:p>
          <a:p>
            <a:pPr marL="0" indent="0">
              <a:buNone/>
            </a:pPr>
            <a:r>
              <a:rPr lang="es-ES" dirty="0">
                <a:ea typeface="+mn-lt"/>
                <a:cs typeface="+mn-lt"/>
              </a:rPr>
              <a:t>Funciones:</a:t>
            </a:r>
          </a:p>
          <a:p>
            <a:pPr marL="0" indent="0">
              <a:buNone/>
            </a:pPr>
            <a:r>
              <a:rPr lang="es-ES" b="1" u="sng" err="1">
                <a:ea typeface="+mn-lt"/>
                <a:cs typeface="+mn-lt"/>
              </a:rPr>
              <a:t>loadEquipos</a:t>
            </a:r>
            <a:r>
              <a:rPr lang="es-ES" b="1" u="sng" dirty="0">
                <a:ea typeface="+mn-lt"/>
                <a:cs typeface="+mn-lt"/>
              </a:rPr>
              <a:t> </a:t>
            </a:r>
            <a:r>
              <a:rPr lang="es-ES" dirty="0">
                <a:ea typeface="+mn-lt"/>
                <a:cs typeface="+mn-lt"/>
              </a:rPr>
              <a:t>realiza una solicitud GET a </a:t>
            </a:r>
            <a:r>
              <a:rPr lang="es-ES" dirty="0"/>
              <a:t>/equipos</a:t>
            </a:r>
            <a:r>
              <a:rPr lang="es-ES" dirty="0">
                <a:ea typeface="+mn-lt"/>
                <a:cs typeface="+mn-lt"/>
              </a:rPr>
              <a:t> y actualiza la tabla de equipos. </a:t>
            </a:r>
            <a:r>
              <a:rPr lang="es-ES" b="1" u="sng" err="1"/>
              <a:t>loadPartidos</a:t>
            </a:r>
            <a:r>
              <a:rPr lang="es-ES" b="1" u="sng" dirty="0">
                <a:ea typeface="+mn-lt"/>
                <a:cs typeface="+mn-lt"/>
              </a:rPr>
              <a:t> </a:t>
            </a:r>
            <a:r>
              <a:rPr lang="es-ES" dirty="0">
                <a:ea typeface="+mn-lt"/>
                <a:cs typeface="+mn-lt"/>
              </a:rPr>
              <a:t>obtiene partidos desde </a:t>
            </a:r>
            <a:r>
              <a:rPr lang="es-ES" dirty="0"/>
              <a:t>/partidos</a:t>
            </a:r>
            <a:r>
              <a:rPr lang="es-ES" dirty="0">
                <a:ea typeface="+mn-lt"/>
                <a:cs typeface="+mn-lt"/>
              </a:rPr>
              <a:t> con parámetros de paginación y filtro, actualizando la lista de partidos y mostrando detalles al seleccionarlos. </a:t>
            </a:r>
            <a:r>
              <a:rPr lang="es-ES" b="1" u="sng" err="1"/>
              <a:t>loadTopScorers</a:t>
            </a:r>
            <a:r>
              <a:rPr lang="es-ES" b="1" u="sng" dirty="0">
                <a:ea typeface="+mn-lt"/>
                <a:cs typeface="+mn-lt"/>
              </a:rPr>
              <a:t> </a:t>
            </a:r>
            <a:r>
              <a:rPr lang="es-ES" dirty="0">
                <a:ea typeface="+mn-lt"/>
                <a:cs typeface="+mn-lt"/>
              </a:rPr>
              <a:t>carga máximos goleadores desde una API externa y actualiza la lista con fotos de los jugadores. </a:t>
            </a:r>
          </a:p>
          <a:p>
            <a:pPr marL="0" indent="0">
              <a:buNone/>
            </a:pPr>
            <a:r>
              <a:rPr lang="es-ES" dirty="0">
                <a:ea typeface="+mn-lt"/>
                <a:cs typeface="+mn-lt"/>
              </a:rPr>
              <a:t>La paginación se maneja actualizando el número de página y realizando nuevas solicitudes a la API para obtener la página correspondiente de partidos.</a:t>
            </a:r>
            <a:endParaRPr lang="es-ES" dirty="0"/>
          </a:p>
        </p:txBody>
      </p:sp>
    </p:spTree>
    <p:extLst>
      <p:ext uri="{BB962C8B-B14F-4D97-AF65-F5344CB8AC3E}">
        <p14:creationId xmlns:p14="http://schemas.microsoft.com/office/powerpoint/2010/main" val="290050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0DF9C-DA8B-58C1-9591-03F7DF1CAA1F}"/>
              </a:ext>
            </a:extLst>
          </p:cNvPr>
          <p:cNvSpPr>
            <a:spLocks noGrp="1"/>
          </p:cNvSpPr>
          <p:nvPr>
            <p:ph type="title"/>
          </p:nvPr>
        </p:nvSpPr>
        <p:spPr>
          <a:xfrm>
            <a:off x="3554896" y="2750515"/>
            <a:ext cx="5078620" cy="1354344"/>
          </a:xfrm>
        </p:spPr>
        <p:txBody>
          <a:bodyPr>
            <a:normAutofit/>
          </a:bodyPr>
          <a:lstStyle/>
          <a:p>
            <a:r>
              <a:rPr lang="es-ES" sz="7200" dirty="0"/>
              <a:t>DEMO TIME</a:t>
            </a:r>
          </a:p>
        </p:txBody>
      </p:sp>
    </p:spTree>
    <p:extLst>
      <p:ext uri="{BB962C8B-B14F-4D97-AF65-F5344CB8AC3E}">
        <p14:creationId xmlns:p14="http://schemas.microsoft.com/office/powerpoint/2010/main" val="81010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lón de fútbol en la red">
            <a:extLst>
              <a:ext uri="{FF2B5EF4-FFF2-40B4-BE49-F238E27FC236}">
                <a16:creationId xmlns:a16="http://schemas.microsoft.com/office/drawing/2014/main" id="{DBC68B7E-A11C-9353-315A-2CAB621FA8F4}"/>
              </a:ext>
            </a:extLst>
          </p:cNvPr>
          <p:cNvPicPr>
            <a:picLocks noChangeAspect="1"/>
          </p:cNvPicPr>
          <p:nvPr/>
        </p:nvPicPr>
        <p:blipFill rotWithShape="1">
          <a:blip r:embed="rId3"/>
          <a:srcRect l="16123" r="35585" b="8"/>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ítulo 1">
            <a:extLst>
              <a:ext uri="{FF2B5EF4-FFF2-40B4-BE49-F238E27FC236}">
                <a16:creationId xmlns:a16="http://schemas.microsoft.com/office/drawing/2014/main" id="{2E97C20F-7EC9-16CD-A2FF-42794C3AAA48}"/>
              </a:ext>
            </a:extLst>
          </p:cNvPr>
          <p:cNvSpPr>
            <a:spLocks noGrp="1"/>
          </p:cNvSpPr>
          <p:nvPr>
            <p:ph type="title"/>
          </p:nvPr>
        </p:nvSpPr>
        <p:spPr>
          <a:xfrm>
            <a:off x="1219201" y="725469"/>
            <a:ext cx="7143429" cy="1706583"/>
          </a:xfrm>
        </p:spPr>
        <p:txBody>
          <a:bodyPr anchor="ctr">
            <a:normAutofit/>
          </a:bodyPr>
          <a:lstStyle/>
          <a:p>
            <a:r>
              <a:rPr lang="es-ES" dirty="0"/>
              <a:t>Introducción al proyecto</a:t>
            </a:r>
          </a:p>
        </p:txBody>
      </p:sp>
      <p:sp>
        <p:nvSpPr>
          <p:cNvPr id="3" name="Marcador de contenido 2">
            <a:extLst>
              <a:ext uri="{FF2B5EF4-FFF2-40B4-BE49-F238E27FC236}">
                <a16:creationId xmlns:a16="http://schemas.microsoft.com/office/drawing/2014/main" id="{AA9B2C29-C330-7916-76C5-DA8FB21CAD74}"/>
              </a:ext>
            </a:extLst>
          </p:cNvPr>
          <p:cNvSpPr>
            <a:spLocks noGrp="1"/>
          </p:cNvSpPr>
          <p:nvPr>
            <p:ph idx="1"/>
          </p:nvPr>
        </p:nvSpPr>
        <p:spPr>
          <a:xfrm>
            <a:off x="607107" y="2286575"/>
            <a:ext cx="6279028" cy="4072144"/>
          </a:xfrm>
        </p:spPr>
        <p:txBody>
          <a:bodyPr vert="horz" lIns="91440" tIns="45720" rIns="91440" bIns="45720" rtlCol="0" anchor="ctr">
            <a:normAutofit fontScale="92500"/>
          </a:bodyPr>
          <a:lstStyle/>
          <a:p>
            <a:r>
              <a:rPr lang="es-ES" sz="2000" dirty="0"/>
              <a:t>Objetivos del proyecto:</a:t>
            </a:r>
          </a:p>
          <a:p>
            <a:pPr marL="0" indent="0">
              <a:buNone/>
            </a:pPr>
            <a:endParaRPr lang="es-ES" sz="2000" dirty="0"/>
          </a:p>
          <a:p>
            <a:pPr lvl="1">
              <a:buFont typeface="Courier New" panose="020B0604020202020204" pitchFamily="34" charset="0"/>
              <a:buChar char="o"/>
            </a:pPr>
            <a:r>
              <a:rPr lang="es-ES" sz="2000" dirty="0"/>
              <a:t>Desarrollar una API </a:t>
            </a:r>
            <a:r>
              <a:rPr lang="es-ES" sz="2000" err="1"/>
              <a:t>RESTful</a:t>
            </a:r>
            <a:r>
              <a:rPr lang="es-ES" sz="2000" dirty="0"/>
              <a:t> que permita interactuar con los resultados históricos de la competición La Liga.</a:t>
            </a:r>
          </a:p>
          <a:p>
            <a:pPr lvl="1">
              <a:buFont typeface="Courier New" panose="020B0604020202020204" pitchFamily="34" charset="0"/>
              <a:buChar char="o"/>
            </a:pPr>
            <a:r>
              <a:rPr lang="es-ES" sz="2000" dirty="0"/>
              <a:t>Añadir conectividad a una API externa con los máximos goleadores de otra competición futbolística (Premier League).</a:t>
            </a:r>
          </a:p>
          <a:p>
            <a:pPr lvl="1">
              <a:buFont typeface="Courier New" panose="020B0604020202020204" pitchFamily="34" charset="0"/>
              <a:buChar char="o"/>
            </a:pPr>
            <a:r>
              <a:rPr lang="es-ES" sz="2000" dirty="0"/>
              <a:t>Crear una interfaz simple de cara al usuario final.</a:t>
            </a:r>
          </a:p>
        </p:txBody>
      </p:sp>
    </p:spTree>
    <p:extLst>
      <p:ext uri="{BB962C8B-B14F-4D97-AF65-F5344CB8AC3E}">
        <p14:creationId xmlns:p14="http://schemas.microsoft.com/office/powerpoint/2010/main" val="346175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4C8DF-DEFC-AC34-3895-B7C41B47D6A9}"/>
              </a:ext>
            </a:extLst>
          </p:cNvPr>
          <p:cNvSpPr>
            <a:spLocks noGrp="1"/>
          </p:cNvSpPr>
          <p:nvPr>
            <p:ph type="title"/>
          </p:nvPr>
        </p:nvSpPr>
        <p:spPr/>
        <p:txBody>
          <a:bodyPr/>
          <a:lstStyle/>
          <a:p>
            <a:r>
              <a:rPr lang="es-ES" dirty="0"/>
              <a:t>Características principales</a:t>
            </a:r>
          </a:p>
        </p:txBody>
      </p:sp>
      <p:sp>
        <p:nvSpPr>
          <p:cNvPr id="7" name="Marcador de contenido 6">
            <a:extLst>
              <a:ext uri="{FF2B5EF4-FFF2-40B4-BE49-F238E27FC236}">
                <a16:creationId xmlns:a16="http://schemas.microsoft.com/office/drawing/2014/main" id="{3C7D3328-6F3C-BD72-7CFF-42A4B3DD5729}"/>
              </a:ext>
            </a:extLst>
          </p:cNvPr>
          <p:cNvSpPr>
            <a:spLocks noGrp="1"/>
          </p:cNvSpPr>
          <p:nvPr>
            <p:ph idx="1"/>
          </p:nvPr>
        </p:nvSpPr>
        <p:spPr/>
        <p:txBody>
          <a:bodyPr vert="horz" lIns="91440" tIns="45720" rIns="91440" bIns="45720" rtlCol="0" anchor="t">
            <a:normAutofit/>
          </a:bodyPr>
          <a:lstStyle/>
          <a:p>
            <a:pPr marL="0" indent="0">
              <a:buNone/>
            </a:pPr>
            <a:r>
              <a:rPr lang="es-ES" dirty="0"/>
              <a:t>BASE DE DATOS(MongoDB): futbol</a:t>
            </a:r>
          </a:p>
          <a:p>
            <a:pPr marL="0" indent="0">
              <a:buNone/>
            </a:pPr>
            <a:r>
              <a:rPr lang="es-ES" dirty="0"/>
              <a:t>Colecciones(futbol): partidos, jugadores, equipos</a:t>
            </a:r>
          </a:p>
          <a:p>
            <a:pPr marL="0" indent="0">
              <a:buNone/>
            </a:pPr>
            <a:endParaRPr lang="es-ES" dirty="0"/>
          </a:p>
          <a:p>
            <a:pPr marL="0" indent="0">
              <a:buNone/>
            </a:pPr>
            <a:r>
              <a:rPr lang="es-ES" dirty="0"/>
              <a:t>API </a:t>
            </a:r>
            <a:r>
              <a:rPr lang="es-ES" dirty="0" err="1"/>
              <a:t>RESTful</a:t>
            </a:r>
            <a:r>
              <a:rPr lang="es-ES" dirty="0"/>
              <a:t>:</a:t>
            </a:r>
          </a:p>
          <a:p>
            <a:pPr marL="285750" indent="-285750">
              <a:buFont typeface="Calibri" panose="020B0604020202020204" pitchFamily="34" charset="0"/>
              <a:buChar char="-"/>
            </a:pPr>
            <a:r>
              <a:rPr lang="es-ES" dirty="0"/>
              <a:t>Operaciones CRUD sobre partidos y equipos (soporte JSON y XML)</a:t>
            </a:r>
          </a:p>
          <a:p>
            <a:pPr marL="285750" indent="-285750">
              <a:buFont typeface="Calibri" panose="020B0604020202020204" pitchFamily="34" charset="0"/>
              <a:buChar char="-"/>
            </a:pPr>
            <a:r>
              <a:rPr lang="es-ES" dirty="0"/>
              <a:t>Paginación y filtrado de datos en las consultas de partidos</a:t>
            </a:r>
          </a:p>
          <a:p>
            <a:pPr marL="0" indent="0">
              <a:buNone/>
            </a:pPr>
            <a:endParaRPr lang="es-ES" dirty="0"/>
          </a:p>
          <a:p>
            <a:pPr marL="0" indent="0">
              <a:buNone/>
            </a:pPr>
            <a:r>
              <a:rPr lang="es-ES" dirty="0"/>
              <a:t>Integración con la API externa(proveedor): API-FOOTBALL.com</a:t>
            </a:r>
          </a:p>
          <a:p>
            <a:pPr marL="0" indent="0">
              <a:buNone/>
            </a:pPr>
            <a:endParaRPr lang="es-ES" dirty="0"/>
          </a:p>
        </p:txBody>
      </p:sp>
    </p:spTree>
    <p:extLst>
      <p:ext uri="{BB962C8B-B14F-4D97-AF65-F5344CB8AC3E}">
        <p14:creationId xmlns:p14="http://schemas.microsoft.com/office/powerpoint/2010/main" val="27751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8F73F-719A-1626-04BE-11C9A31B69B6}"/>
              </a:ext>
            </a:extLst>
          </p:cNvPr>
          <p:cNvSpPr>
            <a:spLocks noGrp="1"/>
          </p:cNvSpPr>
          <p:nvPr>
            <p:ph type="title"/>
          </p:nvPr>
        </p:nvSpPr>
        <p:spPr/>
        <p:txBody>
          <a:bodyPr/>
          <a:lstStyle/>
          <a:p>
            <a:r>
              <a:rPr lang="es-ES" dirty="0"/>
              <a:t>Tecnologías utilizadas</a:t>
            </a:r>
          </a:p>
        </p:txBody>
      </p:sp>
      <p:sp>
        <p:nvSpPr>
          <p:cNvPr id="3" name="Marcador de contenido 2">
            <a:extLst>
              <a:ext uri="{FF2B5EF4-FFF2-40B4-BE49-F238E27FC236}">
                <a16:creationId xmlns:a16="http://schemas.microsoft.com/office/drawing/2014/main" id="{F38E7918-7482-056F-7EE8-13E399ED3845}"/>
              </a:ext>
            </a:extLst>
          </p:cNvPr>
          <p:cNvSpPr>
            <a:spLocks noGrp="1"/>
          </p:cNvSpPr>
          <p:nvPr>
            <p:ph sz="half" idx="1"/>
          </p:nvPr>
        </p:nvSpPr>
        <p:spPr/>
        <p:txBody>
          <a:bodyPr vert="horz" lIns="91440" tIns="45720" rIns="91440" bIns="45720" rtlCol="0" anchor="t">
            <a:normAutofit/>
          </a:bodyPr>
          <a:lstStyle/>
          <a:p>
            <a:r>
              <a:rPr lang="es-ES" dirty="0">
                <a:solidFill>
                  <a:srgbClr val="FFFF00"/>
                </a:solidFill>
              </a:rPr>
              <a:t>BACKEND</a:t>
            </a:r>
          </a:p>
          <a:p>
            <a:endParaRPr lang="es-ES" dirty="0"/>
          </a:p>
          <a:p>
            <a:pPr marL="0" indent="0">
              <a:buNone/>
            </a:pPr>
            <a:r>
              <a:rPr lang="es-ES" dirty="0"/>
              <a:t>NODE.JS</a:t>
            </a:r>
          </a:p>
          <a:p>
            <a:pPr marL="0" indent="0">
              <a:buNone/>
            </a:pPr>
            <a:endParaRPr lang="es-ES" dirty="0"/>
          </a:p>
          <a:p>
            <a:pPr marL="0" indent="0">
              <a:buNone/>
            </a:pPr>
            <a:r>
              <a:rPr lang="es-ES" dirty="0"/>
              <a:t>EXPRESS.JS</a:t>
            </a:r>
          </a:p>
          <a:p>
            <a:pPr marL="0" indent="0">
              <a:buNone/>
            </a:pPr>
            <a:endParaRPr lang="es-ES" dirty="0"/>
          </a:p>
          <a:p>
            <a:pPr marL="0" indent="0">
              <a:buNone/>
            </a:pPr>
            <a:r>
              <a:rPr lang="es-ES" dirty="0"/>
              <a:t>MONGOOSE PARA LA INTERACCIÓN CON MONGODB</a:t>
            </a:r>
          </a:p>
        </p:txBody>
      </p:sp>
      <p:sp>
        <p:nvSpPr>
          <p:cNvPr id="4" name="Marcador de contenido 3">
            <a:extLst>
              <a:ext uri="{FF2B5EF4-FFF2-40B4-BE49-F238E27FC236}">
                <a16:creationId xmlns:a16="http://schemas.microsoft.com/office/drawing/2014/main" id="{5F6510B5-2122-5C80-E70C-F5DD654CC966}"/>
              </a:ext>
            </a:extLst>
          </p:cNvPr>
          <p:cNvSpPr>
            <a:spLocks noGrp="1"/>
          </p:cNvSpPr>
          <p:nvPr>
            <p:ph sz="half" idx="2"/>
          </p:nvPr>
        </p:nvSpPr>
        <p:spPr/>
        <p:txBody>
          <a:bodyPr vert="horz" lIns="91440" tIns="45720" rIns="91440" bIns="45720" rtlCol="0" anchor="t">
            <a:normAutofit/>
          </a:bodyPr>
          <a:lstStyle/>
          <a:p>
            <a:r>
              <a:rPr lang="es-ES" dirty="0">
                <a:solidFill>
                  <a:srgbClr val="FFFF00"/>
                </a:solidFill>
              </a:rPr>
              <a:t>BASE DE DATOS</a:t>
            </a:r>
          </a:p>
          <a:p>
            <a:endParaRPr lang="es-ES" dirty="0"/>
          </a:p>
          <a:p>
            <a:pPr marL="0" indent="0">
              <a:buNone/>
            </a:pPr>
            <a:r>
              <a:rPr lang="es-ES" dirty="0"/>
              <a:t>MONGODB</a:t>
            </a:r>
          </a:p>
        </p:txBody>
      </p:sp>
    </p:spTree>
    <p:extLst>
      <p:ext uri="{BB962C8B-B14F-4D97-AF65-F5344CB8AC3E}">
        <p14:creationId xmlns:p14="http://schemas.microsoft.com/office/powerpoint/2010/main" val="308737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AAD7F-EC11-16FD-CFAB-01BA1D3363A2}"/>
              </a:ext>
            </a:extLst>
          </p:cNvPr>
          <p:cNvSpPr>
            <a:spLocks noGrp="1"/>
          </p:cNvSpPr>
          <p:nvPr>
            <p:ph type="title"/>
          </p:nvPr>
        </p:nvSpPr>
        <p:spPr/>
        <p:txBody>
          <a:bodyPr/>
          <a:lstStyle/>
          <a:p>
            <a:r>
              <a:rPr lang="es-ES" dirty="0"/>
              <a:t>Arquitectura de la API</a:t>
            </a:r>
          </a:p>
        </p:txBody>
      </p:sp>
      <p:sp>
        <p:nvSpPr>
          <p:cNvPr id="3" name="Marcador de contenido 2">
            <a:extLst>
              <a:ext uri="{FF2B5EF4-FFF2-40B4-BE49-F238E27FC236}">
                <a16:creationId xmlns:a16="http://schemas.microsoft.com/office/drawing/2014/main" id="{7BDACC36-7451-6BCE-F640-CFA7CD80B10D}"/>
              </a:ext>
            </a:extLst>
          </p:cNvPr>
          <p:cNvSpPr>
            <a:spLocks noGrp="1"/>
          </p:cNvSpPr>
          <p:nvPr>
            <p:ph idx="1"/>
          </p:nvPr>
        </p:nvSpPr>
        <p:spPr/>
        <p:txBody>
          <a:bodyPr vert="horz" lIns="91440" tIns="45720" rIns="91440" bIns="45720" rtlCol="0" anchor="t">
            <a:normAutofit/>
          </a:bodyPr>
          <a:lstStyle/>
          <a:p>
            <a:pPr>
              <a:buAutoNum type="arabicPeriod"/>
            </a:pPr>
            <a:r>
              <a:rPr lang="es-ES" sz="2000" dirty="0"/>
              <a:t>Front: HTML, CSS, JavaScript</a:t>
            </a:r>
          </a:p>
          <a:p>
            <a:pPr>
              <a:buAutoNum type="arabicPeriod"/>
            </a:pPr>
            <a:r>
              <a:rPr lang="es-ES" sz="2000" err="1"/>
              <a:t>Fetch</a:t>
            </a:r>
            <a:r>
              <a:rPr lang="es-ES" sz="2000" dirty="0"/>
              <a:t> API: solicitud HTTP a la API para obtener y mostrar datos</a:t>
            </a:r>
          </a:p>
          <a:p>
            <a:pPr>
              <a:buAutoNum type="arabicPeriod"/>
            </a:pPr>
            <a:r>
              <a:rPr lang="es-ES" sz="2000" dirty="0" err="1"/>
              <a:t>Backend</a:t>
            </a:r>
            <a:r>
              <a:rPr lang="es-ES" sz="2000" dirty="0"/>
              <a:t>: maneja las solicitudes HTTP, define rutas para las operaciones CRUD</a:t>
            </a:r>
          </a:p>
          <a:p>
            <a:pPr>
              <a:buAutoNum type="arabicPeriod"/>
            </a:pPr>
            <a:r>
              <a:rPr lang="es-ES" sz="2000" dirty="0"/>
              <a:t>Carga de datos:</a:t>
            </a:r>
          </a:p>
          <a:p>
            <a:pPr lvl="1">
              <a:buFont typeface="Consolas" panose="020B0604020202020204" pitchFamily="34" charset="0"/>
              <a:buChar char="+"/>
            </a:pPr>
            <a:r>
              <a:rPr lang="es-ES" sz="2000" dirty="0"/>
              <a:t>PARTIDOS -&gt; CSV -&gt; Script de carga -&gt; MongoDB</a:t>
            </a:r>
          </a:p>
          <a:p>
            <a:pPr lvl="1">
              <a:buFont typeface="Consolas" panose="020B0604020202020204" pitchFamily="34" charset="0"/>
              <a:buChar char="+"/>
            </a:pPr>
            <a:r>
              <a:rPr lang="es-ES" sz="2000" dirty="0"/>
              <a:t>EQUIPOS-&gt; JSON -&gt; Script de carga -&gt; MongoDB</a:t>
            </a:r>
          </a:p>
          <a:p>
            <a:pPr lvl="1">
              <a:buFont typeface="Consolas" panose="020B0604020202020204" pitchFamily="34" charset="0"/>
              <a:buChar char="+"/>
            </a:pPr>
            <a:r>
              <a:rPr lang="es-ES" sz="2000" dirty="0"/>
              <a:t>JUGADORES-&gt; CSV -&gt; Script de carga -&gt; MongoDB</a:t>
            </a:r>
          </a:p>
        </p:txBody>
      </p:sp>
    </p:spTree>
    <p:extLst>
      <p:ext uri="{BB962C8B-B14F-4D97-AF65-F5344CB8AC3E}">
        <p14:creationId xmlns:p14="http://schemas.microsoft.com/office/powerpoint/2010/main" val="145493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0AD87-D760-4B6E-BA85-2975F953A320}"/>
              </a:ext>
            </a:extLst>
          </p:cNvPr>
          <p:cNvSpPr>
            <a:spLocks noGrp="1"/>
          </p:cNvSpPr>
          <p:nvPr>
            <p:ph type="title"/>
          </p:nvPr>
        </p:nvSpPr>
        <p:spPr/>
        <p:txBody>
          <a:bodyPr/>
          <a:lstStyle/>
          <a:p>
            <a:r>
              <a:rPr lang="es-ES" dirty="0"/>
              <a:t>FLUJO DE TRABAJO</a:t>
            </a:r>
          </a:p>
        </p:txBody>
      </p:sp>
      <p:sp>
        <p:nvSpPr>
          <p:cNvPr id="3" name="Marcador de contenido 2">
            <a:extLst>
              <a:ext uri="{FF2B5EF4-FFF2-40B4-BE49-F238E27FC236}">
                <a16:creationId xmlns:a16="http://schemas.microsoft.com/office/drawing/2014/main" id="{09560322-6A43-0FF5-B032-29F3654A11A6}"/>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s-ES" sz="2000" dirty="0"/>
              <a:t>Cliente (</a:t>
            </a:r>
            <a:r>
              <a:rPr lang="es-ES" sz="2000" dirty="0" err="1"/>
              <a:t>Frontend</a:t>
            </a:r>
            <a:r>
              <a:rPr lang="es-ES" sz="2000" dirty="0"/>
              <a:t>): solicita datos a través de botones y formularios</a:t>
            </a:r>
          </a:p>
          <a:p>
            <a:pPr marL="342900" indent="-342900">
              <a:buAutoNum type="arabicPeriod"/>
            </a:pPr>
            <a:r>
              <a:rPr lang="es-ES" sz="2000" dirty="0"/>
              <a:t>Servidor (</a:t>
            </a:r>
            <a:r>
              <a:rPr lang="es-ES" sz="2000" dirty="0" err="1"/>
              <a:t>Backend</a:t>
            </a:r>
            <a:r>
              <a:rPr lang="es-ES" sz="2000" dirty="0"/>
              <a:t>): recibe las solicitudes, las procesa y realiza operaciones CRUD en MongoDB</a:t>
            </a:r>
          </a:p>
          <a:p>
            <a:pPr marL="342900" indent="-342900">
              <a:buAutoNum type="arabicPeriod"/>
            </a:pPr>
            <a:r>
              <a:rPr lang="es-ES" sz="2000" dirty="0"/>
              <a:t>MongoDB almacena y recupera los datos según solicitudes</a:t>
            </a:r>
          </a:p>
          <a:p>
            <a:pPr marL="342900" indent="-342900">
              <a:buAutoNum type="arabicPeriod"/>
            </a:pPr>
            <a:r>
              <a:rPr lang="es-ES" sz="2000" dirty="0"/>
              <a:t>API externa proporciona los datos adicionales</a:t>
            </a:r>
          </a:p>
          <a:p>
            <a:pPr marL="342900" indent="-342900">
              <a:buAutoNum type="arabicPeriod"/>
            </a:pPr>
            <a:r>
              <a:rPr lang="es-ES" sz="2000" dirty="0"/>
              <a:t>Cliente muestra los datos en tablas, listas y detalles</a:t>
            </a:r>
          </a:p>
        </p:txBody>
      </p:sp>
    </p:spTree>
    <p:extLst>
      <p:ext uri="{BB962C8B-B14F-4D97-AF65-F5344CB8AC3E}">
        <p14:creationId xmlns:p14="http://schemas.microsoft.com/office/powerpoint/2010/main" val="281712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CDD1E-9F1B-0522-A7DB-697EF66CD1E2}"/>
              </a:ext>
            </a:extLst>
          </p:cNvPr>
          <p:cNvSpPr>
            <a:spLocks noGrp="1"/>
          </p:cNvSpPr>
          <p:nvPr>
            <p:ph type="title"/>
          </p:nvPr>
        </p:nvSpPr>
        <p:spPr/>
        <p:txBody>
          <a:bodyPr/>
          <a:lstStyle/>
          <a:p>
            <a:r>
              <a:rPr lang="es-ES" dirty="0"/>
              <a:t>RUTAS DE LA API - MONGOOSE</a:t>
            </a:r>
          </a:p>
        </p:txBody>
      </p:sp>
      <p:pic>
        <p:nvPicPr>
          <p:cNvPr id="4" name="Imagen 3" descr="Mastering Mongoose for MongoDB and Nodejs">
            <a:extLst>
              <a:ext uri="{FF2B5EF4-FFF2-40B4-BE49-F238E27FC236}">
                <a16:creationId xmlns:a16="http://schemas.microsoft.com/office/drawing/2014/main" id="{C171995B-0C24-785E-69F4-322E4408C64E}"/>
              </a:ext>
            </a:extLst>
          </p:cNvPr>
          <p:cNvPicPr>
            <a:picLocks noChangeAspect="1"/>
          </p:cNvPicPr>
          <p:nvPr/>
        </p:nvPicPr>
        <p:blipFill>
          <a:blip r:embed="rId2"/>
          <a:stretch>
            <a:fillRect/>
          </a:stretch>
        </p:blipFill>
        <p:spPr>
          <a:xfrm>
            <a:off x="2485592" y="2187255"/>
            <a:ext cx="6956618" cy="3933369"/>
          </a:xfrm>
          <a:prstGeom prst="rect">
            <a:avLst/>
          </a:prstGeom>
        </p:spPr>
      </p:pic>
    </p:spTree>
    <p:extLst>
      <p:ext uri="{BB962C8B-B14F-4D97-AF65-F5344CB8AC3E}">
        <p14:creationId xmlns:p14="http://schemas.microsoft.com/office/powerpoint/2010/main" val="85790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1518B-4174-A4AB-F656-D7A0E4330EEA}"/>
              </a:ext>
            </a:extLst>
          </p:cNvPr>
          <p:cNvSpPr>
            <a:spLocks noGrp="1"/>
          </p:cNvSpPr>
          <p:nvPr>
            <p:ph type="title"/>
          </p:nvPr>
        </p:nvSpPr>
        <p:spPr/>
        <p:txBody>
          <a:bodyPr/>
          <a:lstStyle/>
          <a:p>
            <a:r>
              <a:rPr lang="es-ES" dirty="0"/>
              <a:t>Controladores - EQUIPO</a:t>
            </a:r>
          </a:p>
        </p:txBody>
      </p:sp>
      <p:sp>
        <p:nvSpPr>
          <p:cNvPr id="5" name="Marcador de contenido 2">
            <a:extLst>
              <a:ext uri="{FF2B5EF4-FFF2-40B4-BE49-F238E27FC236}">
                <a16:creationId xmlns:a16="http://schemas.microsoft.com/office/drawing/2014/main" id="{5E6A2614-4986-BAE0-B8FB-FB0CA48FF994}"/>
              </a:ext>
            </a:extLst>
          </p:cNvPr>
          <p:cNvSpPr txBox="1">
            <a:spLocks/>
          </p:cNvSpPr>
          <p:nvPr/>
        </p:nvSpPr>
        <p:spPr>
          <a:xfrm>
            <a:off x="1222703" y="2339053"/>
            <a:ext cx="9493250" cy="400656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ea typeface="+mn-lt"/>
                <a:cs typeface="+mn-lt"/>
              </a:rPr>
              <a:t>Equipo </a:t>
            </a:r>
            <a:r>
              <a:rPr lang="es-ES" b="1" dirty="0" err="1">
                <a:ea typeface="+mn-lt"/>
                <a:cs typeface="+mn-lt"/>
              </a:rPr>
              <a:t>Controller</a:t>
            </a:r>
            <a:r>
              <a:rPr lang="es-ES" b="1" dirty="0">
                <a:ea typeface="+mn-lt"/>
                <a:cs typeface="+mn-lt"/>
              </a:rPr>
              <a:t>:</a:t>
            </a:r>
            <a:endParaRPr lang="es-ES" dirty="0"/>
          </a:p>
          <a:p>
            <a:pPr>
              <a:buFont typeface="Arial"/>
              <a:buChar char="•"/>
            </a:pPr>
            <a:r>
              <a:rPr lang="es-ES" b="1" dirty="0" err="1">
                <a:ea typeface="+mn-lt"/>
                <a:cs typeface="+mn-lt"/>
              </a:rPr>
              <a:t>createEquipo</a:t>
            </a:r>
            <a:r>
              <a:rPr lang="es-ES" b="1" dirty="0">
                <a:ea typeface="+mn-lt"/>
                <a:cs typeface="+mn-lt"/>
              </a:rPr>
              <a:t>:</a:t>
            </a:r>
            <a:r>
              <a:rPr lang="es-ES" dirty="0">
                <a:ea typeface="+mn-lt"/>
                <a:cs typeface="+mn-lt"/>
              </a:rPr>
              <a:t> Este controlador maneja la creación de un nuevo equipo en la base de datos. Verifica que el nombre y el estadio sean proporcionados antes de guardar el nuevo equipo. Si alguno de estos campos falta, devuelve un error de solicitud incorrecta.</a:t>
            </a:r>
            <a:endParaRPr lang="es-ES" dirty="0"/>
          </a:p>
          <a:p>
            <a:pPr>
              <a:buFont typeface="Arial"/>
              <a:buChar char="•"/>
            </a:pPr>
            <a:r>
              <a:rPr lang="es-ES" b="1" err="1">
                <a:ea typeface="+mn-lt"/>
                <a:cs typeface="+mn-lt"/>
              </a:rPr>
              <a:t>getAllEquipos</a:t>
            </a:r>
            <a:r>
              <a:rPr lang="es-ES" b="1">
                <a:ea typeface="+mn-lt"/>
                <a:cs typeface="+mn-lt"/>
              </a:rPr>
              <a:t>:</a:t>
            </a:r>
            <a:r>
              <a:rPr lang="es-ES">
                <a:ea typeface="+mn-lt"/>
                <a:cs typeface="+mn-lt"/>
              </a:rPr>
              <a:t> Este controlador recupera todos los equipos de la base de datos y los devuelve en formato JSON. Si ocurre un error durante la consulta, se devuelve un error de servidor interno.</a:t>
            </a:r>
            <a:endParaRPr lang="es-ES"/>
          </a:p>
          <a:p>
            <a:pPr>
              <a:buFont typeface="Arial"/>
              <a:buChar char="•"/>
            </a:pPr>
            <a:r>
              <a:rPr lang="es-ES" b="1" err="1">
                <a:ea typeface="+mn-lt"/>
                <a:cs typeface="+mn-lt"/>
              </a:rPr>
              <a:t>getEquipoById</a:t>
            </a:r>
            <a:r>
              <a:rPr lang="es-ES" b="1">
                <a:ea typeface="+mn-lt"/>
                <a:cs typeface="+mn-lt"/>
              </a:rPr>
              <a:t>:</a:t>
            </a:r>
            <a:r>
              <a:rPr lang="es-ES">
                <a:ea typeface="+mn-lt"/>
                <a:cs typeface="+mn-lt"/>
              </a:rPr>
              <a:t> Este controlador recupera un equipo específico utilizando su ID. Si el equipo no se encuentra, devuelve un error de no encontrado.</a:t>
            </a:r>
            <a:endParaRPr lang="es-ES"/>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401483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574DC-7F73-FF3B-D5DB-4C2D90E24A27}"/>
              </a:ext>
            </a:extLst>
          </p:cNvPr>
          <p:cNvSpPr>
            <a:spLocks noGrp="1"/>
          </p:cNvSpPr>
          <p:nvPr>
            <p:ph type="title"/>
          </p:nvPr>
        </p:nvSpPr>
        <p:spPr>
          <a:xfrm>
            <a:off x="860097" y="-81565"/>
            <a:ext cx="9493249" cy="1577975"/>
          </a:xfrm>
        </p:spPr>
        <p:txBody>
          <a:bodyPr/>
          <a:lstStyle/>
          <a:p>
            <a:r>
              <a:rPr lang="es-ES" dirty="0"/>
              <a:t>Controlador - PARTIDOS</a:t>
            </a:r>
          </a:p>
        </p:txBody>
      </p:sp>
      <p:sp>
        <p:nvSpPr>
          <p:cNvPr id="3" name="Marcador de contenido 2">
            <a:extLst>
              <a:ext uri="{FF2B5EF4-FFF2-40B4-BE49-F238E27FC236}">
                <a16:creationId xmlns:a16="http://schemas.microsoft.com/office/drawing/2014/main" id="{A39BCF63-9824-8E54-529F-66D318425D29}"/>
              </a:ext>
            </a:extLst>
          </p:cNvPr>
          <p:cNvSpPr>
            <a:spLocks noGrp="1"/>
          </p:cNvSpPr>
          <p:nvPr>
            <p:ph idx="1"/>
          </p:nvPr>
        </p:nvSpPr>
        <p:spPr>
          <a:xfrm>
            <a:off x="863048" y="1953598"/>
            <a:ext cx="10379488" cy="4644328"/>
          </a:xfrm>
        </p:spPr>
        <p:txBody>
          <a:bodyPr vert="horz" lIns="91440" tIns="45720" rIns="91440" bIns="45720" rtlCol="0" anchor="t">
            <a:normAutofit fontScale="92500"/>
          </a:bodyPr>
          <a:lstStyle/>
          <a:p>
            <a:pPr marL="0" indent="0">
              <a:buNone/>
            </a:pPr>
            <a:r>
              <a:rPr lang="es-ES" b="1" dirty="0">
                <a:ea typeface="+mn-lt"/>
                <a:cs typeface="+mn-lt"/>
              </a:rPr>
              <a:t>Partido </a:t>
            </a:r>
            <a:r>
              <a:rPr lang="es-ES" b="1" err="1">
                <a:ea typeface="+mn-lt"/>
                <a:cs typeface="+mn-lt"/>
              </a:rPr>
              <a:t>Controller</a:t>
            </a:r>
            <a:r>
              <a:rPr lang="es-ES" b="1" dirty="0">
                <a:ea typeface="+mn-lt"/>
                <a:cs typeface="+mn-lt"/>
              </a:rPr>
              <a:t>:</a:t>
            </a:r>
            <a:endParaRPr lang="es-ES" dirty="0"/>
          </a:p>
          <a:p>
            <a:r>
              <a:rPr lang="es-ES" b="1" dirty="0" err="1">
                <a:ea typeface="+mn-lt"/>
                <a:cs typeface="+mn-lt"/>
              </a:rPr>
              <a:t>getAllPartidos</a:t>
            </a:r>
            <a:r>
              <a:rPr lang="es-ES" b="1" dirty="0">
                <a:ea typeface="+mn-lt"/>
                <a:cs typeface="+mn-lt"/>
              </a:rPr>
              <a:t>:</a:t>
            </a:r>
            <a:r>
              <a:rPr lang="es-ES" dirty="0">
                <a:ea typeface="+mn-lt"/>
                <a:cs typeface="+mn-lt"/>
              </a:rPr>
              <a:t> Este controlador maneja la recuperación de todos los partidos, con soporte para paginación y filtrado por fechas. Permite especificar una página y un límite de resultados por página. También puede filtrar los partidos entre dos fechas específicas.</a:t>
            </a:r>
            <a:endParaRPr lang="es-ES" dirty="0"/>
          </a:p>
          <a:p>
            <a:r>
              <a:rPr lang="es-ES" b="1" dirty="0" err="1">
                <a:ea typeface="+mn-lt"/>
                <a:cs typeface="+mn-lt"/>
              </a:rPr>
              <a:t>getPartidoById</a:t>
            </a:r>
            <a:r>
              <a:rPr lang="es-ES" b="1" dirty="0">
                <a:ea typeface="+mn-lt"/>
                <a:cs typeface="+mn-lt"/>
              </a:rPr>
              <a:t>:</a:t>
            </a:r>
            <a:r>
              <a:rPr lang="es-ES" dirty="0">
                <a:ea typeface="+mn-lt"/>
                <a:cs typeface="+mn-lt"/>
              </a:rPr>
              <a:t> Este controlador busca un partido específico por su ID. Si no se encuentra el partido, devuelve un error de no encontrado.</a:t>
            </a:r>
            <a:endParaRPr lang="es-ES" dirty="0"/>
          </a:p>
          <a:p>
            <a:r>
              <a:rPr lang="es-ES" b="1" dirty="0" err="1">
                <a:ea typeface="+mn-lt"/>
                <a:cs typeface="+mn-lt"/>
              </a:rPr>
              <a:t>createPartido</a:t>
            </a:r>
            <a:r>
              <a:rPr lang="es-ES" b="1" dirty="0">
                <a:ea typeface="+mn-lt"/>
                <a:cs typeface="+mn-lt"/>
              </a:rPr>
              <a:t>:</a:t>
            </a:r>
            <a:r>
              <a:rPr lang="es-ES" dirty="0">
                <a:ea typeface="+mn-lt"/>
                <a:cs typeface="+mn-lt"/>
              </a:rPr>
              <a:t> Este controlador maneja la creación de un nuevo partido. Asigna automáticamente un nuevo ID incrementando el último ID existente. Verifica que todos los datos necesarios estén presentes antes de guardar el nuevo partido.</a:t>
            </a:r>
            <a:endParaRPr lang="es-ES" dirty="0"/>
          </a:p>
          <a:p>
            <a:r>
              <a:rPr lang="es-ES" b="1" dirty="0" err="1">
                <a:ea typeface="+mn-lt"/>
                <a:cs typeface="+mn-lt"/>
              </a:rPr>
              <a:t>getResultadoByPartidoId</a:t>
            </a:r>
            <a:r>
              <a:rPr lang="es-ES" b="1" dirty="0">
                <a:ea typeface="+mn-lt"/>
                <a:cs typeface="+mn-lt"/>
              </a:rPr>
              <a:t>:</a:t>
            </a:r>
            <a:r>
              <a:rPr lang="es-ES" dirty="0">
                <a:ea typeface="+mn-lt"/>
                <a:cs typeface="+mn-lt"/>
              </a:rPr>
              <a:t> Este controlador recupera el resultado de un partido específico utilizando su ID. Devuelve los goles y resultados de tiempo completo y medio tiempo.</a:t>
            </a:r>
            <a:endParaRPr lang="es-ES" dirty="0"/>
          </a:p>
          <a:p>
            <a:r>
              <a:rPr lang="es-ES" b="1" dirty="0" err="1">
                <a:ea typeface="+mn-lt"/>
                <a:cs typeface="+mn-lt"/>
              </a:rPr>
              <a:t>updateResultadoByPartidoId</a:t>
            </a:r>
            <a:r>
              <a:rPr lang="es-ES" b="1" dirty="0">
                <a:ea typeface="+mn-lt"/>
                <a:cs typeface="+mn-lt"/>
              </a:rPr>
              <a:t>:</a:t>
            </a:r>
            <a:r>
              <a:rPr lang="es-ES" dirty="0">
                <a:ea typeface="+mn-lt"/>
                <a:cs typeface="+mn-lt"/>
              </a:rPr>
              <a:t> Este controlador actualiza el resultado de un partido específico utilizando su ID. Si no se encuentra el partido, devuelve un error de no encontrado. Actualiza los goles y resultados de tiempo completo y medio tiempo con los nuevos valores proporcionados.</a:t>
            </a:r>
            <a:endParaRPr lang="es-ES" dirty="0"/>
          </a:p>
          <a:p>
            <a:endParaRPr lang="es-ES" dirty="0"/>
          </a:p>
        </p:txBody>
      </p:sp>
    </p:spTree>
    <p:extLst>
      <p:ext uri="{BB962C8B-B14F-4D97-AF65-F5344CB8AC3E}">
        <p14:creationId xmlns:p14="http://schemas.microsoft.com/office/powerpoint/2010/main" val="3138289389"/>
      </p:ext>
    </p:extLst>
  </p:cSld>
  <p:clrMapOvr>
    <a:masterClrMapping/>
  </p:clrMapOvr>
</p:sld>
</file>

<file path=ppt/theme/theme1.xml><?xml version="1.0" encoding="utf-8"?>
<a:theme xmlns:a="http://schemas.openxmlformats.org/drawingml/2006/main" name="Afterhour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AfterhoursVTI</vt:lpstr>
      <vt:lpstr>SISTEMAS WEB II Proyecto final  API para obtención de resultados de fútbol </vt:lpstr>
      <vt:lpstr>Introducción al proyecto</vt:lpstr>
      <vt:lpstr>Características principales</vt:lpstr>
      <vt:lpstr>Tecnologías utilizadas</vt:lpstr>
      <vt:lpstr>Arquitectura de la API</vt:lpstr>
      <vt:lpstr>FLUJO DE TRABAJO</vt:lpstr>
      <vt:lpstr>RUTAS DE LA API - MONGOOSE</vt:lpstr>
      <vt:lpstr>Controladores - EQUIPO</vt:lpstr>
      <vt:lpstr>Controlador - PARTIDOS</vt:lpstr>
      <vt:lpstr>Rutas API Local</vt:lpstr>
      <vt:lpstr>Servidor principal</vt:lpstr>
      <vt:lpstr>API Externa</vt:lpstr>
      <vt:lpstr>SCRIPT CARGA DE DATOS</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395</cp:revision>
  <dcterms:created xsi:type="dcterms:W3CDTF">2024-06-06T11:53:41Z</dcterms:created>
  <dcterms:modified xsi:type="dcterms:W3CDTF">2024-06-07T09:01:51Z</dcterms:modified>
</cp:coreProperties>
</file>