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302" r:id="rId6"/>
    <p:sldId id="291" r:id="rId7"/>
    <p:sldId id="282" r:id="rId8"/>
    <p:sldId id="305" r:id="rId9"/>
    <p:sldId id="304" r:id="rId10"/>
    <p:sldId id="295" r:id="rId11"/>
    <p:sldId id="306" r:id="rId12"/>
    <p:sldId id="297" r:id="rId13"/>
    <p:sldId id="29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5BBFB-4CCF-2C37-7639-255290C40F55}" v="488" dt="2023-12-13T15:30:56.421"/>
    <p1510:client id="{183CABE6-129A-490D-BB12-4D918042E04A}" v="110" dt="2023-12-13T18:35:22.407"/>
    <p1510:client id="{4F958178-5FC8-91E7-108A-A500339809BD}" v="934" dt="2023-12-13T19:16:08.524"/>
    <p1510:client id="{532090E0-454A-9894-84CC-537AEFA2E820}" v="223" dt="2024-01-10T16:11:10.408"/>
    <p1510:client id="{B5E89E2D-4952-01E5-FE76-8CF01A20C56E}" v="33" dt="2024-01-11T13:29:17.811"/>
    <p1510:client id="{CD49FE70-B955-C448-946F-29FDD8160A78}" v="3" dt="2023-12-14T09:07:19.540"/>
    <p1510:client id="{D9427188-E093-63A1-6E96-D28F224DE4D5}" v="18" dt="2023-12-14T07:53:01.237"/>
    <p1510:client id="{F2A9CDF5-92FB-F095-EB63-B7677942F42E}" v="438" dt="2023-12-13T19:16:58.167"/>
    <p1510:client id="{F5EEFABD-3FA8-4EC0-BC0F-498E87E0042F}" v="5" dt="2023-12-13T12:28:35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4F214-FF27-705D-7802-65C207B5A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5" r="23298" b="2056"/>
          <a:stretch/>
        </p:blipFill>
        <p:spPr>
          <a:xfrm>
            <a:off x="4217249" y="10"/>
            <a:ext cx="7974751" cy="63120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737" y="5517821"/>
            <a:ext cx="11233927" cy="525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Gonzalo </a:t>
            </a:r>
            <a:r>
              <a:rPr lang="en-US" err="1">
                <a:ea typeface="Calibri"/>
                <a:cs typeface="Calibri"/>
              </a:rPr>
              <a:t>Paúl</a:t>
            </a:r>
            <a:r>
              <a:rPr lang="en-US">
                <a:ea typeface="Calibri"/>
                <a:cs typeface="Calibri"/>
              </a:rPr>
              <a:t>, Ignacio Martín-Peña, Anton Frisch y Miriam Jiménez</a:t>
            </a:r>
            <a:endParaRPr lang="en-US"/>
          </a:p>
        </p:txBody>
      </p:sp>
      <p:pic>
        <p:nvPicPr>
          <p:cNvPr id="4" name="Picture 3" descr="A logo of a cloud&#10;&#10;Description automatically generated">
            <a:extLst>
              <a:ext uri="{FF2B5EF4-FFF2-40B4-BE49-F238E27FC236}">
                <a16:creationId xmlns:a16="http://schemas.microsoft.com/office/drawing/2014/main" id="{4653CF8F-341F-2C7B-3AEE-30BD306CD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7" t="6280" r="2747" b="-1449"/>
          <a:stretch/>
        </p:blipFill>
        <p:spPr>
          <a:xfrm>
            <a:off x="541156" y="1714315"/>
            <a:ext cx="3494618" cy="20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EB356-6407-EA1A-B1C9-78EC8F58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315" y="993208"/>
            <a:ext cx="1681727" cy="442730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a typeface="Calibri Light"/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171D-5CDF-685C-E73B-CA23BC57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210" y="604426"/>
            <a:ext cx="7273532" cy="5442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>
                <a:latin typeface="Arial Nova"/>
                <a:ea typeface="+mn-lt"/>
                <a:cs typeface="+mn-lt"/>
              </a:rPr>
              <a:t>Contexto</a:t>
            </a:r>
            <a:endParaRPr lang="en-US" sz="2400">
              <a:latin typeface="Arial Nova"/>
              <a:ea typeface="Calibri"/>
              <a:cs typeface="Calibri"/>
            </a:endParaRPr>
          </a:p>
          <a:p>
            <a:r>
              <a:rPr lang="en-US" sz="2400">
                <a:latin typeface="Arial Nova"/>
                <a:ea typeface="+mn-lt"/>
                <a:cs typeface="+mn-lt"/>
              </a:rPr>
              <a:t>Desarrollo del </a:t>
            </a:r>
            <a:r>
              <a:rPr lang="en-US" sz="2400" err="1">
                <a:latin typeface="Arial Nova"/>
                <a:ea typeface="+mn-lt"/>
                <a:cs typeface="+mn-lt"/>
              </a:rPr>
              <a:t>proyecto</a:t>
            </a:r>
            <a:endParaRPr lang="en-US" sz="2400" err="1">
              <a:latin typeface="Arial Nova"/>
              <a:ea typeface="Calibri"/>
              <a:cs typeface="Calibri"/>
            </a:endParaRPr>
          </a:p>
          <a:p>
            <a:r>
              <a:rPr lang="en-US" sz="2400">
                <a:latin typeface="Arial Nova"/>
                <a:ea typeface="+mn-lt"/>
                <a:cs typeface="+mn-lt"/>
              </a:rPr>
              <a:t>Organización del </a:t>
            </a:r>
            <a:r>
              <a:rPr lang="en-US" sz="2400" err="1">
                <a:latin typeface="Arial Nova"/>
                <a:ea typeface="+mn-lt"/>
                <a:cs typeface="+mn-lt"/>
              </a:rPr>
              <a:t>equipo</a:t>
            </a:r>
            <a:endParaRPr lang="en-US" sz="2400" err="1">
              <a:latin typeface="Arial Nova"/>
              <a:ea typeface="Calibri"/>
              <a:cs typeface="Calibri"/>
            </a:endParaRPr>
          </a:p>
          <a:p>
            <a:r>
              <a:rPr lang="en-US" sz="2400" b="1" err="1">
                <a:solidFill>
                  <a:schemeClr val="accent1"/>
                </a:solidFill>
                <a:latin typeface="Arial Nova"/>
                <a:ea typeface="+mn-lt"/>
                <a:cs typeface="+mn-lt"/>
              </a:rPr>
              <a:t>Resultados</a:t>
            </a:r>
            <a:r>
              <a:rPr lang="en-US" sz="2400" b="1">
                <a:solidFill>
                  <a:schemeClr val="accent1"/>
                </a:solidFill>
                <a:latin typeface="Arial Nova"/>
                <a:ea typeface="+mn-lt"/>
                <a:cs typeface="+mn-lt"/>
              </a:rPr>
              <a:t> y </a:t>
            </a:r>
            <a:r>
              <a:rPr lang="en-US" sz="2400" b="1" err="1">
                <a:solidFill>
                  <a:schemeClr val="accent1"/>
                </a:solidFill>
                <a:latin typeface="Arial Nova"/>
                <a:ea typeface="+mn-lt"/>
                <a:cs typeface="+mn-lt"/>
              </a:rPr>
              <a:t>beneficios</a:t>
            </a:r>
            <a:endParaRPr lang="en-US" sz="2400" b="1">
              <a:solidFill>
                <a:schemeClr val="accent1"/>
              </a:solidFill>
              <a:latin typeface="Arial Nova"/>
              <a:ea typeface="Calibri"/>
              <a:cs typeface="Calibri"/>
            </a:endParaRPr>
          </a:p>
          <a:p>
            <a:r>
              <a:rPr lang="en-US" sz="2400" err="1">
                <a:latin typeface="Arial Nova"/>
                <a:ea typeface="+mn-lt"/>
                <a:cs typeface="+mn-lt"/>
              </a:rPr>
              <a:t>Conclusión</a:t>
            </a:r>
            <a:endParaRPr lang="en-US" sz="2400">
              <a:latin typeface="Arial Nova"/>
              <a:ea typeface="+mn-lt"/>
              <a:cs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loud&#10;&#10;Description automatically generated">
            <a:extLst>
              <a:ext uri="{FF2B5EF4-FFF2-40B4-BE49-F238E27FC236}">
                <a16:creationId xmlns:a16="http://schemas.microsoft.com/office/drawing/2014/main" id="{716013FE-A99A-748E-4C65-C959A359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6" y="4799671"/>
            <a:ext cx="1690915" cy="971897"/>
          </a:xfrm>
          <a:prstGeom prst="rect">
            <a:avLst/>
          </a:prstGeom>
        </p:spPr>
      </p:pic>
      <p:pic>
        <p:nvPicPr>
          <p:cNvPr id="8" name="Picture 7" descr="Smoke PNG">
            <a:extLst>
              <a:ext uri="{FF2B5EF4-FFF2-40B4-BE49-F238E27FC236}">
                <a16:creationId xmlns:a16="http://schemas.microsoft.com/office/drawing/2014/main" id="{A9E85C3B-6AB9-4BF3-482D-6B248F23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700000">
            <a:off x="9430034" y="-574720"/>
            <a:ext cx="3747742" cy="37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2B7-B900-7D37-7730-EB7F7F73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DOCKER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D996-1984-5D06-3786-499E9B4E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Docker es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una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plataforma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contenedores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permite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empaquetar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aplicaciones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y sus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dependencias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contenedores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aislados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 Al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dockerizar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una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aplicación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Node.js,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garantizas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que la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aplicación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se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ejecute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cualquier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sistema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tenga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Docker,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independientemente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de las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configuraciones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específicas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del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entorno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endParaRPr lang="en-US">
              <a:solidFill>
                <a:srgbClr val="000000"/>
              </a:solidFill>
              <a:cs typeface="Calibri" panose="020F0502020204030204"/>
            </a:endParaRPr>
          </a:p>
        </p:txBody>
      </p:sp>
      <p:pic>
        <p:nvPicPr>
          <p:cNvPr id="4" name="Picture 3" descr="Instalar Docker y Docker-compose - jblazquez">
            <a:extLst>
              <a:ext uri="{FF2B5EF4-FFF2-40B4-BE49-F238E27FC236}">
                <a16:creationId xmlns:a16="http://schemas.microsoft.com/office/drawing/2014/main" id="{D7338C38-7A8A-93D6-89C3-3128785A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794" y="99085"/>
            <a:ext cx="3068170" cy="17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53F0A-5EB1-5E14-3912-F22B948D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rial Nova"/>
              </a:rPr>
              <a:t>DEMOSTRACIÓN DEL PRODUCTO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FD26D-4953-7006-9891-828E18903801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200">
                <a:latin typeface="Arial Nova"/>
                <a:ea typeface="Calibri" panose="020F0502020204030204"/>
                <a:cs typeface="Calibri" panose="020F0502020204030204"/>
              </a:rPr>
              <a:t>DEMO</a:t>
            </a:r>
            <a:endParaRPr lang="en-US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</p:txBody>
      </p:sp>
      <p:pic>
        <p:nvPicPr>
          <p:cNvPr id="5" name="Picture 4" descr="A logo of a cloud&#10;&#10;Description automatically generated">
            <a:extLst>
              <a:ext uri="{FF2B5EF4-FFF2-40B4-BE49-F238E27FC236}">
                <a16:creationId xmlns:a16="http://schemas.microsoft.com/office/drawing/2014/main" id="{292B74D9-1465-FE09-E212-A6BBDA7E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13" y="382654"/>
            <a:ext cx="1690915" cy="9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53F0A-5EB1-5E14-3912-F22B948D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rial Nova"/>
              </a:rPr>
              <a:t>RETROSPECTIVA DEL PROYECTO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FD26D-4953-7006-9891-828E18903801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err="1">
                <a:latin typeface="Arial Nova"/>
                <a:ea typeface="Calibri" panose="020F0502020204030204"/>
                <a:cs typeface="Calibri" panose="020F0502020204030204"/>
              </a:rPr>
              <a:t>Aspectos</a:t>
            </a:r>
            <a:r>
              <a:rPr lang="en-US" sz="1400">
                <a:latin typeface="Arial Nova"/>
                <a:ea typeface="Calibri" panose="020F0502020204030204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ea typeface="Calibri" panose="020F0502020204030204"/>
                <a:cs typeface="Calibri" panose="020F0502020204030204"/>
              </a:rPr>
              <a:t>positivos</a:t>
            </a:r>
            <a:r>
              <a:rPr lang="en-US" sz="1400">
                <a:latin typeface="Arial Nova"/>
                <a:ea typeface="Calibri" panose="020F0502020204030204"/>
                <a:cs typeface="Calibri" panose="020F0502020204030204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err="1">
                <a:latin typeface="Arial Nova"/>
                <a:cs typeface="Calibri" panose="020F0502020204030204"/>
              </a:rPr>
              <a:t>Éxito</a:t>
            </a:r>
            <a:r>
              <a:rPr lang="en-US" sz="1400" b="1">
                <a:latin typeface="Arial Nova"/>
                <a:cs typeface="Calibri" panose="020F0502020204030204"/>
              </a:rPr>
              <a:t> </a:t>
            </a:r>
            <a:r>
              <a:rPr lang="en-US" sz="1400" b="1" err="1">
                <a:latin typeface="Arial Nova"/>
                <a:cs typeface="Calibri" panose="020F0502020204030204"/>
              </a:rPr>
              <a:t>en</a:t>
            </a:r>
            <a:r>
              <a:rPr lang="en-US" sz="1400" b="1">
                <a:latin typeface="Arial Nova"/>
                <a:cs typeface="Calibri" panose="020F0502020204030204"/>
              </a:rPr>
              <a:t> </a:t>
            </a:r>
            <a:r>
              <a:rPr lang="en-US" sz="1400" b="1" err="1">
                <a:latin typeface="Arial Nova"/>
                <a:cs typeface="Calibri" panose="020F0502020204030204"/>
              </a:rPr>
              <a:t>el</a:t>
            </a:r>
            <a:r>
              <a:rPr lang="en-US" sz="1400" b="1">
                <a:latin typeface="Arial Nova"/>
                <a:cs typeface="Calibri" panose="020F0502020204030204"/>
              </a:rPr>
              <a:t> </a:t>
            </a:r>
            <a:r>
              <a:rPr lang="en-US" sz="1400" b="1" err="1">
                <a:latin typeface="Arial Nova"/>
                <a:cs typeface="Calibri" panose="020F0502020204030204"/>
              </a:rPr>
              <a:t>Registro</a:t>
            </a:r>
            <a:r>
              <a:rPr lang="en-US" sz="1400" b="1">
                <a:latin typeface="Arial Nova"/>
                <a:cs typeface="Calibri" panose="020F0502020204030204"/>
              </a:rPr>
              <a:t> de </a:t>
            </a:r>
            <a:r>
              <a:rPr lang="en-US" sz="1400" b="1" err="1">
                <a:latin typeface="Arial Nova"/>
                <a:cs typeface="Calibri" panose="020F0502020204030204"/>
              </a:rPr>
              <a:t>Clientes</a:t>
            </a:r>
            <a:r>
              <a:rPr lang="en-US" sz="1400" b="1">
                <a:latin typeface="Arial Nova"/>
                <a:cs typeface="Calibri" panose="020F0502020204030204"/>
              </a:rPr>
              <a:t>/</a:t>
            </a:r>
            <a:r>
              <a:rPr lang="en-US" sz="1400" b="1" err="1">
                <a:latin typeface="Arial Nova"/>
                <a:cs typeface="Calibri" panose="020F0502020204030204"/>
              </a:rPr>
              <a:t>Proveedores</a:t>
            </a:r>
            <a:r>
              <a:rPr lang="en-US" sz="1400" b="1">
                <a:latin typeface="Arial Nova"/>
                <a:cs typeface="Calibri" panose="020F0502020204030204"/>
              </a:rPr>
              <a:t>:</a:t>
            </a:r>
            <a:r>
              <a:rPr lang="en-US" sz="1400">
                <a:latin typeface="Arial Nova"/>
                <a:cs typeface="Calibri" panose="020F0502020204030204"/>
              </a:rPr>
              <a:t> Se </a:t>
            </a:r>
            <a:r>
              <a:rPr lang="en-US" sz="1400" err="1">
                <a:latin typeface="Arial Nova"/>
                <a:cs typeface="Calibri" panose="020F0502020204030204"/>
              </a:rPr>
              <a:t>logró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implementar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manera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efectiva</a:t>
            </a:r>
            <a:r>
              <a:rPr lang="en-US" sz="1400">
                <a:latin typeface="Arial Nova"/>
                <a:cs typeface="Calibri" panose="020F0502020204030204"/>
              </a:rPr>
              <a:t> la </a:t>
            </a:r>
            <a:r>
              <a:rPr lang="en-US" sz="1400" err="1">
                <a:latin typeface="Arial Nova"/>
                <a:cs typeface="Calibri" panose="020F0502020204030204"/>
              </a:rPr>
              <a:t>funcionalidad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registro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clientes</a:t>
            </a:r>
            <a:r>
              <a:rPr lang="en-US" sz="1400">
                <a:latin typeface="Arial Nova"/>
                <a:cs typeface="Calibri" panose="020F0502020204030204"/>
              </a:rPr>
              <a:t> y </a:t>
            </a:r>
            <a:r>
              <a:rPr lang="en-US" sz="1400" err="1">
                <a:latin typeface="Arial Nova"/>
                <a:cs typeface="Calibri" panose="020F0502020204030204"/>
              </a:rPr>
              <a:t>proveedores</a:t>
            </a:r>
            <a:r>
              <a:rPr lang="en-US" sz="1400">
                <a:latin typeface="Arial Nova"/>
                <a:cs typeface="Calibri" panose="020F0502020204030204"/>
              </a:rPr>
              <a:t>, </a:t>
            </a:r>
            <a:r>
              <a:rPr lang="en-US" sz="1400" err="1">
                <a:latin typeface="Arial Nova"/>
                <a:cs typeface="Calibri" panose="020F0502020204030204"/>
              </a:rPr>
              <a:t>proporcionando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una</a:t>
            </a:r>
            <a:r>
              <a:rPr lang="en-US" sz="1400">
                <a:latin typeface="Arial Nova"/>
                <a:cs typeface="Calibri" panose="020F0502020204030204"/>
              </a:rPr>
              <a:t> base de </a:t>
            </a:r>
            <a:r>
              <a:rPr lang="en-US" sz="1400" err="1">
                <a:latin typeface="Arial Nova"/>
                <a:cs typeface="Calibri" panose="020F0502020204030204"/>
              </a:rPr>
              <a:t>datos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completa</a:t>
            </a:r>
            <a:r>
              <a:rPr lang="en-US" sz="1400">
                <a:latin typeface="Arial Nova"/>
                <a:cs typeface="Calibri" panose="020F0502020204030204"/>
              </a:rPr>
              <a:t> y </a:t>
            </a:r>
            <a:r>
              <a:rPr lang="en-US" sz="1400" err="1">
                <a:latin typeface="Arial Nova"/>
                <a:cs typeface="Calibri" panose="020F0502020204030204"/>
              </a:rPr>
              <a:t>organizada</a:t>
            </a:r>
            <a:r>
              <a:rPr lang="en-US" sz="1400">
                <a:latin typeface="Arial Nova"/>
                <a:cs typeface="Calibri" panose="020F0502020204030204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err="1">
                <a:latin typeface="Arial Nova"/>
                <a:cs typeface="Calibri" panose="020F0502020204030204"/>
              </a:rPr>
              <a:t>Capacidad</a:t>
            </a:r>
            <a:r>
              <a:rPr lang="en-US" sz="1400" b="1">
                <a:latin typeface="Arial Nova"/>
                <a:cs typeface="Calibri" panose="020F0502020204030204"/>
              </a:rPr>
              <a:t> de </a:t>
            </a:r>
            <a:r>
              <a:rPr lang="en-US" sz="1400" b="1" err="1">
                <a:latin typeface="Arial Nova"/>
                <a:cs typeface="Calibri" panose="020F0502020204030204"/>
              </a:rPr>
              <a:t>Creación</a:t>
            </a:r>
            <a:r>
              <a:rPr lang="en-US" sz="1400" b="1">
                <a:latin typeface="Arial Nova"/>
                <a:cs typeface="Calibri" panose="020F0502020204030204"/>
              </a:rPr>
              <a:t> de </a:t>
            </a:r>
            <a:r>
              <a:rPr lang="en-US" sz="1400" b="1" err="1">
                <a:latin typeface="Arial Nova"/>
                <a:cs typeface="Calibri" panose="020F0502020204030204"/>
              </a:rPr>
              <a:t>Productos</a:t>
            </a:r>
            <a:r>
              <a:rPr lang="en-US" sz="1400" b="1">
                <a:latin typeface="Arial Nova"/>
                <a:cs typeface="Calibri" panose="020F0502020204030204"/>
              </a:rPr>
              <a:t>:</a:t>
            </a:r>
            <a:r>
              <a:rPr lang="en-US" sz="1400">
                <a:latin typeface="Arial Nova"/>
                <a:cs typeface="Calibri" panose="020F0502020204030204"/>
              </a:rPr>
              <a:t> La </a:t>
            </a:r>
            <a:r>
              <a:rPr lang="en-US" sz="1400" err="1">
                <a:latin typeface="Arial Nova"/>
                <a:cs typeface="Calibri" panose="020F0502020204030204"/>
              </a:rPr>
              <a:t>capacidad</a:t>
            </a:r>
            <a:r>
              <a:rPr lang="en-US" sz="1400">
                <a:latin typeface="Arial Nova"/>
                <a:cs typeface="Calibri" panose="020F0502020204030204"/>
              </a:rPr>
              <a:t> para </a:t>
            </a:r>
            <a:r>
              <a:rPr lang="en-US" sz="1400" err="1">
                <a:latin typeface="Arial Nova"/>
                <a:cs typeface="Calibri" panose="020F0502020204030204"/>
              </a:rPr>
              <a:t>crear</a:t>
            </a:r>
            <a:r>
              <a:rPr lang="en-US" sz="1400">
                <a:latin typeface="Arial Nova"/>
                <a:cs typeface="Calibri" panose="020F0502020204030204"/>
              </a:rPr>
              <a:t> y </a:t>
            </a:r>
            <a:r>
              <a:rPr lang="en-US" sz="1400" err="1">
                <a:latin typeface="Arial Nova"/>
                <a:cs typeface="Calibri" panose="020F0502020204030204"/>
              </a:rPr>
              <a:t>gestionar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productos</a:t>
            </a:r>
            <a:r>
              <a:rPr lang="en-US" sz="1400">
                <a:latin typeface="Arial Nova"/>
                <a:cs typeface="Calibri" panose="020F0502020204030204"/>
              </a:rPr>
              <a:t> se </a:t>
            </a:r>
            <a:r>
              <a:rPr lang="en-US" sz="1400" err="1">
                <a:latin typeface="Arial Nova"/>
                <a:cs typeface="Calibri" panose="020F0502020204030204"/>
              </a:rPr>
              <a:t>implementó</a:t>
            </a:r>
            <a:r>
              <a:rPr lang="en-US" sz="1400">
                <a:latin typeface="Arial Nova"/>
                <a:cs typeface="Calibri" panose="020F0502020204030204"/>
              </a:rPr>
              <a:t> sin </a:t>
            </a:r>
            <a:r>
              <a:rPr lang="en-US" sz="1400" err="1">
                <a:latin typeface="Arial Nova"/>
                <a:cs typeface="Calibri" panose="020F0502020204030204"/>
              </a:rPr>
              <a:t>problemas</a:t>
            </a:r>
            <a:r>
              <a:rPr lang="en-US" sz="1400">
                <a:latin typeface="Arial Nova"/>
                <a:cs typeface="Calibri" panose="020F0502020204030204"/>
              </a:rPr>
              <a:t>, </a:t>
            </a:r>
            <a:r>
              <a:rPr lang="en-US" sz="1400" err="1">
                <a:latin typeface="Arial Nova"/>
                <a:cs typeface="Calibri" panose="020F0502020204030204"/>
              </a:rPr>
              <a:t>facilitando</a:t>
            </a:r>
            <a:r>
              <a:rPr lang="en-US" sz="1400">
                <a:latin typeface="Arial Nova"/>
                <a:cs typeface="Calibri" panose="020F0502020204030204"/>
              </a:rPr>
              <a:t> la </a:t>
            </a:r>
            <a:r>
              <a:rPr lang="en-US" sz="1400" err="1">
                <a:latin typeface="Arial Nova"/>
                <a:cs typeface="Calibri" panose="020F0502020204030204"/>
              </a:rPr>
              <a:t>adición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nuevos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productos</a:t>
            </a:r>
            <a:r>
              <a:rPr lang="en-US" sz="1400">
                <a:latin typeface="Arial Nova"/>
                <a:cs typeface="Calibri" panose="020F0502020204030204"/>
              </a:rPr>
              <a:t> al </a:t>
            </a:r>
            <a:r>
              <a:rPr lang="en-US" sz="1400" err="1">
                <a:latin typeface="Arial Nova"/>
                <a:cs typeface="Calibri" panose="020F0502020204030204"/>
              </a:rPr>
              <a:t>catálogo</a:t>
            </a:r>
            <a:r>
              <a:rPr lang="en-US" sz="1400">
                <a:latin typeface="Arial Nova"/>
                <a:cs typeface="Calibri" panose="020F0502020204030204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err="1">
                <a:latin typeface="Arial Nova"/>
                <a:cs typeface="Calibri" panose="020F0502020204030204"/>
              </a:rPr>
              <a:t>Proceso</a:t>
            </a:r>
            <a:r>
              <a:rPr lang="en-US" sz="1400" b="1">
                <a:latin typeface="Arial Nova"/>
                <a:cs typeface="Calibri" panose="020F0502020204030204"/>
              </a:rPr>
              <a:t> de </a:t>
            </a:r>
            <a:r>
              <a:rPr lang="en-US" sz="1400" b="1" err="1">
                <a:latin typeface="Arial Nova"/>
                <a:cs typeface="Calibri" panose="020F0502020204030204"/>
              </a:rPr>
              <a:t>Pedidos</a:t>
            </a:r>
            <a:r>
              <a:rPr lang="en-US" sz="1400" b="1">
                <a:latin typeface="Arial Nova"/>
                <a:cs typeface="Calibri" panose="020F0502020204030204"/>
              </a:rPr>
              <a:t> y </a:t>
            </a:r>
            <a:r>
              <a:rPr lang="en-US" sz="1400" b="1" err="1">
                <a:latin typeface="Arial Nova"/>
                <a:cs typeface="Calibri" panose="020F0502020204030204"/>
              </a:rPr>
              <a:t>Seguimiento</a:t>
            </a:r>
            <a:r>
              <a:rPr lang="en-US" sz="1400" b="1">
                <a:latin typeface="Arial Nova"/>
                <a:cs typeface="Calibri" panose="020F0502020204030204"/>
              </a:rPr>
              <a:t> </a:t>
            </a:r>
            <a:r>
              <a:rPr lang="en-US" sz="1400" b="1" err="1">
                <a:latin typeface="Arial Nova"/>
                <a:cs typeface="Calibri" panose="020F0502020204030204"/>
              </a:rPr>
              <a:t>Eficiente</a:t>
            </a:r>
            <a:r>
              <a:rPr lang="en-US" sz="1400">
                <a:latin typeface="Arial Nova"/>
                <a:cs typeface="Calibri" panose="020F0502020204030204"/>
              </a:rPr>
              <a:t>: La </a:t>
            </a:r>
            <a:r>
              <a:rPr lang="en-US" sz="1400" err="1">
                <a:latin typeface="Arial Nova"/>
                <a:cs typeface="Calibri" panose="020F0502020204030204"/>
              </a:rPr>
              <a:t>funcionalidad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realización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pedidos</a:t>
            </a:r>
            <a:r>
              <a:rPr lang="en-US" sz="1400">
                <a:latin typeface="Arial Nova"/>
                <a:cs typeface="Calibri" panose="020F0502020204030204"/>
              </a:rPr>
              <a:t> y </a:t>
            </a:r>
            <a:r>
              <a:rPr lang="en-US" sz="1400" err="1">
                <a:latin typeface="Arial Nova"/>
                <a:cs typeface="Calibri" panose="020F0502020204030204"/>
              </a:rPr>
              <a:t>su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seguimiento</a:t>
            </a:r>
            <a:r>
              <a:rPr lang="en-US" sz="1400">
                <a:latin typeface="Arial Nova"/>
                <a:cs typeface="Calibri" panose="020F0502020204030204"/>
              </a:rPr>
              <a:t> se </a:t>
            </a:r>
            <a:r>
              <a:rPr lang="en-US" sz="1400" err="1">
                <a:latin typeface="Arial Nova"/>
                <a:cs typeface="Calibri" panose="020F0502020204030204"/>
              </a:rPr>
              <a:t>ejecutó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eficientemente</a:t>
            </a:r>
            <a:r>
              <a:rPr lang="en-US" sz="1400">
                <a:latin typeface="Arial Nova"/>
                <a:cs typeface="Calibri" panose="020F0502020204030204"/>
              </a:rPr>
              <a:t>, </a:t>
            </a:r>
            <a:r>
              <a:rPr lang="en-US" sz="1400" err="1">
                <a:latin typeface="Arial Nova"/>
                <a:cs typeface="Calibri" panose="020F0502020204030204"/>
              </a:rPr>
              <a:t>proporcionando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una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visión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clara</a:t>
            </a:r>
            <a:r>
              <a:rPr lang="en-US" sz="1400">
                <a:latin typeface="Arial Nova"/>
                <a:cs typeface="Calibri" panose="020F0502020204030204"/>
              </a:rPr>
              <a:t> del </a:t>
            </a:r>
            <a:r>
              <a:rPr lang="en-US" sz="1400" err="1">
                <a:latin typeface="Arial Nova"/>
                <a:cs typeface="Calibri" panose="020F0502020204030204"/>
              </a:rPr>
              <a:t>estado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cada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pedido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en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tiempo</a:t>
            </a:r>
            <a:r>
              <a:rPr lang="en-US" sz="1400">
                <a:latin typeface="Arial Nova"/>
                <a:cs typeface="Calibri" panose="020F0502020204030204"/>
              </a:rPr>
              <a:t> real.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latin typeface="Arial Nova"/>
                <a:cs typeface="Calibri" panose="020F0502020204030204"/>
              </a:rPr>
              <a:t>Control de Stock </a:t>
            </a:r>
            <a:r>
              <a:rPr lang="en-US" sz="1400" b="1" err="1">
                <a:latin typeface="Arial Nova"/>
                <a:cs typeface="Calibri" panose="020F0502020204030204"/>
              </a:rPr>
              <a:t>Efectivo</a:t>
            </a:r>
            <a:r>
              <a:rPr lang="en-US" sz="1400">
                <a:latin typeface="Arial Nova"/>
                <a:cs typeface="Calibri" panose="020F0502020204030204"/>
              </a:rPr>
              <a:t>: La </a:t>
            </a:r>
            <a:r>
              <a:rPr lang="en-US" sz="1400" err="1">
                <a:latin typeface="Arial Nova"/>
                <a:cs typeface="Calibri" panose="020F0502020204030204"/>
              </a:rPr>
              <a:t>capacidad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controlar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el</a:t>
            </a:r>
            <a:r>
              <a:rPr lang="en-US" sz="1400">
                <a:latin typeface="Arial Nova"/>
                <a:cs typeface="Calibri" panose="020F0502020204030204"/>
              </a:rPr>
              <a:t> stock se </a:t>
            </a:r>
            <a:r>
              <a:rPr lang="en-US" sz="1400" err="1">
                <a:latin typeface="Arial Nova"/>
                <a:cs typeface="Calibri" panose="020F0502020204030204"/>
              </a:rPr>
              <a:t>implementó</a:t>
            </a:r>
            <a:r>
              <a:rPr lang="en-US" sz="1400">
                <a:latin typeface="Arial Nova"/>
                <a:cs typeface="Calibri" panose="020F0502020204030204"/>
              </a:rPr>
              <a:t> con </a:t>
            </a:r>
            <a:r>
              <a:rPr lang="en-US" sz="1400" err="1">
                <a:latin typeface="Arial Nova"/>
                <a:cs typeface="Calibri" panose="020F0502020204030204"/>
              </a:rPr>
              <a:t>éxito</a:t>
            </a:r>
            <a:r>
              <a:rPr lang="en-US" sz="1400">
                <a:latin typeface="Arial Nova"/>
                <a:cs typeface="Calibri" panose="020F0502020204030204"/>
              </a:rPr>
              <a:t>, </a:t>
            </a:r>
            <a:r>
              <a:rPr lang="en-US" sz="1400" err="1">
                <a:latin typeface="Arial Nova"/>
                <a:cs typeface="Calibri" panose="020F0502020204030204"/>
              </a:rPr>
              <a:t>permitiendo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una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gestión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precisa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los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niveles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inventario</a:t>
            </a:r>
            <a:r>
              <a:rPr lang="en-US" sz="1400">
                <a:latin typeface="Arial Nova"/>
                <a:cs typeface="Calibri" panose="020F0502020204030204"/>
              </a:rPr>
              <a:t> y </a:t>
            </a:r>
            <a:r>
              <a:rPr lang="en-US" sz="1400" err="1">
                <a:latin typeface="Arial Nova"/>
                <a:cs typeface="Calibri" panose="020F0502020204030204"/>
              </a:rPr>
              <a:t>evitando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posibles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situaciones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falta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productos</a:t>
            </a:r>
            <a:r>
              <a:rPr lang="en-US" sz="1400">
                <a:latin typeface="Arial Nova"/>
                <a:cs typeface="Calibri" panose="020F0502020204030204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err="1">
                <a:latin typeface="Arial Nova"/>
                <a:cs typeface="Calibri" panose="020F0502020204030204"/>
              </a:rPr>
              <a:t>Análisis</a:t>
            </a:r>
            <a:r>
              <a:rPr lang="en-US" sz="1400" b="1">
                <a:latin typeface="Arial Nova"/>
                <a:cs typeface="Calibri" panose="020F0502020204030204"/>
              </a:rPr>
              <a:t> de </a:t>
            </a:r>
            <a:r>
              <a:rPr lang="en-US" sz="1400" b="1" err="1">
                <a:latin typeface="Arial Nova"/>
                <a:cs typeface="Calibri" panose="020F0502020204030204"/>
              </a:rPr>
              <a:t>Productos</a:t>
            </a:r>
            <a:r>
              <a:rPr lang="en-US" sz="1400" b="1">
                <a:latin typeface="Arial Nova"/>
                <a:cs typeface="Calibri" panose="020F0502020204030204"/>
              </a:rPr>
              <a:t> </a:t>
            </a:r>
            <a:r>
              <a:rPr lang="en-US" sz="1400" b="1" err="1">
                <a:latin typeface="Arial Nova"/>
                <a:cs typeface="Calibri" panose="020F0502020204030204"/>
              </a:rPr>
              <a:t>Funcional</a:t>
            </a:r>
            <a:r>
              <a:rPr lang="en-US" sz="1400" b="1">
                <a:latin typeface="Arial Nova"/>
                <a:cs typeface="Calibri" panose="020F0502020204030204"/>
              </a:rPr>
              <a:t>:</a:t>
            </a:r>
            <a:r>
              <a:rPr lang="en-US" sz="1400">
                <a:latin typeface="Arial Nova"/>
                <a:cs typeface="Calibri" panose="020F0502020204030204"/>
              </a:rPr>
              <a:t> La </a:t>
            </a:r>
            <a:r>
              <a:rPr lang="en-US" sz="1400" err="1">
                <a:latin typeface="Arial Nova"/>
                <a:cs typeface="Calibri" panose="020F0502020204030204"/>
              </a:rPr>
              <a:t>capacidad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analizar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productos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proporcionó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información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valiosa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sobre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el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rendimiento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los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productos</a:t>
            </a:r>
            <a:r>
              <a:rPr lang="en-US" sz="1400">
                <a:latin typeface="Arial Nova"/>
                <a:cs typeface="Calibri" panose="020F0502020204030204"/>
              </a:rPr>
              <a:t>, </a:t>
            </a:r>
            <a:r>
              <a:rPr lang="en-US" sz="1400" err="1">
                <a:latin typeface="Arial Nova"/>
                <a:cs typeface="Calibri" panose="020F0502020204030204"/>
              </a:rPr>
              <a:t>facilitando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decisiones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informadas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sobre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el</a:t>
            </a:r>
            <a:r>
              <a:rPr lang="en-US" sz="1400">
                <a:latin typeface="Arial Nova"/>
                <a:cs typeface="Calibri" panose="020F0502020204030204"/>
              </a:rPr>
              <a:t> </a:t>
            </a:r>
            <a:r>
              <a:rPr lang="en-US" sz="1400" err="1">
                <a:latin typeface="Arial Nova"/>
                <a:cs typeface="Calibri" panose="020F0502020204030204"/>
              </a:rPr>
              <a:t>inventario</a:t>
            </a:r>
            <a:r>
              <a:rPr lang="en-US" sz="1400">
                <a:latin typeface="Arial Nova"/>
                <a:cs typeface="Calibri" panose="020F0502020204030204"/>
              </a:rPr>
              <a:t> y </a:t>
            </a:r>
            <a:r>
              <a:rPr lang="en-US" sz="1400" err="1">
                <a:latin typeface="Arial Nova"/>
                <a:cs typeface="Calibri" panose="020F0502020204030204"/>
              </a:rPr>
              <a:t>estrategias</a:t>
            </a:r>
            <a:r>
              <a:rPr lang="en-US" sz="1400">
                <a:latin typeface="Arial Nova"/>
                <a:cs typeface="Calibri" panose="020F0502020204030204"/>
              </a:rPr>
              <a:t> de </a:t>
            </a:r>
            <a:r>
              <a:rPr lang="en-US" sz="1400" err="1">
                <a:latin typeface="Arial Nova"/>
                <a:cs typeface="Calibri" panose="020F0502020204030204"/>
              </a:rPr>
              <a:t>ventas</a:t>
            </a:r>
            <a:r>
              <a:rPr lang="en-US" sz="1400">
                <a:latin typeface="Arial Nova"/>
                <a:cs typeface="Calibri" panose="020F0502020204030204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>
              <a:latin typeface="Arial Nova"/>
              <a:ea typeface="Calibri" panose="020F0502020204030204"/>
              <a:cs typeface="Calibri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latin typeface="Arial Nova"/>
              <a:ea typeface="Calibri" panose="020F0502020204030204"/>
              <a:cs typeface="Calibri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</p:txBody>
      </p:sp>
      <p:pic>
        <p:nvPicPr>
          <p:cNvPr id="5" name="Picture 4" descr="A logo of a cloud&#10;&#10;Description automatically generated">
            <a:extLst>
              <a:ext uri="{FF2B5EF4-FFF2-40B4-BE49-F238E27FC236}">
                <a16:creationId xmlns:a16="http://schemas.microsoft.com/office/drawing/2014/main" id="{292B74D9-1465-FE09-E212-A6BBDA7E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13" y="382654"/>
            <a:ext cx="1690915" cy="9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4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C7D2-955D-E662-D440-66E4B2A0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60" y="2910506"/>
            <a:ext cx="5104109" cy="1032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600">
                <a:ea typeface="Calibri"/>
                <a:cs typeface="Calibri"/>
              </a:rPr>
              <a:t>¿PREGUNTAS?</a:t>
            </a:r>
            <a:endParaRPr lang="en-US" sz="6600"/>
          </a:p>
        </p:txBody>
      </p:sp>
      <p:pic>
        <p:nvPicPr>
          <p:cNvPr id="4" name="Picture 3" descr="Signo de interrogación en fondo de color verde pastel">
            <a:extLst>
              <a:ext uri="{FF2B5EF4-FFF2-40B4-BE49-F238E27FC236}">
                <a16:creationId xmlns:a16="http://schemas.microsoft.com/office/drawing/2014/main" id="{5E3730E7-47AF-C069-61CC-CD7D9A17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61" y="87057"/>
            <a:ext cx="6656522" cy="66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EB356-6407-EA1A-B1C9-78EC8F58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315" y="993208"/>
            <a:ext cx="1681727" cy="442730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a typeface="Calibri Light"/>
                <a:cs typeface="Calibri Light"/>
              </a:rPr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171D-5CDF-685C-E73B-CA23BC57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210" y="604426"/>
            <a:ext cx="7273532" cy="544250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400" err="1">
                <a:latin typeface="Arial Nova"/>
                <a:ea typeface="Calibri"/>
                <a:cs typeface="Calibri"/>
              </a:rPr>
              <a:t>Contexto</a:t>
            </a:r>
            <a:endParaRPr lang="en-US" sz="2400">
              <a:latin typeface="Arial Nova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rial Nova"/>
                <a:ea typeface="+mn-lt"/>
                <a:cs typeface="+mn-lt"/>
              </a:rPr>
              <a:t>Descripción</a:t>
            </a:r>
            <a:r>
              <a:rPr lang="en-US" sz="2000">
                <a:latin typeface="Arial Nova"/>
                <a:ea typeface="+mn-lt"/>
                <a:cs typeface="+mn-lt"/>
              </a:rPr>
              <a:t> del </a:t>
            </a:r>
            <a:r>
              <a:rPr lang="en-US" sz="2000" err="1">
                <a:latin typeface="Arial Nova"/>
                <a:ea typeface="+mn-lt"/>
                <a:cs typeface="+mn-lt"/>
              </a:rPr>
              <a:t>proyecto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rial Nova"/>
                <a:ea typeface="+mn-lt"/>
                <a:cs typeface="+mn-lt"/>
              </a:rPr>
              <a:t>Metodología</a:t>
            </a:r>
            <a:r>
              <a:rPr lang="en-US" sz="2000">
                <a:latin typeface="Arial Nova"/>
                <a:ea typeface="+mn-lt"/>
                <a:cs typeface="+mn-lt"/>
              </a:rPr>
              <a:t> </a:t>
            </a:r>
            <a:r>
              <a:rPr lang="en-US" sz="2000" err="1">
                <a:latin typeface="Arial Nova"/>
                <a:ea typeface="+mn-lt"/>
                <a:cs typeface="+mn-lt"/>
              </a:rPr>
              <a:t>utilizada</a:t>
            </a:r>
            <a:endParaRPr lang="en-US" sz="2000">
              <a:latin typeface="Arial Nova"/>
              <a:ea typeface="+mn-lt"/>
              <a:cs typeface="+mn-lt"/>
            </a:endParaRPr>
          </a:p>
          <a:p>
            <a:r>
              <a:rPr lang="en-US" sz="2400">
                <a:latin typeface="Arial Nova"/>
                <a:ea typeface="+mn-lt"/>
                <a:cs typeface="+mn-lt"/>
              </a:rPr>
              <a:t>Desarrollo del </a:t>
            </a:r>
            <a:r>
              <a:rPr lang="en-US" sz="2400" err="1">
                <a:latin typeface="Arial Nova"/>
                <a:ea typeface="+mn-lt"/>
                <a:cs typeface="+mn-lt"/>
              </a:rPr>
              <a:t>proyecto</a:t>
            </a:r>
            <a:endParaRPr lang="en-US" sz="2400">
              <a:latin typeface="Arial Nova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rial Nova"/>
                <a:ea typeface="+mn-lt"/>
                <a:cs typeface="+mn-lt"/>
              </a:rPr>
              <a:t>Colaboración</a:t>
            </a:r>
            <a:r>
              <a:rPr lang="en-US" sz="2000">
                <a:latin typeface="Arial Nova"/>
                <a:ea typeface="+mn-lt"/>
                <a:cs typeface="+mn-lt"/>
              </a:rPr>
              <a:t> con </a:t>
            </a:r>
            <a:r>
              <a:rPr lang="en-US" sz="2000" err="1">
                <a:latin typeface="Arial Nova"/>
                <a:ea typeface="+mn-lt"/>
                <a:cs typeface="+mn-lt"/>
              </a:rPr>
              <a:t>el</a:t>
            </a:r>
            <a:r>
              <a:rPr lang="en-US" sz="2000">
                <a:latin typeface="Arial Nova"/>
                <a:ea typeface="+mn-lt"/>
                <a:cs typeface="+mn-lt"/>
              </a:rPr>
              <a:t> </a:t>
            </a:r>
            <a:r>
              <a:rPr lang="en-US" sz="2000" err="1">
                <a:latin typeface="Arial Nova"/>
                <a:ea typeface="+mn-lt"/>
                <a:cs typeface="+mn-lt"/>
              </a:rPr>
              <a:t>Cliente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rial Nova"/>
                <a:ea typeface="+mn-lt"/>
                <a:cs typeface="+mn-lt"/>
              </a:rPr>
              <a:t>Planificación</a:t>
            </a:r>
            <a:r>
              <a:rPr lang="en-US" sz="2000">
                <a:latin typeface="Arial Nova"/>
                <a:ea typeface="+mn-lt"/>
                <a:cs typeface="+mn-lt"/>
              </a:rPr>
              <a:t> </a:t>
            </a:r>
            <a:r>
              <a:rPr lang="en-US" sz="2000" err="1">
                <a:latin typeface="Arial Nova"/>
                <a:ea typeface="+mn-lt"/>
                <a:cs typeface="+mn-lt"/>
              </a:rPr>
              <a:t>Iterativa</a:t>
            </a:r>
            <a:r>
              <a:rPr lang="en-US" sz="2000">
                <a:latin typeface="Arial Nova"/>
                <a:ea typeface="+mn-lt"/>
                <a:cs typeface="+mn-lt"/>
              </a:rPr>
              <a:t> y </a:t>
            </a:r>
            <a:r>
              <a:rPr lang="en-US" sz="2000" err="1">
                <a:latin typeface="Arial Nova"/>
                <a:ea typeface="+mn-lt"/>
                <a:cs typeface="+mn-lt"/>
              </a:rPr>
              <a:t>entregas</a:t>
            </a:r>
            <a:r>
              <a:rPr lang="en-US" sz="2000">
                <a:latin typeface="Arial Nova"/>
                <a:ea typeface="+mn-lt"/>
                <a:cs typeface="+mn-lt"/>
              </a:rPr>
              <a:t> </a:t>
            </a:r>
            <a:r>
              <a:rPr lang="en-US" sz="2000" err="1">
                <a:latin typeface="Arial Nova"/>
                <a:ea typeface="+mn-lt"/>
                <a:cs typeface="+mn-lt"/>
              </a:rPr>
              <a:t>incrementales</a:t>
            </a:r>
            <a:endParaRPr lang="en-US" sz="2000">
              <a:latin typeface="Arial Nova"/>
              <a:ea typeface="+mn-lt"/>
              <a:cs typeface="+mn-lt"/>
            </a:endParaRPr>
          </a:p>
          <a:p>
            <a:r>
              <a:rPr lang="en-US" sz="2400">
                <a:latin typeface="Arial Nova"/>
                <a:ea typeface="Calibri"/>
                <a:cs typeface="Calibri"/>
              </a:rPr>
              <a:t>Organización del </a:t>
            </a:r>
            <a:r>
              <a:rPr lang="en-US" sz="2400" err="1">
                <a:latin typeface="Arial Nova"/>
                <a:ea typeface="Calibri"/>
                <a:cs typeface="Calibri"/>
              </a:rPr>
              <a:t>equipo</a:t>
            </a:r>
            <a:endParaRPr lang="en-US" sz="2400">
              <a:latin typeface="Arial Nova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rial Nova"/>
                <a:ea typeface="+mn-lt"/>
                <a:cs typeface="+mn-lt"/>
              </a:rPr>
              <a:t>Reuniones</a:t>
            </a:r>
            <a:r>
              <a:rPr lang="en-US" sz="2000">
                <a:latin typeface="Arial Nova"/>
                <a:ea typeface="+mn-lt"/>
                <a:cs typeface="+mn-lt"/>
              </a:rPr>
              <a:t> </a:t>
            </a:r>
            <a:r>
              <a:rPr lang="en-US" sz="2000" err="1">
                <a:latin typeface="Arial Nova"/>
                <a:ea typeface="+mn-lt"/>
                <a:cs typeface="+mn-lt"/>
              </a:rPr>
              <a:t>diarias</a:t>
            </a:r>
            <a:r>
              <a:rPr lang="en-US" sz="2000">
                <a:latin typeface="Arial Nova"/>
                <a:ea typeface="+mn-lt"/>
                <a:cs typeface="+mn-lt"/>
              </a:rPr>
              <a:t>(stand-up)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rial Nova"/>
                <a:ea typeface="+mn-lt"/>
                <a:cs typeface="+mn-lt"/>
              </a:rPr>
              <a:t>Pair Programming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rial Nova"/>
                <a:ea typeface="+mn-lt"/>
                <a:cs typeface="+mn-lt"/>
              </a:rPr>
              <a:t>Propiedad</a:t>
            </a:r>
            <a:r>
              <a:rPr lang="en-US" sz="2000">
                <a:latin typeface="Arial Nova"/>
                <a:ea typeface="+mn-lt"/>
                <a:cs typeface="+mn-lt"/>
              </a:rPr>
              <a:t> </a:t>
            </a:r>
            <a:r>
              <a:rPr lang="en-US" sz="2000" err="1">
                <a:latin typeface="Arial Nova"/>
                <a:ea typeface="+mn-lt"/>
                <a:cs typeface="+mn-lt"/>
              </a:rPr>
              <a:t>colectiva</a:t>
            </a:r>
            <a:endParaRPr lang="en-US" sz="2000">
              <a:latin typeface="Arial Nova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rial Nova"/>
                <a:ea typeface="+mn-lt"/>
                <a:cs typeface="+mn-lt"/>
              </a:rPr>
              <a:t>Historias</a:t>
            </a:r>
            <a:r>
              <a:rPr lang="en-US" sz="2000">
                <a:latin typeface="Arial Nova"/>
                <a:ea typeface="+mn-lt"/>
                <a:cs typeface="+mn-lt"/>
              </a:rPr>
              <a:t> de </a:t>
            </a:r>
            <a:r>
              <a:rPr lang="en-US" sz="2000" err="1">
                <a:latin typeface="Arial Nova"/>
                <a:ea typeface="+mn-lt"/>
                <a:cs typeface="+mn-lt"/>
              </a:rPr>
              <a:t>usuario</a:t>
            </a:r>
            <a:r>
              <a:rPr lang="en-US" sz="2000">
                <a:latin typeface="Arial Nova"/>
                <a:ea typeface="+mn-lt"/>
                <a:cs typeface="+mn-lt"/>
              </a:rPr>
              <a:t> </a:t>
            </a:r>
            <a:endParaRPr lang="en-US" sz="2000">
              <a:latin typeface="Arial Nova"/>
              <a:ea typeface="Calibri"/>
              <a:cs typeface="Calibri"/>
            </a:endParaRPr>
          </a:p>
          <a:p>
            <a:r>
              <a:rPr lang="en-US" sz="2400" err="1">
                <a:latin typeface="Arial Nova"/>
                <a:ea typeface="Calibri"/>
                <a:cs typeface="Calibri"/>
              </a:rPr>
              <a:t>Resultados</a:t>
            </a:r>
            <a:r>
              <a:rPr lang="en-US" sz="2400">
                <a:latin typeface="Arial Nova"/>
                <a:ea typeface="Calibri"/>
                <a:cs typeface="Calibri"/>
              </a:rPr>
              <a:t> y </a:t>
            </a:r>
            <a:r>
              <a:rPr lang="en-US" sz="2400" err="1">
                <a:latin typeface="Arial Nova"/>
                <a:ea typeface="Calibri"/>
                <a:cs typeface="Calibri"/>
              </a:rPr>
              <a:t>Beneficios</a:t>
            </a:r>
            <a:r>
              <a:rPr lang="en-US" sz="2400">
                <a:latin typeface="Arial Nova"/>
                <a:ea typeface="Calibri"/>
                <a:cs typeface="Calibri"/>
              </a:rPr>
              <a:t>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rial Nova"/>
                <a:ea typeface="Calibri"/>
                <a:cs typeface="Calibri"/>
              </a:rPr>
              <a:t>Demostración</a:t>
            </a:r>
            <a:r>
              <a:rPr lang="en-US" sz="2000">
                <a:latin typeface="Arial Nova"/>
                <a:ea typeface="Calibri"/>
                <a:cs typeface="Calibri"/>
              </a:rPr>
              <a:t> del </a:t>
            </a:r>
            <a:r>
              <a:rPr lang="en-US" sz="2000" err="1">
                <a:latin typeface="Arial Nova"/>
                <a:ea typeface="Calibri"/>
                <a:cs typeface="Calibri"/>
              </a:rPr>
              <a:t>producto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rial Nova"/>
                <a:ea typeface="Calibri"/>
                <a:cs typeface="Calibri"/>
              </a:rPr>
              <a:t>Despliegue</a:t>
            </a:r>
            <a:endParaRPr lang="en-US" sz="2000">
              <a:latin typeface="Arial Nova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rial Nova"/>
                <a:ea typeface="Calibri"/>
                <a:cs typeface="Calibri"/>
              </a:rPr>
              <a:t>Retrospectiva</a:t>
            </a:r>
            <a:r>
              <a:rPr lang="en-US" sz="2000">
                <a:latin typeface="Arial Nova"/>
                <a:ea typeface="Calibri"/>
                <a:cs typeface="Calibri"/>
              </a:rPr>
              <a:t> del </a:t>
            </a:r>
            <a:r>
              <a:rPr lang="en-US" sz="2000" err="1">
                <a:latin typeface="Arial Nova"/>
                <a:ea typeface="Calibri"/>
                <a:cs typeface="Calibri"/>
              </a:rPr>
              <a:t>proyecto</a:t>
            </a:r>
            <a:endParaRPr lang="en-US" sz="2000">
              <a:latin typeface="Arial Nova"/>
              <a:ea typeface="Calibri"/>
              <a:cs typeface="Calibri"/>
            </a:endParaRPr>
          </a:p>
          <a:p>
            <a:r>
              <a:rPr lang="en-US" sz="2400" err="1">
                <a:latin typeface="Arial Nova"/>
                <a:ea typeface="Calibri"/>
                <a:cs typeface="Calibri"/>
              </a:rPr>
              <a:t>Conclusión</a:t>
            </a:r>
            <a:endParaRPr lang="en-US" sz="2400">
              <a:latin typeface="Arial Nova"/>
              <a:ea typeface="Calibri"/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loud&#10;&#10;Description automatically generated">
            <a:extLst>
              <a:ext uri="{FF2B5EF4-FFF2-40B4-BE49-F238E27FC236}">
                <a16:creationId xmlns:a16="http://schemas.microsoft.com/office/drawing/2014/main" id="{716013FE-A99A-748E-4C65-C959A359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6" y="4799671"/>
            <a:ext cx="1690915" cy="971897"/>
          </a:xfrm>
          <a:prstGeom prst="rect">
            <a:avLst/>
          </a:prstGeom>
        </p:spPr>
      </p:pic>
      <p:pic>
        <p:nvPicPr>
          <p:cNvPr id="8" name="Picture 7" descr="Smoke PNG">
            <a:extLst>
              <a:ext uri="{FF2B5EF4-FFF2-40B4-BE49-F238E27FC236}">
                <a16:creationId xmlns:a16="http://schemas.microsoft.com/office/drawing/2014/main" id="{A9E85C3B-6AB9-4BF3-482D-6B248F23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700000">
            <a:off x="9430034" y="-574720"/>
            <a:ext cx="3747742" cy="37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242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EB356-6407-EA1A-B1C9-78EC8F58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315" y="993208"/>
            <a:ext cx="1681727" cy="442730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a typeface="Calibri Light"/>
                <a:cs typeface="Calibri Light"/>
              </a:rPr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171D-5CDF-685C-E73B-CA23BC57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210" y="604426"/>
            <a:ext cx="7273532" cy="5442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err="1">
                <a:solidFill>
                  <a:schemeClr val="accent1"/>
                </a:solidFill>
                <a:latin typeface="Arial Nova"/>
                <a:ea typeface="+mn-lt"/>
                <a:cs typeface="+mn-lt"/>
              </a:rPr>
              <a:t>Contexto</a:t>
            </a:r>
            <a:endParaRPr lang="en-US" sz="2400" b="1">
              <a:solidFill>
                <a:schemeClr val="accent1"/>
              </a:solidFill>
              <a:latin typeface="Arial Nova"/>
              <a:ea typeface="Calibri"/>
              <a:cs typeface="Calibri"/>
            </a:endParaRPr>
          </a:p>
          <a:p>
            <a:r>
              <a:rPr lang="en-US" sz="2400">
                <a:latin typeface="Arial Nova"/>
                <a:ea typeface="+mn-lt"/>
                <a:cs typeface="+mn-lt"/>
              </a:rPr>
              <a:t>Desarrollo del </a:t>
            </a:r>
            <a:r>
              <a:rPr lang="en-US" sz="2400" err="1">
                <a:latin typeface="Arial Nova"/>
                <a:ea typeface="+mn-lt"/>
                <a:cs typeface="+mn-lt"/>
              </a:rPr>
              <a:t>proyecto</a:t>
            </a:r>
            <a:endParaRPr lang="en-US" sz="2400" err="1">
              <a:latin typeface="Arial Nova"/>
              <a:ea typeface="Calibri"/>
              <a:cs typeface="Calibri"/>
            </a:endParaRPr>
          </a:p>
          <a:p>
            <a:r>
              <a:rPr lang="en-US" sz="2400">
                <a:latin typeface="Arial Nova"/>
                <a:ea typeface="+mn-lt"/>
                <a:cs typeface="+mn-lt"/>
              </a:rPr>
              <a:t>Organización del equipo</a:t>
            </a:r>
            <a:endParaRPr lang="en-US" sz="2400">
              <a:latin typeface="Arial Nova"/>
              <a:ea typeface="Calibri"/>
              <a:cs typeface="Calibri"/>
            </a:endParaRPr>
          </a:p>
          <a:p>
            <a:r>
              <a:rPr lang="en-US" sz="2400" err="1">
                <a:latin typeface="Arial Nova"/>
                <a:ea typeface="+mn-lt"/>
                <a:cs typeface="+mn-lt"/>
              </a:rPr>
              <a:t>Resultados</a:t>
            </a:r>
            <a:r>
              <a:rPr lang="en-US" sz="2400">
                <a:latin typeface="Arial Nova"/>
                <a:ea typeface="+mn-lt"/>
                <a:cs typeface="+mn-lt"/>
              </a:rPr>
              <a:t> y </a:t>
            </a:r>
            <a:r>
              <a:rPr lang="en-US" sz="2400" err="1">
                <a:latin typeface="Arial Nova"/>
                <a:ea typeface="+mn-lt"/>
                <a:cs typeface="+mn-lt"/>
              </a:rPr>
              <a:t>beneficios</a:t>
            </a:r>
            <a:endParaRPr lang="en-US" sz="2400" err="1">
              <a:latin typeface="Arial Nova"/>
              <a:ea typeface="Calibri"/>
              <a:cs typeface="Calibri"/>
            </a:endParaRPr>
          </a:p>
          <a:p>
            <a:r>
              <a:rPr lang="en-US" sz="2400" err="1">
                <a:latin typeface="Arial Nova"/>
                <a:ea typeface="+mn-lt"/>
                <a:cs typeface="+mn-lt"/>
              </a:rPr>
              <a:t>Conclusión</a:t>
            </a:r>
            <a:endParaRPr lang="en-US" sz="2400">
              <a:latin typeface="Arial Nova"/>
              <a:ea typeface="+mn-lt"/>
              <a:cs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loud&#10;&#10;Description automatically generated">
            <a:extLst>
              <a:ext uri="{FF2B5EF4-FFF2-40B4-BE49-F238E27FC236}">
                <a16:creationId xmlns:a16="http://schemas.microsoft.com/office/drawing/2014/main" id="{716013FE-A99A-748E-4C65-C959A359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6" y="4799671"/>
            <a:ext cx="1690915" cy="971897"/>
          </a:xfrm>
          <a:prstGeom prst="rect">
            <a:avLst/>
          </a:prstGeom>
        </p:spPr>
      </p:pic>
      <p:pic>
        <p:nvPicPr>
          <p:cNvPr id="8" name="Picture 7" descr="Smoke PNG">
            <a:extLst>
              <a:ext uri="{FF2B5EF4-FFF2-40B4-BE49-F238E27FC236}">
                <a16:creationId xmlns:a16="http://schemas.microsoft.com/office/drawing/2014/main" id="{A9E85C3B-6AB9-4BF3-482D-6B248F23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700000">
            <a:off x="9430034" y="-574720"/>
            <a:ext cx="3747742" cy="37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8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53F0A-5EB1-5E14-3912-F22B948D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rial Nova"/>
              </a:rPr>
              <a:t>CONTEXTO</a:t>
            </a:r>
            <a:endParaRPr lang="en-US" err="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FD26D-4953-7006-9891-828E18903801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00">
              <a:latin typeface="Arial Nova"/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300">
              <a:latin typeface="Calibri"/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</p:txBody>
      </p:sp>
      <p:pic>
        <p:nvPicPr>
          <p:cNvPr id="5" name="Picture 4" descr="A logo of a cloud&#10;&#10;Description automatically generated">
            <a:extLst>
              <a:ext uri="{FF2B5EF4-FFF2-40B4-BE49-F238E27FC236}">
                <a16:creationId xmlns:a16="http://schemas.microsoft.com/office/drawing/2014/main" id="{292B74D9-1465-FE09-E212-A6BBDA7E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13" y="382654"/>
            <a:ext cx="1690915" cy="9718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84CEB6-3745-8AFE-F87F-B2CFAE32710B}"/>
              </a:ext>
            </a:extLst>
          </p:cNvPr>
          <p:cNvSpPr txBox="1"/>
          <p:nvPr/>
        </p:nvSpPr>
        <p:spPr>
          <a:xfrm>
            <a:off x="563562" y="2481791"/>
            <a:ext cx="5639934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s-ES">
                <a:latin typeface="Arial Nova"/>
                <a:ea typeface="+mn-lt"/>
                <a:cs typeface="+mn-lt"/>
              </a:rPr>
              <a:t>El proyecto se centró en el desarrollo de una aplicación web para la gestión de la empresa </a:t>
            </a:r>
            <a:r>
              <a:rPr lang="es-ES" err="1">
                <a:latin typeface="Arial Nova"/>
                <a:ea typeface="+mn-lt"/>
                <a:cs typeface="+mn-lt"/>
              </a:rPr>
              <a:t>Solopods</a:t>
            </a:r>
            <a:r>
              <a:rPr lang="es-ES">
                <a:latin typeface="Arial Nova"/>
                <a:ea typeface="+mn-lt"/>
                <a:cs typeface="+mn-lt"/>
              </a:rPr>
              <a:t>. Distribuidora de cigarrillos electrónicos.</a:t>
            </a:r>
            <a:endParaRPr lang="en-US"/>
          </a:p>
          <a:p>
            <a:pPr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 Tanto para los propios trabajadores, como para los clientes y proveedores.</a:t>
            </a:r>
            <a:endParaRPr lang="es-ES"/>
          </a:p>
          <a:p>
            <a:endParaRPr lang="es-ES">
              <a:latin typeface="Arial Nova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s-ES" sz="1200">
                <a:latin typeface="Arial Nova"/>
                <a:ea typeface="+mn-lt"/>
                <a:cs typeface="+mn-lt"/>
              </a:rPr>
              <a:t>Node.js es un entorno de ejecución de JavaScript del lado del servidor que permite a los desarrolladores construir aplicaciones web escalables y de alto rendimiento. Su principal característica es la capacidad de ejecutar código JavaScript en el servidor, lo cual es diferente de la ejecución tradicional en el navegador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37415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374151"/>
              </a:solidFill>
              <a:ea typeface="Calibri"/>
              <a:cs typeface="Calibri"/>
            </a:endParaRPr>
          </a:p>
        </p:txBody>
      </p:sp>
      <p:pic>
        <p:nvPicPr>
          <p:cNvPr id="7" name="Picture 6" descr="Node.js - Wikipedia, la enciclopedia libre">
            <a:extLst>
              <a:ext uri="{FF2B5EF4-FFF2-40B4-BE49-F238E27FC236}">
                <a16:creationId xmlns:a16="http://schemas.microsoft.com/office/drawing/2014/main" id="{6AF6B6B3-9CC2-B84A-547F-10F776C9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624" y="2657520"/>
            <a:ext cx="4702628" cy="28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4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53F0A-5EB1-5E14-3912-F22B948D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rial Nova"/>
              </a:rPr>
              <a:t>REQUISITOS FUNCIONALES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FD26D-4953-7006-9891-828E18903801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00">
              <a:latin typeface="Arial Nova"/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300">
              <a:latin typeface="Calibri"/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>
              <a:latin typeface="Arial Nova"/>
            </a:endParaRPr>
          </a:p>
        </p:txBody>
      </p:sp>
      <p:pic>
        <p:nvPicPr>
          <p:cNvPr id="5" name="Picture 4" descr="A logo of a cloud&#10;&#10;Description automatically generated">
            <a:extLst>
              <a:ext uri="{FF2B5EF4-FFF2-40B4-BE49-F238E27FC236}">
                <a16:creationId xmlns:a16="http://schemas.microsoft.com/office/drawing/2014/main" id="{292B74D9-1465-FE09-E212-A6BBDA7E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13" y="382654"/>
            <a:ext cx="1690915" cy="971897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A0C6582E-B193-1916-0E15-DD97CCD80CFD}"/>
              </a:ext>
            </a:extLst>
          </p:cNvPr>
          <p:cNvSpPr txBox="1"/>
          <p:nvPr/>
        </p:nvSpPr>
        <p:spPr>
          <a:xfrm>
            <a:off x="814531" y="2444313"/>
            <a:ext cx="6941388" cy="369502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 sz="2200" err="1">
                <a:latin typeface="Arial Nova"/>
                <a:ea typeface="Calibri" panose="020F0502020204030204"/>
                <a:cs typeface="Calibri" panose="020F0502020204030204"/>
              </a:rPr>
              <a:t>Registro</a:t>
            </a:r>
            <a:r>
              <a:rPr lang="en-US" sz="2200">
                <a:latin typeface="Arial Nova"/>
                <a:ea typeface="Calibri" panose="020F0502020204030204"/>
                <a:cs typeface="Calibri" panose="020F0502020204030204"/>
              </a:rPr>
              <a:t> de </a:t>
            </a:r>
            <a:r>
              <a:rPr lang="en-US" sz="2200" err="1">
                <a:latin typeface="Arial Nova"/>
                <a:ea typeface="Calibri" panose="020F0502020204030204"/>
                <a:cs typeface="Calibri" panose="020F0502020204030204"/>
              </a:rPr>
              <a:t>clientes</a:t>
            </a:r>
            <a:r>
              <a:rPr lang="en-US" sz="2200">
                <a:latin typeface="Arial Nova"/>
                <a:ea typeface="Calibri" panose="020F0502020204030204"/>
                <a:cs typeface="Calibri" panose="020F0502020204030204"/>
              </a:rPr>
              <a:t> / </a:t>
            </a:r>
            <a:r>
              <a:rPr lang="en-US" sz="2200" err="1">
                <a:latin typeface="Arial Nova"/>
                <a:ea typeface="Calibri" panose="020F0502020204030204"/>
                <a:cs typeface="Calibri" panose="020F0502020204030204"/>
              </a:rPr>
              <a:t>proveedores</a:t>
            </a:r>
            <a:endParaRPr lang="en-US" sz="2200">
              <a:latin typeface="Arial Nova"/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 sz="2200" err="1">
                <a:latin typeface="Arial Nova"/>
                <a:cs typeface="Calibri"/>
              </a:rPr>
              <a:t>Capacidad</a:t>
            </a:r>
            <a:r>
              <a:rPr lang="en-US" sz="2200">
                <a:latin typeface="Arial Nova"/>
                <a:cs typeface="Calibri"/>
              </a:rPr>
              <a:t> de </a:t>
            </a:r>
            <a:r>
              <a:rPr lang="en-US" sz="2200" err="1">
                <a:latin typeface="Arial Nova"/>
                <a:cs typeface="Calibri"/>
              </a:rPr>
              <a:t>creación</a:t>
            </a:r>
            <a:r>
              <a:rPr lang="en-US" sz="2200">
                <a:latin typeface="Arial Nova"/>
                <a:cs typeface="Calibri"/>
              </a:rPr>
              <a:t> de </a:t>
            </a:r>
            <a:r>
              <a:rPr lang="en-US" sz="2200" err="1">
                <a:latin typeface="Arial Nova"/>
                <a:cs typeface="Calibri"/>
              </a:rPr>
              <a:t>productos</a:t>
            </a:r>
            <a:endParaRPr lang="en-US" sz="2200">
              <a:latin typeface="Arial Nova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 sz="2200" err="1">
                <a:latin typeface="Arial Nova"/>
                <a:cs typeface="Calibri"/>
              </a:rPr>
              <a:t>Capacidad</a:t>
            </a:r>
            <a:r>
              <a:rPr lang="en-US" sz="2200">
                <a:latin typeface="Arial Nova"/>
                <a:cs typeface="Calibri"/>
              </a:rPr>
              <a:t> de </a:t>
            </a:r>
            <a:r>
              <a:rPr lang="en-US" sz="2200" err="1">
                <a:latin typeface="Arial Nova"/>
                <a:cs typeface="Calibri"/>
              </a:rPr>
              <a:t>realización</a:t>
            </a:r>
            <a:r>
              <a:rPr lang="en-US" sz="2200">
                <a:latin typeface="Arial Nova"/>
                <a:cs typeface="Calibri"/>
              </a:rPr>
              <a:t> de </a:t>
            </a:r>
            <a:r>
              <a:rPr lang="en-US" sz="2200" err="1">
                <a:latin typeface="Arial Nova"/>
                <a:cs typeface="Calibri"/>
              </a:rPr>
              <a:t>pedidos</a:t>
            </a:r>
            <a:endParaRPr lang="en-US" sz="2200">
              <a:latin typeface="Arial Nova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 sz="2200" err="1">
                <a:latin typeface="Arial Nova"/>
                <a:cs typeface="Calibri"/>
              </a:rPr>
              <a:t>Capacidad</a:t>
            </a:r>
            <a:r>
              <a:rPr lang="en-US" sz="2200">
                <a:latin typeface="Arial Nova"/>
                <a:cs typeface="Calibri"/>
              </a:rPr>
              <a:t> de control de stock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en-US" sz="2200" err="1">
                <a:latin typeface="Arial Nova"/>
                <a:cs typeface="Calibri"/>
              </a:rPr>
              <a:t>Capacidad</a:t>
            </a:r>
            <a:r>
              <a:rPr lang="en-US" sz="2200">
                <a:latin typeface="Arial Nova"/>
                <a:cs typeface="Calibri"/>
              </a:rPr>
              <a:t> de </a:t>
            </a:r>
            <a:r>
              <a:rPr lang="en-US" sz="2200" err="1">
                <a:latin typeface="Arial Nova"/>
                <a:cs typeface="Calibri"/>
              </a:rPr>
              <a:t>análisis</a:t>
            </a:r>
            <a:r>
              <a:rPr lang="en-US" sz="2200">
                <a:latin typeface="Arial Nova"/>
                <a:cs typeface="Calibri"/>
              </a:rPr>
              <a:t> de </a:t>
            </a:r>
            <a:r>
              <a:rPr lang="en-US" sz="2200" err="1">
                <a:latin typeface="Arial Nova"/>
                <a:cs typeface="Calibri"/>
              </a:rPr>
              <a:t>productos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endParaRPr lang="en-US" sz="2200">
              <a:latin typeface="Arial Nova"/>
              <a:cs typeface="Calibri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Calibri" panose="020B0604020202020204" pitchFamily="34" charset="0"/>
              <a:buChar char="-"/>
            </a:pPr>
            <a:endParaRPr lang="en-US" sz="2200">
              <a:latin typeface="Arial Nova"/>
              <a:cs typeface="Calibri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Calibri" panose="020B0604020202020204" pitchFamily="34" charset="0"/>
              <a:buChar char="-"/>
            </a:pPr>
            <a:endParaRPr lang="en-US" sz="2200">
              <a:latin typeface="Arial Nova"/>
              <a:cs typeface="Calibri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Calibri" panose="020B0604020202020204" pitchFamily="34" charset="0"/>
              <a:buChar char="-"/>
            </a:pPr>
            <a:endParaRPr lang="en-US" sz="2200">
              <a:latin typeface="Arial Nova"/>
              <a:cs typeface="Calibri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Calibri" panose="020B0604020202020204" pitchFamily="34" charset="0"/>
              <a:buChar char="-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Calibri" panose="020B0604020202020204" pitchFamily="34" charset="0"/>
              <a:buChar char="-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Calibri" panose="020B0604020202020204" pitchFamily="34" charset="0"/>
              <a:buChar char="-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Calibri" panose="020B0604020202020204" pitchFamily="34" charset="0"/>
              <a:buChar char="-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Calibri" panose="020B0604020202020204" pitchFamily="34" charset="0"/>
              <a:buChar char="-"/>
            </a:pPr>
            <a:endParaRPr lang="en-US" sz="2200">
              <a:latin typeface="Arial Nova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Calibri" panose="020B0604020202020204" pitchFamily="34" charset="0"/>
              <a:buChar char="-"/>
            </a:pPr>
            <a:endParaRPr lang="en-US" sz="2200">
              <a:latin typeface="Arial Nova"/>
            </a:endParaRP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10894E78-6E09-6B0B-9B9C-38A658A1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429" y="2373489"/>
            <a:ext cx="3613437" cy="344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EB356-6407-EA1A-B1C9-78EC8F58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315" y="993208"/>
            <a:ext cx="1681727" cy="442730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a typeface="Calibri Light"/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171D-5CDF-685C-E73B-CA23BC57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210" y="604426"/>
            <a:ext cx="7273532" cy="5442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>
                <a:latin typeface="Arial Nova"/>
                <a:ea typeface="+mn-lt"/>
                <a:cs typeface="+mn-lt"/>
              </a:rPr>
              <a:t>Contexto</a:t>
            </a:r>
            <a:endParaRPr lang="en-US" sz="2400">
              <a:latin typeface="Arial Nova"/>
              <a:ea typeface="Calibri"/>
              <a:cs typeface="Calibri"/>
            </a:endParaRPr>
          </a:p>
          <a:p>
            <a:r>
              <a:rPr lang="en-US" sz="2400">
                <a:latin typeface="Arial Nova"/>
                <a:ea typeface="+mn-lt"/>
                <a:cs typeface="+mn-lt"/>
              </a:rPr>
              <a:t>Desarrollo del </a:t>
            </a:r>
            <a:r>
              <a:rPr lang="en-US" sz="2400" err="1">
                <a:latin typeface="Arial Nova"/>
                <a:ea typeface="+mn-lt"/>
                <a:cs typeface="+mn-lt"/>
              </a:rPr>
              <a:t>proyecto</a:t>
            </a:r>
            <a:endParaRPr lang="en-US" sz="2400" err="1">
              <a:latin typeface="Arial Nova"/>
              <a:ea typeface="Calibri"/>
              <a:cs typeface="Calibri"/>
            </a:endParaRPr>
          </a:p>
          <a:p>
            <a:r>
              <a:rPr lang="en-US" sz="2400" b="1">
                <a:solidFill>
                  <a:schemeClr val="accent1"/>
                </a:solidFill>
                <a:latin typeface="Arial Nova"/>
                <a:ea typeface="+mn-lt"/>
                <a:cs typeface="+mn-lt"/>
              </a:rPr>
              <a:t>Organización del equipo</a:t>
            </a:r>
            <a:endParaRPr lang="en-US" sz="2400" b="1">
              <a:solidFill>
                <a:schemeClr val="accent1"/>
              </a:solidFill>
              <a:latin typeface="Arial Nova"/>
              <a:ea typeface="Calibri"/>
              <a:cs typeface="Calibri"/>
            </a:endParaRPr>
          </a:p>
          <a:p>
            <a:r>
              <a:rPr lang="en-US" sz="2400" err="1">
                <a:latin typeface="Arial Nova"/>
                <a:ea typeface="+mn-lt"/>
                <a:cs typeface="+mn-lt"/>
              </a:rPr>
              <a:t>Resultados</a:t>
            </a:r>
            <a:r>
              <a:rPr lang="en-US" sz="2400">
                <a:latin typeface="Arial Nova"/>
                <a:ea typeface="+mn-lt"/>
                <a:cs typeface="+mn-lt"/>
              </a:rPr>
              <a:t> y </a:t>
            </a:r>
            <a:r>
              <a:rPr lang="en-US" sz="2400" err="1">
                <a:latin typeface="Arial Nova"/>
                <a:ea typeface="+mn-lt"/>
                <a:cs typeface="+mn-lt"/>
              </a:rPr>
              <a:t>beneficios</a:t>
            </a:r>
            <a:endParaRPr lang="en-US" sz="2400" err="1">
              <a:latin typeface="Arial Nova"/>
              <a:ea typeface="Calibri"/>
              <a:cs typeface="Calibri"/>
            </a:endParaRPr>
          </a:p>
          <a:p>
            <a:r>
              <a:rPr lang="en-US" sz="2400" err="1">
                <a:latin typeface="Arial Nova"/>
                <a:ea typeface="+mn-lt"/>
                <a:cs typeface="+mn-lt"/>
              </a:rPr>
              <a:t>Conclusión</a:t>
            </a:r>
            <a:endParaRPr lang="en-US" sz="2400">
              <a:latin typeface="Arial Nova"/>
              <a:ea typeface="+mn-lt"/>
              <a:cs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loud&#10;&#10;Description automatically generated">
            <a:extLst>
              <a:ext uri="{FF2B5EF4-FFF2-40B4-BE49-F238E27FC236}">
                <a16:creationId xmlns:a16="http://schemas.microsoft.com/office/drawing/2014/main" id="{716013FE-A99A-748E-4C65-C959A359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6" y="4799671"/>
            <a:ext cx="1690915" cy="971897"/>
          </a:xfrm>
          <a:prstGeom prst="rect">
            <a:avLst/>
          </a:prstGeom>
        </p:spPr>
      </p:pic>
      <p:pic>
        <p:nvPicPr>
          <p:cNvPr id="8" name="Picture 7" descr="Smoke PNG">
            <a:extLst>
              <a:ext uri="{FF2B5EF4-FFF2-40B4-BE49-F238E27FC236}">
                <a16:creationId xmlns:a16="http://schemas.microsoft.com/office/drawing/2014/main" id="{A9E85C3B-6AB9-4BF3-482D-6B248F23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700000">
            <a:off x="9430034" y="-574720"/>
            <a:ext cx="3747742" cy="37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5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53F0A-5EB1-5E14-3912-F22B948D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rial Nova"/>
              </a:rPr>
              <a:t>REUNIONES DIARIAS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logo of a cloud&#10;&#10;Description automatically generated">
            <a:extLst>
              <a:ext uri="{FF2B5EF4-FFF2-40B4-BE49-F238E27FC236}">
                <a16:creationId xmlns:a16="http://schemas.microsoft.com/office/drawing/2014/main" id="{292B74D9-1465-FE09-E212-A6BBDA7E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13" y="382654"/>
            <a:ext cx="1690915" cy="971897"/>
          </a:xfrm>
          <a:prstGeom prst="rect">
            <a:avLst/>
          </a:prstGeom>
        </p:spPr>
      </p:pic>
      <p:pic>
        <p:nvPicPr>
          <p:cNvPr id="3" name="Picture 2" descr="Cómo activar novedades de reuniones en Teams – Keykumo">
            <a:extLst>
              <a:ext uri="{FF2B5EF4-FFF2-40B4-BE49-F238E27FC236}">
                <a16:creationId xmlns:a16="http://schemas.microsoft.com/office/drawing/2014/main" id="{97FCA410-0347-8BB4-9C29-3624B499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5" y="2690132"/>
            <a:ext cx="7892142" cy="4003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458D8-74D1-FBCA-8283-AE7933A0C4B0}"/>
              </a:ext>
            </a:extLst>
          </p:cNvPr>
          <p:cNvSpPr txBox="1"/>
          <p:nvPr/>
        </p:nvSpPr>
        <p:spPr>
          <a:xfrm>
            <a:off x="930728" y="2182585"/>
            <a:ext cx="10635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El </a:t>
            </a:r>
            <a:r>
              <a:rPr lang="en-US" err="1">
                <a:cs typeface="Calibri"/>
              </a:rPr>
              <a:t>equipo</a:t>
            </a:r>
            <a:r>
              <a:rPr lang="en-US">
                <a:cs typeface="Calibri"/>
              </a:rPr>
              <a:t> de </a:t>
            </a:r>
            <a:r>
              <a:rPr lang="en-US" err="1">
                <a:cs typeface="Calibri"/>
              </a:rPr>
              <a:t>desarrollo</a:t>
            </a:r>
            <a:r>
              <a:rPr lang="en-US">
                <a:cs typeface="Calibri"/>
              </a:rPr>
              <a:t> se </a:t>
            </a:r>
            <a:r>
              <a:rPr lang="en-US" err="1">
                <a:cs typeface="Calibri"/>
              </a:rPr>
              <a:t>reune</a:t>
            </a:r>
            <a:r>
              <a:rPr lang="en-US">
                <a:cs typeface="Calibri"/>
              </a:rPr>
              <a:t> para </a:t>
            </a:r>
            <a:r>
              <a:rPr lang="en-US" err="1">
                <a:cs typeface="Calibri"/>
              </a:rPr>
              <a:t>discutir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problemas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soluciones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encontrados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proyecto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diariamente</a:t>
            </a:r>
            <a:r>
              <a:rPr lang="en-US">
                <a:cs typeface="Calibri"/>
              </a:rPr>
              <a:t>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53F0A-5EB1-5E14-3912-F22B948D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rial Nova"/>
              </a:rPr>
              <a:t>PAIR PROGRAMMING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logo of a cloud&#10;&#10;Description automatically generated">
            <a:extLst>
              <a:ext uri="{FF2B5EF4-FFF2-40B4-BE49-F238E27FC236}">
                <a16:creationId xmlns:a16="http://schemas.microsoft.com/office/drawing/2014/main" id="{292B74D9-1465-FE09-E212-A6BBDA7E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13" y="382654"/>
            <a:ext cx="1690915" cy="971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458D8-74D1-FBCA-8283-AE7933A0C4B0}"/>
              </a:ext>
            </a:extLst>
          </p:cNvPr>
          <p:cNvSpPr txBox="1"/>
          <p:nvPr/>
        </p:nvSpPr>
        <p:spPr>
          <a:xfrm>
            <a:off x="770802" y="2210807"/>
            <a:ext cx="106917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Arial Nova"/>
                <a:ea typeface="+mn-lt"/>
                <a:cs typeface="+mn-lt"/>
              </a:rPr>
              <a:t>Empleamos</a:t>
            </a:r>
            <a:r>
              <a:rPr lang="en-US">
                <a:latin typeface="Arial Nova"/>
                <a:ea typeface="+mn-lt"/>
                <a:cs typeface="+mn-lt"/>
              </a:rPr>
              <a:t> la </a:t>
            </a:r>
            <a:r>
              <a:rPr lang="en-US" err="1">
                <a:latin typeface="Arial Nova"/>
                <a:ea typeface="+mn-lt"/>
                <a:cs typeface="+mn-lt"/>
              </a:rPr>
              <a:t>estrategia</a:t>
            </a:r>
            <a:r>
              <a:rPr lang="en-US">
                <a:latin typeface="Arial Nova"/>
                <a:ea typeface="+mn-lt"/>
                <a:cs typeface="+mn-lt"/>
              </a:rPr>
              <a:t> de </a:t>
            </a:r>
            <a:r>
              <a:rPr lang="en-US" err="1">
                <a:latin typeface="Arial Nova"/>
                <a:ea typeface="+mn-lt"/>
                <a:cs typeface="+mn-lt"/>
              </a:rPr>
              <a:t>programación</a:t>
            </a:r>
            <a:r>
              <a:rPr lang="en-US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en</a:t>
            </a:r>
            <a:r>
              <a:rPr lang="en-US">
                <a:latin typeface="Arial Nova"/>
                <a:ea typeface="+mn-lt"/>
                <a:cs typeface="+mn-lt"/>
              </a:rPr>
              <a:t> parejas, </a:t>
            </a:r>
            <a:r>
              <a:rPr lang="en-US" err="1">
                <a:latin typeface="Arial Nova"/>
                <a:ea typeface="+mn-lt"/>
                <a:cs typeface="+mn-lt"/>
              </a:rPr>
              <a:t>en</a:t>
            </a:r>
            <a:r>
              <a:rPr lang="en-US">
                <a:latin typeface="Arial Nova"/>
                <a:ea typeface="+mn-lt"/>
                <a:cs typeface="+mn-lt"/>
              </a:rPr>
              <a:t> la </a:t>
            </a:r>
            <a:r>
              <a:rPr lang="en-US" err="1">
                <a:latin typeface="Arial Nova"/>
                <a:ea typeface="+mn-lt"/>
                <a:cs typeface="+mn-lt"/>
              </a:rPr>
              <a:t>cual</a:t>
            </a:r>
            <a:r>
              <a:rPr lang="en-US">
                <a:latin typeface="Arial Nova"/>
                <a:ea typeface="+mn-lt"/>
                <a:cs typeface="+mn-lt"/>
              </a:rPr>
              <a:t> un </a:t>
            </a:r>
            <a:r>
              <a:rPr lang="en-US" err="1">
                <a:latin typeface="Arial Nova"/>
                <a:ea typeface="+mn-lt"/>
                <a:cs typeface="+mn-lt"/>
              </a:rPr>
              <a:t>colaborador</a:t>
            </a:r>
            <a:r>
              <a:rPr lang="en-US">
                <a:latin typeface="Arial Nova"/>
                <a:ea typeface="+mn-lt"/>
                <a:cs typeface="+mn-lt"/>
              </a:rPr>
              <a:t> se centra </a:t>
            </a:r>
            <a:r>
              <a:rPr lang="en-US" err="1">
                <a:latin typeface="Arial Nova"/>
                <a:ea typeface="+mn-lt"/>
                <a:cs typeface="+mn-lt"/>
              </a:rPr>
              <a:t>en</a:t>
            </a:r>
            <a:r>
              <a:rPr lang="en-US">
                <a:latin typeface="Arial Nova"/>
                <a:ea typeface="+mn-lt"/>
                <a:cs typeface="+mn-lt"/>
              </a:rPr>
              <a:t> la </a:t>
            </a:r>
            <a:r>
              <a:rPr lang="en-US" err="1">
                <a:latin typeface="Arial Nova"/>
                <a:ea typeface="+mn-lt"/>
                <a:cs typeface="+mn-lt"/>
              </a:rPr>
              <a:t>implementación</a:t>
            </a:r>
            <a:r>
              <a:rPr lang="en-US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mientras</a:t>
            </a:r>
            <a:r>
              <a:rPr lang="en-US">
                <a:latin typeface="Arial Nova"/>
                <a:ea typeface="+mn-lt"/>
                <a:cs typeface="+mn-lt"/>
              </a:rPr>
              <a:t> que </a:t>
            </a:r>
            <a:r>
              <a:rPr lang="en-US" err="1">
                <a:latin typeface="Arial Nova"/>
                <a:ea typeface="+mn-lt"/>
                <a:cs typeface="+mn-lt"/>
              </a:rPr>
              <a:t>otro</a:t>
            </a:r>
            <a:r>
              <a:rPr lang="en-US">
                <a:latin typeface="Arial Nova"/>
                <a:ea typeface="+mn-lt"/>
                <a:cs typeface="+mn-lt"/>
              </a:rPr>
              <a:t> se </a:t>
            </a:r>
            <a:r>
              <a:rPr lang="en-US" err="1">
                <a:latin typeface="Arial Nova"/>
                <a:ea typeface="+mn-lt"/>
                <a:cs typeface="+mn-lt"/>
              </a:rPr>
              <a:t>enfoca</a:t>
            </a:r>
            <a:r>
              <a:rPr lang="en-US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en</a:t>
            </a:r>
            <a:r>
              <a:rPr lang="en-US">
                <a:latin typeface="Arial Nova"/>
                <a:ea typeface="+mn-lt"/>
                <a:cs typeface="+mn-lt"/>
              </a:rPr>
              <a:t> la </a:t>
            </a:r>
            <a:r>
              <a:rPr lang="en-US" err="1">
                <a:latin typeface="Arial Nova"/>
                <a:ea typeface="+mn-lt"/>
                <a:cs typeface="+mn-lt"/>
              </a:rPr>
              <a:t>táctica</a:t>
            </a:r>
            <a:r>
              <a:rPr lang="en-US">
                <a:latin typeface="Arial Nova"/>
                <a:ea typeface="+mn-lt"/>
                <a:cs typeface="+mn-lt"/>
              </a:rPr>
              <a:t>, con </a:t>
            </a:r>
            <a:r>
              <a:rPr lang="en-US" err="1">
                <a:latin typeface="Arial Nova"/>
                <a:ea typeface="+mn-lt"/>
                <a:cs typeface="+mn-lt"/>
              </a:rPr>
              <a:t>el</a:t>
            </a:r>
            <a:r>
              <a:rPr lang="en-US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objetivo</a:t>
            </a:r>
            <a:r>
              <a:rPr lang="en-US">
                <a:latin typeface="Arial Nova"/>
                <a:ea typeface="+mn-lt"/>
                <a:cs typeface="+mn-lt"/>
              </a:rPr>
              <a:t> de </a:t>
            </a:r>
            <a:r>
              <a:rPr lang="en-US" err="1">
                <a:latin typeface="Arial Nova"/>
                <a:ea typeface="+mn-lt"/>
                <a:cs typeface="+mn-lt"/>
              </a:rPr>
              <a:t>generar</a:t>
            </a:r>
            <a:r>
              <a:rPr lang="en-US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código</a:t>
            </a:r>
            <a:r>
              <a:rPr lang="en-US">
                <a:latin typeface="Arial Nova"/>
                <a:ea typeface="+mn-lt"/>
                <a:cs typeface="+mn-lt"/>
              </a:rPr>
              <a:t> de mayor </a:t>
            </a:r>
            <a:r>
              <a:rPr lang="en-US" err="1">
                <a:latin typeface="Arial Nova"/>
                <a:ea typeface="+mn-lt"/>
                <a:cs typeface="+mn-lt"/>
              </a:rPr>
              <a:t>calidad</a:t>
            </a:r>
            <a:r>
              <a:rPr lang="en-US">
                <a:latin typeface="Arial Nova"/>
                <a:ea typeface="+mn-lt"/>
                <a:cs typeface="+mn-lt"/>
              </a:rPr>
              <a:t>. </a:t>
            </a:r>
          </a:p>
        </p:txBody>
      </p:sp>
      <p:pic>
        <p:nvPicPr>
          <p:cNvPr id="7" name="Gráfico 6" descr="Pair Programming | Developer Experience Knowledge Base">
            <a:extLst>
              <a:ext uri="{FF2B5EF4-FFF2-40B4-BE49-F238E27FC236}">
                <a16:creationId xmlns:a16="http://schemas.microsoft.com/office/drawing/2014/main" id="{A28D38B9-D9CA-9F9F-9EA4-CBB748DC3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8030" y="3135285"/>
            <a:ext cx="5349051" cy="34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0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53F0A-5EB1-5E14-3912-F22B948D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rial Nova"/>
              </a:rPr>
              <a:t>PROPIEDAD COLECTIVA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logo of a cloud&#10;&#10;Description automatically generated">
            <a:extLst>
              <a:ext uri="{FF2B5EF4-FFF2-40B4-BE49-F238E27FC236}">
                <a16:creationId xmlns:a16="http://schemas.microsoft.com/office/drawing/2014/main" id="{292B74D9-1465-FE09-E212-A6BBDA7E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13" y="382654"/>
            <a:ext cx="1690915" cy="971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458D8-74D1-FBCA-8283-AE7933A0C4B0}"/>
              </a:ext>
            </a:extLst>
          </p:cNvPr>
          <p:cNvSpPr txBox="1"/>
          <p:nvPr/>
        </p:nvSpPr>
        <p:spPr>
          <a:xfrm>
            <a:off x="770802" y="2210807"/>
            <a:ext cx="106917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Arial Nova"/>
                <a:ea typeface="+mn-lt"/>
                <a:cs typeface="+mn-lt"/>
              </a:rPr>
              <a:t>Todos </a:t>
            </a:r>
            <a:r>
              <a:rPr lang="en-US" err="1">
                <a:latin typeface="Arial Nova"/>
                <a:ea typeface="+mn-lt"/>
                <a:cs typeface="+mn-lt"/>
              </a:rPr>
              <a:t>los</a:t>
            </a:r>
            <a:r>
              <a:rPr lang="en-US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miembros</a:t>
            </a:r>
            <a:r>
              <a:rPr lang="en-US">
                <a:latin typeface="Arial Nova"/>
                <a:ea typeface="+mn-lt"/>
                <a:cs typeface="+mn-lt"/>
              </a:rPr>
              <a:t> de </a:t>
            </a:r>
            <a:r>
              <a:rPr lang="en-US" err="1">
                <a:latin typeface="Arial Nova"/>
                <a:ea typeface="+mn-lt"/>
                <a:cs typeface="+mn-lt"/>
              </a:rPr>
              <a:t>equipo</a:t>
            </a:r>
            <a:r>
              <a:rPr lang="en-US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tienen</a:t>
            </a:r>
            <a:r>
              <a:rPr lang="en-US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acceso</a:t>
            </a:r>
            <a:r>
              <a:rPr lang="en-US">
                <a:latin typeface="Arial Nova"/>
                <a:ea typeface="+mn-lt"/>
                <a:cs typeface="+mn-lt"/>
              </a:rPr>
              <a:t> al </a:t>
            </a:r>
            <a:r>
              <a:rPr lang="en-US" err="1">
                <a:latin typeface="Arial Nova"/>
                <a:ea typeface="+mn-lt"/>
                <a:cs typeface="+mn-lt"/>
              </a:rPr>
              <a:t>código</a:t>
            </a:r>
            <a:r>
              <a:rPr lang="en-US">
                <a:latin typeface="Arial Nova"/>
                <a:ea typeface="+mn-lt"/>
                <a:cs typeface="+mn-lt"/>
              </a:rPr>
              <a:t> y </a:t>
            </a:r>
            <a:r>
              <a:rPr lang="en-US" err="1">
                <a:latin typeface="Arial Nova"/>
                <a:ea typeface="+mn-lt"/>
                <a:cs typeface="+mn-lt"/>
              </a:rPr>
              <a:t>pueden</a:t>
            </a:r>
            <a:r>
              <a:rPr lang="en-US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modificarlo</a:t>
            </a:r>
            <a:r>
              <a:rPr lang="en-US">
                <a:latin typeface="Arial Nova"/>
                <a:ea typeface="+mn-lt"/>
                <a:cs typeface="+mn-lt"/>
              </a:rPr>
              <a:t> </a:t>
            </a:r>
            <a:r>
              <a:rPr lang="en-US" err="1">
                <a:latin typeface="Arial Nova"/>
                <a:ea typeface="+mn-lt"/>
                <a:cs typeface="+mn-lt"/>
              </a:rPr>
              <a:t>siempre</a:t>
            </a:r>
            <a:r>
              <a:rPr lang="en-US">
                <a:latin typeface="Arial Nova"/>
                <a:ea typeface="+mn-lt"/>
                <a:cs typeface="+mn-lt"/>
              </a:rPr>
              <a:t> que sea </a:t>
            </a:r>
            <a:r>
              <a:rPr lang="en-US" err="1">
                <a:latin typeface="Arial Nova"/>
                <a:ea typeface="+mn-lt"/>
                <a:cs typeface="+mn-lt"/>
              </a:rPr>
              <a:t>necesario</a:t>
            </a:r>
            <a:r>
              <a:rPr lang="en-US">
                <a:latin typeface="Arial Nova"/>
                <a:ea typeface="+mn-lt"/>
                <a:cs typeface="+mn-lt"/>
              </a:rPr>
              <a:t>. </a:t>
            </a:r>
          </a:p>
        </p:txBody>
      </p:sp>
      <p:pic>
        <p:nvPicPr>
          <p:cNvPr id="8" name="Imagen 7" descr="Why you should start using GitHub Right now? | by Sourav Kumar Nanda |  codeburst">
            <a:extLst>
              <a:ext uri="{FF2B5EF4-FFF2-40B4-BE49-F238E27FC236}">
                <a16:creationId xmlns:a16="http://schemas.microsoft.com/office/drawing/2014/main" id="{FFDF3C72-AE78-4975-12A8-8B23E4B2A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066" y="3080496"/>
            <a:ext cx="6120457" cy="34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4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Indice</vt:lpstr>
      <vt:lpstr>Indice</vt:lpstr>
      <vt:lpstr>CONTEXTO</vt:lpstr>
      <vt:lpstr>REQUISITOS FUNCIONALES</vt:lpstr>
      <vt:lpstr>Agenda</vt:lpstr>
      <vt:lpstr>REUNIONES DIARIAS</vt:lpstr>
      <vt:lpstr>PAIR PROGRAMMING</vt:lpstr>
      <vt:lpstr>PROPIEDAD COLECTIVA</vt:lpstr>
      <vt:lpstr>Agenda</vt:lpstr>
      <vt:lpstr>DOCKER</vt:lpstr>
      <vt:lpstr>DEMOSTRACIÓN DEL PRODUCTO</vt:lpstr>
      <vt:lpstr>RETROSPECTIVA DEL PROYECTO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2023-12-07T09:56:13Z</dcterms:created>
  <dcterms:modified xsi:type="dcterms:W3CDTF">2024-01-11T14:51:13Z</dcterms:modified>
</cp:coreProperties>
</file>