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aleway SemiBold"/>
      <p:regular r:id="rId20"/>
      <p:bold r:id="rId21"/>
      <p:italic r:id="rId22"/>
      <p:boldItalic r:id="rId23"/>
    </p:embeddedFont>
    <p:embeddedFont>
      <p:font typeface="Raleway Black"/>
      <p:bold r:id="rId24"/>
      <p:boldItalic r:id="rId25"/>
    </p:embeddedFont>
    <p:embeddedFont>
      <p:font typeface="Raleway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jBuCq3flVXWuKKQl7kNOlMiLkO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regular.fntdata"/><Relationship Id="rId22" Type="http://schemas.openxmlformats.org/officeDocument/2006/relationships/font" Target="fonts/RalewaySemiBold-italic.fntdata"/><Relationship Id="rId21" Type="http://schemas.openxmlformats.org/officeDocument/2006/relationships/font" Target="fonts/RalewaySemiBold-bold.fntdata"/><Relationship Id="rId24" Type="http://schemas.openxmlformats.org/officeDocument/2006/relationships/font" Target="fonts/RalewayBlack-bold.fntdata"/><Relationship Id="rId23" Type="http://schemas.openxmlformats.org/officeDocument/2006/relationships/font" Target="fonts/Raleway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Medium-regular.fntdata"/><Relationship Id="rId25" Type="http://schemas.openxmlformats.org/officeDocument/2006/relationships/font" Target="fonts/RalewayBlack-boldItalic.fntdata"/><Relationship Id="rId28" Type="http://schemas.openxmlformats.org/officeDocument/2006/relationships/font" Target="fonts/RalewayMedium-italic.fntdata"/><Relationship Id="rId27" Type="http://schemas.openxmlformats.org/officeDocument/2006/relationships/font" Target="fonts/Raleway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a2f175f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7a2f175fb2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379705" y="257962"/>
            <a:ext cx="17451710" cy="9695741"/>
            <a:chOff x="0" y="-100447"/>
            <a:chExt cx="23268946" cy="12927656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0" y="-100447"/>
              <a:ext cx="23268945" cy="12927656"/>
              <a:chOff x="0" y="-28575"/>
              <a:chExt cx="6619526" cy="3677646"/>
            </a:xfrm>
          </p:grpSpPr>
          <p:sp>
            <p:nvSpPr>
              <p:cNvPr id="86" name="Google Shape;86;p1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87" name="Google Shape;87;p1"/>
              <p:cNvSpPr txBox="1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293149" y="192732"/>
              <a:ext cx="22662658" cy="12295445"/>
              <a:chOff x="0" y="-28575"/>
              <a:chExt cx="6447050" cy="3497796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0" y="0"/>
                <a:ext cx="6447050" cy="3469221"/>
              </a:xfrm>
              <a:custGeom>
                <a:rect b="b" l="l" r="r" t="t"/>
                <a:pathLst>
                  <a:path extrusionOk="0"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7CBBB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90" name="Google Shape;90;p1"/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"/>
            <p:cNvGrpSpPr/>
            <p:nvPr/>
          </p:nvGrpSpPr>
          <p:grpSpPr>
            <a:xfrm>
              <a:off x="675815" y="588912"/>
              <a:ext cx="21959466" cy="11535276"/>
              <a:chOff x="0" y="-28575"/>
              <a:chExt cx="6247007" cy="3281544"/>
            </a:xfrm>
          </p:grpSpPr>
          <p:sp>
            <p:nvSpPr>
              <p:cNvPr id="92" name="Google Shape;92;p1"/>
              <p:cNvSpPr/>
              <p:nvPr/>
            </p:nvSpPr>
            <p:spPr>
              <a:xfrm>
                <a:off x="0" y="0"/>
                <a:ext cx="6247007" cy="3252968"/>
              </a:xfrm>
              <a:custGeom>
                <a:rect b="b" l="l" r="r" t="t"/>
                <a:pathLst>
                  <a:path extrusionOk="0"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B5EFE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93" name="Google Shape;93;p1"/>
              <p:cNvSpPr txBox="1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" name="Google Shape;94;p1"/>
            <p:cNvSpPr/>
            <p:nvPr/>
          </p:nvSpPr>
          <p:spPr>
            <a:xfrm rot="10800000">
              <a:off x="18828976" y="8387239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5" name="Google Shape;95;p1"/>
            <p:cNvSpPr/>
            <p:nvPr/>
          </p:nvSpPr>
          <p:spPr>
            <a:xfrm>
              <a:off x="0" y="0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96" name="Google Shape;96;p1"/>
          <p:cNvSpPr txBox="1"/>
          <p:nvPr/>
        </p:nvSpPr>
        <p:spPr>
          <a:xfrm>
            <a:off x="2312014" y="4499190"/>
            <a:ext cx="13663973" cy="1876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602" u="none" cap="none" strike="noStrike">
                <a:solidFill>
                  <a:srgbClr val="27403B"/>
                </a:solidFill>
                <a:latin typeface="Raleway Black"/>
                <a:ea typeface="Raleway Black"/>
                <a:cs typeface="Raleway Black"/>
                <a:sym typeface="Raleway Black"/>
              </a:rPr>
              <a:t>PROPUESTA APT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6267976" y="6737594"/>
            <a:ext cx="5675166" cy="674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89" u="none" cap="none" strike="noStrike">
                <a:solidFill>
                  <a:srgbClr val="27403B"/>
                </a:solidFill>
                <a:latin typeface="Arial"/>
                <a:ea typeface="Arial"/>
                <a:cs typeface="Arial"/>
                <a:sym typeface="Arial"/>
              </a:rPr>
              <a:t>Plataforma de Gestión de Ingreso de Vehículos al Taller – PepsiCo Chile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 rot="-17737">
            <a:off x="1353651" y="8210876"/>
            <a:ext cx="3272475" cy="763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52" u="none" cap="none" strike="noStrike">
                <a:solidFill>
                  <a:srgbClr val="27403B"/>
                </a:solidFill>
                <a:latin typeface="Arial"/>
                <a:ea typeface="Arial"/>
                <a:cs typeface="Arial"/>
                <a:sym typeface="Arial"/>
              </a:rPr>
              <a:t>Gonzalo Pérez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52" u="none" cap="none" strike="noStrike">
                <a:solidFill>
                  <a:srgbClr val="27403B"/>
                </a:solidFill>
                <a:latin typeface="Arial"/>
                <a:ea typeface="Arial"/>
                <a:cs typeface="Arial"/>
                <a:sym typeface="Arial"/>
              </a:rPr>
              <a:t>Dilan Olivos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52" u="none" cap="none" strike="noStrike">
                <a:solidFill>
                  <a:srgbClr val="27403B"/>
                </a:solidFill>
                <a:latin typeface="Arial"/>
                <a:ea typeface="Arial"/>
                <a:cs typeface="Arial"/>
                <a:sym typeface="Arial"/>
              </a:rPr>
              <a:t>Franchesca Villegas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 rot="-17737">
            <a:off x="14201031" y="1415891"/>
            <a:ext cx="2622496" cy="248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57" u="none" cap="none" strike="noStrike">
                <a:solidFill>
                  <a:srgbClr val="27403B"/>
                </a:solidFill>
                <a:latin typeface="Arial"/>
                <a:ea typeface="Arial"/>
                <a:cs typeface="Arial"/>
                <a:sym typeface="Arial"/>
              </a:rPr>
              <a:t>Septiembre 2025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2312014" y="3199506"/>
            <a:ext cx="13663973" cy="1556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41" u="none" cap="none" strike="noStrike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DEFINICIÓN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9"/>
          <p:cNvGrpSpPr/>
          <p:nvPr/>
        </p:nvGrpSpPr>
        <p:grpSpPr>
          <a:xfrm>
            <a:off x="379705" y="257962"/>
            <a:ext cx="17451710" cy="9695741"/>
            <a:chOff x="0" y="-100447"/>
            <a:chExt cx="23268946" cy="12927656"/>
          </a:xfrm>
        </p:grpSpPr>
        <p:grpSp>
          <p:nvGrpSpPr>
            <p:cNvPr id="304" name="Google Shape;304;p9"/>
            <p:cNvGrpSpPr/>
            <p:nvPr/>
          </p:nvGrpSpPr>
          <p:grpSpPr>
            <a:xfrm>
              <a:off x="0" y="-100447"/>
              <a:ext cx="23268945" cy="12927656"/>
              <a:chOff x="0" y="-28575"/>
              <a:chExt cx="6619526" cy="3677646"/>
            </a:xfrm>
          </p:grpSpPr>
          <p:sp>
            <p:nvSpPr>
              <p:cNvPr id="305" name="Google Shape;305;p9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306" name="Google Shape;306;p9"/>
              <p:cNvSpPr txBox="1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" name="Google Shape;307;p9"/>
            <p:cNvGrpSpPr/>
            <p:nvPr/>
          </p:nvGrpSpPr>
          <p:grpSpPr>
            <a:xfrm>
              <a:off x="293149" y="192732"/>
              <a:ext cx="22662658" cy="12295445"/>
              <a:chOff x="0" y="-28575"/>
              <a:chExt cx="6447050" cy="3497796"/>
            </a:xfrm>
          </p:grpSpPr>
          <p:sp>
            <p:nvSpPr>
              <p:cNvPr id="308" name="Google Shape;308;p9"/>
              <p:cNvSpPr/>
              <p:nvPr/>
            </p:nvSpPr>
            <p:spPr>
              <a:xfrm>
                <a:off x="0" y="0"/>
                <a:ext cx="6447050" cy="3469221"/>
              </a:xfrm>
              <a:custGeom>
                <a:rect b="b" l="l" r="r" t="t"/>
                <a:pathLst>
                  <a:path extrusionOk="0"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7CBBB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309" name="Google Shape;309;p9"/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9"/>
            <p:cNvGrpSpPr/>
            <p:nvPr/>
          </p:nvGrpSpPr>
          <p:grpSpPr>
            <a:xfrm>
              <a:off x="675815" y="588912"/>
              <a:ext cx="21959466" cy="11535276"/>
              <a:chOff x="0" y="-28575"/>
              <a:chExt cx="6247007" cy="3281544"/>
            </a:xfrm>
          </p:grpSpPr>
          <p:sp>
            <p:nvSpPr>
              <p:cNvPr id="311" name="Google Shape;311;p9"/>
              <p:cNvSpPr/>
              <p:nvPr/>
            </p:nvSpPr>
            <p:spPr>
              <a:xfrm>
                <a:off x="0" y="0"/>
                <a:ext cx="6247007" cy="3252968"/>
              </a:xfrm>
              <a:custGeom>
                <a:rect b="b" l="l" r="r" t="t"/>
                <a:pathLst>
                  <a:path extrusionOk="0"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B5EFE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312" name="Google Shape;312;p9"/>
              <p:cNvSpPr txBox="1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3" name="Google Shape;313;p9"/>
            <p:cNvSpPr/>
            <p:nvPr/>
          </p:nvSpPr>
          <p:spPr>
            <a:xfrm rot="10800000">
              <a:off x="18828976" y="8387239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4" name="Google Shape;314;p9"/>
            <p:cNvSpPr/>
            <p:nvPr/>
          </p:nvSpPr>
          <p:spPr>
            <a:xfrm>
              <a:off x="0" y="0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315" name="Google Shape;315;p9"/>
          <p:cNvSpPr txBox="1"/>
          <p:nvPr/>
        </p:nvSpPr>
        <p:spPr>
          <a:xfrm>
            <a:off x="2312014" y="4499190"/>
            <a:ext cx="13663973" cy="2232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1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600" u="none" cap="none" strike="noStrike">
                <a:solidFill>
                  <a:srgbClr val="27403B"/>
                </a:solidFill>
                <a:latin typeface="Raleway Black"/>
                <a:ea typeface="Raleway Black"/>
                <a:cs typeface="Raleway Black"/>
                <a:sym typeface="Raleway Black"/>
              </a:rPr>
              <a:t>GRACIAS</a:t>
            </a:r>
            <a:endParaRPr/>
          </a:p>
        </p:txBody>
      </p:sp>
      <p:sp>
        <p:nvSpPr>
          <p:cNvPr id="316" name="Google Shape;316;p9"/>
          <p:cNvSpPr txBox="1"/>
          <p:nvPr/>
        </p:nvSpPr>
        <p:spPr>
          <a:xfrm>
            <a:off x="2312014" y="3294756"/>
            <a:ext cx="13663973" cy="1556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41" u="none" cap="none" strike="noStrike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MUCHAS</a:t>
            </a:r>
            <a:endParaRPr/>
          </a:p>
        </p:txBody>
      </p:sp>
      <p:sp>
        <p:nvSpPr>
          <p:cNvPr id="317" name="Google Shape;317;p9"/>
          <p:cNvSpPr txBox="1"/>
          <p:nvPr/>
        </p:nvSpPr>
        <p:spPr>
          <a:xfrm rot="-17737">
            <a:off x="14201031" y="1415891"/>
            <a:ext cx="2622496" cy="248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57" u="none" cap="none" strike="noStrike">
                <a:solidFill>
                  <a:srgbClr val="27403B"/>
                </a:solidFill>
                <a:latin typeface="Arial"/>
                <a:ea typeface="Arial"/>
                <a:cs typeface="Arial"/>
                <a:sym typeface="Arial"/>
              </a:rPr>
              <a:t>Septiembre 2025</a:t>
            </a:r>
            <a:endParaRPr/>
          </a:p>
        </p:txBody>
      </p:sp>
      <p:sp>
        <p:nvSpPr>
          <p:cNvPr id="318" name="Google Shape;318;p9"/>
          <p:cNvSpPr txBox="1"/>
          <p:nvPr/>
        </p:nvSpPr>
        <p:spPr>
          <a:xfrm rot="-17737">
            <a:off x="1353651" y="8210876"/>
            <a:ext cx="3272475" cy="763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52" u="none" cap="none" strike="noStrike">
                <a:solidFill>
                  <a:srgbClr val="27403B"/>
                </a:solidFill>
                <a:latin typeface="Arial"/>
                <a:ea typeface="Arial"/>
                <a:cs typeface="Arial"/>
                <a:sym typeface="Arial"/>
              </a:rPr>
              <a:t>Gonzalo Pérez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52" u="none" cap="none" strike="noStrike">
                <a:solidFill>
                  <a:srgbClr val="27403B"/>
                </a:solidFill>
                <a:latin typeface="Arial"/>
                <a:ea typeface="Arial"/>
                <a:cs typeface="Arial"/>
                <a:sym typeface="Arial"/>
              </a:rPr>
              <a:t>Dilan Olivos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52" u="none" cap="none" strike="noStrike">
                <a:solidFill>
                  <a:srgbClr val="27403B"/>
                </a:solidFill>
                <a:latin typeface="Arial"/>
                <a:ea typeface="Arial"/>
                <a:cs typeface="Arial"/>
                <a:sym typeface="Arial"/>
              </a:rPr>
              <a:t>Franchesca Villegas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"/>
          <p:cNvGrpSpPr/>
          <p:nvPr/>
        </p:nvGrpSpPr>
        <p:grpSpPr>
          <a:xfrm>
            <a:off x="379705" y="257962"/>
            <a:ext cx="17451710" cy="9695741"/>
            <a:chOff x="0" y="-100447"/>
            <a:chExt cx="23268946" cy="12927656"/>
          </a:xfrm>
        </p:grpSpPr>
        <p:grpSp>
          <p:nvGrpSpPr>
            <p:cNvPr id="106" name="Google Shape;106;p2"/>
            <p:cNvGrpSpPr/>
            <p:nvPr/>
          </p:nvGrpSpPr>
          <p:grpSpPr>
            <a:xfrm>
              <a:off x="0" y="-100447"/>
              <a:ext cx="23268945" cy="12927656"/>
              <a:chOff x="0" y="-28575"/>
              <a:chExt cx="6619526" cy="3677646"/>
            </a:xfrm>
          </p:grpSpPr>
          <p:sp>
            <p:nvSpPr>
              <p:cNvPr id="107" name="Google Shape;107;p2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08" name="Google Shape;108;p2"/>
              <p:cNvSpPr txBox="1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" name="Google Shape;109;p2"/>
            <p:cNvGrpSpPr/>
            <p:nvPr/>
          </p:nvGrpSpPr>
          <p:grpSpPr>
            <a:xfrm>
              <a:off x="293149" y="192732"/>
              <a:ext cx="22662658" cy="12295445"/>
              <a:chOff x="0" y="-28575"/>
              <a:chExt cx="6447050" cy="3497796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0" y="0"/>
                <a:ext cx="6447050" cy="3469221"/>
              </a:xfrm>
              <a:custGeom>
                <a:rect b="b" l="l" r="r" t="t"/>
                <a:pathLst>
                  <a:path extrusionOk="0"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7CBBB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11" name="Google Shape;111;p2"/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675815" y="588912"/>
              <a:ext cx="21959466" cy="11535276"/>
              <a:chOff x="0" y="-28575"/>
              <a:chExt cx="6247007" cy="3281544"/>
            </a:xfrm>
          </p:grpSpPr>
          <p:sp>
            <p:nvSpPr>
              <p:cNvPr id="113" name="Google Shape;113;p2"/>
              <p:cNvSpPr/>
              <p:nvPr/>
            </p:nvSpPr>
            <p:spPr>
              <a:xfrm>
                <a:off x="0" y="0"/>
                <a:ext cx="6247007" cy="3252968"/>
              </a:xfrm>
              <a:custGeom>
                <a:rect b="b" l="l" r="r" t="t"/>
                <a:pathLst>
                  <a:path extrusionOk="0"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B5EFE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14" name="Google Shape;114;p2"/>
              <p:cNvSpPr txBox="1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" name="Google Shape;115;p2"/>
            <p:cNvSpPr/>
            <p:nvPr/>
          </p:nvSpPr>
          <p:spPr>
            <a:xfrm rot="10800000">
              <a:off x="18828976" y="8387239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6" name="Google Shape;116;p2"/>
            <p:cNvSpPr/>
            <p:nvPr/>
          </p:nvSpPr>
          <p:spPr>
            <a:xfrm>
              <a:off x="0" y="0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17" name="Google Shape;117;p2"/>
          <p:cNvSpPr txBox="1"/>
          <p:nvPr/>
        </p:nvSpPr>
        <p:spPr>
          <a:xfrm>
            <a:off x="1578386" y="3428988"/>
            <a:ext cx="15131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137" u="none" cap="none" strike="noStrike">
                <a:solidFill>
                  <a:srgbClr val="27403B"/>
                </a:solidFill>
                <a:latin typeface="Raleway Black"/>
                <a:ea typeface="Raleway Black"/>
                <a:cs typeface="Raleway Black"/>
                <a:sym typeface="Raleway Black"/>
              </a:rPr>
              <a:t>OBJETIVO GENERAL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4836260" y="2874566"/>
            <a:ext cx="8615481" cy="481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24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Sobre el Proyecto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4100275" y="4770075"/>
            <a:ext cx="107481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Desarrollar una página web que permita a los trabajadores del taller gestionar de manera eficiente y centralizada el ingreso de </a:t>
            </a:r>
            <a:r>
              <a:rPr lang="en-US" sz="3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vehículos</a:t>
            </a:r>
            <a:r>
              <a:rPr lang="en-US" sz="3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optimizando tiempos, mejorando la comunicación y  asegurando la trazabilidad de la información.</a:t>
            </a:r>
            <a:endParaRPr sz="3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3"/>
          <p:cNvGrpSpPr/>
          <p:nvPr/>
        </p:nvGrpSpPr>
        <p:grpSpPr>
          <a:xfrm>
            <a:off x="379705" y="224801"/>
            <a:ext cx="17451709" cy="9728902"/>
            <a:chOff x="0" y="-144661"/>
            <a:chExt cx="23268945" cy="12971870"/>
          </a:xfrm>
        </p:grpSpPr>
        <p:grpSp>
          <p:nvGrpSpPr>
            <p:cNvPr id="125" name="Google Shape;125;p3"/>
            <p:cNvGrpSpPr/>
            <p:nvPr/>
          </p:nvGrpSpPr>
          <p:grpSpPr>
            <a:xfrm>
              <a:off x="0" y="-100447"/>
              <a:ext cx="23268945" cy="12927656"/>
              <a:chOff x="0" y="-28575"/>
              <a:chExt cx="6619526" cy="3677646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27" name="Google Shape;127;p3"/>
              <p:cNvSpPr txBox="1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3"/>
            <p:cNvGrpSpPr/>
            <p:nvPr/>
          </p:nvGrpSpPr>
          <p:grpSpPr>
            <a:xfrm>
              <a:off x="293149" y="192732"/>
              <a:ext cx="22662658" cy="12295445"/>
              <a:chOff x="0" y="-28575"/>
              <a:chExt cx="6447050" cy="3497796"/>
            </a:xfrm>
          </p:grpSpPr>
          <p:sp>
            <p:nvSpPr>
              <p:cNvPr id="129" name="Google Shape;129;p3"/>
              <p:cNvSpPr/>
              <p:nvPr/>
            </p:nvSpPr>
            <p:spPr>
              <a:xfrm>
                <a:off x="0" y="0"/>
                <a:ext cx="6447050" cy="3469221"/>
              </a:xfrm>
              <a:custGeom>
                <a:rect b="b" l="l" r="r" t="t"/>
                <a:pathLst>
                  <a:path extrusionOk="0"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7CBBB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30" name="Google Shape;130;p3"/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3"/>
            <p:cNvGrpSpPr/>
            <p:nvPr/>
          </p:nvGrpSpPr>
          <p:grpSpPr>
            <a:xfrm>
              <a:off x="675815" y="588912"/>
              <a:ext cx="21959466" cy="11535276"/>
              <a:chOff x="0" y="-28575"/>
              <a:chExt cx="6247007" cy="3281544"/>
            </a:xfrm>
          </p:grpSpPr>
          <p:sp>
            <p:nvSpPr>
              <p:cNvPr id="132" name="Google Shape;132;p3"/>
              <p:cNvSpPr/>
              <p:nvPr/>
            </p:nvSpPr>
            <p:spPr>
              <a:xfrm>
                <a:off x="0" y="0"/>
                <a:ext cx="6247007" cy="3252968"/>
              </a:xfrm>
              <a:custGeom>
                <a:rect b="b" l="l" r="r" t="t"/>
                <a:pathLst>
                  <a:path extrusionOk="0"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B5EFE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33" name="Google Shape;133;p3"/>
              <p:cNvSpPr txBox="1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3"/>
            <p:cNvGrpSpPr/>
            <p:nvPr/>
          </p:nvGrpSpPr>
          <p:grpSpPr>
            <a:xfrm>
              <a:off x="0" y="-144661"/>
              <a:ext cx="4114800" cy="12971870"/>
              <a:chOff x="0" y="-28575"/>
              <a:chExt cx="812800" cy="2562345"/>
            </a:xfrm>
          </p:grpSpPr>
          <p:sp>
            <p:nvSpPr>
              <p:cNvPr id="135" name="Google Shape;135;p3"/>
              <p:cNvSpPr/>
              <p:nvPr/>
            </p:nvSpPr>
            <p:spPr>
              <a:xfrm>
                <a:off x="0" y="0"/>
                <a:ext cx="812800" cy="2533770"/>
              </a:xfrm>
              <a:custGeom>
                <a:rect b="b" l="l" r="r" t="t"/>
                <a:pathLst>
                  <a:path extrusionOk="0" h="253377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533770"/>
                    </a:lnTo>
                    <a:lnTo>
                      <a:pt x="0" y="2533770"/>
                    </a:lnTo>
                    <a:close/>
                  </a:path>
                </a:pathLst>
              </a:custGeom>
              <a:solidFill>
                <a:srgbClr val="508484"/>
              </a:solidFill>
              <a:ln>
                <a:noFill/>
              </a:ln>
            </p:spPr>
          </p:sp>
          <p:sp>
            <p:nvSpPr>
              <p:cNvPr id="136" name="Google Shape;136;p3"/>
              <p:cNvSpPr txBox="1"/>
              <p:nvPr/>
            </p:nvSpPr>
            <p:spPr>
              <a:xfrm>
                <a:off x="0" y="-28575"/>
                <a:ext cx="812800" cy="2562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3"/>
            <p:cNvGrpSpPr/>
            <p:nvPr/>
          </p:nvGrpSpPr>
          <p:grpSpPr>
            <a:xfrm>
              <a:off x="260545" y="173229"/>
              <a:ext cx="4114800" cy="12283729"/>
              <a:chOff x="0" y="-28575"/>
              <a:chExt cx="812800" cy="2426416"/>
            </a:xfrm>
          </p:grpSpPr>
          <p:sp>
            <p:nvSpPr>
              <p:cNvPr id="138" name="Google Shape;138;p3"/>
              <p:cNvSpPr/>
              <p:nvPr/>
            </p:nvSpPr>
            <p:spPr>
              <a:xfrm>
                <a:off x="0" y="0"/>
                <a:ext cx="812800" cy="2397841"/>
              </a:xfrm>
              <a:custGeom>
                <a:rect b="b" l="l" r="r" t="t"/>
                <a:pathLst>
                  <a:path extrusionOk="0" h="239784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397841"/>
                    </a:lnTo>
                    <a:lnTo>
                      <a:pt x="0" y="2397841"/>
                    </a:lnTo>
                    <a:close/>
                  </a:path>
                </a:pathLst>
              </a:custGeom>
              <a:solidFill>
                <a:srgbClr val="7CBBBB"/>
              </a:solidFill>
              <a:ln>
                <a:noFill/>
              </a:ln>
            </p:spPr>
          </p:sp>
          <p:sp>
            <p:nvSpPr>
              <p:cNvPr id="139" name="Google Shape;139;p3"/>
              <p:cNvSpPr txBox="1"/>
              <p:nvPr/>
            </p:nvSpPr>
            <p:spPr>
              <a:xfrm>
                <a:off x="0" y="-28575"/>
                <a:ext cx="812800" cy="24264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p3"/>
            <p:cNvGrpSpPr/>
            <p:nvPr/>
          </p:nvGrpSpPr>
          <p:grpSpPr>
            <a:xfrm>
              <a:off x="607108" y="544382"/>
              <a:ext cx="4172145" cy="11566917"/>
              <a:chOff x="0" y="-28575"/>
              <a:chExt cx="824127" cy="2284823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0" y="0"/>
                <a:ext cx="824127" cy="2256248"/>
              </a:xfrm>
              <a:custGeom>
                <a:rect b="b" l="l" r="r" t="t"/>
                <a:pathLst>
                  <a:path extrusionOk="0" h="2256248" w="824127">
                    <a:moveTo>
                      <a:pt x="0" y="0"/>
                    </a:moveTo>
                    <a:lnTo>
                      <a:pt x="824127" y="0"/>
                    </a:lnTo>
                    <a:lnTo>
                      <a:pt x="824127" y="2256248"/>
                    </a:lnTo>
                    <a:lnTo>
                      <a:pt x="0" y="2256248"/>
                    </a:lnTo>
                    <a:close/>
                  </a:path>
                </a:pathLst>
              </a:custGeom>
              <a:solidFill>
                <a:srgbClr val="B5EFE3"/>
              </a:solidFill>
              <a:ln>
                <a:noFill/>
              </a:ln>
            </p:spPr>
          </p:sp>
          <p:sp>
            <p:nvSpPr>
              <p:cNvPr id="142" name="Google Shape;142;p3"/>
              <p:cNvSpPr txBox="1"/>
              <p:nvPr/>
            </p:nvSpPr>
            <p:spPr>
              <a:xfrm>
                <a:off x="0" y="-28575"/>
                <a:ext cx="824127" cy="22848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3" name="Google Shape;143;p3"/>
          <p:cNvSpPr txBox="1"/>
          <p:nvPr/>
        </p:nvSpPr>
        <p:spPr>
          <a:xfrm>
            <a:off x="5338642" y="1707183"/>
            <a:ext cx="8511605" cy="15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95" u="none" cap="none" strike="noStrike">
                <a:solidFill>
                  <a:srgbClr val="27403B"/>
                </a:solidFill>
                <a:latin typeface="Raleway Black"/>
                <a:ea typeface="Raleway Black"/>
                <a:cs typeface="Raleway Black"/>
                <a:sym typeface="Raleway Black"/>
              </a:rPr>
              <a:t>OBJETIVOS ESPECIFICOS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5483217" y="4997868"/>
            <a:ext cx="795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14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5338642" y="3885532"/>
            <a:ext cx="795763" cy="4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14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5338642" y="5966718"/>
            <a:ext cx="795763" cy="4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14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5338642" y="7006519"/>
            <a:ext cx="795763" cy="4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14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5433225" y="3099625"/>
            <a:ext cx="795900" cy="448500"/>
          </a:xfrm>
          <a:prstGeom prst="ellipseRibbon2">
            <a:avLst>
              <a:gd fmla="val 25000" name="adj1"/>
              <a:gd fmla="val 50000" name="adj2"/>
              <a:gd fmla="val 12500" name="adj3"/>
            </a:avLst>
          </a:prstGeom>
          <a:solidFill>
            <a:srgbClr val="7CB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5433225" y="4271025"/>
            <a:ext cx="795900" cy="448500"/>
          </a:xfrm>
          <a:prstGeom prst="ellipseRibbon2">
            <a:avLst>
              <a:gd fmla="val 25000" name="adj1"/>
              <a:gd fmla="val 50000" name="adj2"/>
              <a:gd fmla="val 12500" name="adj3"/>
            </a:avLst>
          </a:prstGeom>
          <a:solidFill>
            <a:srgbClr val="7CB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5433225" y="5442425"/>
            <a:ext cx="795900" cy="448500"/>
          </a:xfrm>
          <a:prstGeom prst="ellipseRibbon2">
            <a:avLst>
              <a:gd fmla="val 25000" name="adj1"/>
              <a:gd fmla="val 50000" name="adj2"/>
              <a:gd fmla="val 12500" name="adj3"/>
            </a:avLst>
          </a:prstGeom>
          <a:solidFill>
            <a:srgbClr val="7CB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5433225" y="6613813"/>
            <a:ext cx="795900" cy="448500"/>
          </a:xfrm>
          <a:prstGeom prst="ellipseRibbon2">
            <a:avLst>
              <a:gd fmla="val 25000" name="adj1"/>
              <a:gd fmla="val 50000" name="adj2"/>
              <a:gd fmla="val 12500" name="adj3"/>
            </a:avLst>
          </a:prstGeom>
          <a:solidFill>
            <a:srgbClr val="7CB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6423225" y="2837725"/>
            <a:ext cx="90558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La web permite al trabajador registrar y controlar el ingreso de </a:t>
            </a: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vehículos</a:t>
            </a: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 sz="2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6423225" y="4025575"/>
            <a:ext cx="90558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La web permite al trabajador actualizar en tiempo real el estado, le permite pausarlo de ser necesario.</a:t>
            </a:r>
            <a:endParaRPr sz="2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6423225" y="5213425"/>
            <a:ext cx="90558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La web permite al trabajador comunicarse mediante la misma según se necesite .</a:t>
            </a:r>
            <a:endParaRPr sz="2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6423225" y="6401275"/>
            <a:ext cx="90558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La web generará la documentación de forma automática y permitirá al trabajador generar reportes para la toma de decisiones.</a:t>
            </a:r>
            <a:endParaRPr sz="2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4"/>
          <p:cNvGrpSpPr/>
          <p:nvPr/>
        </p:nvGrpSpPr>
        <p:grpSpPr>
          <a:xfrm>
            <a:off x="271210" y="257962"/>
            <a:ext cx="17560204" cy="9695742"/>
            <a:chOff x="-144660" y="-100447"/>
            <a:chExt cx="23413606" cy="12927656"/>
          </a:xfrm>
        </p:grpSpPr>
        <p:grpSp>
          <p:nvGrpSpPr>
            <p:cNvPr id="161" name="Google Shape;161;p4"/>
            <p:cNvGrpSpPr/>
            <p:nvPr/>
          </p:nvGrpSpPr>
          <p:grpSpPr>
            <a:xfrm>
              <a:off x="0" y="-100447"/>
              <a:ext cx="23268945" cy="12927656"/>
              <a:chOff x="0" y="-28575"/>
              <a:chExt cx="6619526" cy="3677646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63" name="Google Shape;163;p4"/>
              <p:cNvSpPr txBox="1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" name="Google Shape;164;p4"/>
            <p:cNvGrpSpPr/>
            <p:nvPr/>
          </p:nvGrpSpPr>
          <p:grpSpPr>
            <a:xfrm>
              <a:off x="293149" y="192732"/>
              <a:ext cx="22662658" cy="12295445"/>
              <a:chOff x="0" y="-28575"/>
              <a:chExt cx="6447050" cy="3497796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0" y="0"/>
                <a:ext cx="6447050" cy="3469221"/>
              </a:xfrm>
              <a:custGeom>
                <a:rect b="b" l="l" r="r" t="t"/>
                <a:pathLst>
                  <a:path extrusionOk="0"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7CBBB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66" name="Google Shape;166;p4"/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4"/>
            <p:cNvGrpSpPr/>
            <p:nvPr/>
          </p:nvGrpSpPr>
          <p:grpSpPr>
            <a:xfrm>
              <a:off x="675815" y="588912"/>
              <a:ext cx="21959466" cy="11535276"/>
              <a:chOff x="0" y="-28575"/>
              <a:chExt cx="6247007" cy="3281544"/>
            </a:xfrm>
          </p:grpSpPr>
          <p:sp>
            <p:nvSpPr>
              <p:cNvPr id="168" name="Google Shape;168;p4"/>
              <p:cNvSpPr/>
              <p:nvPr/>
            </p:nvSpPr>
            <p:spPr>
              <a:xfrm>
                <a:off x="0" y="0"/>
                <a:ext cx="6247007" cy="3252968"/>
              </a:xfrm>
              <a:custGeom>
                <a:rect b="b" l="l" r="r" t="t"/>
                <a:pathLst>
                  <a:path extrusionOk="0"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B5EFE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69" name="Google Shape;169;p4"/>
              <p:cNvSpPr txBox="1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" name="Google Shape;170;p4"/>
            <p:cNvGrpSpPr/>
            <p:nvPr/>
          </p:nvGrpSpPr>
          <p:grpSpPr>
            <a:xfrm rot="-5400000">
              <a:off x="10716235" y="206858"/>
              <a:ext cx="1691816" cy="23413606"/>
              <a:chOff x="0" y="-28575"/>
              <a:chExt cx="334186" cy="4624910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0" y="0"/>
                <a:ext cx="334186" cy="4596335"/>
              </a:xfrm>
              <a:custGeom>
                <a:rect b="b" l="l" r="r" t="t"/>
                <a:pathLst>
                  <a:path extrusionOk="0" h="4596335" w="334186">
                    <a:moveTo>
                      <a:pt x="0" y="0"/>
                    </a:moveTo>
                    <a:lnTo>
                      <a:pt x="334186" y="0"/>
                    </a:lnTo>
                    <a:lnTo>
                      <a:pt x="334186" y="4596335"/>
                    </a:lnTo>
                    <a:lnTo>
                      <a:pt x="0" y="4596335"/>
                    </a:lnTo>
                    <a:close/>
                  </a:path>
                </a:pathLst>
              </a:custGeom>
              <a:solidFill>
                <a:srgbClr val="508484"/>
              </a:solidFill>
              <a:ln>
                <a:noFill/>
              </a:ln>
            </p:spPr>
          </p:sp>
          <p:sp>
            <p:nvSpPr>
              <p:cNvPr id="172" name="Google Shape;172;p4"/>
              <p:cNvSpPr txBox="1"/>
              <p:nvPr/>
            </p:nvSpPr>
            <p:spPr>
              <a:xfrm>
                <a:off x="0" y="-28575"/>
                <a:ext cx="334186" cy="46249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173;p4"/>
            <p:cNvGrpSpPr/>
            <p:nvPr/>
          </p:nvGrpSpPr>
          <p:grpSpPr>
            <a:xfrm rot="-5400000">
              <a:off x="10699004" y="317837"/>
              <a:ext cx="1699601" cy="22807384"/>
              <a:chOff x="0" y="-28575"/>
              <a:chExt cx="335724" cy="4505162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0" y="0"/>
                <a:ext cx="335724" cy="4476587"/>
              </a:xfrm>
              <a:custGeom>
                <a:rect b="b" l="l" r="r" t="t"/>
                <a:pathLst>
                  <a:path extrusionOk="0" h="4476587" w="335724">
                    <a:moveTo>
                      <a:pt x="0" y="0"/>
                    </a:moveTo>
                    <a:lnTo>
                      <a:pt x="335724" y="0"/>
                    </a:lnTo>
                    <a:lnTo>
                      <a:pt x="335724" y="4476587"/>
                    </a:lnTo>
                    <a:lnTo>
                      <a:pt x="0" y="4476587"/>
                    </a:lnTo>
                    <a:close/>
                  </a:path>
                </a:pathLst>
              </a:custGeom>
              <a:solidFill>
                <a:srgbClr val="7CBBBB"/>
              </a:solidFill>
              <a:ln>
                <a:noFill/>
              </a:ln>
            </p:spPr>
          </p:sp>
          <p:sp>
            <p:nvSpPr>
              <p:cNvPr id="175" name="Google Shape;175;p4"/>
              <p:cNvSpPr txBox="1"/>
              <p:nvPr/>
            </p:nvSpPr>
            <p:spPr>
              <a:xfrm>
                <a:off x="0" y="-28575"/>
                <a:ext cx="335724" cy="4505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4"/>
            <p:cNvGrpSpPr/>
            <p:nvPr/>
          </p:nvGrpSpPr>
          <p:grpSpPr>
            <a:xfrm rot="-5400000">
              <a:off x="10734723" y="359101"/>
              <a:ext cx="1715394" cy="22067180"/>
              <a:chOff x="0" y="-28575"/>
              <a:chExt cx="338843" cy="4358949"/>
            </a:xfrm>
          </p:grpSpPr>
          <p:sp>
            <p:nvSpPr>
              <p:cNvPr id="177" name="Google Shape;177;p4"/>
              <p:cNvSpPr/>
              <p:nvPr/>
            </p:nvSpPr>
            <p:spPr>
              <a:xfrm>
                <a:off x="0" y="0"/>
                <a:ext cx="338843" cy="4330374"/>
              </a:xfrm>
              <a:custGeom>
                <a:rect b="b" l="l" r="r" t="t"/>
                <a:pathLst>
                  <a:path extrusionOk="0" h="4330374" w="338843">
                    <a:moveTo>
                      <a:pt x="0" y="0"/>
                    </a:moveTo>
                    <a:lnTo>
                      <a:pt x="338843" y="0"/>
                    </a:lnTo>
                    <a:lnTo>
                      <a:pt x="338843" y="4330374"/>
                    </a:lnTo>
                    <a:lnTo>
                      <a:pt x="0" y="4330374"/>
                    </a:lnTo>
                    <a:close/>
                  </a:path>
                </a:pathLst>
              </a:custGeom>
              <a:solidFill>
                <a:srgbClr val="B5EFE3"/>
              </a:solidFill>
              <a:ln>
                <a:noFill/>
              </a:ln>
            </p:spPr>
          </p:sp>
          <p:sp>
            <p:nvSpPr>
              <p:cNvPr id="178" name="Google Shape;178;p4"/>
              <p:cNvSpPr txBox="1"/>
              <p:nvPr/>
            </p:nvSpPr>
            <p:spPr>
              <a:xfrm>
                <a:off x="0" y="-28575"/>
                <a:ext cx="338843" cy="4358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9" name="Google Shape;179;p4"/>
          <p:cNvSpPr txBox="1"/>
          <p:nvPr/>
        </p:nvSpPr>
        <p:spPr>
          <a:xfrm>
            <a:off x="2278057" y="2588880"/>
            <a:ext cx="13731886" cy="105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142" u="none" cap="none" strike="noStrike">
                <a:solidFill>
                  <a:srgbClr val="27403B"/>
                </a:solidFill>
                <a:latin typeface="Raleway Black"/>
                <a:ea typeface="Raleway Black"/>
                <a:cs typeface="Raleway Black"/>
                <a:sym typeface="Raleway Black"/>
              </a:rPr>
              <a:t>RELACIÓN</a:t>
            </a:r>
            <a:endParaRPr/>
          </a:p>
        </p:txBody>
      </p:sp>
      <p:sp>
        <p:nvSpPr>
          <p:cNvPr id="180" name="Google Shape;180;p4"/>
          <p:cNvSpPr txBox="1"/>
          <p:nvPr/>
        </p:nvSpPr>
        <p:spPr>
          <a:xfrm>
            <a:off x="4836269" y="3762542"/>
            <a:ext cx="8615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24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Perfil de egreso e intereses profesionales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3252438" y="4377875"/>
            <a:ext cx="117831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Este proyecto requiere una solución informática, siendo un problema real, que busca innovar un proceso que la empresa realiza actualmente de manera manual.</a:t>
            </a:r>
            <a:endParaRPr sz="3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Además abarca varias áreas de nuestros </a:t>
            </a:r>
            <a:r>
              <a:rPr lang="en-US" sz="3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intereses profesionales, desde gestión de proyectos, hasta desarrollo backend y frontend.</a:t>
            </a:r>
            <a:r>
              <a:rPr lang="en-US" sz="3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endParaRPr sz="3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5"/>
          <p:cNvGrpSpPr/>
          <p:nvPr/>
        </p:nvGrpSpPr>
        <p:grpSpPr>
          <a:xfrm rot="10800000">
            <a:off x="379705" y="333296"/>
            <a:ext cx="17451709" cy="9728902"/>
            <a:chOff x="0" y="-144661"/>
            <a:chExt cx="23268945" cy="12971870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0" y="-100447"/>
              <a:ext cx="23268945" cy="12927656"/>
              <a:chOff x="0" y="-28575"/>
              <a:chExt cx="6619526" cy="3677646"/>
            </a:xfrm>
          </p:grpSpPr>
          <p:sp>
            <p:nvSpPr>
              <p:cNvPr id="188" name="Google Shape;188;p5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89" name="Google Shape;189;p5"/>
              <p:cNvSpPr txBox="1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5"/>
            <p:cNvGrpSpPr/>
            <p:nvPr/>
          </p:nvGrpSpPr>
          <p:grpSpPr>
            <a:xfrm>
              <a:off x="293149" y="192732"/>
              <a:ext cx="22662658" cy="12295445"/>
              <a:chOff x="0" y="-28575"/>
              <a:chExt cx="6447050" cy="3497796"/>
            </a:xfrm>
          </p:grpSpPr>
          <p:sp>
            <p:nvSpPr>
              <p:cNvPr id="191" name="Google Shape;191;p5"/>
              <p:cNvSpPr/>
              <p:nvPr/>
            </p:nvSpPr>
            <p:spPr>
              <a:xfrm>
                <a:off x="0" y="0"/>
                <a:ext cx="6447050" cy="3469221"/>
              </a:xfrm>
              <a:custGeom>
                <a:rect b="b" l="l" r="r" t="t"/>
                <a:pathLst>
                  <a:path extrusionOk="0"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7CBBB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92" name="Google Shape;192;p5"/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" name="Google Shape;193;p5"/>
            <p:cNvGrpSpPr/>
            <p:nvPr/>
          </p:nvGrpSpPr>
          <p:grpSpPr>
            <a:xfrm>
              <a:off x="675815" y="588912"/>
              <a:ext cx="21959466" cy="11535276"/>
              <a:chOff x="0" y="-28575"/>
              <a:chExt cx="6247007" cy="3281544"/>
            </a:xfrm>
          </p:grpSpPr>
          <p:sp>
            <p:nvSpPr>
              <p:cNvPr id="194" name="Google Shape;194;p5"/>
              <p:cNvSpPr/>
              <p:nvPr/>
            </p:nvSpPr>
            <p:spPr>
              <a:xfrm>
                <a:off x="0" y="0"/>
                <a:ext cx="6247007" cy="3252968"/>
              </a:xfrm>
              <a:custGeom>
                <a:rect b="b" l="l" r="r" t="t"/>
                <a:pathLst>
                  <a:path extrusionOk="0"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B5EFE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195" name="Google Shape;195;p5"/>
              <p:cNvSpPr txBox="1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" name="Google Shape;196;p5"/>
            <p:cNvGrpSpPr/>
            <p:nvPr/>
          </p:nvGrpSpPr>
          <p:grpSpPr>
            <a:xfrm>
              <a:off x="0" y="-144661"/>
              <a:ext cx="4114800" cy="12971870"/>
              <a:chOff x="0" y="-28575"/>
              <a:chExt cx="812800" cy="2562345"/>
            </a:xfrm>
          </p:grpSpPr>
          <p:sp>
            <p:nvSpPr>
              <p:cNvPr id="197" name="Google Shape;197;p5"/>
              <p:cNvSpPr/>
              <p:nvPr/>
            </p:nvSpPr>
            <p:spPr>
              <a:xfrm>
                <a:off x="0" y="0"/>
                <a:ext cx="812800" cy="2533770"/>
              </a:xfrm>
              <a:custGeom>
                <a:rect b="b" l="l" r="r" t="t"/>
                <a:pathLst>
                  <a:path extrusionOk="0" h="253377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533770"/>
                    </a:lnTo>
                    <a:lnTo>
                      <a:pt x="0" y="2533770"/>
                    </a:lnTo>
                    <a:close/>
                  </a:path>
                </a:pathLst>
              </a:custGeom>
              <a:solidFill>
                <a:srgbClr val="508484"/>
              </a:solidFill>
              <a:ln>
                <a:noFill/>
              </a:ln>
            </p:spPr>
          </p:sp>
          <p:sp>
            <p:nvSpPr>
              <p:cNvPr id="198" name="Google Shape;198;p5"/>
              <p:cNvSpPr txBox="1"/>
              <p:nvPr/>
            </p:nvSpPr>
            <p:spPr>
              <a:xfrm>
                <a:off x="0" y="-28575"/>
                <a:ext cx="812800" cy="2562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" name="Google Shape;199;p5"/>
            <p:cNvGrpSpPr/>
            <p:nvPr/>
          </p:nvGrpSpPr>
          <p:grpSpPr>
            <a:xfrm>
              <a:off x="260545" y="173229"/>
              <a:ext cx="4114800" cy="12283729"/>
              <a:chOff x="0" y="-28575"/>
              <a:chExt cx="812800" cy="2426416"/>
            </a:xfrm>
          </p:grpSpPr>
          <p:sp>
            <p:nvSpPr>
              <p:cNvPr id="200" name="Google Shape;200;p5"/>
              <p:cNvSpPr/>
              <p:nvPr/>
            </p:nvSpPr>
            <p:spPr>
              <a:xfrm>
                <a:off x="0" y="0"/>
                <a:ext cx="812800" cy="2397841"/>
              </a:xfrm>
              <a:custGeom>
                <a:rect b="b" l="l" r="r" t="t"/>
                <a:pathLst>
                  <a:path extrusionOk="0" h="239784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397841"/>
                    </a:lnTo>
                    <a:lnTo>
                      <a:pt x="0" y="2397841"/>
                    </a:lnTo>
                    <a:close/>
                  </a:path>
                </a:pathLst>
              </a:custGeom>
              <a:solidFill>
                <a:srgbClr val="7CBBBB"/>
              </a:solidFill>
              <a:ln>
                <a:noFill/>
              </a:ln>
            </p:spPr>
          </p:sp>
          <p:sp>
            <p:nvSpPr>
              <p:cNvPr id="201" name="Google Shape;201;p5"/>
              <p:cNvSpPr txBox="1"/>
              <p:nvPr/>
            </p:nvSpPr>
            <p:spPr>
              <a:xfrm>
                <a:off x="0" y="-28575"/>
                <a:ext cx="812800" cy="24264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5"/>
            <p:cNvGrpSpPr/>
            <p:nvPr/>
          </p:nvGrpSpPr>
          <p:grpSpPr>
            <a:xfrm>
              <a:off x="607108" y="544382"/>
              <a:ext cx="4172145" cy="11566917"/>
              <a:chOff x="0" y="-28575"/>
              <a:chExt cx="824127" cy="2284823"/>
            </a:xfrm>
          </p:grpSpPr>
          <p:sp>
            <p:nvSpPr>
              <p:cNvPr id="203" name="Google Shape;203;p5"/>
              <p:cNvSpPr/>
              <p:nvPr/>
            </p:nvSpPr>
            <p:spPr>
              <a:xfrm>
                <a:off x="0" y="0"/>
                <a:ext cx="824127" cy="2256248"/>
              </a:xfrm>
              <a:custGeom>
                <a:rect b="b" l="l" r="r" t="t"/>
                <a:pathLst>
                  <a:path extrusionOk="0" h="2256248" w="824127">
                    <a:moveTo>
                      <a:pt x="0" y="0"/>
                    </a:moveTo>
                    <a:lnTo>
                      <a:pt x="824127" y="0"/>
                    </a:lnTo>
                    <a:lnTo>
                      <a:pt x="824127" y="2256248"/>
                    </a:lnTo>
                    <a:lnTo>
                      <a:pt x="0" y="2256248"/>
                    </a:lnTo>
                    <a:close/>
                  </a:path>
                </a:pathLst>
              </a:custGeom>
              <a:solidFill>
                <a:srgbClr val="B5EFE3"/>
              </a:solidFill>
              <a:ln>
                <a:noFill/>
              </a:ln>
            </p:spPr>
          </p:sp>
          <p:sp>
            <p:nvSpPr>
              <p:cNvPr id="204" name="Google Shape;204;p5"/>
              <p:cNvSpPr txBox="1"/>
              <p:nvPr/>
            </p:nvSpPr>
            <p:spPr>
              <a:xfrm>
                <a:off x="0" y="-28575"/>
                <a:ext cx="824127" cy="22848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" name="Google Shape;205;p5"/>
          <p:cNvSpPr txBox="1"/>
          <p:nvPr/>
        </p:nvSpPr>
        <p:spPr>
          <a:xfrm>
            <a:off x="5071923" y="1898050"/>
            <a:ext cx="76461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365" u="none" cap="none" strike="noStrike">
                <a:solidFill>
                  <a:srgbClr val="27403B"/>
                </a:solidFill>
                <a:latin typeface="Raleway Black"/>
                <a:ea typeface="Raleway Black"/>
                <a:cs typeface="Raleway Black"/>
                <a:sym typeface="Raleway Black"/>
              </a:rPr>
              <a:t>METODOLOGÍA</a:t>
            </a:r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1937170" y="4053137"/>
            <a:ext cx="795763" cy="4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14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/>
          </a:p>
        </p:txBody>
      </p:sp>
      <p:sp>
        <p:nvSpPr>
          <p:cNvPr id="207" name="Google Shape;207;p5"/>
          <p:cNvSpPr txBox="1"/>
          <p:nvPr/>
        </p:nvSpPr>
        <p:spPr>
          <a:xfrm>
            <a:off x="8248297" y="4053137"/>
            <a:ext cx="547836" cy="441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14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/>
          </a:p>
        </p:txBody>
      </p:sp>
      <p:sp>
        <p:nvSpPr>
          <p:cNvPr id="208" name="Google Shape;208;p5"/>
          <p:cNvSpPr txBox="1"/>
          <p:nvPr/>
        </p:nvSpPr>
        <p:spPr>
          <a:xfrm>
            <a:off x="9168250" y="4032901"/>
            <a:ext cx="26652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24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Evidencias</a:t>
            </a:r>
            <a:endParaRPr/>
          </a:p>
        </p:txBody>
      </p:sp>
      <p:sp>
        <p:nvSpPr>
          <p:cNvPr id="209" name="Google Shape;209;p5"/>
          <p:cNvSpPr txBox="1"/>
          <p:nvPr/>
        </p:nvSpPr>
        <p:spPr>
          <a:xfrm>
            <a:off x="3068686" y="4062662"/>
            <a:ext cx="2665115" cy="481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24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Tradicional</a:t>
            </a:r>
            <a:endParaRPr/>
          </a:p>
        </p:txBody>
      </p:sp>
      <p:sp>
        <p:nvSpPr>
          <p:cNvPr id="210" name="Google Shape;210;p5"/>
          <p:cNvSpPr/>
          <p:nvPr/>
        </p:nvSpPr>
        <p:spPr>
          <a:xfrm>
            <a:off x="2400500" y="4079288"/>
            <a:ext cx="795900" cy="448500"/>
          </a:xfrm>
          <a:prstGeom prst="ellipseRibbon2">
            <a:avLst>
              <a:gd fmla="val 25000" name="adj1"/>
              <a:gd fmla="val 50000" name="adj2"/>
              <a:gd fmla="val 12500" name="adj3"/>
            </a:avLst>
          </a:prstGeom>
          <a:solidFill>
            <a:srgbClr val="7CB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8497025" y="4049525"/>
            <a:ext cx="795900" cy="448500"/>
          </a:xfrm>
          <a:prstGeom prst="ellipseRibbon2">
            <a:avLst>
              <a:gd fmla="val 25000" name="adj1"/>
              <a:gd fmla="val 50000" name="adj2"/>
              <a:gd fmla="val 12500" name="adj3"/>
            </a:avLst>
          </a:prstGeom>
          <a:solidFill>
            <a:srgbClr val="7CB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"/>
          <p:cNvSpPr txBox="1"/>
          <p:nvPr/>
        </p:nvSpPr>
        <p:spPr>
          <a:xfrm>
            <a:off x="2141788" y="4730175"/>
            <a:ext cx="45189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Pues permite y requiere una gran cantidad de evidencias para ir documentando nuestro progreso.</a:t>
            </a:r>
            <a:endParaRPr sz="2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Además se ajusta a la poca disponibilidad que tenemos de contactar al cliente.</a:t>
            </a:r>
            <a:endParaRPr sz="2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13" name="Google Shape;213;p5"/>
          <p:cNvSpPr txBox="1"/>
          <p:nvPr/>
        </p:nvSpPr>
        <p:spPr>
          <a:xfrm>
            <a:off x="8241400" y="4730175"/>
            <a:ext cx="45189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Medium"/>
              <a:buChar char="●"/>
            </a:pP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Documentos de desarrollo de software (ERS, matriz de riesgos, etc.).</a:t>
            </a:r>
            <a:endParaRPr sz="2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Medium"/>
              <a:buChar char="●"/>
            </a:pP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Mockups.</a:t>
            </a:r>
            <a:endParaRPr sz="2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Medium"/>
              <a:buChar char="●"/>
            </a:pP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Código</a:t>
            </a: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fuente de la web.</a:t>
            </a:r>
            <a:endParaRPr sz="2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Medium"/>
              <a:buChar char="●"/>
            </a:pP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Bases de datos y sus respectivos scripts.</a:t>
            </a:r>
            <a:endParaRPr sz="2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6"/>
          <p:cNvGrpSpPr/>
          <p:nvPr/>
        </p:nvGrpSpPr>
        <p:grpSpPr>
          <a:xfrm>
            <a:off x="228424" y="263069"/>
            <a:ext cx="17451710" cy="9695742"/>
            <a:chOff x="228424" y="263069"/>
            <a:chExt cx="17451710" cy="9695742"/>
          </a:xfrm>
        </p:grpSpPr>
        <p:grpSp>
          <p:nvGrpSpPr>
            <p:cNvPr id="219" name="Google Shape;219;p6"/>
            <p:cNvGrpSpPr/>
            <p:nvPr/>
          </p:nvGrpSpPr>
          <p:grpSpPr>
            <a:xfrm>
              <a:off x="228424" y="263069"/>
              <a:ext cx="17451710" cy="9695742"/>
              <a:chOff x="0" y="-86827"/>
              <a:chExt cx="23268946" cy="12927656"/>
            </a:xfrm>
          </p:grpSpPr>
          <p:grpSp>
            <p:nvGrpSpPr>
              <p:cNvPr id="220" name="Google Shape;220;p6"/>
              <p:cNvGrpSpPr/>
              <p:nvPr/>
            </p:nvGrpSpPr>
            <p:grpSpPr>
              <a:xfrm>
                <a:off x="0" y="-86827"/>
                <a:ext cx="23268945" cy="12927656"/>
                <a:chOff x="0" y="-28575"/>
                <a:chExt cx="6619526" cy="3677646"/>
              </a:xfrm>
            </p:grpSpPr>
            <p:sp>
              <p:nvSpPr>
                <p:cNvPr id="221" name="Google Shape;221;p6"/>
                <p:cNvSpPr/>
                <p:nvPr/>
              </p:nvSpPr>
              <p:spPr>
                <a:xfrm>
                  <a:off x="0" y="0"/>
                  <a:ext cx="6619526" cy="3649071"/>
                </a:xfrm>
                <a:custGeom>
                  <a:rect b="b" l="l" r="r" t="t"/>
                  <a:pathLst>
                    <a:path extrusionOk="0" h="3649071" w="6619526">
                      <a:moveTo>
                        <a:pt x="0" y="0"/>
                      </a:moveTo>
                      <a:lnTo>
                        <a:pt x="6619526" y="0"/>
                      </a:lnTo>
                      <a:lnTo>
                        <a:pt x="6619526" y="3649071"/>
                      </a:lnTo>
                      <a:lnTo>
                        <a:pt x="0" y="3649071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sq" cmpd="sng" w="66675">
                  <a:solidFill>
                    <a:srgbClr val="508484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sp>
            <p:sp>
              <p:nvSpPr>
                <p:cNvPr id="222" name="Google Shape;222;p6"/>
                <p:cNvSpPr txBox="1"/>
                <p:nvPr/>
              </p:nvSpPr>
              <p:spPr>
                <a:xfrm>
                  <a:off x="0" y="-28575"/>
                  <a:ext cx="6619526" cy="3677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8875" lIns="48875" spcFirstLastPara="1" rIns="48875" wrap="square" tIns="48875">
                  <a:noAutofit/>
                </a:bodyPr>
                <a:lstStyle/>
                <a:p>
                  <a:pPr indent="0" lvl="0" marL="0" marR="0" rtl="0" algn="ctr">
                    <a:lnSpc>
                      <a:spcPct val="1302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3" name="Google Shape;223;p6"/>
              <p:cNvGrpSpPr/>
              <p:nvPr/>
            </p:nvGrpSpPr>
            <p:grpSpPr>
              <a:xfrm>
                <a:off x="293149" y="206352"/>
                <a:ext cx="22662658" cy="12295445"/>
                <a:chOff x="0" y="-28575"/>
                <a:chExt cx="6447050" cy="3497796"/>
              </a:xfrm>
            </p:grpSpPr>
            <p:sp>
              <p:nvSpPr>
                <p:cNvPr id="224" name="Google Shape;224;p6"/>
                <p:cNvSpPr/>
                <p:nvPr/>
              </p:nvSpPr>
              <p:spPr>
                <a:xfrm>
                  <a:off x="0" y="0"/>
                  <a:ext cx="6447050" cy="3469221"/>
                </a:xfrm>
                <a:custGeom>
                  <a:rect b="b" l="l" r="r" t="t"/>
                  <a:pathLst>
                    <a:path extrusionOk="0" h="3469221" w="6447050">
                      <a:moveTo>
                        <a:pt x="0" y="0"/>
                      </a:moveTo>
                      <a:lnTo>
                        <a:pt x="6447050" y="0"/>
                      </a:lnTo>
                      <a:lnTo>
                        <a:pt x="6447050" y="3469221"/>
                      </a:lnTo>
                      <a:lnTo>
                        <a:pt x="0" y="3469221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sq" cmpd="sng" w="66675">
                  <a:solidFill>
                    <a:srgbClr val="7CBBBB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sp>
            <p:sp>
              <p:nvSpPr>
                <p:cNvPr id="225" name="Google Shape;225;p6"/>
                <p:cNvSpPr txBox="1"/>
                <p:nvPr/>
              </p:nvSpPr>
              <p:spPr>
                <a:xfrm>
                  <a:off x="0" y="-28575"/>
                  <a:ext cx="6447050" cy="3497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8875" lIns="48875" spcFirstLastPara="1" rIns="48875" wrap="square" tIns="48875">
                  <a:noAutofit/>
                </a:bodyPr>
                <a:lstStyle/>
                <a:p>
                  <a:pPr indent="0" lvl="0" marL="0" marR="0" rtl="0" algn="ctr">
                    <a:lnSpc>
                      <a:spcPct val="1302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6" name="Google Shape;226;p6"/>
              <p:cNvGrpSpPr/>
              <p:nvPr/>
            </p:nvGrpSpPr>
            <p:grpSpPr>
              <a:xfrm>
                <a:off x="675815" y="602532"/>
                <a:ext cx="21959466" cy="11535276"/>
                <a:chOff x="0" y="-28575"/>
                <a:chExt cx="6247007" cy="3281544"/>
              </a:xfrm>
            </p:grpSpPr>
            <p:sp>
              <p:nvSpPr>
                <p:cNvPr id="227" name="Google Shape;227;p6"/>
                <p:cNvSpPr/>
                <p:nvPr/>
              </p:nvSpPr>
              <p:spPr>
                <a:xfrm>
                  <a:off x="0" y="0"/>
                  <a:ext cx="6247007" cy="3252968"/>
                </a:xfrm>
                <a:custGeom>
                  <a:rect b="b" l="l" r="r" t="t"/>
                  <a:pathLst>
                    <a:path extrusionOk="0" h="3252968" w="6247007">
                      <a:moveTo>
                        <a:pt x="0" y="0"/>
                      </a:moveTo>
                      <a:lnTo>
                        <a:pt x="6247007" y="0"/>
                      </a:lnTo>
                      <a:lnTo>
                        <a:pt x="6247007" y="3252968"/>
                      </a:lnTo>
                      <a:lnTo>
                        <a:pt x="0" y="3252968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sq" cmpd="sng" w="66675">
                  <a:solidFill>
                    <a:srgbClr val="B5EFE3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sp>
            <p:sp>
              <p:nvSpPr>
                <p:cNvPr id="228" name="Google Shape;228;p6"/>
                <p:cNvSpPr txBox="1"/>
                <p:nvPr/>
              </p:nvSpPr>
              <p:spPr>
                <a:xfrm>
                  <a:off x="0" y="-28575"/>
                  <a:ext cx="6247007" cy="32815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8875" lIns="48875" spcFirstLastPara="1" rIns="48875" wrap="square" tIns="48875">
                  <a:noAutofit/>
                </a:bodyPr>
                <a:lstStyle/>
                <a:p>
                  <a:pPr indent="0" lvl="0" marL="0" marR="0" rtl="0" algn="ctr">
                    <a:lnSpc>
                      <a:spcPct val="1302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9" name="Google Shape;229;p6"/>
              <p:cNvSpPr/>
              <p:nvPr/>
            </p:nvSpPr>
            <p:spPr>
              <a:xfrm>
                <a:off x="0" y="13620"/>
                <a:ext cx="4439970" cy="4439970"/>
              </a:xfrm>
              <a:custGeom>
                <a:rect b="b" l="l" r="r" t="t"/>
                <a:pathLst>
                  <a:path extrusionOk="0" h="4439970" w="4439970">
                    <a:moveTo>
                      <a:pt x="0" y="0"/>
                    </a:moveTo>
                    <a:lnTo>
                      <a:pt x="4439970" y="0"/>
                    </a:lnTo>
                    <a:lnTo>
                      <a:pt x="4439970" y="4439969"/>
                    </a:lnTo>
                    <a:lnTo>
                      <a:pt x="0" y="4439969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sp>
            <p:nvSpPr>
              <p:cNvPr id="230" name="Google Shape;230;p6"/>
              <p:cNvSpPr/>
              <p:nvPr/>
            </p:nvSpPr>
            <p:spPr>
              <a:xfrm rot="5400000">
                <a:off x="18828976" y="0"/>
                <a:ext cx="4439970" cy="4439970"/>
              </a:xfrm>
              <a:custGeom>
                <a:rect b="b" l="l" r="r" t="t"/>
                <a:pathLst>
                  <a:path extrusionOk="0" h="4439970" w="4439970">
                    <a:moveTo>
                      <a:pt x="0" y="0"/>
                    </a:moveTo>
                    <a:lnTo>
                      <a:pt x="4439969" y="0"/>
                    </a:lnTo>
                    <a:lnTo>
                      <a:pt x="4439969" y="4439970"/>
                    </a:lnTo>
                    <a:lnTo>
                      <a:pt x="0" y="443997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</p:grpSp>
        <p:sp>
          <p:nvSpPr>
            <p:cNvPr id="231" name="Google Shape;231;p6"/>
            <p:cNvSpPr txBox="1"/>
            <p:nvPr/>
          </p:nvSpPr>
          <p:spPr>
            <a:xfrm>
              <a:off x="3156772" y="2542416"/>
              <a:ext cx="11974500" cy="10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4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919" u="none" cap="none" strike="noStrike">
                  <a:solidFill>
                    <a:srgbClr val="27403B"/>
                  </a:solidFill>
                  <a:latin typeface="Raleway Black"/>
                  <a:ea typeface="Raleway Black"/>
                  <a:cs typeface="Raleway Black"/>
                  <a:sym typeface="Raleway Black"/>
                </a:rPr>
                <a:t>PLAN DE TRABAJO</a:t>
              </a:r>
              <a:endParaRPr/>
            </a:p>
          </p:txBody>
        </p:sp>
      </p:grpSp>
      <p:sp>
        <p:nvSpPr>
          <p:cNvPr id="232" name="Google Shape;232;p6"/>
          <p:cNvSpPr txBox="1"/>
          <p:nvPr/>
        </p:nvSpPr>
        <p:spPr>
          <a:xfrm>
            <a:off x="1251462" y="5536939"/>
            <a:ext cx="688078" cy="381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4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2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/>
          </a:p>
        </p:txBody>
      </p:sp>
      <p:sp>
        <p:nvSpPr>
          <p:cNvPr id="233" name="Google Shape;233;p6"/>
          <p:cNvSpPr txBox="1"/>
          <p:nvPr/>
        </p:nvSpPr>
        <p:spPr>
          <a:xfrm>
            <a:off x="2715919" y="4557289"/>
            <a:ext cx="34635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5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PRIMERA FASE</a:t>
            </a:r>
            <a:endParaRPr/>
          </a:p>
        </p:txBody>
      </p:sp>
      <p:sp>
        <p:nvSpPr>
          <p:cNvPr id="234" name="Google Shape;234;p6"/>
          <p:cNvSpPr txBox="1"/>
          <p:nvPr/>
        </p:nvSpPr>
        <p:spPr>
          <a:xfrm>
            <a:off x="6471758" y="5536939"/>
            <a:ext cx="688078" cy="381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4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2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/>
          </a:p>
        </p:txBody>
      </p:sp>
      <p:sp>
        <p:nvSpPr>
          <p:cNvPr id="235" name="Google Shape;235;p6"/>
          <p:cNvSpPr txBox="1"/>
          <p:nvPr/>
        </p:nvSpPr>
        <p:spPr>
          <a:xfrm>
            <a:off x="7692733" y="4561039"/>
            <a:ext cx="36147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5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SEGUNDA FASE</a:t>
            </a:r>
            <a:endParaRPr/>
          </a:p>
        </p:txBody>
      </p:sp>
      <p:sp>
        <p:nvSpPr>
          <p:cNvPr id="236" name="Google Shape;236;p6"/>
          <p:cNvSpPr txBox="1"/>
          <p:nvPr/>
        </p:nvSpPr>
        <p:spPr>
          <a:xfrm>
            <a:off x="12737324" y="4561039"/>
            <a:ext cx="36651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59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TERCERA FASE</a:t>
            </a:r>
            <a:endParaRPr/>
          </a:p>
        </p:txBody>
      </p:sp>
      <p:sp>
        <p:nvSpPr>
          <p:cNvPr id="237" name="Google Shape;237;p6"/>
          <p:cNvSpPr txBox="1"/>
          <p:nvPr/>
        </p:nvSpPr>
        <p:spPr>
          <a:xfrm>
            <a:off x="11564020" y="5536939"/>
            <a:ext cx="688078" cy="381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4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2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/>
          </a:p>
        </p:txBody>
      </p:sp>
      <p:sp>
        <p:nvSpPr>
          <p:cNvPr id="238" name="Google Shape;238;p6"/>
          <p:cNvSpPr/>
          <p:nvPr/>
        </p:nvSpPr>
        <p:spPr>
          <a:xfrm>
            <a:off x="1650150" y="4541400"/>
            <a:ext cx="795900" cy="448500"/>
          </a:xfrm>
          <a:prstGeom prst="ellipseRibbon2">
            <a:avLst>
              <a:gd fmla="val 25000" name="adj1"/>
              <a:gd fmla="val 50000" name="adj2"/>
              <a:gd fmla="val 12500" name="adj3"/>
            </a:avLst>
          </a:prstGeom>
          <a:solidFill>
            <a:srgbClr val="7CB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6702563" y="4541400"/>
            <a:ext cx="795900" cy="448500"/>
          </a:xfrm>
          <a:prstGeom prst="ellipseRibbon2">
            <a:avLst>
              <a:gd fmla="val 25000" name="adj1"/>
              <a:gd fmla="val 50000" name="adj2"/>
              <a:gd fmla="val 12500" name="adj3"/>
            </a:avLst>
          </a:prstGeom>
          <a:solidFill>
            <a:srgbClr val="7CB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11754975" y="4541400"/>
            <a:ext cx="795900" cy="448500"/>
          </a:xfrm>
          <a:prstGeom prst="ellipseRibbon2">
            <a:avLst>
              <a:gd fmla="val 25000" name="adj1"/>
              <a:gd fmla="val 50000" name="adj2"/>
              <a:gd fmla="val 12500" name="adj3"/>
            </a:avLst>
          </a:prstGeom>
          <a:solidFill>
            <a:srgbClr val="7CBB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 txBox="1"/>
          <p:nvPr/>
        </p:nvSpPr>
        <p:spPr>
          <a:xfrm>
            <a:off x="1251450" y="5239675"/>
            <a:ext cx="4529400" cy="3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Comprende de las semanas 1 a la 4, donde se define el proyecto APT a realizar.</a:t>
            </a:r>
            <a:endParaRPr sz="2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42" name="Google Shape;242;p6"/>
          <p:cNvSpPr txBox="1"/>
          <p:nvPr/>
        </p:nvSpPr>
        <p:spPr>
          <a:xfrm>
            <a:off x="6471725" y="5182525"/>
            <a:ext cx="4529400" cy="3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Comprende de las semanas 5 a la 15, donde se irá desarrollando el proyecto, desde </a:t>
            </a: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documentación</a:t>
            </a: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al desarrollo de la web en sí, se mostrará un avance durante la semana 10.</a:t>
            </a:r>
            <a:endParaRPr sz="2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43" name="Google Shape;243;p6"/>
          <p:cNvSpPr txBox="1"/>
          <p:nvPr/>
        </p:nvSpPr>
        <p:spPr>
          <a:xfrm>
            <a:off x="11564025" y="5182525"/>
            <a:ext cx="4529400" cy="3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Comprende de las semanas 16 a 18, donde se pulirá los detalles del proyecto y se prepará para presentarlo frente a la comisión.</a:t>
            </a:r>
            <a:endParaRPr sz="2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244" name="Google Shape;244;p6"/>
          <p:cNvCxnSpPr/>
          <p:nvPr/>
        </p:nvCxnSpPr>
        <p:spPr>
          <a:xfrm>
            <a:off x="5901619" y="4761889"/>
            <a:ext cx="7200" cy="40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6"/>
          <p:cNvCxnSpPr/>
          <p:nvPr/>
        </p:nvCxnSpPr>
        <p:spPr>
          <a:xfrm>
            <a:off x="11170944" y="4761889"/>
            <a:ext cx="7200" cy="40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7"/>
          <p:cNvGrpSpPr/>
          <p:nvPr/>
        </p:nvGrpSpPr>
        <p:grpSpPr>
          <a:xfrm>
            <a:off x="379705" y="257962"/>
            <a:ext cx="17451710" cy="9695742"/>
            <a:chOff x="0" y="-86827"/>
            <a:chExt cx="23268946" cy="12927656"/>
          </a:xfrm>
        </p:grpSpPr>
        <p:grpSp>
          <p:nvGrpSpPr>
            <p:cNvPr id="251" name="Google Shape;251;p7"/>
            <p:cNvGrpSpPr/>
            <p:nvPr/>
          </p:nvGrpSpPr>
          <p:grpSpPr>
            <a:xfrm>
              <a:off x="0" y="-86827"/>
              <a:ext cx="23268945" cy="12927656"/>
              <a:chOff x="0" y="-28575"/>
              <a:chExt cx="6619526" cy="3677646"/>
            </a:xfrm>
          </p:grpSpPr>
          <p:sp>
            <p:nvSpPr>
              <p:cNvPr id="252" name="Google Shape;252;p7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53" name="Google Shape;253;p7"/>
              <p:cNvSpPr txBox="1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7"/>
            <p:cNvGrpSpPr/>
            <p:nvPr/>
          </p:nvGrpSpPr>
          <p:grpSpPr>
            <a:xfrm>
              <a:off x="293149" y="206352"/>
              <a:ext cx="22662658" cy="12295445"/>
              <a:chOff x="0" y="-28575"/>
              <a:chExt cx="6447050" cy="3497796"/>
            </a:xfrm>
          </p:grpSpPr>
          <p:sp>
            <p:nvSpPr>
              <p:cNvPr id="255" name="Google Shape;255;p7"/>
              <p:cNvSpPr/>
              <p:nvPr/>
            </p:nvSpPr>
            <p:spPr>
              <a:xfrm>
                <a:off x="0" y="0"/>
                <a:ext cx="6447050" cy="3469221"/>
              </a:xfrm>
              <a:custGeom>
                <a:rect b="b" l="l" r="r" t="t"/>
                <a:pathLst>
                  <a:path extrusionOk="0"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7CBBB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56" name="Google Shape;256;p7"/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" name="Google Shape;257;p7"/>
            <p:cNvGrpSpPr/>
            <p:nvPr/>
          </p:nvGrpSpPr>
          <p:grpSpPr>
            <a:xfrm>
              <a:off x="675815" y="602532"/>
              <a:ext cx="21959466" cy="11535276"/>
              <a:chOff x="0" y="-28575"/>
              <a:chExt cx="6247007" cy="3281544"/>
            </a:xfrm>
          </p:grpSpPr>
          <p:sp>
            <p:nvSpPr>
              <p:cNvPr id="258" name="Google Shape;258;p7"/>
              <p:cNvSpPr/>
              <p:nvPr/>
            </p:nvSpPr>
            <p:spPr>
              <a:xfrm>
                <a:off x="0" y="0"/>
                <a:ext cx="6247007" cy="3252968"/>
              </a:xfrm>
              <a:custGeom>
                <a:rect b="b" l="l" r="r" t="t"/>
                <a:pathLst>
                  <a:path extrusionOk="0"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B5EFE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59" name="Google Shape;259;p7"/>
              <p:cNvSpPr txBox="1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Google Shape;260;p7"/>
            <p:cNvSpPr/>
            <p:nvPr/>
          </p:nvSpPr>
          <p:spPr>
            <a:xfrm>
              <a:off x="0" y="13620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69"/>
                  </a:lnTo>
                  <a:lnTo>
                    <a:pt x="0" y="44399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61" name="Google Shape;261;p7"/>
            <p:cNvSpPr/>
            <p:nvPr/>
          </p:nvSpPr>
          <p:spPr>
            <a:xfrm rot="5400000">
              <a:off x="18828976" y="0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262" name="Google Shape;262;p7"/>
          <p:cNvSpPr txBox="1"/>
          <p:nvPr/>
        </p:nvSpPr>
        <p:spPr>
          <a:xfrm>
            <a:off x="3101535" y="911752"/>
            <a:ext cx="119745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19" u="none" cap="none" strike="noStrike">
                <a:solidFill>
                  <a:srgbClr val="27403B"/>
                </a:solidFill>
                <a:latin typeface="Raleway Black"/>
                <a:ea typeface="Raleway Black"/>
                <a:cs typeface="Raleway Black"/>
                <a:sym typeface="Raleway Black"/>
              </a:rPr>
              <a:t>CRONOGRAMA</a:t>
            </a:r>
            <a:endParaRPr/>
          </a:p>
        </p:txBody>
      </p:sp>
      <p:pic>
        <p:nvPicPr>
          <p:cNvPr id="263" name="Google Shape;26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425" y="2688675"/>
            <a:ext cx="10972725" cy="65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g37a2f175fb2_0_4"/>
          <p:cNvGrpSpPr/>
          <p:nvPr/>
        </p:nvGrpSpPr>
        <p:grpSpPr>
          <a:xfrm>
            <a:off x="379705" y="257962"/>
            <a:ext cx="17451718" cy="9695888"/>
            <a:chOff x="0" y="-86827"/>
            <a:chExt cx="23268958" cy="12927851"/>
          </a:xfrm>
        </p:grpSpPr>
        <p:grpSp>
          <p:nvGrpSpPr>
            <p:cNvPr id="269" name="Google Shape;269;g37a2f175fb2_0_4"/>
            <p:cNvGrpSpPr/>
            <p:nvPr/>
          </p:nvGrpSpPr>
          <p:grpSpPr>
            <a:xfrm>
              <a:off x="0" y="-86827"/>
              <a:ext cx="23268958" cy="12927851"/>
              <a:chOff x="0" y="-28575"/>
              <a:chExt cx="6619526" cy="3677700"/>
            </a:xfrm>
          </p:grpSpPr>
          <p:sp>
            <p:nvSpPr>
              <p:cNvPr id="270" name="Google Shape;270;g37a2f175fb2_0_4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71" name="Google Shape;271;g37a2f175fb2_0_4"/>
              <p:cNvSpPr txBox="1"/>
              <p:nvPr/>
            </p:nvSpPr>
            <p:spPr>
              <a:xfrm>
                <a:off x="0" y="-28575"/>
                <a:ext cx="6619500" cy="367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" name="Google Shape;272;g37a2f175fb2_0_4"/>
            <p:cNvGrpSpPr/>
            <p:nvPr/>
          </p:nvGrpSpPr>
          <p:grpSpPr>
            <a:xfrm>
              <a:off x="293149" y="206352"/>
              <a:ext cx="22662670" cy="12295452"/>
              <a:chOff x="0" y="-28575"/>
              <a:chExt cx="6447050" cy="3497796"/>
            </a:xfrm>
          </p:grpSpPr>
          <p:sp>
            <p:nvSpPr>
              <p:cNvPr id="273" name="Google Shape;273;g37a2f175fb2_0_4"/>
              <p:cNvSpPr/>
              <p:nvPr/>
            </p:nvSpPr>
            <p:spPr>
              <a:xfrm>
                <a:off x="0" y="0"/>
                <a:ext cx="6447050" cy="3469221"/>
              </a:xfrm>
              <a:custGeom>
                <a:rect b="b" l="l" r="r" t="t"/>
                <a:pathLst>
                  <a:path extrusionOk="0"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7CBBB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74" name="Google Shape;274;g37a2f175fb2_0_4"/>
              <p:cNvSpPr txBox="1"/>
              <p:nvPr/>
            </p:nvSpPr>
            <p:spPr>
              <a:xfrm>
                <a:off x="0" y="-28575"/>
                <a:ext cx="6447000" cy="34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5" name="Google Shape;275;g37a2f175fb2_0_4"/>
            <p:cNvGrpSpPr/>
            <p:nvPr/>
          </p:nvGrpSpPr>
          <p:grpSpPr>
            <a:xfrm>
              <a:off x="675815" y="602532"/>
              <a:ext cx="21959479" cy="11535280"/>
              <a:chOff x="0" y="-28575"/>
              <a:chExt cx="6247007" cy="3281543"/>
            </a:xfrm>
          </p:grpSpPr>
          <p:sp>
            <p:nvSpPr>
              <p:cNvPr id="276" name="Google Shape;276;g37a2f175fb2_0_4"/>
              <p:cNvSpPr/>
              <p:nvPr/>
            </p:nvSpPr>
            <p:spPr>
              <a:xfrm>
                <a:off x="0" y="0"/>
                <a:ext cx="6247007" cy="3252968"/>
              </a:xfrm>
              <a:custGeom>
                <a:rect b="b" l="l" r="r" t="t"/>
                <a:pathLst>
                  <a:path extrusionOk="0"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B5EFE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77" name="Google Shape;277;g37a2f175fb2_0_4"/>
              <p:cNvSpPr txBox="1"/>
              <p:nvPr/>
            </p:nvSpPr>
            <p:spPr>
              <a:xfrm>
                <a:off x="0" y="-28575"/>
                <a:ext cx="6246900" cy="328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8" name="Google Shape;278;g37a2f175fb2_0_4"/>
            <p:cNvSpPr/>
            <p:nvPr/>
          </p:nvSpPr>
          <p:spPr>
            <a:xfrm>
              <a:off x="0" y="13620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69"/>
                  </a:lnTo>
                  <a:lnTo>
                    <a:pt x="0" y="44399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9" name="Google Shape;279;g37a2f175fb2_0_4"/>
            <p:cNvSpPr/>
            <p:nvPr/>
          </p:nvSpPr>
          <p:spPr>
            <a:xfrm rot="5400000">
              <a:off x="18828976" y="0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280" name="Google Shape;280;g37a2f175fb2_0_4"/>
          <p:cNvSpPr txBox="1"/>
          <p:nvPr/>
        </p:nvSpPr>
        <p:spPr>
          <a:xfrm>
            <a:off x="3156747" y="911727"/>
            <a:ext cx="119745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4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19" u="none" cap="none" strike="noStrike">
                <a:solidFill>
                  <a:srgbClr val="27403B"/>
                </a:solidFill>
                <a:latin typeface="Raleway Black"/>
                <a:ea typeface="Raleway Black"/>
                <a:cs typeface="Raleway Black"/>
                <a:sym typeface="Raleway Black"/>
              </a:rPr>
              <a:t>CRONOGRAMA</a:t>
            </a:r>
            <a:endParaRPr/>
          </a:p>
        </p:txBody>
      </p:sp>
      <p:pic>
        <p:nvPicPr>
          <p:cNvPr id="281" name="Google Shape;281;g37a2f175fb2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325" y="2950375"/>
            <a:ext cx="11974499" cy="594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FFE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8"/>
          <p:cNvGrpSpPr/>
          <p:nvPr/>
        </p:nvGrpSpPr>
        <p:grpSpPr>
          <a:xfrm>
            <a:off x="379705" y="257962"/>
            <a:ext cx="17451710" cy="9695742"/>
            <a:chOff x="0" y="-100447"/>
            <a:chExt cx="23268946" cy="12927656"/>
          </a:xfrm>
        </p:grpSpPr>
        <p:grpSp>
          <p:nvGrpSpPr>
            <p:cNvPr id="287" name="Google Shape;287;p8"/>
            <p:cNvGrpSpPr/>
            <p:nvPr/>
          </p:nvGrpSpPr>
          <p:grpSpPr>
            <a:xfrm>
              <a:off x="0" y="-100447"/>
              <a:ext cx="23268945" cy="12927656"/>
              <a:chOff x="0" y="-28575"/>
              <a:chExt cx="6619526" cy="3677646"/>
            </a:xfrm>
          </p:grpSpPr>
          <p:sp>
            <p:nvSpPr>
              <p:cNvPr id="288" name="Google Shape;288;p8"/>
              <p:cNvSpPr/>
              <p:nvPr/>
            </p:nvSpPr>
            <p:spPr>
              <a:xfrm>
                <a:off x="0" y="0"/>
                <a:ext cx="6619526" cy="3649071"/>
              </a:xfrm>
              <a:custGeom>
                <a:rect b="b" l="l" r="r" t="t"/>
                <a:pathLst>
                  <a:path extrusionOk="0"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50848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89" name="Google Shape;289;p8"/>
              <p:cNvSpPr txBox="1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>
              <a:off x="293149" y="192732"/>
              <a:ext cx="22662658" cy="12295445"/>
              <a:chOff x="0" y="-28575"/>
              <a:chExt cx="6447050" cy="3497796"/>
            </a:xfrm>
          </p:grpSpPr>
          <p:sp>
            <p:nvSpPr>
              <p:cNvPr id="291" name="Google Shape;291;p8"/>
              <p:cNvSpPr/>
              <p:nvPr/>
            </p:nvSpPr>
            <p:spPr>
              <a:xfrm>
                <a:off x="0" y="0"/>
                <a:ext cx="6447050" cy="3469221"/>
              </a:xfrm>
              <a:custGeom>
                <a:rect b="b" l="l" r="r" t="t"/>
                <a:pathLst>
                  <a:path extrusionOk="0"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7CBBBB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92" name="Google Shape;292;p8"/>
              <p:cNvSpPr txBox="1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3" name="Google Shape;293;p8"/>
            <p:cNvGrpSpPr/>
            <p:nvPr/>
          </p:nvGrpSpPr>
          <p:grpSpPr>
            <a:xfrm>
              <a:off x="675815" y="588912"/>
              <a:ext cx="21959466" cy="11535276"/>
              <a:chOff x="0" y="-28575"/>
              <a:chExt cx="6247007" cy="3281544"/>
            </a:xfrm>
          </p:grpSpPr>
          <p:sp>
            <p:nvSpPr>
              <p:cNvPr id="294" name="Google Shape;294;p8"/>
              <p:cNvSpPr/>
              <p:nvPr/>
            </p:nvSpPr>
            <p:spPr>
              <a:xfrm>
                <a:off x="0" y="0"/>
                <a:ext cx="6247007" cy="3252968"/>
              </a:xfrm>
              <a:custGeom>
                <a:rect b="b" l="l" r="r" t="t"/>
                <a:pathLst>
                  <a:path extrusionOk="0"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sq" cmpd="sng" w="66675">
                <a:solidFill>
                  <a:srgbClr val="B5EFE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95" name="Google Shape;295;p8"/>
              <p:cNvSpPr txBox="1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8875" lIns="48875" spcFirstLastPara="1" rIns="48875" wrap="square" tIns="48875">
                <a:noAutofit/>
              </a:bodyPr>
              <a:lstStyle/>
              <a:p>
                <a:pPr indent="0" lvl="0" marL="0" marR="0" rtl="0" algn="ctr">
                  <a:lnSpc>
                    <a:spcPct val="1302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6" name="Google Shape;296;p8"/>
            <p:cNvSpPr/>
            <p:nvPr/>
          </p:nvSpPr>
          <p:spPr>
            <a:xfrm rot="10800000">
              <a:off x="18828976" y="8387239"/>
              <a:ext cx="4439970" cy="4439970"/>
            </a:xfrm>
            <a:custGeom>
              <a:rect b="b" l="l" r="r" t="t"/>
              <a:pathLst>
                <a:path extrusionOk="0"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297" name="Google Shape;297;p8"/>
          <p:cNvSpPr txBox="1"/>
          <p:nvPr/>
        </p:nvSpPr>
        <p:spPr>
          <a:xfrm>
            <a:off x="2596011" y="2148571"/>
            <a:ext cx="130191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868" u="none" cap="none" strike="noStrike">
                <a:solidFill>
                  <a:srgbClr val="27403B"/>
                </a:solidFill>
                <a:latin typeface="Raleway Black"/>
                <a:ea typeface="Raleway Black"/>
                <a:cs typeface="Raleway Black"/>
                <a:sym typeface="Raleway Black"/>
              </a:rPr>
              <a:t>FACTIBILIDAD</a:t>
            </a:r>
            <a:endParaRPr/>
          </a:p>
        </p:txBody>
      </p:sp>
      <p:sp>
        <p:nvSpPr>
          <p:cNvPr id="298" name="Google Shape;298;p8"/>
          <p:cNvSpPr txBox="1"/>
          <p:nvPr/>
        </p:nvSpPr>
        <p:spPr>
          <a:xfrm>
            <a:off x="1965250" y="3837675"/>
            <a:ext cx="121794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Consideramos el proyecto factible, pues contamos con alrededor de 11 semanas de desarrollo, el alcance es razonable, y consideramos tener buen dominio de las competencias que </a:t>
            </a:r>
            <a:r>
              <a:rPr lang="en-US" sz="3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aborda por lo visto durante el transcurso de la carrera.</a:t>
            </a:r>
            <a:endParaRPr sz="3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Además será desarrollado con programas de libre acceso, por lo que el tema económico tampoco será un problema.</a:t>
            </a:r>
            <a:endParaRPr sz="3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