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Raleway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DC75F87-4D96-4F9E-AF1D-C0341BDE91C8}">
  <a:tblStyle styleId="{5DC75F87-4D96-4F9E-AF1D-C0341BDE91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Raleway-bold.fntdata"/><Relationship Id="rId23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aleway-boldItalic.fntdata"/><Relationship Id="rId25" Type="http://schemas.openxmlformats.org/officeDocument/2006/relationships/font" Target="fonts/Raleway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d5622baa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d5622baa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d5622baa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d5622baa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d620e50f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d620e50f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d5622baa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8d5622baa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d5622baa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d5622baa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d5622baa7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8d5622baa7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94c215b50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94c215b50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d620e50f9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d620e50f9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d5622ba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d5622ba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d5622baa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d5622baa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d620e50f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d620e50f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d5622baa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d5622baa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8d620e50f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8d620e50f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d5622baa7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8d5622baa7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d620e50f9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d620e50f9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jp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2.jpg"/><Relationship Id="rId5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Proyecto APT PepsiCo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5379000" y="4273800"/>
            <a:ext cx="3765000" cy="86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419" sz="800"/>
              <a:t>Gonzalo Pérez</a:t>
            </a:r>
            <a:endParaRPr sz="800"/>
          </a:p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/>
              <a:t>Franchesca Villegas</a:t>
            </a:r>
            <a:endParaRPr sz="800"/>
          </a:p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419" sz="800"/>
              <a:t>Dilan Olivos</a:t>
            </a:r>
            <a:r>
              <a:rPr lang="es-419" sz="800"/>
              <a:t>					Octubre 2025</a:t>
            </a:r>
            <a:endParaRPr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14900" y="493875"/>
            <a:ext cx="18618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 Mockups</a:t>
            </a:r>
            <a:endParaRPr/>
          </a:p>
        </p:txBody>
      </p:sp>
      <p:pic>
        <p:nvPicPr>
          <p:cNvPr id="148" name="Google Shape;148;p22" title="Agend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926" y="1479025"/>
            <a:ext cx="4317051" cy="269814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p22" title="verTarea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1213" y="2095238"/>
            <a:ext cx="4621573" cy="288847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50" name="Google Shape;150;p22" title="estadoVehiculos.png"/>
          <p:cNvPicPr preferRelativeResize="0"/>
          <p:nvPr/>
        </p:nvPicPr>
        <p:blipFill rotWithShape="1">
          <a:blip r:embed="rId5">
            <a:alphaModFix/>
          </a:blip>
          <a:srcRect b="0" l="5609" r="8884" t="3081"/>
          <a:stretch/>
        </p:blipFill>
        <p:spPr>
          <a:xfrm>
            <a:off x="6440375" y="1320225"/>
            <a:ext cx="2417876" cy="357967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19775" y="514000"/>
            <a:ext cx="44787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Arquitectura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6" name="Google Shape;156;p23" title="arquitectura_final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4425" y="1194100"/>
            <a:ext cx="6642351" cy="3471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686275" y="582775"/>
            <a:ext cx="3221400" cy="5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Diagrama de Clases</a:t>
            </a:r>
            <a:endParaRPr sz="2400"/>
          </a:p>
        </p:txBody>
      </p:sp>
      <p:pic>
        <p:nvPicPr>
          <p:cNvPr id="162" name="Google Shape;162;p24" title="diagrama de clas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750" y="1250700"/>
            <a:ext cx="5553725" cy="38928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>
            <p:ph type="title"/>
          </p:nvPr>
        </p:nvSpPr>
        <p:spPr>
          <a:xfrm>
            <a:off x="641550" y="604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Entidad-Relación y Relacional</a:t>
            </a:r>
            <a:endParaRPr/>
          </a:p>
        </p:txBody>
      </p:sp>
      <p:pic>
        <p:nvPicPr>
          <p:cNvPr id="168" name="Google Shape;168;p25" title="modeloEntidadRelac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8950" y="1505100"/>
            <a:ext cx="5345150" cy="302365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69" name="Google Shape;169;p25" title="modelo relacional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15275"/>
            <a:ext cx="4283776" cy="2374100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>
            <p:ph type="title"/>
          </p:nvPr>
        </p:nvSpPr>
        <p:spPr>
          <a:xfrm>
            <a:off x="727650" y="582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Issues, Facilitadores y Ajustes</a:t>
            </a:r>
            <a:endParaRPr/>
          </a:p>
        </p:txBody>
      </p:sp>
      <p:graphicFrame>
        <p:nvGraphicFramePr>
          <p:cNvPr id="175" name="Google Shape;175;p26"/>
          <p:cNvGraphicFramePr/>
          <p:nvPr/>
        </p:nvGraphicFramePr>
        <p:xfrm>
          <a:off x="952500" y="1535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{5DC75F87-4D96-4F9E-AF1D-C0341BDE91C8}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Issues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Facilitadores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Ajustes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Durante la planificación inicial se pasaron por alto documentos necesarios para la metodología, por lo que hubo que replanificar.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Claridad en requerimientos.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Herramientas colaborativas.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Roles bien definidos desde el inicio.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Buena coordinación del equipo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400"/>
                        <a:buChar char="●"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Se replanifica la Carta Gantt, añadiendo dos semanas a gestión de documentación para desarrollar documentos faltantes. Se acotan actividades de Front End y QA para compensar.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Próximos</a:t>
            </a:r>
            <a:r>
              <a:rPr lang="es-419"/>
              <a:t> Pasos</a:t>
            </a:r>
            <a:endParaRPr/>
          </a:p>
        </p:txBody>
      </p:sp>
      <p:sp>
        <p:nvSpPr>
          <p:cNvPr id="181" name="Google Shape;181;p27"/>
          <p:cNvSpPr txBox="1"/>
          <p:nvPr>
            <p:ph idx="1" type="body"/>
          </p:nvPr>
        </p:nvSpPr>
        <p:spPr>
          <a:xfrm>
            <a:off x="729450" y="2078875"/>
            <a:ext cx="262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Fase 4 </a:t>
            </a:r>
            <a:r>
              <a:rPr lang="es-419">
                <a:solidFill>
                  <a:schemeClr val="dk2"/>
                </a:solidFill>
              </a:rPr>
              <a:t>(16-27 Oct)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-419">
                <a:solidFill>
                  <a:schemeClr val="dk2"/>
                </a:solidFill>
              </a:rPr>
              <a:t>Desarrollo Frontend(Interfaces: Inicio sesion, Agenda, Registro vehiculos)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-419">
                <a:solidFill>
                  <a:schemeClr val="dk2"/>
                </a:solidFill>
              </a:rPr>
              <a:t>Validación</a:t>
            </a:r>
            <a:r>
              <a:rPr lang="es-419">
                <a:solidFill>
                  <a:schemeClr val="dk2"/>
                </a:solidFill>
              </a:rPr>
              <a:t> continua en equipo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-419">
                <a:solidFill>
                  <a:schemeClr val="dk2"/>
                </a:solidFill>
              </a:rPr>
              <a:t>Pruebas tempranas de usabilidad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3355350" y="2078875"/>
            <a:ext cx="262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Fase 5 (27 oct-10 Nov)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-419">
                <a:solidFill>
                  <a:schemeClr val="dk2"/>
                </a:solidFill>
              </a:rPr>
              <a:t>Lógica</a:t>
            </a:r>
            <a:r>
              <a:rPr lang="es-419">
                <a:solidFill>
                  <a:schemeClr val="dk2"/>
                </a:solidFill>
              </a:rPr>
              <a:t> negocio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-419">
                <a:solidFill>
                  <a:schemeClr val="dk2"/>
                </a:solidFill>
              </a:rPr>
              <a:t>A</a:t>
            </a:r>
            <a:r>
              <a:rPr lang="es-419">
                <a:solidFill>
                  <a:schemeClr val="dk2"/>
                </a:solidFill>
              </a:rPr>
              <a:t>utenticación</a:t>
            </a:r>
            <a:r>
              <a:rPr lang="es-419">
                <a:solidFill>
                  <a:schemeClr val="dk2"/>
                </a:solidFill>
              </a:rPr>
              <a:t> y control de roles 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s-419">
                <a:solidFill>
                  <a:schemeClr val="dk2"/>
                </a:solidFill>
              </a:rPr>
              <a:t>Integración</a:t>
            </a:r>
            <a:r>
              <a:rPr lang="es-419">
                <a:solidFill>
                  <a:schemeClr val="dk2"/>
                </a:solidFill>
              </a:rPr>
              <a:t> frontend y backend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83" name="Google Shape;183;p27"/>
          <p:cNvSpPr txBox="1"/>
          <p:nvPr>
            <p:ph idx="1" type="body"/>
          </p:nvPr>
        </p:nvSpPr>
        <p:spPr>
          <a:xfrm>
            <a:off x="5981250" y="2078875"/>
            <a:ext cx="262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Fase 6 (11-13 Nov)</a:t>
            </a:r>
            <a:endParaRPr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151517"/>
              </a:buClr>
              <a:buSzPts val="1300"/>
              <a:buFont typeface="Lato"/>
              <a:buChar char="●"/>
            </a:pPr>
            <a:r>
              <a:rPr lang="es-419">
                <a:solidFill>
                  <a:srgbClr val="151517"/>
                </a:solidFill>
              </a:rPr>
              <a:t>Vistas para reportes automáticos</a:t>
            </a:r>
            <a:endParaRPr>
              <a:solidFill>
                <a:srgbClr val="15151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517"/>
              </a:buClr>
              <a:buSzPts val="1300"/>
              <a:buFont typeface="Lato"/>
              <a:buChar char="●"/>
            </a:pPr>
            <a:r>
              <a:rPr lang="es-419">
                <a:solidFill>
                  <a:srgbClr val="151517"/>
                </a:solidFill>
              </a:rPr>
              <a:t>Consultas SQL optimizadas en Oracle</a:t>
            </a:r>
            <a:endParaRPr>
              <a:solidFill>
                <a:srgbClr val="15151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151517"/>
              </a:buClr>
              <a:buSzPts val="1300"/>
              <a:buFont typeface="Lato"/>
              <a:buChar char="●"/>
            </a:pPr>
            <a:r>
              <a:rPr lang="es-419">
                <a:solidFill>
                  <a:srgbClr val="151517"/>
                </a:solidFill>
              </a:rPr>
              <a:t>Exportación PDF de informes</a:t>
            </a:r>
            <a:endParaRPr>
              <a:solidFill>
                <a:srgbClr val="151517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Próximos</a:t>
            </a:r>
            <a:r>
              <a:rPr lang="es-419"/>
              <a:t> pasos</a:t>
            </a:r>
            <a:endParaRPr/>
          </a:p>
        </p:txBody>
      </p:sp>
      <p:sp>
        <p:nvSpPr>
          <p:cNvPr id="189" name="Google Shape;189;p28"/>
          <p:cNvSpPr txBox="1"/>
          <p:nvPr>
            <p:ph idx="1" type="body"/>
          </p:nvPr>
        </p:nvSpPr>
        <p:spPr>
          <a:xfrm>
            <a:off x="729450" y="2140500"/>
            <a:ext cx="26259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2"/>
                </a:solidFill>
              </a:rPr>
              <a:t>Fase 7 (14-19 Nov)</a:t>
            </a:r>
            <a:endParaRPr>
              <a:solidFill>
                <a:schemeClr val="dk2"/>
              </a:solidFill>
            </a:endParaRPr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Clr>
                <a:srgbClr val="151517"/>
              </a:buClr>
              <a:buSzPct val="100000"/>
              <a:buFont typeface="Lato"/>
              <a:buChar char="●"/>
            </a:pPr>
            <a:r>
              <a:rPr lang="es-419">
                <a:solidFill>
                  <a:srgbClr val="151517"/>
                </a:solidFill>
              </a:rPr>
              <a:t>Pruebas unitarias e integración</a:t>
            </a:r>
            <a:endParaRPr>
              <a:solidFill>
                <a:srgbClr val="151517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151517"/>
              </a:buClr>
              <a:buSzPct val="100000"/>
              <a:buFont typeface="Lato"/>
              <a:buChar char="●"/>
            </a:pPr>
            <a:r>
              <a:rPr lang="es-419">
                <a:solidFill>
                  <a:srgbClr val="151517"/>
                </a:solidFill>
              </a:rPr>
              <a:t>Pruebas de seguridad (OWASP ZAP)</a:t>
            </a:r>
            <a:endParaRPr>
              <a:solidFill>
                <a:srgbClr val="151517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151517"/>
              </a:buClr>
              <a:buSzPct val="100000"/>
              <a:buFont typeface="Lato"/>
              <a:buChar char="●"/>
            </a:pPr>
            <a:r>
              <a:rPr lang="es-419">
                <a:solidFill>
                  <a:srgbClr val="151517"/>
                </a:solidFill>
              </a:rPr>
              <a:t>Pruebas de usabilidad con usuarios finales</a:t>
            </a:r>
            <a:endParaRPr>
              <a:solidFill>
                <a:srgbClr val="151517"/>
              </a:solidFill>
            </a:endParaRPr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Clr>
                <a:srgbClr val="151517"/>
              </a:buClr>
              <a:buSzPct val="100000"/>
              <a:buFont typeface="Lato"/>
              <a:buChar char="●"/>
            </a:pPr>
            <a:r>
              <a:rPr lang="es-419">
                <a:solidFill>
                  <a:srgbClr val="151517"/>
                </a:solidFill>
              </a:rPr>
              <a:t>Pruebas de rendimiento (JMeter)</a:t>
            </a:r>
            <a:endParaRPr>
              <a:solidFill>
                <a:srgbClr val="151517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del proyecto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7650" y="6262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Carta Gantt</a:t>
            </a:r>
            <a:endParaRPr/>
          </a:p>
        </p:txBody>
      </p:sp>
      <p:pic>
        <p:nvPicPr>
          <p:cNvPr id="98" name="Google Shape;98;p15" title="Carta Gantt_page-0001.jpg"/>
          <p:cNvPicPr preferRelativeResize="0"/>
          <p:nvPr/>
        </p:nvPicPr>
        <p:blipFill rotWithShape="1">
          <a:blip r:embed="rId3">
            <a:alphaModFix/>
          </a:blip>
          <a:srcRect b="0" l="0" r="0" t="8825"/>
          <a:stretch/>
        </p:blipFill>
        <p:spPr>
          <a:xfrm>
            <a:off x="1716075" y="1066075"/>
            <a:ext cx="6656298" cy="468937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79275" y="514625"/>
            <a:ext cx="40014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Avance esperado vs Real</a:t>
            </a:r>
            <a:endParaRPr/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215500" y="162687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{5DC75F87-4D96-4F9E-AF1D-C0341BDE91C8}</a:tableStyleId>
              </a:tblPr>
              <a:tblGrid>
                <a:gridCol w="1521725"/>
                <a:gridCol w="1521725"/>
                <a:gridCol w="1521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Actividad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Avance Esperado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Avance Real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1.Levantamiento de Requerimientos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100%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100%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2.Gestión de  Proyecto y documentación.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100%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100%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3.Desarrollo de Base de Datos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100%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chemeClr val="dk2"/>
                          </a:solidFill>
                        </a:rPr>
                        <a:t>90</a:t>
                      </a:r>
                      <a:r>
                        <a:rPr lang="es-419">
                          <a:solidFill>
                            <a:schemeClr val="dk2"/>
                          </a:solidFill>
                        </a:rPr>
                        <a:t>%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  <p:pic>
        <p:nvPicPr>
          <p:cNvPr id="105" name="Google Shape;105;p16" title="Gráfico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97000" y="1998813"/>
            <a:ext cx="3437000" cy="2121067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Evidencias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165700" y="3236025"/>
            <a:ext cx="1756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Matriz RACI</a:t>
            </a:r>
            <a:endParaRPr sz="2100"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950" y="1502689"/>
            <a:ext cx="8031699" cy="1685525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7" name="Google Shape;117;p18"/>
          <p:cNvSpPr txBox="1"/>
          <p:nvPr>
            <p:ph type="title"/>
          </p:nvPr>
        </p:nvSpPr>
        <p:spPr>
          <a:xfrm>
            <a:off x="593625" y="542900"/>
            <a:ext cx="5912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Planificación y Documentación</a:t>
            </a:r>
            <a:endParaRPr/>
          </a:p>
        </p:txBody>
      </p:sp>
      <p:pic>
        <p:nvPicPr>
          <p:cNvPr id="118" name="Google Shape;118;p18" title="sss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225" y="3326214"/>
            <a:ext cx="5098734" cy="165048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8"/>
          <p:cNvSpPr txBox="1"/>
          <p:nvPr>
            <p:ph type="title"/>
          </p:nvPr>
        </p:nvSpPr>
        <p:spPr>
          <a:xfrm>
            <a:off x="1275025" y="4275525"/>
            <a:ext cx="22722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Matriz de Requerimientos</a:t>
            </a:r>
            <a:endParaRPr sz="2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593625" y="542900"/>
            <a:ext cx="59127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Planificación y Documentación</a:t>
            </a:r>
            <a:endParaRPr/>
          </a:p>
        </p:txBody>
      </p:sp>
      <p:pic>
        <p:nvPicPr>
          <p:cNvPr id="125" name="Google Shape;125;p19" title="EDT_page-0001.jpg"/>
          <p:cNvPicPr preferRelativeResize="0"/>
          <p:nvPr/>
        </p:nvPicPr>
        <p:blipFill rotWithShape="1">
          <a:blip r:embed="rId3">
            <a:alphaModFix/>
          </a:blip>
          <a:srcRect b="19842" l="4943" r="5346" t="5647"/>
          <a:stretch/>
        </p:blipFill>
        <p:spPr>
          <a:xfrm>
            <a:off x="593625" y="1604575"/>
            <a:ext cx="4055450" cy="27695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19" title="EDT_page-0002.jpg"/>
          <p:cNvPicPr preferRelativeResize="0"/>
          <p:nvPr/>
        </p:nvPicPr>
        <p:blipFill rotWithShape="1">
          <a:blip r:embed="rId4">
            <a:alphaModFix/>
          </a:blip>
          <a:srcRect b="11738" l="18600" r="18430" t="8350"/>
          <a:stretch/>
        </p:blipFill>
        <p:spPr>
          <a:xfrm>
            <a:off x="5308350" y="1670525"/>
            <a:ext cx="2527800" cy="2637674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7" name="Google Shape;127;p19"/>
          <p:cNvSpPr txBox="1"/>
          <p:nvPr>
            <p:ph type="title"/>
          </p:nvPr>
        </p:nvSpPr>
        <p:spPr>
          <a:xfrm>
            <a:off x="3418500" y="4466950"/>
            <a:ext cx="23070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100"/>
              <a:t>EDT y Diccionario</a:t>
            </a:r>
            <a:endParaRPr sz="2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2397600" y="300100"/>
            <a:ext cx="4348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 de casos de uso</a:t>
            </a:r>
            <a:endParaRPr/>
          </a:p>
        </p:txBody>
      </p:sp>
      <p:pic>
        <p:nvPicPr>
          <p:cNvPr id="133" name="Google Shape;133;p20" title="Use Case Diagram(1)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350" y="972451"/>
            <a:ext cx="4263349" cy="188095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20" title="Use Case Diagram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950" y="972450"/>
            <a:ext cx="4475050" cy="3401201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5" name="Google Shape;135;p20" title="Use Case Diagram(8).jp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91700" y="2979002"/>
            <a:ext cx="2125051" cy="1985299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671875" y="538950"/>
            <a:ext cx="4217400" cy="59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Diagramas de Actividades</a:t>
            </a:r>
            <a:endParaRPr/>
          </a:p>
        </p:txBody>
      </p:sp>
      <p:pic>
        <p:nvPicPr>
          <p:cNvPr id="141" name="Google Shape;141;p21" title="Diagrama Asignación de Tare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8075" y="1134150"/>
            <a:ext cx="2743935" cy="385695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1" title="Diagrama Registro de Vehículo Entrant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6110" y="1134150"/>
            <a:ext cx="3327751" cy="3856952"/>
          </a:xfrm>
          <a:prstGeom prst="rect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