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 txBox="1"/>
          <p:nvPr>
            <p:ph type="body" sz="quarter" idx="13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/>
          <a:p>
            <a: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"/>
          <p:cNvSpPr txBox="1"/>
          <p:nvPr>
            <p:ph type="body" sz="quarter" idx="13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"/>
          <p:cNvSpPr txBox="1"/>
          <p:nvPr>
            <p:ph type="body" sz="quarter" idx="13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116" name="Body Level One…"/>
          <p:cNvSpPr txBox="1"/>
          <p:nvPr>
            <p:ph type="body" sz="half" idx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13"/>
          </p:nvPr>
        </p:nvSpPr>
        <p:spPr>
          <a:xfrm>
            <a:off x="15744825" y="7029552"/>
            <a:ext cx="7366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14"/>
          </p:nvPr>
        </p:nvSpPr>
        <p:spPr>
          <a:xfrm>
            <a:off x="15744825" y="1269999"/>
            <a:ext cx="7366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15"/>
          </p:nvPr>
        </p:nvSpPr>
        <p:spPr>
          <a:xfrm>
            <a:off x="1274593" y="1270000"/>
            <a:ext cx="14105107" cy="11167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13"/>
          </p:nvPr>
        </p:nvSpPr>
        <p:spPr>
          <a:xfrm>
            <a:off x="1270000" y="1270000"/>
            <a:ext cx="2184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Rectangle"/>
          <p:cNvSpPr txBox="1"/>
          <p:nvPr>
            <p:ph type="body" sz="quarter" idx="14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/>
          <a:p>
            <a: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3" name="Image"/>
          <p:cNvSpPr/>
          <p:nvPr>
            <p:ph type="pic" sz="half" idx="13"/>
          </p:nvPr>
        </p:nvSpPr>
        <p:spPr>
          <a:xfrm>
            <a:off x="12192000" y="1270000"/>
            <a:ext cx="10922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Rectangle"/>
          <p:cNvSpPr txBox="1"/>
          <p:nvPr>
            <p:ph type="body" sz="quarter" idx="13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Image"/>
          <p:cNvSpPr/>
          <p:nvPr>
            <p:ph type="pic" sz="half" idx="13"/>
          </p:nvPr>
        </p:nvSpPr>
        <p:spPr>
          <a:xfrm>
            <a:off x="12192644" y="1270000"/>
            <a:ext cx="10922001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Rectangle"/>
          <p:cNvSpPr txBox="1"/>
          <p:nvPr>
            <p:ph type="body" sz="quarter" idx="14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Rectangle"/>
          <p:cNvSpPr txBox="1"/>
          <p:nvPr>
            <p:ph type="body" sz="quarter" idx="13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idx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Rectangle"/>
          <p:cNvSpPr txBox="1"/>
          <p:nvPr>
            <p:ph type="body" sz="quarter" idx="13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52" name="Symbiodiniacea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Symbiodiniaceae</a:t>
            </a:r>
          </a:p>
        </p:txBody>
      </p:sp>
      <p:sp>
        <p:nvSpPr>
          <p:cNvPr id="153" name="Pocillopora cf. verrucos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Pocillopora cf. verrucosa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Using ```betadisper()``` in *vegan* to look at multivariate homogeneity of dispersion (PERMDISP) between sites and depths. This is using Bray-Curtis dissimilarity.…"/>
          <p:cNvSpPr txBox="1"/>
          <p:nvPr>
            <p:ph type="body" sz="half" idx="1"/>
          </p:nvPr>
        </p:nvSpPr>
        <p:spPr>
          <a:xfrm>
            <a:off x="1219200" y="4013200"/>
            <a:ext cx="11180468" cy="8483600"/>
          </a:xfrm>
          <a:prstGeom prst="rect">
            <a:avLst/>
          </a:prstGeom>
        </p:spPr>
        <p:txBody>
          <a:bodyPr/>
          <a:lstStyle/>
          <a:p>
            <a:pPr/>
            <a:r>
              <a:t>Using ```betadisper()``` in *vegan* to look at multivariate homogeneity of dispersion (PERMDISP) between sites and depths. This is using Bray-Curtis dissimilarity.</a:t>
            </a:r>
          </a:p>
          <a:p>
            <a:pPr/>
          </a:p>
          <a:p>
            <a:pPr/>
            <a:r>
              <a:t>no significant effect of the site</a:t>
            </a:r>
          </a:p>
          <a:p>
            <a:pPr/>
          </a:p>
          <a:p>
            <a:pPr/>
            <a:r>
              <a:t>no significant effect of the depth</a:t>
            </a:r>
          </a:p>
        </p:txBody>
      </p:sp>
      <p:sp>
        <p:nvSpPr>
          <p:cNvPr id="191" name="Rectang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02044" y="6867546"/>
            <a:ext cx="6337301" cy="224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02044" y="9870837"/>
            <a:ext cx="6337301" cy="180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Permutation test for pairwise comparisons…"/>
          <p:cNvSpPr txBox="1"/>
          <p:nvPr>
            <p:ph type="body" sz="half" idx="1"/>
          </p:nvPr>
        </p:nvSpPr>
        <p:spPr>
          <a:xfrm>
            <a:off x="1219200" y="4013200"/>
            <a:ext cx="11180468" cy="8483600"/>
          </a:xfrm>
          <a:prstGeom prst="rect">
            <a:avLst/>
          </a:prstGeom>
        </p:spPr>
        <p:txBody>
          <a:bodyPr/>
          <a:lstStyle/>
          <a:p>
            <a:pPr/>
            <a:r>
              <a:t>Permutation test for pairwise comparisons</a:t>
            </a:r>
          </a:p>
          <a:p>
            <a:pPr/>
          </a:p>
          <a:p>
            <a:pPr/>
            <a:r>
              <a:t>20m different from 60m and 90m</a:t>
            </a:r>
          </a:p>
        </p:txBody>
      </p:sp>
      <p:sp>
        <p:nvSpPr>
          <p:cNvPr id="197" name="Rectang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38533" y="4648200"/>
            <a:ext cx="10753779" cy="7499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PERMANOVA bray-curtis similiraty…"/>
          <p:cNvSpPr txBox="1"/>
          <p:nvPr>
            <p:ph type="body" sz="half" idx="1"/>
          </p:nvPr>
        </p:nvSpPr>
        <p:spPr>
          <a:xfrm>
            <a:off x="1219200" y="4013200"/>
            <a:ext cx="11180468" cy="8483600"/>
          </a:xfrm>
          <a:prstGeom prst="rect">
            <a:avLst/>
          </a:prstGeom>
        </p:spPr>
        <p:txBody>
          <a:bodyPr/>
          <a:lstStyle/>
          <a:p>
            <a:pPr/>
            <a:r>
              <a:t>PERMANOVA bray-curtis similiraty</a:t>
            </a: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11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11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We will use Bray-Curtis similarity for our distance matrix and run a total 0f 9,999 permutations, and test the effects of Site, Depth, and the interaction between Site and Depth. Dispersion is heteroschedastic, but PERMANOVA is robust to deviations in </a:t>
            </a: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homgeneity of variance ( [Anderson and Walsh, 2013]</a:t>
            </a:r>
          </a:p>
        </p:txBody>
      </p:sp>
      <p:sp>
        <p:nvSpPr>
          <p:cNvPr id="202" name="Rectang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00268" y="5851935"/>
            <a:ext cx="11012616" cy="7111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Pairwise PERMANOVA for multiple comparisons…"/>
          <p:cNvSpPr txBox="1"/>
          <p:nvPr>
            <p:ph type="body" sz="half" idx="1"/>
          </p:nvPr>
        </p:nvSpPr>
        <p:spPr>
          <a:xfrm>
            <a:off x="1219200" y="4013200"/>
            <a:ext cx="11180468" cy="8483600"/>
          </a:xfrm>
          <a:prstGeom prst="rect">
            <a:avLst/>
          </a:prstGeom>
        </p:spPr>
        <p:txBody>
          <a:bodyPr/>
          <a:lstStyle/>
          <a:p>
            <a:pPr/>
            <a:r>
              <a:t>Pairwise PERMANOVA for multiple comparisons</a:t>
            </a: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11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depth</a:t>
            </a: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20m different with all</a:t>
            </a: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40 m different of 90</a:t>
            </a:r>
          </a:p>
        </p:txBody>
      </p:sp>
      <p:sp>
        <p:nvSpPr>
          <p:cNvPr id="207" name="Rectang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5792" y="6713289"/>
            <a:ext cx="17258844" cy="5836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Pairwise PERMANOVA for multiple comparisons…"/>
          <p:cNvSpPr txBox="1"/>
          <p:nvPr>
            <p:ph type="body" sz="half" idx="1"/>
          </p:nvPr>
        </p:nvSpPr>
        <p:spPr>
          <a:xfrm>
            <a:off x="1219200" y="4013200"/>
            <a:ext cx="11180468" cy="8483600"/>
          </a:xfrm>
          <a:prstGeom prst="rect">
            <a:avLst/>
          </a:prstGeom>
        </p:spPr>
        <p:txBody>
          <a:bodyPr/>
          <a:lstStyle/>
          <a:p>
            <a:pPr/>
            <a:r>
              <a:t>Pairwise PERMANOVA for multiple comparisons</a:t>
            </a: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11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site</a:t>
            </a:r>
          </a:p>
        </p:txBody>
      </p:sp>
      <p:sp>
        <p:nvSpPr>
          <p:cNvPr id="212" name="Rectang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6083" y="6105071"/>
            <a:ext cx="20330163" cy="6874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OC-SymPits2_ITS2Profils_GONZALO.pdf" descr="POC-SymPits2_ITS2Profils_GONZAL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4408" y="3044544"/>
            <a:ext cx="20485101" cy="10242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Using ```betadisper()``` in *vegan* to look at multivariate homogeneity of dispersion (PERMDISP) between sites and depths. This is using Bray-Curtis dissimilarity.…"/>
          <p:cNvSpPr txBox="1"/>
          <p:nvPr>
            <p:ph type="body" sz="half" idx="1"/>
          </p:nvPr>
        </p:nvSpPr>
        <p:spPr>
          <a:xfrm>
            <a:off x="1219200" y="4013200"/>
            <a:ext cx="11180468" cy="8483600"/>
          </a:xfrm>
          <a:prstGeom prst="rect">
            <a:avLst/>
          </a:prstGeom>
        </p:spPr>
        <p:txBody>
          <a:bodyPr/>
          <a:lstStyle/>
          <a:p>
            <a:pPr/>
            <a:r>
              <a:t>Using ```betadisper()``` in *vegan* to look at multivariate homogeneity of dispersion (PERMDISP) between sites and depths. This is using Bray-Curtis dissimilarity.</a:t>
            </a:r>
          </a:p>
          <a:p>
            <a:pPr/>
          </a:p>
          <a:p>
            <a:pPr/>
            <a:r>
              <a:t>No significant effect of the site</a:t>
            </a:r>
          </a:p>
          <a:p>
            <a:pPr/>
          </a:p>
          <a:p>
            <a:pPr/>
            <a:r>
              <a:t>Significant effect of the depth</a:t>
            </a:r>
          </a:p>
        </p:txBody>
      </p:sp>
      <p:sp>
        <p:nvSpPr>
          <p:cNvPr id="159" name="Rectang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81834" y="7557165"/>
            <a:ext cx="6316874" cy="2202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29603" y="10407347"/>
            <a:ext cx="7646562" cy="2554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Permutation test for pairwise comparisons…"/>
          <p:cNvSpPr txBox="1"/>
          <p:nvPr>
            <p:ph type="body" sz="half" idx="1"/>
          </p:nvPr>
        </p:nvSpPr>
        <p:spPr>
          <a:xfrm>
            <a:off x="1219200" y="4013200"/>
            <a:ext cx="11180468" cy="8483600"/>
          </a:xfrm>
          <a:prstGeom prst="rect">
            <a:avLst/>
          </a:prstGeom>
        </p:spPr>
        <p:txBody>
          <a:bodyPr/>
          <a:lstStyle/>
          <a:p>
            <a:pPr/>
            <a:r>
              <a:t>Permutation test for pairwise comparisons</a:t>
            </a:r>
          </a:p>
          <a:p>
            <a:pPr/>
          </a:p>
          <a:p>
            <a:pPr/>
            <a:r>
              <a:t>6m different from 20 m depth only</a:t>
            </a:r>
          </a:p>
          <a:p>
            <a:pPr/>
            <a:r>
              <a:t>20m and 60m different</a:t>
            </a:r>
          </a:p>
        </p:txBody>
      </p:sp>
      <p:sp>
        <p:nvSpPr>
          <p:cNvPr id="165" name="Rectang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863" y="5871287"/>
            <a:ext cx="11495439" cy="6088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PERMANOVA bray-curtis similiraty…"/>
          <p:cNvSpPr txBox="1"/>
          <p:nvPr>
            <p:ph type="body" sz="half" idx="1"/>
          </p:nvPr>
        </p:nvSpPr>
        <p:spPr>
          <a:xfrm>
            <a:off x="1219200" y="4013200"/>
            <a:ext cx="11180468" cy="8483600"/>
          </a:xfrm>
          <a:prstGeom prst="rect">
            <a:avLst/>
          </a:prstGeom>
        </p:spPr>
        <p:txBody>
          <a:bodyPr/>
          <a:lstStyle/>
          <a:p>
            <a:pPr/>
            <a:r>
              <a:t>PERMANOVA bray-curtis similiraty</a:t>
            </a: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11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11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We will use Bray-Curtis similarity for our distance matrix and run a total 0f 9,999 permutations, and test the effects of Site, Depth, and the interaction between Site and Depth. Dispersion is heteroschedastic, but PERMANOVA is robust to deviations in </a:t>
            </a: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homgeneity of variance ( [Anderson and Walsh, 2013]</a:t>
            </a:r>
          </a:p>
        </p:txBody>
      </p:sp>
      <p:sp>
        <p:nvSpPr>
          <p:cNvPr id="170" name="Rectang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6886" y="7775164"/>
            <a:ext cx="14901251" cy="5719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Pairwise PERMANOVA for multiple comparisons…"/>
          <p:cNvSpPr txBox="1"/>
          <p:nvPr>
            <p:ph type="body" sz="half" idx="1"/>
          </p:nvPr>
        </p:nvSpPr>
        <p:spPr>
          <a:xfrm>
            <a:off x="1219200" y="4013200"/>
            <a:ext cx="11180468" cy="8483600"/>
          </a:xfrm>
          <a:prstGeom prst="rect">
            <a:avLst/>
          </a:prstGeom>
        </p:spPr>
        <p:txBody>
          <a:bodyPr/>
          <a:lstStyle/>
          <a:p>
            <a:pPr/>
            <a:r>
              <a:t>Pairwise PERMANOVA for multiple comparisons</a:t>
            </a: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11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depth</a:t>
            </a: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6m different with all</a:t>
            </a: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20 m different of 60</a:t>
            </a:r>
          </a:p>
        </p:txBody>
      </p:sp>
      <p:sp>
        <p:nvSpPr>
          <p:cNvPr id="175" name="Rectang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7900" y="6678817"/>
            <a:ext cx="16536213" cy="4125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Pairwise PERMANOVA for multiple comparisons…"/>
          <p:cNvSpPr txBox="1"/>
          <p:nvPr>
            <p:ph type="body" sz="half" idx="1"/>
          </p:nvPr>
        </p:nvSpPr>
        <p:spPr>
          <a:xfrm>
            <a:off x="1219200" y="4013200"/>
            <a:ext cx="11180468" cy="8483600"/>
          </a:xfrm>
          <a:prstGeom prst="rect">
            <a:avLst/>
          </a:prstGeom>
        </p:spPr>
        <p:txBody>
          <a:bodyPr/>
          <a:lstStyle/>
          <a:p>
            <a:pPr/>
            <a:r>
              <a:t>Pairwise PERMANOVA for multiple comparisons</a:t>
            </a: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11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50800" indent="-5080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30200" algn="l"/>
                <a:tab pos="660400" algn="l"/>
                <a:tab pos="1003300" algn="l"/>
                <a:tab pos="1333500" algn="l"/>
                <a:tab pos="1676400" algn="l"/>
                <a:tab pos="2006600" algn="l"/>
                <a:tab pos="2336800" algn="l"/>
                <a:tab pos="2679700" algn="l"/>
                <a:tab pos="3009900" algn="l"/>
                <a:tab pos="3352800" algn="l"/>
                <a:tab pos="3683000" algn="l"/>
                <a:tab pos="4013200" algn="l"/>
                <a:tab pos="4356100" algn="l"/>
                <a:tab pos="4686300" algn="l"/>
                <a:tab pos="5029200" algn="l"/>
                <a:tab pos="5359400" algn="l"/>
                <a:tab pos="5689600" algn="l"/>
                <a:tab pos="6032500" algn="l"/>
                <a:tab pos="6362700" algn="l"/>
                <a:tab pos="6705600" algn="l"/>
                <a:tab pos="7035800" algn="l"/>
                <a:tab pos="7366000" algn="l"/>
                <a:tab pos="7708900" algn="l"/>
                <a:tab pos="8039100" algn="l"/>
                <a:tab pos="8382000" algn="l"/>
                <a:tab pos="8712200" algn="l"/>
                <a:tab pos="9042400" algn="l"/>
                <a:tab pos="9385300" algn="l"/>
                <a:tab pos="9715500" algn="l"/>
                <a:tab pos="10058400" algn="l"/>
                <a:tab pos="10388600" algn="l"/>
                <a:tab pos="10718800" algn="l"/>
                <a:tab pos="11061700" algn="l"/>
                <a:tab pos="11391900" algn="l"/>
                <a:tab pos="11734800" algn="l"/>
                <a:tab pos="12065000" algn="l"/>
                <a:tab pos="12395200" algn="l"/>
                <a:tab pos="12738100" algn="l"/>
                <a:tab pos="13068300" algn="l"/>
                <a:tab pos="13411200" algn="l"/>
                <a:tab pos="13741400" algn="l"/>
                <a:tab pos="14071600" algn="l"/>
                <a:tab pos="14414500" algn="l"/>
                <a:tab pos="14744700" algn="l"/>
                <a:tab pos="15087600" algn="l"/>
                <a:tab pos="15417800" algn="l"/>
                <a:tab pos="15760700" algn="l"/>
                <a:tab pos="16090900" algn="l"/>
                <a:tab pos="16421100" algn="l"/>
                <a:tab pos="16764000" algn="l"/>
                <a:tab pos="17094200" algn="l"/>
                <a:tab pos="17437100" algn="l"/>
                <a:tab pos="17767300" algn="l"/>
                <a:tab pos="18097500" algn="l"/>
                <a:tab pos="18440400" algn="l"/>
                <a:tab pos="18770600" algn="l"/>
                <a:tab pos="19113500" algn="l"/>
                <a:tab pos="19443700" algn="l"/>
                <a:tab pos="19773900" algn="l"/>
                <a:tab pos="20116800" algn="l"/>
                <a:tab pos="20447000" algn="l"/>
                <a:tab pos="20789900" algn="l"/>
                <a:tab pos="21120100" algn="l"/>
                <a:tab pos="21450300" algn="l"/>
              </a:tabLst>
              <a:defRPr sz="2000">
                <a:solidFill>
                  <a:srgbClr val="B013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site</a:t>
            </a:r>
          </a:p>
        </p:txBody>
      </p:sp>
      <p:sp>
        <p:nvSpPr>
          <p:cNvPr id="180" name="Rectang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9310" y="7308720"/>
            <a:ext cx="17947098" cy="4329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84" name="Symbiodiniacea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Symbiodiniaceae</a:t>
            </a:r>
          </a:p>
        </p:txBody>
      </p:sp>
      <p:sp>
        <p:nvSpPr>
          <p:cNvPr id="185" name="Pachyseris cf. specios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Pachyseris cf. speciosa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achy-SymPits2_ITS2Profils_GONZALO.pdf" descr="Pachy-SymPits2_ITS2Profils_GONZAL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995" y="859085"/>
            <a:ext cx="23360009" cy="11680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