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58" r:id="rId6"/>
    <p:sldId id="261" r:id="rId7"/>
    <p:sldId id="262" r:id="rId8"/>
    <p:sldId id="263" r:id="rId9"/>
    <p:sldId id="266" r:id="rId10"/>
    <p:sldId id="267" r:id="rId11"/>
    <p:sldId id="260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nza\OneDrive\Escritorio\Entrega_Proyecto_Final\Anali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nza\OneDrive\Escritorio\Entrega_Proyecto_Final\Anali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3600" b="1" dirty="0"/>
              <a:t>Precio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Hoja1!$A$2:$A$16</c:f>
              <c:strCache>
                <c:ptCount val="15"/>
                <c:pt idx="0">
                  <c:v>Micro SD 16 GB</c:v>
                </c:pt>
                <c:pt idx="1">
                  <c:v>Memorias Ram 64gb</c:v>
                </c:pt>
                <c:pt idx="2">
                  <c:v>Micro SD 32 GB</c:v>
                </c:pt>
                <c:pt idx="3">
                  <c:v>Memorias Ram 32gb</c:v>
                </c:pt>
                <c:pt idx="4">
                  <c:v>Teclado Gamming Genius</c:v>
                </c:pt>
                <c:pt idx="5">
                  <c:v>PenDrive 32GB Kingston</c:v>
                </c:pt>
                <c:pt idx="6">
                  <c:v>PenDrive 32GB Kingston</c:v>
                </c:pt>
                <c:pt idx="7">
                  <c:v>PenDrive 128 GB Kingston</c:v>
                </c:pt>
                <c:pt idx="8">
                  <c:v>Auriculares HyperX Cloud 5</c:v>
                </c:pt>
                <c:pt idx="9">
                  <c:v>PenDrive 128 GB Kingston</c:v>
                </c:pt>
                <c:pt idx="10">
                  <c:v>Auriculares HyperX Cloud 5</c:v>
                </c:pt>
                <c:pt idx="11">
                  <c:v>Memorias Ram 16gb</c:v>
                </c:pt>
                <c:pt idx="12">
                  <c:v>PenDrive 128 GB Kingston</c:v>
                </c:pt>
                <c:pt idx="13">
                  <c:v>Auriculares HyperX Cloud 5</c:v>
                </c:pt>
                <c:pt idx="14">
                  <c:v>Teclado Mecanico HyperX Alloy FPS</c:v>
                </c:pt>
              </c:strCache>
            </c:strRef>
          </c:cat>
          <c:val>
            <c:numRef>
              <c:f>Hoja1!$B$2:$B$16</c:f>
              <c:numCache>
                <c:formatCode>General</c:formatCode>
                <c:ptCount val="15"/>
                <c:pt idx="0">
                  <c:v>9000</c:v>
                </c:pt>
                <c:pt idx="1">
                  <c:v>20000</c:v>
                </c:pt>
                <c:pt idx="2">
                  <c:v>1200</c:v>
                </c:pt>
                <c:pt idx="3">
                  <c:v>20000</c:v>
                </c:pt>
                <c:pt idx="4">
                  <c:v>2000</c:v>
                </c:pt>
                <c:pt idx="5">
                  <c:v>5000</c:v>
                </c:pt>
                <c:pt idx="6">
                  <c:v>5000</c:v>
                </c:pt>
                <c:pt idx="7">
                  <c:v>8000</c:v>
                </c:pt>
                <c:pt idx="8">
                  <c:v>20000</c:v>
                </c:pt>
                <c:pt idx="9">
                  <c:v>8000</c:v>
                </c:pt>
                <c:pt idx="10">
                  <c:v>20000</c:v>
                </c:pt>
                <c:pt idx="11">
                  <c:v>20000</c:v>
                </c:pt>
                <c:pt idx="12">
                  <c:v>8000</c:v>
                </c:pt>
                <c:pt idx="13">
                  <c:v>20000</c:v>
                </c:pt>
                <c:pt idx="14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78-473A-81E7-1672A33A5C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2765567"/>
        <c:axId val="157824912"/>
      </c:barChart>
      <c:catAx>
        <c:axId val="193276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57824912"/>
        <c:crosses val="autoZero"/>
        <c:auto val="1"/>
        <c:lblAlgn val="ctr"/>
        <c:lblOffset val="100"/>
        <c:noMultiLvlLbl val="0"/>
      </c:catAx>
      <c:valAx>
        <c:axId val="1578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3276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/>
              <a:t>Relacion Gasto/Cliente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Hoja1!$A$20</c:f>
              <c:strCache>
                <c:ptCount val="1"/>
                <c:pt idx="0">
                  <c:v>Cliente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Hoja1!$A$21:$A$30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F-4D9E-A93A-05EC1E419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9990415"/>
        <c:axId val="248849008"/>
      </c:barChart>
      <c:lineChart>
        <c:grouping val="standard"/>
        <c:varyColors val="0"/>
        <c:ser>
          <c:idx val="1"/>
          <c:order val="1"/>
          <c:tx>
            <c:strRef>
              <c:f>Hoja1!$B$20</c:f>
              <c:strCache>
                <c:ptCount val="1"/>
                <c:pt idx="0">
                  <c:v>Gastado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Hoja1!$B$21:$B$30</c:f>
              <c:numCache>
                <c:formatCode>General</c:formatCode>
                <c:ptCount val="10"/>
                <c:pt idx="0">
                  <c:v>9000</c:v>
                </c:pt>
                <c:pt idx="1">
                  <c:v>20000</c:v>
                </c:pt>
                <c:pt idx="2">
                  <c:v>21200</c:v>
                </c:pt>
                <c:pt idx="3">
                  <c:v>2000</c:v>
                </c:pt>
                <c:pt idx="4">
                  <c:v>5000</c:v>
                </c:pt>
                <c:pt idx="5">
                  <c:v>13000</c:v>
                </c:pt>
                <c:pt idx="6">
                  <c:v>20000</c:v>
                </c:pt>
                <c:pt idx="7">
                  <c:v>48000</c:v>
                </c:pt>
                <c:pt idx="8">
                  <c:v>28000</c:v>
                </c:pt>
                <c:pt idx="9">
                  <c:v>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1F-4D9E-A93A-05EC1E419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9992335"/>
        <c:axId val="248866368"/>
      </c:lineChart>
      <c:catAx>
        <c:axId val="19199904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48849008"/>
        <c:crosses val="autoZero"/>
        <c:auto val="1"/>
        <c:lblAlgn val="ctr"/>
        <c:lblOffset val="100"/>
        <c:noMultiLvlLbl val="0"/>
      </c:catAx>
      <c:valAx>
        <c:axId val="24884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19990415"/>
        <c:crosses val="autoZero"/>
        <c:crossBetween val="between"/>
      </c:valAx>
      <c:valAx>
        <c:axId val="24886636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19992335"/>
        <c:crosses val="max"/>
        <c:crossBetween val="between"/>
      </c:valAx>
      <c:catAx>
        <c:axId val="1919992335"/>
        <c:scaling>
          <c:orientation val="minMax"/>
        </c:scaling>
        <c:delete val="1"/>
        <c:axPos val="b"/>
        <c:majorTickMark val="none"/>
        <c:minorTickMark val="none"/>
        <c:tickLblPos val="nextTo"/>
        <c:crossAx val="2488663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B38CBCD-DCD8-412F-87FD-67448092874B}" type="datetimeFigureOut">
              <a:rPr lang="es-AR" smtClean="0"/>
              <a:t>26/11/2023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C7994FD-92C4-4350-B1DC-FFC85EC7516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nzams10/SQL-Cod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437112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PROYECTO FINAL: Gonzalo .S Mendez</a:t>
            </a:r>
            <a:endParaRPr lang="es-AR" dirty="0"/>
          </a:p>
        </p:txBody>
      </p:sp>
      <p:sp>
        <p:nvSpPr>
          <p:cNvPr id="5" name="Litebulb"/>
          <p:cNvSpPr>
            <a:spLocks noEditPoints="1" noChangeArrowheads="1"/>
          </p:cNvSpPr>
          <p:nvPr/>
        </p:nvSpPr>
        <p:spPr bwMode="auto">
          <a:xfrm>
            <a:off x="7380312" y="1412776"/>
            <a:ext cx="1188132" cy="1096839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Litebulb"/>
          <p:cNvSpPr>
            <a:spLocks noEditPoints="1" noChangeArrowheads="1"/>
          </p:cNvSpPr>
          <p:nvPr/>
        </p:nvSpPr>
        <p:spPr bwMode="auto">
          <a:xfrm>
            <a:off x="683568" y="1446416"/>
            <a:ext cx="1188132" cy="1096839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3059832" y="-92467"/>
            <a:ext cx="388843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sz="4400" dirty="0"/>
          </a:p>
          <a:p>
            <a:r>
              <a:rPr lang="es-ES" sz="4400" dirty="0"/>
              <a:t>PROYECTO SISTEMA DE VENTAS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121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6183E82-1ACF-DF4A-A444-50B50888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2248348"/>
            <a:ext cx="3368697" cy="3760986"/>
          </a:xfrm>
        </p:spPr>
        <p:txBody>
          <a:bodyPr/>
          <a:lstStyle/>
          <a:p>
            <a:r>
              <a:rPr lang="es-AR" dirty="0"/>
              <a:t>Cuanto gastaron los clientes sumando la totalidad de sus compras. Identificados por id.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F6DAD3-284B-D211-D028-2DE74841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35980D2-BB9F-2C21-A8B4-7A0AB8F80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329882"/>
              </p:ext>
            </p:extLst>
          </p:nvPr>
        </p:nvGraphicFramePr>
        <p:xfrm>
          <a:off x="4139952" y="2708920"/>
          <a:ext cx="4276200" cy="330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04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2492896"/>
            <a:ext cx="7745505" cy="936104"/>
          </a:xfrm>
        </p:spPr>
        <p:txBody>
          <a:bodyPr>
            <a:normAutofit fontScale="55000" lnSpcReduction="20000"/>
          </a:bodyPr>
          <a:lstStyle/>
          <a:p>
            <a:endParaRPr lang="es-AR" dirty="0">
              <a:hlinkClick r:id="rId2"/>
            </a:endParaRPr>
          </a:p>
          <a:p>
            <a:endParaRPr lang="es-AR" dirty="0">
              <a:hlinkClick r:id="rId2"/>
            </a:endParaRPr>
          </a:p>
          <a:p>
            <a:endParaRPr lang="es-AR" dirty="0">
              <a:hlinkClick r:id="rId2"/>
            </a:endParaRPr>
          </a:p>
          <a:p>
            <a:r>
              <a:rPr lang="es-AR" dirty="0">
                <a:hlinkClick r:id="rId2"/>
              </a:rPr>
              <a:t>https://github.com/gonzams10/SQL-Coder</a:t>
            </a:r>
            <a:endParaRPr lang="es-AR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 SQL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133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100030" y="40050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Para la temática del proyecto final se va abordar un negocio de venta de TECNOLOGIA.</a:t>
            </a:r>
          </a:p>
          <a:p>
            <a:r>
              <a:rPr lang="es-ES" dirty="0"/>
              <a:t>La idea es generar una base de datos en donde se encuentre guardada la información de cada uno de los productos. Stock, precio de los mismos , proveedores. ETC</a:t>
            </a:r>
            <a:endParaRPr lang="es-AR" dirty="0"/>
          </a:p>
        </p:txBody>
      </p:sp>
      <p:sp>
        <p:nvSpPr>
          <p:cNvPr id="5" name="monitor"/>
          <p:cNvSpPr>
            <a:spLocks noEditPoints="1" noChangeArrowheads="1"/>
          </p:cNvSpPr>
          <p:nvPr/>
        </p:nvSpPr>
        <p:spPr bwMode="auto">
          <a:xfrm>
            <a:off x="3779912" y="2420888"/>
            <a:ext cx="1450885" cy="1305694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13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BDD2677-9B12-5293-1A55-0EA92A66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La creación de la base de datos, hasta el momento inexistente en la empresa, nos va ayudar a dar una mejor gestión y logística del negocio. Así, como también, poder identificar los procesos a mejorar. De esta manera obtendremos una  mejoría en  las métricas que nos devuelven los datos y las utilizaríamos a nuestro favor para tomar mejores decisiones estrategias de mercado.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EBAFC2-A0D4-24DD-90A1-A623C6E2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370565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Listado de tablas</a:t>
            </a:r>
            <a:endParaRPr lang="es-AR" dirty="0"/>
          </a:p>
        </p:txBody>
      </p:sp>
      <p:pic>
        <p:nvPicPr>
          <p:cNvPr id="5" name="Marcador de contenido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9FEFA290-CA61-4A4E-399D-9B565E1A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6689375" cy="4154988"/>
          </a:xfrm>
        </p:spPr>
      </p:pic>
    </p:spTree>
    <p:extLst>
      <p:ext uri="{BB962C8B-B14F-4D97-AF65-F5344CB8AC3E}">
        <p14:creationId xmlns:p14="http://schemas.microsoft.com/office/powerpoint/2010/main" val="34383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DER</a:t>
            </a:r>
            <a:endParaRPr lang="es-A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45382"/>
            <a:ext cx="712879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9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* </a:t>
            </a:r>
            <a:r>
              <a:rPr lang="es-ES" dirty="0" err="1"/>
              <a:t>v_cliente</a:t>
            </a:r>
            <a:r>
              <a:rPr lang="es-ES" dirty="0"/>
              <a:t>: Esta vista permite ver la información completa del cliente sumado a los datos de su compra</a:t>
            </a:r>
          </a:p>
          <a:p>
            <a:endParaRPr lang="es-ES" dirty="0"/>
          </a:p>
          <a:p>
            <a:r>
              <a:rPr lang="es-ES" dirty="0"/>
              <a:t>* </a:t>
            </a:r>
            <a:r>
              <a:rPr lang="es-ES" dirty="0" err="1"/>
              <a:t>v_reserva</a:t>
            </a:r>
            <a:r>
              <a:rPr lang="es-ES" dirty="0"/>
              <a:t>: Esta vista permite ver la información completa de una reserva. Mostrando así los datos del cliente y el vendedor que la efectuó.</a:t>
            </a: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560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*</a:t>
            </a:r>
            <a:r>
              <a:rPr lang="es-AR" dirty="0" err="1"/>
              <a:t>f_obtener_nombre_cliente</a:t>
            </a:r>
            <a:r>
              <a:rPr lang="es-AR" dirty="0"/>
              <a:t>: Obtiene los datos de un cliente especificando el INPUT ID.</a:t>
            </a:r>
          </a:p>
          <a:p>
            <a:endParaRPr lang="es-ES" dirty="0"/>
          </a:p>
          <a:p>
            <a:r>
              <a:rPr lang="es-ES" dirty="0"/>
              <a:t>* </a:t>
            </a:r>
            <a:r>
              <a:rPr lang="es-ES" dirty="0" err="1"/>
              <a:t>iva_precio</a:t>
            </a:r>
            <a:r>
              <a:rPr lang="es-ES" dirty="0"/>
              <a:t>: Devuelve un precio con  IVA y pide como INPUT el id del producto.</a:t>
            </a:r>
          </a:p>
          <a:p>
            <a:endParaRPr lang="es-E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545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*</a:t>
            </a:r>
            <a:r>
              <a:rPr lang="es-ES" dirty="0" err="1"/>
              <a:t>p_eliminar_pruducto</a:t>
            </a:r>
            <a:r>
              <a:rPr lang="es-ES" dirty="0"/>
              <a:t>: Elimina el producto ingresando como INPUT el id del mismo.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*</a:t>
            </a:r>
            <a:r>
              <a:rPr lang="es-ES" dirty="0" err="1"/>
              <a:t>p_ordenar_producto</a:t>
            </a:r>
            <a:r>
              <a:rPr lang="es-ES" dirty="0"/>
              <a:t>: Ordena los productos ingresando la columna a ser ordenada por.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Stored-Procedure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038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AE80733-F94B-073E-B711-82C7FE31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130227"/>
            <a:ext cx="3512713" cy="3531021"/>
          </a:xfrm>
        </p:spPr>
        <p:txBody>
          <a:bodyPr>
            <a:normAutofit/>
          </a:bodyPr>
          <a:lstStyle/>
          <a:p>
            <a:r>
              <a:rPr lang="es-AR" sz="2000" dirty="0"/>
              <a:t>Los resultados de los productos más caros comprados son los siguientes.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DC69B4A-0D79-31D3-01BA-0FEC9EE0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Métricas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0083CF99-1BD0-F113-1C08-47E84FC0C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253980"/>
              </p:ext>
            </p:extLst>
          </p:nvPr>
        </p:nvGraphicFramePr>
        <p:xfrm>
          <a:off x="3196477" y="2130227"/>
          <a:ext cx="5248275" cy="399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308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240</TotalTime>
  <Words>309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Book Antiqua</vt:lpstr>
      <vt:lpstr>Wingdings</vt:lpstr>
      <vt:lpstr>Cartoné</vt:lpstr>
      <vt:lpstr>  PROYECTO FINAL: Gonzalo .S Mendez</vt:lpstr>
      <vt:lpstr>Introducción</vt:lpstr>
      <vt:lpstr>Objetivo</vt:lpstr>
      <vt:lpstr>Listado de tablas</vt:lpstr>
      <vt:lpstr>DER</vt:lpstr>
      <vt:lpstr>VISTAS</vt:lpstr>
      <vt:lpstr>FUNCIONES</vt:lpstr>
      <vt:lpstr>Stored-Procedure</vt:lpstr>
      <vt:lpstr>Métricas</vt:lpstr>
      <vt:lpstr>Métricas</vt:lpstr>
      <vt:lpstr>Archivo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1: Tematica para proyecto final</dc:title>
  <dc:creator>Games</dc:creator>
  <cp:lastModifiedBy>Gonzalo Sebastian Mendez</cp:lastModifiedBy>
  <cp:revision>17</cp:revision>
  <dcterms:created xsi:type="dcterms:W3CDTF">2023-08-14T15:52:26Z</dcterms:created>
  <dcterms:modified xsi:type="dcterms:W3CDTF">2023-11-26T14:32:41Z</dcterms:modified>
</cp:coreProperties>
</file>