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9"/>
  </p:notesMasterIdLst>
  <p:sldIdLst>
    <p:sldId id="256" r:id="rId2"/>
    <p:sldId id="297" r:id="rId3"/>
    <p:sldId id="298" r:id="rId4"/>
    <p:sldId id="299" r:id="rId5"/>
    <p:sldId id="265" r:id="rId6"/>
    <p:sldId id="300" r:id="rId7"/>
    <p:sldId id="301" r:id="rId8"/>
    <p:sldId id="293" r:id="rId9"/>
    <p:sldId id="290" r:id="rId10"/>
    <p:sldId id="315" r:id="rId11"/>
    <p:sldId id="310" r:id="rId12"/>
    <p:sldId id="311" r:id="rId13"/>
    <p:sldId id="312" r:id="rId14"/>
    <p:sldId id="313" r:id="rId15"/>
    <p:sldId id="302" r:id="rId16"/>
    <p:sldId id="303" r:id="rId17"/>
    <p:sldId id="304" r:id="rId18"/>
    <p:sldId id="268" r:id="rId19"/>
    <p:sldId id="270" r:id="rId20"/>
    <p:sldId id="269" r:id="rId21"/>
    <p:sldId id="273" r:id="rId22"/>
    <p:sldId id="274" r:id="rId23"/>
    <p:sldId id="276" r:id="rId24"/>
    <p:sldId id="277" r:id="rId25"/>
    <p:sldId id="278" r:id="rId26"/>
    <p:sldId id="279" r:id="rId27"/>
    <p:sldId id="280" r:id="rId28"/>
    <p:sldId id="281" r:id="rId29"/>
    <p:sldId id="282" r:id="rId30"/>
    <p:sldId id="283" r:id="rId31"/>
    <p:sldId id="305" r:id="rId32"/>
    <p:sldId id="306" r:id="rId33"/>
    <p:sldId id="307" r:id="rId34"/>
    <p:sldId id="308" r:id="rId35"/>
    <p:sldId id="309" r:id="rId36"/>
    <p:sldId id="314" r:id="rId37"/>
    <p:sldId id="287" r:id="rId3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08" autoAdjust="0"/>
  </p:normalViewPr>
  <p:slideViewPr>
    <p:cSldViewPr>
      <p:cViewPr varScale="1">
        <p:scale>
          <a:sx n="59" d="100"/>
          <a:sy n="59" d="100"/>
        </p:scale>
        <p:origin x="17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5E7AA-5A36-4DCE-9FB2-C049F4DC365A}" type="datetimeFigureOut">
              <a:rPr lang="es-ES" smtClean="0"/>
              <a:pPr/>
              <a:t>04/09/2017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4B0C7-C44F-40F6-9D56-56F683497096}" type="slidenum">
              <a:rPr lang="es-ES" smtClean="0"/>
              <a:pPr/>
              <a:t>‹Nº›</a:t>
            </a:fld>
            <a:endParaRPr lang="es-ES"/>
          </a:p>
        </p:txBody>
      </p:sp>
    </p:spTree>
    <p:extLst>
      <p:ext uri="{BB962C8B-B14F-4D97-AF65-F5344CB8AC3E}">
        <p14:creationId xmlns:p14="http://schemas.microsoft.com/office/powerpoint/2010/main" val="4028632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Preguntar cuantos trabajan</a:t>
            </a:r>
            <a:r>
              <a:rPr lang="es-ES" baseline="0" dirty="0"/>
              <a:t> con POO. Sondear cuántos conocen o pueden implementar los conceptos de herencia, polimorfismo, encapsulamiento, etc.</a:t>
            </a:r>
          </a:p>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1</a:t>
            </a:fld>
            <a:endParaRPr lang="es-ES"/>
          </a:p>
        </p:txBody>
      </p:sp>
    </p:spTree>
    <p:extLst>
      <p:ext uri="{BB962C8B-B14F-4D97-AF65-F5344CB8AC3E}">
        <p14:creationId xmlns:p14="http://schemas.microsoft.com/office/powerpoint/2010/main" val="510853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1" kern="1200" baseline="0" dirty="0">
                <a:solidFill>
                  <a:schemeClr val="tx1"/>
                </a:solidFill>
                <a:latin typeface="+mn-lt"/>
                <a:ea typeface="+mn-ea"/>
                <a:cs typeface="+mn-cs"/>
              </a:rPr>
              <a:t>Estado interno/estructura interna </a:t>
            </a:r>
          </a:p>
          <a:p>
            <a:r>
              <a:rPr lang="es-ES" sz="1200" kern="1200" baseline="0" dirty="0">
                <a:solidFill>
                  <a:schemeClr val="tx1"/>
                </a:solidFill>
                <a:latin typeface="+mn-lt"/>
                <a:ea typeface="+mn-ea"/>
                <a:cs typeface="+mn-cs"/>
              </a:rPr>
              <a:t>El estado interno de un objeto está constituido por un conjunto de variables de instancia. Dichas variables de instancia acompañan al objeto durante todo su ciclo de vida. </a:t>
            </a:r>
          </a:p>
          <a:p>
            <a:r>
              <a:rPr lang="es-ES" sz="1200" kern="1200" baseline="0" dirty="0">
                <a:solidFill>
                  <a:schemeClr val="tx1"/>
                </a:solidFill>
                <a:latin typeface="+mn-lt"/>
                <a:ea typeface="+mn-ea"/>
                <a:cs typeface="+mn-cs"/>
              </a:rPr>
              <a:t>Una variable de instancia puede hacer referencia a una propiedad intrínseca de la entidad que representa, o bien a otro objeto con el cual pueda colaborar para llevar a cabo sus responsabilidades. A lo largo de la vida del objeto, las propiedades y colaboradores pueden cambiar. Por ejemplo, al depositar $100 en una cuenta bancaria la variable de instancia saldo cambiará su valor. </a:t>
            </a:r>
          </a:p>
          <a:p>
            <a:r>
              <a:rPr lang="es-ES" sz="1200" kern="1200" baseline="0" dirty="0">
                <a:solidFill>
                  <a:schemeClr val="tx1"/>
                </a:solidFill>
                <a:latin typeface="+mn-lt"/>
                <a:ea typeface="+mn-ea"/>
                <a:cs typeface="+mn-cs"/>
              </a:rPr>
              <a:t>Este estado interno es privado del objeto. Es una de las características fundamentales del paradigma y, como veremos más adelante, resulta crucial para lograr software escalable. Por definición, las variables de instancia (estructura interna) de un objeto es privado a éste. El único que puede acceder y manipular sus </a:t>
            </a:r>
            <a:r>
              <a:rPr lang="es-ES" sz="1200" kern="1200" baseline="0" dirty="0" err="1">
                <a:solidFill>
                  <a:schemeClr val="tx1"/>
                </a:solidFill>
                <a:latin typeface="+mn-lt"/>
                <a:ea typeface="+mn-ea"/>
                <a:cs typeface="+mn-cs"/>
              </a:rPr>
              <a:t>v.i.</a:t>
            </a:r>
            <a:r>
              <a:rPr lang="es-ES" sz="1200" kern="1200" baseline="0" dirty="0">
                <a:solidFill>
                  <a:schemeClr val="tx1"/>
                </a:solidFill>
                <a:latin typeface="+mn-lt"/>
                <a:ea typeface="+mn-ea"/>
                <a:cs typeface="+mn-cs"/>
              </a:rPr>
              <a:t> es el propio objeto. Si un objeto externo quiere acceder a una </a:t>
            </a:r>
            <a:r>
              <a:rPr lang="es-ES" sz="1200" kern="1200" baseline="0" dirty="0" err="1">
                <a:solidFill>
                  <a:schemeClr val="tx1"/>
                </a:solidFill>
                <a:latin typeface="+mn-lt"/>
                <a:ea typeface="+mn-ea"/>
                <a:cs typeface="+mn-cs"/>
              </a:rPr>
              <a:t>v.i.</a:t>
            </a:r>
            <a:r>
              <a:rPr lang="es-ES" sz="1200" kern="1200" baseline="0" dirty="0">
                <a:solidFill>
                  <a:schemeClr val="tx1"/>
                </a:solidFill>
                <a:latin typeface="+mn-lt"/>
                <a:ea typeface="+mn-ea"/>
                <a:cs typeface="+mn-cs"/>
              </a:rPr>
              <a:t> lo tiene que hacer por medio del envío de un mensaje. Esto le da la posibilidad al objeto de decidir </a:t>
            </a:r>
            <a:r>
              <a:rPr lang="es-ES" sz="1200" i="1" kern="1200" baseline="0" dirty="0">
                <a:solidFill>
                  <a:schemeClr val="tx1"/>
                </a:solidFill>
                <a:latin typeface="+mn-lt"/>
                <a:ea typeface="+mn-ea"/>
                <a:cs typeface="+mn-cs"/>
              </a:rPr>
              <a:t>qué es lo que quiere publicar.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28</a:t>
            </a:fld>
            <a:endParaRPr lang="es-ES"/>
          </a:p>
        </p:txBody>
      </p:sp>
    </p:spTree>
    <p:extLst>
      <p:ext uri="{BB962C8B-B14F-4D97-AF65-F5344CB8AC3E}">
        <p14:creationId xmlns:p14="http://schemas.microsoft.com/office/powerpoint/2010/main" val="204944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1" kern="1200" baseline="0" dirty="0">
                <a:solidFill>
                  <a:schemeClr val="tx1"/>
                </a:solidFill>
                <a:latin typeface="+mn-lt"/>
                <a:ea typeface="+mn-ea"/>
                <a:cs typeface="+mn-cs"/>
              </a:rPr>
              <a:t>Estado interno/estructura interna </a:t>
            </a:r>
          </a:p>
          <a:p>
            <a:r>
              <a:rPr lang="es-ES" sz="1200" kern="1200" baseline="0" dirty="0">
                <a:solidFill>
                  <a:schemeClr val="tx1"/>
                </a:solidFill>
                <a:latin typeface="+mn-lt"/>
                <a:ea typeface="+mn-ea"/>
                <a:cs typeface="+mn-cs"/>
              </a:rPr>
              <a:t>El estado interno de un objeto está constituido por un conjunto de variables de instancia. Dichas variables de instancia acompañan al objeto durante todo su ciclo de vida. </a:t>
            </a:r>
          </a:p>
          <a:p>
            <a:r>
              <a:rPr lang="es-ES" sz="1200" kern="1200" baseline="0" dirty="0">
                <a:solidFill>
                  <a:schemeClr val="tx1"/>
                </a:solidFill>
                <a:latin typeface="+mn-lt"/>
                <a:ea typeface="+mn-ea"/>
                <a:cs typeface="+mn-cs"/>
              </a:rPr>
              <a:t>Una variable de instancia puede hacer referencia a una propiedad intrínseca de la entidad que representa, o bien a otro objeto con el cual pueda colaborar para llevar a cabo sus responsabilidades. A lo largo de la vida del objeto, las propiedades y colaboradores pueden cambiar. Por ejemplo, al depositar $100 en una cuenta bancaria la variable de instancia saldo cambiará su valor. </a:t>
            </a:r>
          </a:p>
          <a:p>
            <a:r>
              <a:rPr lang="es-ES" sz="1200" kern="1200" baseline="0" dirty="0">
                <a:solidFill>
                  <a:schemeClr val="tx1"/>
                </a:solidFill>
                <a:latin typeface="+mn-lt"/>
                <a:ea typeface="+mn-ea"/>
                <a:cs typeface="+mn-cs"/>
              </a:rPr>
              <a:t>Este estado interno es privado del objeto. Es una de las características fundamentales del paradigma y, como veremos más adelante, resulta crucial para lograr software escalable. Por definición, las variables de instancia (estructura interna) de un objeto es privado a éste. El único que puede acceder y manipular sus </a:t>
            </a:r>
            <a:r>
              <a:rPr lang="es-ES" sz="1200" kern="1200" baseline="0" dirty="0" err="1">
                <a:solidFill>
                  <a:schemeClr val="tx1"/>
                </a:solidFill>
                <a:latin typeface="+mn-lt"/>
                <a:ea typeface="+mn-ea"/>
                <a:cs typeface="+mn-cs"/>
              </a:rPr>
              <a:t>v.i.</a:t>
            </a:r>
            <a:r>
              <a:rPr lang="es-ES" sz="1200" kern="1200" baseline="0" dirty="0">
                <a:solidFill>
                  <a:schemeClr val="tx1"/>
                </a:solidFill>
                <a:latin typeface="+mn-lt"/>
                <a:ea typeface="+mn-ea"/>
                <a:cs typeface="+mn-cs"/>
              </a:rPr>
              <a:t> es el propio objeto. Si un objeto externo quiere acceder a una </a:t>
            </a:r>
            <a:r>
              <a:rPr lang="es-ES" sz="1200" kern="1200" baseline="0" dirty="0" err="1">
                <a:solidFill>
                  <a:schemeClr val="tx1"/>
                </a:solidFill>
                <a:latin typeface="+mn-lt"/>
                <a:ea typeface="+mn-ea"/>
                <a:cs typeface="+mn-cs"/>
              </a:rPr>
              <a:t>v.i.</a:t>
            </a:r>
            <a:r>
              <a:rPr lang="es-ES" sz="1200" kern="1200" baseline="0" dirty="0">
                <a:solidFill>
                  <a:schemeClr val="tx1"/>
                </a:solidFill>
                <a:latin typeface="+mn-lt"/>
                <a:ea typeface="+mn-ea"/>
                <a:cs typeface="+mn-cs"/>
              </a:rPr>
              <a:t> lo tiene que hacer por medio del envío de un mensaje. Esto le da la posibilidad al objeto de decidir </a:t>
            </a:r>
            <a:r>
              <a:rPr lang="es-ES" sz="1200" i="1" kern="1200" baseline="0" dirty="0">
                <a:solidFill>
                  <a:schemeClr val="tx1"/>
                </a:solidFill>
                <a:latin typeface="+mn-lt"/>
                <a:ea typeface="+mn-ea"/>
                <a:cs typeface="+mn-cs"/>
              </a:rPr>
              <a:t>qué es lo que quiere publicar.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29</a:t>
            </a:fld>
            <a:endParaRPr lang="es-ES"/>
          </a:p>
        </p:txBody>
      </p:sp>
    </p:spTree>
    <p:extLst>
      <p:ext uri="{BB962C8B-B14F-4D97-AF65-F5344CB8AC3E}">
        <p14:creationId xmlns:p14="http://schemas.microsoft.com/office/powerpoint/2010/main" val="218862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1" kern="1200" baseline="0" dirty="0">
                <a:solidFill>
                  <a:schemeClr val="tx1"/>
                </a:solidFill>
                <a:latin typeface="+mn-lt"/>
                <a:ea typeface="+mn-ea"/>
                <a:cs typeface="+mn-cs"/>
              </a:rPr>
              <a:t>Estado interno/estructura interna </a:t>
            </a:r>
          </a:p>
          <a:p>
            <a:r>
              <a:rPr lang="es-ES" sz="1200" kern="1200" baseline="0" dirty="0">
                <a:solidFill>
                  <a:schemeClr val="tx1"/>
                </a:solidFill>
                <a:latin typeface="+mn-lt"/>
                <a:ea typeface="+mn-ea"/>
                <a:cs typeface="+mn-cs"/>
              </a:rPr>
              <a:t>El estado interno de un objeto está constituido por un conjunto de variables de instancia. Dichas variables de instancia acompañan al objeto durante todo su ciclo de vida. </a:t>
            </a:r>
          </a:p>
          <a:p>
            <a:r>
              <a:rPr lang="es-ES" sz="1200" kern="1200" baseline="0" dirty="0">
                <a:solidFill>
                  <a:schemeClr val="tx1"/>
                </a:solidFill>
                <a:latin typeface="+mn-lt"/>
                <a:ea typeface="+mn-ea"/>
                <a:cs typeface="+mn-cs"/>
              </a:rPr>
              <a:t>Una variable de instancia puede hacer referencia a una propiedad intrínseca de la entidad que representa, o bien a otro objeto con el cual pueda colaborar para llevar a cabo sus responsabilidades. A lo largo de la vida del objeto, las propiedades y colaboradores pueden cambiar. Por ejemplo, al depositar $100 en una cuenta bancaria la variable de instancia saldo cambiará su valor. </a:t>
            </a:r>
          </a:p>
          <a:p>
            <a:r>
              <a:rPr lang="es-ES" sz="1200" kern="1200" baseline="0" dirty="0">
                <a:solidFill>
                  <a:schemeClr val="tx1"/>
                </a:solidFill>
                <a:latin typeface="+mn-lt"/>
                <a:ea typeface="+mn-ea"/>
                <a:cs typeface="+mn-cs"/>
              </a:rPr>
              <a:t>Este estado interno es privado del objeto. Es una de las características fundamentales del paradigma y, como veremos más adelante, resulta crucial para lograr software escalable. Por definición, las variables de instancia (estructura interna) de un objeto es privado a éste. El único que puede acceder y manipular sus </a:t>
            </a:r>
            <a:r>
              <a:rPr lang="es-ES" sz="1200" kern="1200" baseline="0" dirty="0" err="1">
                <a:solidFill>
                  <a:schemeClr val="tx1"/>
                </a:solidFill>
                <a:latin typeface="+mn-lt"/>
                <a:ea typeface="+mn-ea"/>
                <a:cs typeface="+mn-cs"/>
              </a:rPr>
              <a:t>v.i.</a:t>
            </a:r>
            <a:r>
              <a:rPr lang="es-ES" sz="1200" kern="1200" baseline="0" dirty="0">
                <a:solidFill>
                  <a:schemeClr val="tx1"/>
                </a:solidFill>
                <a:latin typeface="+mn-lt"/>
                <a:ea typeface="+mn-ea"/>
                <a:cs typeface="+mn-cs"/>
              </a:rPr>
              <a:t> es el propio objeto. Si un objeto externo quiere acceder a una </a:t>
            </a:r>
            <a:r>
              <a:rPr lang="es-ES" sz="1200" kern="1200" baseline="0" dirty="0" err="1">
                <a:solidFill>
                  <a:schemeClr val="tx1"/>
                </a:solidFill>
                <a:latin typeface="+mn-lt"/>
                <a:ea typeface="+mn-ea"/>
                <a:cs typeface="+mn-cs"/>
              </a:rPr>
              <a:t>v.i.</a:t>
            </a:r>
            <a:r>
              <a:rPr lang="es-ES" sz="1200" kern="1200" baseline="0" dirty="0">
                <a:solidFill>
                  <a:schemeClr val="tx1"/>
                </a:solidFill>
                <a:latin typeface="+mn-lt"/>
                <a:ea typeface="+mn-ea"/>
                <a:cs typeface="+mn-cs"/>
              </a:rPr>
              <a:t> lo tiene que hacer por medio del envío de un mensaje. Esto le da la posibilidad al objeto de decidir </a:t>
            </a:r>
            <a:r>
              <a:rPr lang="es-ES" sz="1200" i="1" kern="1200" baseline="0" dirty="0">
                <a:solidFill>
                  <a:schemeClr val="tx1"/>
                </a:solidFill>
                <a:latin typeface="+mn-lt"/>
                <a:ea typeface="+mn-ea"/>
                <a:cs typeface="+mn-cs"/>
              </a:rPr>
              <a:t>qué es lo que quiere publicar.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30</a:t>
            </a:fld>
            <a:endParaRPr lang="es-ES"/>
          </a:p>
        </p:txBody>
      </p:sp>
    </p:spTree>
    <p:extLst>
      <p:ext uri="{BB962C8B-B14F-4D97-AF65-F5344CB8AC3E}">
        <p14:creationId xmlns:p14="http://schemas.microsoft.com/office/powerpoint/2010/main" val="1895349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kern="1200" baseline="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36</a:t>
            </a:fld>
            <a:endParaRPr lang="es-ES"/>
          </a:p>
        </p:txBody>
      </p:sp>
    </p:spTree>
    <p:extLst>
      <p:ext uri="{BB962C8B-B14F-4D97-AF65-F5344CB8AC3E}">
        <p14:creationId xmlns:p14="http://schemas.microsoft.com/office/powerpoint/2010/main" val="156563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5</a:t>
            </a:fld>
            <a:endParaRPr lang="es-ES"/>
          </a:p>
        </p:txBody>
      </p:sp>
    </p:spTree>
    <p:extLst>
      <p:ext uri="{BB962C8B-B14F-4D97-AF65-F5344CB8AC3E}">
        <p14:creationId xmlns:p14="http://schemas.microsoft.com/office/powerpoint/2010/main" val="343900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8</a:t>
            </a:fld>
            <a:endParaRPr lang="es-ES"/>
          </a:p>
        </p:txBody>
      </p:sp>
    </p:spTree>
    <p:extLst>
      <p:ext uri="{BB962C8B-B14F-4D97-AF65-F5344CB8AC3E}">
        <p14:creationId xmlns:p14="http://schemas.microsoft.com/office/powerpoint/2010/main" val="1050704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Cuando un objeto (emisor) le envía un mensaje a otro objeto (receptor), el objeto receptor responde activando el método asociado a este mensaje, siempre que el mensaje recibido forme parte del protocolo del objeto receptor. Volviendo al ejemplo, cuando el teléfono emisor envía el mensaje “discar” al objeto Proveedor de telefonía, se activa el método con ese nombre en dicho objeto en caso de que exista.</a:t>
            </a:r>
          </a:p>
          <a:p>
            <a:r>
              <a:rPr lang="es-ES" sz="1200" kern="1200" baseline="0" dirty="0">
                <a:solidFill>
                  <a:schemeClr val="tx1"/>
                </a:solidFill>
                <a:latin typeface="+mn-lt"/>
                <a:ea typeface="+mn-ea"/>
                <a:cs typeface="+mn-cs"/>
              </a:rPr>
              <a:t>Podría suceder que el proveedor no conozca la forma en la cuál discar, es decir, podría no existir un método que se corresponda con el mensaje “discar”. ¿Qué ocurre cuando un objeto no entiende un mensaje recibido? Esto depende del lenguaje: algunos lenguajes pueden evitar esta situación mediante un sistema de tipos fuerte que chequee estas situaciones en tiempo de compilación, mientras que otros brindan una mayor libertad en cuanto al envío de mensajes y responden, eventualmente, con un error en tiempo de ejecución.</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9</a:t>
            </a:fld>
            <a:endParaRPr lang="es-ES"/>
          </a:p>
        </p:txBody>
      </p:sp>
    </p:spTree>
    <p:extLst>
      <p:ext uri="{BB962C8B-B14F-4D97-AF65-F5344CB8AC3E}">
        <p14:creationId xmlns:p14="http://schemas.microsoft.com/office/powerpoint/2010/main" val="189832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MENCIONAR</a:t>
            </a:r>
            <a:r>
              <a:rPr lang="es-ES" baseline="0" dirty="0"/>
              <a:t> QUE ESE ES EL ORDEN QUE SE SIGUE</a:t>
            </a:r>
          </a:p>
          <a:p>
            <a:r>
              <a:rPr lang="es-ES" baseline="0" dirty="0"/>
              <a:t>ACLARAR QUE EN LA EJECUCIÓN DEL MÉTODO, Y EN ESTE CASO, LO QUE VA A SUCEDER ES QUE EL ESTADO INTERNO DEL OBJETO SE MODIFIQUE.</a:t>
            </a:r>
          </a:p>
          <a:p>
            <a:r>
              <a:rPr lang="es-ES" baseline="0" dirty="0"/>
              <a:t>NOMBRAR QUE LA RESPUESTA ES UN OBJETO</a:t>
            </a:r>
          </a:p>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12</a:t>
            </a:fld>
            <a:endParaRPr lang="es-ES"/>
          </a:p>
        </p:txBody>
      </p:sp>
    </p:spTree>
    <p:extLst>
      <p:ext uri="{BB962C8B-B14F-4D97-AF65-F5344CB8AC3E}">
        <p14:creationId xmlns:p14="http://schemas.microsoft.com/office/powerpoint/2010/main" val="110251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MODELO DE DATOS?.</a:t>
            </a:r>
            <a:br>
              <a:rPr lang="es-ES" dirty="0"/>
            </a:br>
            <a:r>
              <a:rPr lang="es-ES" dirty="0"/>
              <a:t>MODELO OSI?</a:t>
            </a:r>
            <a:r>
              <a:rPr lang="es-ES" baseline="0" dirty="0"/>
              <a:t> </a:t>
            </a:r>
            <a:r>
              <a:rPr lang="es-ES" sz="1200" b="0" i="0" kern="1200" dirty="0">
                <a:solidFill>
                  <a:schemeClr val="tx1"/>
                </a:solidFill>
                <a:latin typeface="+mn-lt"/>
                <a:ea typeface="+mn-ea"/>
                <a:cs typeface="+mn-cs"/>
              </a:rPr>
              <a:t>es el modelo de red descriptivo</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18</a:t>
            </a:fld>
            <a:endParaRPr lang="es-ES"/>
          </a:p>
        </p:txBody>
      </p:sp>
    </p:spTree>
    <p:extLst>
      <p:ext uri="{BB962C8B-B14F-4D97-AF65-F5344CB8AC3E}">
        <p14:creationId xmlns:p14="http://schemas.microsoft.com/office/powerpoint/2010/main" val="2207278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1" kern="1200" baseline="0" dirty="0">
                <a:solidFill>
                  <a:schemeClr val="tx1"/>
                </a:solidFill>
                <a:latin typeface="+mn-lt"/>
                <a:ea typeface="+mn-ea"/>
                <a:cs typeface="+mn-cs"/>
              </a:rPr>
              <a:t>Características </a:t>
            </a:r>
          </a:p>
          <a:p>
            <a:r>
              <a:rPr lang="es-ES" sz="1200" i="1" kern="1200" baseline="0" dirty="0">
                <a:solidFill>
                  <a:schemeClr val="tx1"/>
                </a:solidFill>
                <a:latin typeface="+mn-lt"/>
                <a:ea typeface="+mn-ea"/>
                <a:cs typeface="+mn-cs"/>
              </a:rPr>
              <a:t>Comportamiento bien determinado. Al diseñar un objeto lo que uno hace es establecer cuáles son las responsabilidades de dicho objeto. Estas responsabilidades se materializan en un conjunto de mensajes a los que un objeto puede responder. </a:t>
            </a:r>
          </a:p>
          <a:p>
            <a:r>
              <a:rPr lang="es-ES" sz="1200" i="1" kern="1200" baseline="0" dirty="0">
                <a:solidFill>
                  <a:schemeClr val="tx1"/>
                </a:solidFill>
                <a:latin typeface="+mn-lt"/>
                <a:ea typeface="+mn-ea"/>
                <a:cs typeface="+mn-cs"/>
              </a:rPr>
              <a:t>Estado interno. A nivel de implementación los objetos poseen una estructura interna que se define en términos de variables de instancia. Las variables de instancia se utilizan para representar aquellas características propias del objeto (como puede ser el número de una cuenta bancaria) y a los objetos con los que deberá colaborar a lo largo de su vida. </a:t>
            </a:r>
          </a:p>
          <a:p>
            <a:r>
              <a:rPr lang="es-ES" sz="1200" i="1" kern="1200" baseline="0" dirty="0">
                <a:solidFill>
                  <a:schemeClr val="tx1"/>
                </a:solidFill>
                <a:latin typeface="+mn-lt"/>
                <a:ea typeface="+mn-ea"/>
                <a:cs typeface="+mn-cs"/>
              </a:rPr>
              <a:t>Identidad. Es una propiedad intrínseca que poseen todos los objetos. La definición de identidad es la siguiente: Un objeto solo es idéntico a si mismo. Notar que identidad no es lo mismo que igualdad; dos tazas pueden ser iguales, pero cada taza solo es idéntica a si misma. </a:t>
            </a:r>
          </a:p>
          <a:p>
            <a:r>
              <a:rPr lang="es-ES" sz="1200" i="1" kern="1200" baseline="0" dirty="0">
                <a:solidFill>
                  <a:schemeClr val="tx1"/>
                </a:solidFill>
                <a:latin typeface="+mn-lt"/>
                <a:ea typeface="+mn-ea"/>
                <a:cs typeface="+mn-cs"/>
              </a:rPr>
              <a:t>Todo objeto es instancia de una clase. Las clases son el siguiente nivel de abstracción, sobre el cual entraremos en detalle mas adelante. Como dijimos anteriormente, un objeto es una abstracción de una entidad de nuestro modelo. Dado que generalmente nos encontramos con un conjunto de objetos que se comportan en forma similar, el siguiente paso es encontrar una forma de definir el comportamiento de todos estos en forma general. Pensemos por ejemplo en las cuentas bancarias: en un banco habrá miles de cuentas bancarias, las que se  </a:t>
            </a:r>
            <a:r>
              <a:rPr lang="es-ES" sz="1200" kern="1200" baseline="0" dirty="0">
                <a:solidFill>
                  <a:schemeClr val="tx1"/>
                </a:solidFill>
                <a:latin typeface="+mn-lt"/>
                <a:ea typeface="+mn-ea"/>
                <a:cs typeface="+mn-cs"/>
              </a:rPr>
              <a:t>comportarán de la misma forma. Por este motivo, aparece la noción de </a:t>
            </a:r>
            <a:r>
              <a:rPr lang="es-ES" sz="1200" b="1" i="1" kern="1200" baseline="0" dirty="0">
                <a:solidFill>
                  <a:schemeClr val="tx1"/>
                </a:solidFill>
                <a:latin typeface="+mn-lt"/>
                <a:ea typeface="+mn-ea"/>
                <a:cs typeface="+mn-cs"/>
              </a:rPr>
              <a:t>clase “cuenta bancaria”, la cual se utiliza para describir el comportamiento de todas sus ocurrencias (instancias).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24</a:t>
            </a:fld>
            <a:endParaRPr lang="es-ES"/>
          </a:p>
        </p:txBody>
      </p:sp>
    </p:spTree>
    <p:extLst>
      <p:ext uri="{BB962C8B-B14F-4D97-AF65-F5344CB8AC3E}">
        <p14:creationId xmlns:p14="http://schemas.microsoft.com/office/powerpoint/2010/main" val="3744856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i="1" kern="1200" baseline="0" dirty="0">
                <a:solidFill>
                  <a:schemeClr val="tx1"/>
                </a:solidFill>
                <a:latin typeface="+mn-lt"/>
                <a:ea typeface="+mn-ea"/>
                <a:cs typeface="+mn-cs"/>
              </a:rPr>
              <a:t>Comportamiento bien determinado. Al diseñar un objeto lo que uno hace es establecer cuáles son las responsabilidades de dicho objeto. Estas responsabilidades se materializan en un conjunto de mensajes a los que un objeto puede responder.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25</a:t>
            </a:fld>
            <a:endParaRPr lang="es-ES"/>
          </a:p>
        </p:txBody>
      </p:sp>
    </p:spTree>
    <p:extLst>
      <p:ext uri="{BB962C8B-B14F-4D97-AF65-F5344CB8AC3E}">
        <p14:creationId xmlns:p14="http://schemas.microsoft.com/office/powerpoint/2010/main" val="166487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1" kern="1200" baseline="0" dirty="0">
                <a:solidFill>
                  <a:schemeClr val="tx1"/>
                </a:solidFill>
                <a:latin typeface="+mn-lt"/>
                <a:ea typeface="+mn-ea"/>
                <a:cs typeface="+mn-cs"/>
              </a:rPr>
              <a:t>Estado interno/estructura interna </a:t>
            </a:r>
          </a:p>
          <a:p>
            <a:r>
              <a:rPr lang="es-ES" sz="1200" kern="1200" baseline="0" dirty="0">
                <a:solidFill>
                  <a:schemeClr val="tx1"/>
                </a:solidFill>
                <a:latin typeface="+mn-lt"/>
                <a:ea typeface="+mn-ea"/>
                <a:cs typeface="+mn-cs"/>
              </a:rPr>
              <a:t>El estado interno de un objeto está constituido por un conjunto de variables de instancia. Dichas variables de instancia acompañan al objeto durante todo su ciclo de vida. </a:t>
            </a:r>
          </a:p>
          <a:p>
            <a:r>
              <a:rPr lang="es-ES" sz="1200" kern="1200" baseline="0" dirty="0">
                <a:solidFill>
                  <a:schemeClr val="tx1"/>
                </a:solidFill>
                <a:latin typeface="+mn-lt"/>
                <a:ea typeface="+mn-ea"/>
                <a:cs typeface="+mn-cs"/>
              </a:rPr>
              <a:t>Una variable de instancia puede hacer referencia a una propiedad intrínseca de la entidad que representa, o bien a otro objeto con el cual pueda colaborar para llevar a cabo sus responsabilidades. A lo largo de la vida del objeto, las propiedades y colaboradores pueden cambiar. Por ejemplo, al depositar $100 en una cuenta bancaria la variable de instancia saldo cambiará su valor. </a:t>
            </a:r>
          </a:p>
          <a:p>
            <a:r>
              <a:rPr lang="es-ES" sz="1200" kern="1200" baseline="0" dirty="0">
                <a:solidFill>
                  <a:schemeClr val="tx1"/>
                </a:solidFill>
                <a:latin typeface="+mn-lt"/>
                <a:ea typeface="+mn-ea"/>
                <a:cs typeface="+mn-cs"/>
              </a:rPr>
              <a:t>Este estado interno es privado del objeto. Es una de las características fundamentales del paradigma y, como veremos más adelante, resulta crucial para lograr software escalable. Por definición, las variables de instancia (estructura interna) de un objeto es privado a éste. El único que puede acceder y manipular sus </a:t>
            </a:r>
            <a:r>
              <a:rPr lang="es-ES" sz="1200" kern="1200" baseline="0" dirty="0" err="1">
                <a:solidFill>
                  <a:schemeClr val="tx1"/>
                </a:solidFill>
                <a:latin typeface="+mn-lt"/>
                <a:ea typeface="+mn-ea"/>
                <a:cs typeface="+mn-cs"/>
              </a:rPr>
              <a:t>v.i.</a:t>
            </a:r>
            <a:r>
              <a:rPr lang="es-ES" sz="1200" kern="1200" baseline="0" dirty="0">
                <a:solidFill>
                  <a:schemeClr val="tx1"/>
                </a:solidFill>
                <a:latin typeface="+mn-lt"/>
                <a:ea typeface="+mn-ea"/>
                <a:cs typeface="+mn-cs"/>
              </a:rPr>
              <a:t> es el propio objeto. Si un objeto externo quiere acceder a una </a:t>
            </a:r>
            <a:r>
              <a:rPr lang="es-ES" sz="1200" kern="1200" baseline="0" dirty="0" err="1">
                <a:solidFill>
                  <a:schemeClr val="tx1"/>
                </a:solidFill>
                <a:latin typeface="+mn-lt"/>
                <a:ea typeface="+mn-ea"/>
                <a:cs typeface="+mn-cs"/>
              </a:rPr>
              <a:t>v.i.</a:t>
            </a:r>
            <a:r>
              <a:rPr lang="es-ES" sz="1200" kern="1200" baseline="0" dirty="0">
                <a:solidFill>
                  <a:schemeClr val="tx1"/>
                </a:solidFill>
                <a:latin typeface="+mn-lt"/>
                <a:ea typeface="+mn-ea"/>
                <a:cs typeface="+mn-cs"/>
              </a:rPr>
              <a:t> lo tiene que hacer por medio del envío de un mensaje. Esto le da la posibilidad al objeto de decidir </a:t>
            </a:r>
            <a:r>
              <a:rPr lang="es-ES" sz="1200" i="1" kern="1200" baseline="0" dirty="0">
                <a:solidFill>
                  <a:schemeClr val="tx1"/>
                </a:solidFill>
                <a:latin typeface="+mn-lt"/>
                <a:ea typeface="+mn-ea"/>
                <a:cs typeface="+mn-cs"/>
              </a:rPr>
              <a:t>qué es lo que quiere publicar.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27</a:t>
            </a:fld>
            <a:endParaRPr lang="es-ES"/>
          </a:p>
        </p:txBody>
      </p:sp>
    </p:spTree>
    <p:extLst>
      <p:ext uri="{BB962C8B-B14F-4D97-AF65-F5344CB8AC3E}">
        <p14:creationId xmlns:p14="http://schemas.microsoft.com/office/powerpoint/2010/main" val="55127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39704C4-DA6F-42E0-8B22-3264675741E3}" type="datetime1">
              <a:rPr lang="es-ES" smtClean="0"/>
              <a:pPr/>
              <a:t>04/09/2017</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r>
              <a:rPr lang="es-ES"/>
              <a:t>EMPLEARTEC CONTROL+F / CONTROL+A</a:t>
            </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5C3977D3-362D-476A-9147-A535CEF5A409}"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B8C421A-2FDD-4D0F-9DE4-2FBF0F5BC02B}" type="datetime1">
              <a:rPr lang="es-ES" smtClean="0"/>
              <a:pPr/>
              <a:t>04/09/2017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39FE55D-40D9-47BA-8992-C30699769EB5}" type="datetime1">
              <a:rPr lang="es-ES" smtClean="0"/>
              <a:pPr/>
              <a:t>04/09/2017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D2E3949-061D-4852-8E9D-F980F0775286}" type="datetime1">
              <a:rPr lang="es-ES" smtClean="0"/>
              <a:pPr/>
              <a:t>04/09/2017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866E4E8-7B50-49DA-B1EF-501D395A21AD}" type="datetime1">
              <a:rPr lang="es-ES" smtClean="0"/>
              <a:pPr/>
              <a:t>04/09/2017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4706EDA9-5F22-4681-9CD7-EC921B90E716}" type="datetime1">
              <a:rPr lang="es-ES" smtClean="0"/>
              <a:pPr/>
              <a:t>04/09/2017</a:t>
            </a:fld>
            <a:endParaRPr lang="es-ES"/>
          </a:p>
        </p:txBody>
      </p:sp>
      <p:sp>
        <p:nvSpPr>
          <p:cNvPr id="6" name="5 Marcador de pie de página"/>
          <p:cNvSpPr>
            <a:spLocks noGrp="1"/>
          </p:cNvSpPr>
          <p:nvPr>
            <p:ph type="ftr" sz="quarter" idx="11"/>
          </p:nvPr>
        </p:nvSpPr>
        <p:spPr/>
        <p:txBody>
          <a:bodyPr/>
          <a:lstStyle/>
          <a:p>
            <a:r>
              <a:rPr lang="es-ES"/>
              <a:t>EMPLEARTEC CONTROL+F / CONTROL+A</a:t>
            </a:r>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5AAFEBD1-D74D-4336-8CB0-D81CC338C7E4}" type="datetime1">
              <a:rPr lang="es-ES" smtClean="0"/>
              <a:pPr/>
              <a:t>04/09/2017</a:t>
            </a:fld>
            <a:endParaRPr lang="es-ES"/>
          </a:p>
        </p:txBody>
      </p:sp>
      <p:sp>
        <p:nvSpPr>
          <p:cNvPr id="8" name="7 Marcador de pie de página"/>
          <p:cNvSpPr>
            <a:spLocks noGrp="1"/>
          </p:cNvSpPr>
          <p:nvPr>
            <p:ph type="ftr" sz="quarter" idx="11"/>
          </p:nvPr>
        </p:nvSpPr>
        <p:spPr/>
        <p:txBody>
          <a:bodyPr/>
          <a:lstStyle/>
          <a:p>
            <a:r>
              <a:rPr lang="es-ES"/>
              <a:t>EMPLEARTEC CONTROL+F / CONTROL+A</a:t>
            </a:r>
          </a:p>
        </p:txBody>
      </p:sp>
      <p:sp>
        <p:nvSpPr>
          <p:cNvPr id="9" name="8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CAB22E82-2206-467B-B4D4-4D7181B4FD8F}" type="datetime1">
              <a:rPr lang="es-ES" smtClean="0"/>
              <a:pPr/>
              <a:t>04/09/2017</a:t>
            </a:fld>
            <a:endParaRPr lang="es-ES"/>
          </a:p>
        </p:txBody>
      </p:sp>
      <p:sp>
        <p:nvSpPr>
          <p:cNvPr id="4" name="3 Marcador de pie de página"/>
          <p:cNvSpPr>
            <a:spLocks noGrp="1"/>
          </p:cNvSpPr>
          <p:nvPr>
            <p:ph type="ftr" sz="quarter" idx="11"/>
          </p:nvPr>
        </p:nvSpPr>
        <p:spPr/>
        <p:txBody>
          <a:bodyPr/>
          <a:lstStyle/>
          <a:p>
            <a:r>
              <a:rPr lang="es-ES"/>
              <a:t>EMPLEARTEC CONTROL+F / CONTROL+A</a:t>
            </a:r>
          </a:p>
        </p:txBody>
      </p:sp>
      <p:sp>
        <p:nvSpPr>
          <p:cNvPr id="5" name="4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DD15159-B491-40DD-B086-794B167A94D1}" type="datetime1">
              <a:rPr lang="es-ES" smtClean="0"/>
              <a:pPr/>
              <a:t>04/09/2017</a:t>
            </a:fld>
            <a:endParaRPr lang="es-ES"/>
          </a:p>
        </p:txBody>
      </p:sp>
      <p:sp>
        <p:nvSpPr>
          <p:cNvPr id="3" name="2 Marcador de pie de página"/>
          <p:cNvSpPr>
            <a:spLocks noGrp="1"/>
          </p:cNvSpPr>
          <p:nvPr>
            <p:ph type="ftr" sz="quarter" idx="11"/>
          </p:nvPr>
        </p:nvSpPr>
        <p:spPr/>
        <p:txBody>
          <a:bodyPr/>
          <a:lstStyle/>
          <a:p>
            <a:r>
              <a:rPr lang="es-ES"/>
              <a:t>EMPLEARTEC CONTROL+F / CONTROL+A</a:t>
            </a:r>
          </a:p>
        </p:txBody>
      </p:sp>
      <p:sp>
        <p:nvSpPr>
          <p:cNvPr id="4" name="3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D7FEDF0F-BE94-48DD-9B40-9F8CE0028E78}" type="datetime1">
              <a:rPr lang="es-ES" smtClean="0"/>
              <a:pPr/>
              <a:t>04/09/2017</a:t>
            </a:fld>
            <a:endParaRPr lang="es-ES"/>
          </a:p>
        </p:txBody>
      </p:sp>
      <p:sp>
        <p:nvSpPr>
          <p:cNvPr id="6" name="5 Marcador de pie de página"/>
          <p:cNvSpPr>
            <a:spLocks noGrp="1"/>
          </p:cNvSpPr>
          <p:nvPr>
            <p:ph type="ftr" sz="quarter" idx="11"/>
          </p:nvPr>
        </p:nvSpPr>
        <p:spPr/>
        <p:txBody>
          <a:bodyPr/>
          <a:lstStyle/>
          <a:p>
            <a:r>
              <a:rPr lang="es-ES"/>
              <a:t>EMPLEARTEC CONTROL+F / CONTROL+A</a:t>
            </a:r>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8C04C86-7BF1-481E-8043-4CF07CCB7684}" type="datetime1">
              <a:rPr lang="es-ES" smtClean="0"/>
              <a:pPr/>
              <a:t>04/09/2017</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s-ES"/>
              <a:t>EMPLEARTEC CONTROL+F / CONTROL+A</a:t>
            </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5C3977D3-362D-476A-9147-A535CEF5A409}"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1A06465-DD29-48D3-B96C-802E79C960AC}" type="datetime1">
              <a:rPr lang="es-ES" smtClean="0"/>
              <a:pPr/>
              <a:t>04/09/2017</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s-ES"/>
              <a:t>EMPLEARTEC CONTROL+F / CONTROL+A</a:t>
            </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C3977D3-362D-476A-9147-A535CEF5A40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mpleartec.org.a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455223"/>
            <a:ext cx="7772400" cy="1829761"/>
          </a:xfrm>
        </p:spPr>
        <p:txBody>
          <a:bodyPr>
            <a:normAutofit/>
          </a:bodyPr>
          <a:lstStyle/>
          <a:p>
            <a:pPr algn="ctr"/>
            <a:br>
              <a:rPr lang="es-ES" b="0" cap="all" dirty="0">
                <a:hlinkClick r:id="rId3"/>
              </a:rPr>
            </a:br>
            <a:r>
              <a:rPr lang="es-ES" b="0" cap="all" dirty="0">
                <a:hlinkClick r:id="rId3"/>
              </a:rPr>
              <a:t>PROGRAMACION I</a:t>
            </a:r>
            <a:endParaRPr lang="es-ES" dirty="0"/>
          </a:p>
        </p:txBody>
      </p:sp>
      <p:sp>
        <p:nvSpPr>
          <p:cNvPr id="7" name="6 CuadroTexto"/>
          <p:cNvSpPr txBox="1"/>
          <p:nvPr/>
        </p:nvSpPr>
        <p:spPr>
          <a:xfrm>
            <a:off x="1693127" y="4149080"/>
            <a:ext cx="6133410" cy="954107"/>
          </a:xfrm>
          <a:prstGeom prst="rect">
            <a:avLst/>
          </a:prstGeom>
          <a:noFill/>
        </p:spPr>
        <p:txBody>
          <a:bodyPr wrap="none" rtlCol="0">
            <a:spAutoFit/>
          </a:bodyPr>
          <a:lstStyle/>
          <a:p>
            <a:pPr algn="ctr"/>
            <a:r>
              <a:rPr lang="es-ES" sz="2800" b="1" u="sng" dirty="0"/>
              <a:t>Fundamentos de la Programación </a:t>
            </a:r>
          </a:p>
          <a:p>
            <a:pPr algn="ctr"/>
            <a:r>
              <a:rPr lang="es-ES" sz="2800" b="1" u="sng" dirty="0"/>
              <a:t>Orientada a Objetos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2A411E9-83C4-43B8-9549-382945C48C74}"/>
              </a:ext>
            </a:extLst>
          </p:cNvPr>
          <p:cNvSpPr>
            <a:spLocks noGrp="1"/>
          </p:cNvSpPr>
          <p:nvPr>
            <p:ph idx="1"/>
          </p:nvPr>
        </p:nvSpPr>
        <p:spPr/>
        <p:txBody>
          <a:bodyPr/>
          <a:lstStyle/>
          <a:p>
            <a:r>
              <a:rPr lang="es-AR" dirty="0"/>
              <a:t>El conjunto de mensajes que un objeto “expone” al mundo exterior, es denominado PROTOCOLO.</a:t>
            </a:r>
          </a:p>
          <a:p>
            <a:endParaRPr lang="es-AR" dirty="0"/>
          </a:p>
          <a:p>
            <a:r>
              <a:rPr lang="es-AR" dirty="0"/>
              <a:t>Dicho de otra forma, el protocolo es el conjunto de funciones que un objeto comunica a los demás que “sabe” resolver.</a:t>
            </a:r>
          </a:p>
        </p:txBody>
      </p:sp>
      <p:sp>
        <p:nvSpPr>
          <p:cNvPr id="5" name="1 Título">
            <a:extLst>
              <a:ext uri="{FF2B5EF4-FFF2-40B4-BE49-F238E27FC236}">
                <a16:creationId xmlns:a16="http://schemas.microsoft.com/office/drawing/2014/main" id="{9A244978-E4EB-49F2-9F3A-9E0FC2D5E46C}"/>
              </a:ext>
            </a:extLst>
          </p:cNvPr>
          <p:cNvSpPr>
            <a:spLocks noGrp="1"/>
          </p:cNvSpPr>
          <p:nvPr>
            <p:ph type="title"/>
          </p:nvPr>
        </p:nvSpPr>
        <p:spPr/>
        <p:txBody>
          <a:bodyPr>
            <a:normAutofit/>
          </a:bodyPr>
          <a:lstStyle/>
          <a:p>
            <a:r>
              <a:rPr lang="es-AR" dirty="0"/>
              <a:t>Conceptos básicos: Mensajes</a:t>
            </a:r>
            <a:endParaRPr lang="es-ES" dirty="0"/>
          </a:p>
        </p:txBody>
      </p:sp>
    </p:spTree>
    <p:extLst>
      <p:ext uri="{BB962C8B-B14F-4D97-AF65-F5344CB8AC3E}">
        <p14:creationId xmlns:p14="http://schemas.microsoft.com/office/powerpoint/2010/main" val="254084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algn="just"/>
            <a:r>
              <a:rPr lang="es-ES" dirty="0"/>
              <a:t>Un método es la </a:t>
            </a:r>
            <a:r>
              <a:rPr lang="es-ES" b="1" dirty="0"/>
              <a:t>contraparte funcional</a:t>
            </a:r>
            <a:r>
              <a:rPr lang="es-ES" dirty="0"/>
              <a:t> de un mensaje.</a:t>
            </a:r>
          </a:p>
          <a:p>
            <a:pPr algn="just"/>
            <a:r>
              <a:rPr lang="es-ES" dirty="0"/>
              <a:t>De esta forma, vamos a decir que expresa lo que un objeto debe hacer para realizar una tarea, respondiendo a la preguntar ¿</a:t>
            </a:r>
            <a:r>
              <a:rPr lang="es-ES" b="1" dirty="0"/>
              <a:t>Cómo</a:t>
            </a:r>
            <a:r>
              <a:rPr lang="es-ES" dirty="0"/>
              <a:t> lo hace? que formaba parte del comportamiento del objeto.</a:t>
            </a:r>
          </a:p>
          <a:p>
            <a:pPr algn="just"/>
            <a:r>
              <a:rPr lang="es-ES" dirty="0"/>
              <a:t>Un método puede:</a:t>
            </a:r>
          </a:p>
          <a:p>
            <a:pPr lvl="1" algn="just"/>
            <a:r>
              <a:rPr lang="es-ES" dirty="0"/>
              <a:t>Acceder y modificar el estado interno del objeto (es el único que puede hacerlo de hecho)</a:t>
            </a:r>
          </a:p>
          <a:p>
            <a:pPr lvl="1" algn="just"/>
            <a:r>
              <a:rPr lang="es-ES" dirty="0"/>
              <a:t>Colaborar con otros objetos mediante el envío de mensajes</a:t>
            </a:r>
          </a:p>
          <a:p>
            <a:pPr lvl="1" algn="just"/>
            <a:r>
              <a:rPr lang="es-ES" dirty="0"/>
              <a:t>Devolver un resultado y finalizar la ejecución de la tarea.</a:t>
            </a:r>
          </a:p>
        </p:txBody>
      </p:sp>
      <p:sp>
        <p:nvSpPr>
          <p:cNvPr id="2" name="1 Título"/>
          <p:cNvSpPr>
            <a:spLocks noGrp="1"/>
          </p:cNvSpPr>
          <p:nvPr>
            <p:ph type="title"/>
          </p:nvPr>
        </p:nvSpPr>
        <p:spPr/>
        <p:txBody>
          <a:bodyPr/>
          <a:lstStyle/>
          <a:p>
            <a:r>
              <a:rPr lang="es-ES" dirty="0"/>
              <a:t>Métodos de implementación</a:t>
            </a:r>
          </a:p>
        </p:txBody>
      </p:sp>
    </p:spTree>
    <p:extLst>
      <p:ext uri="{BB962C8B-B14F-4D97-AF65-F5344CB8AC3E}">
        <p14:creationId xmlns:p14="http://schemas.microsoft.com/office/powerpoint/2010/main" val="82185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539552" y="2132856"/>
            <a:ext cx="3384376"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Persona</a:t>
            </a:r>
          </a:p>
        </p:txBody>
      </p:sp>
      <p:cxnSp>
        <p:nvCxnSpPr>
          <p:cNvPr id="6" name="5 Conector recto de flecha"/>
          <p:cNvCxnSpPr/>
          <p:nvPr/>
        </p:nvCxnSpPr>
        <p:spPr>
          <a:xfrm>
            <a:off x="2843808" y="242088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Rectángulo redondeado"/>
          <p:cNvSpPr/>
          <p:nvPr/>
        </p:nvSpPr>
        <p:spPr>
          <a:xfrm>
            <a:off x="5292080" y="2204864"/>
            <a:ext cx="3384376"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ATM (cajero automático)</a:t>
            </a:r>
          </a:p>
        </p:txBody>
      </p:sp>
      <p:sp>
        <p:nvSpPr>
          <p:cNvPr id="10" name="9 Flecha curvada hacia arriba"/>
          <p:cNvSpPr/>
          <p:nvPr/>
        </p:nvSpPr>
        <p:spPr>
          <a:xfrm>
            <a:off x="3635896" y="3933056"/>
            <a:ext cx="1872208" cy="79208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10 CuadroTexto"/>
          <p:cNvSpPr txBox="1"/>
          <p:nvPr/>
        </p:nvSpPr>
        <p:spPr>
          <a:xfrm>
            <a:off x="3419872" y="4797152"/>
            <a:ext cx="2610010" cy="369332"/>
          </a:xfrm>
          <a:prstGeom prst="rect">
            <a:avLst/>
          </a:prstGeom>
          <a:noFill/>
        </p:spPr>
        <p:txBody>
          <a:bodyPr wrap="none" rtlCol="0">
            <a:spAutoFit/>
          </a:bodyPr>
          <a:lstStyle/>
          <a:p>
            <a:r>
              <a:rPr lang="es-ES" dirty="0" err="1"/>
              <a:t>extraerDinero</a:t>
            </a:r>
            <a:r>
              <a:rPr lang="es-ES" dirty="0"/>
              <a:t>(monto)</a:t>
            </a:r>
          </a:p>
        </p:txBody>
      </p:sp>
      <p:sp>
        <p:nvSpPr>
          <p:cNvPr id="15" name="14 Flecha curvada hacia arriba"/>
          <p:cNvSpPr/>
          <p:nvPr/>
        </p:nvSpPr>
        <p:spPr>
          <a:xfrm rot="10800000">
            <a:off x="3635896" y="1484784"/>
            <a:ext cx="1800200" cy="720080"/>
          </a:xfrm>
          <a:prstGeom prst="curvedUpArrow">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7" name="16 Conector recto"/>
          <p:cNvCxnSpPr/>
          <p:nvPr/>
        </p:nvCxnSpPr>
        <p:spPr>
          <a:xfrm>
            <a:off x="6012160" y="3933056"/>
            <a:ext cx="0" cy="2304256"/>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rot="5400000">
            <a:off x="4963829" y="5008289"/>
            <a:ext cx="2610010" cy="369332"/>
          </a:xfrm>
          <a:prstGeom prst="rect">
            <a:avLst/>
          </a:prstGeom>
          <a:noFill/>
        </p:spPr>
        <p:txBody>
          <a:bodyPr wrap="none" rtlCol="0">
            <a:spAutoFit/>
          </a:bodyPr>
          <a:lstStyle/>
          <a:p>
            <a:r>
              <a:rPr lang="es-ES" dirty="0" err="1"/>
              <a:t>extraerDinero</a:t>
            </a:r>
            <a:r>
              <a:rPr lang="es-ES" dirty="0"/>
              <a:t>(monto)</a:t>
            </a:r>
          </a:p>
        </p:txBody>
      </p:sp>
      <p:cxnSp>
        <p:nvCxnSpPr>
          <p:cNvPr id="21" name="20 Conector recto de flecha"/>
          <p:cNvCxnSpPr/>
          <p:nvPr/>
        </p:nvCxnSpPr>
        <p:spPr>
          <a:xfrm flipV="1">
            <a:off x="2627784" y="4581128"/>
            <a:ext cx="864096" cy="100811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2" name="21 Esquina doblada"/>
          <p:cNvSpPr/>
          <p:nvPr/>
        </p:nvSpPr>
        <p:spPr>
          <a:xfrm rot="16200000">
            <a:off x="6372200" y="2132856"/>
            <a:ext cx="1152128" cy="216024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400" dirty="0" err="1"/>
              <a:t>extraerDinero</a:t>
            </a:r>
            <a:r>
              <a:rPr lang="es-ES" sz="1400" dirty="0"/>
              <a:t>(monto)</a:t>
            </a:r>
          </a:p>
          <a:p>
            <a:pPr algn="ctr"/>
            <a:r>
              <a:rPr lang="es-ES" sz="1400" dirty="0"/>
              <a:t>------------</a:t>
            </a:r>
          </a:p>
          <a:p>
            <a:pPr algn="ctr"/>
            <a:r>
              <a:rPr lang="es-ES" dirty="0"/>
              <a:t>---------</a:t>
            </a:r>
          </a:p>
          <a:p>
            <a:pPr algn="ctr"/>
            <a:r>
              <a:rPr lang="es-ES" dirty="0"/>
              <a:t>---------</a:t>
            </a:r>
          </a:p>
        </p:txBody>
      </p:sp>
      <p:sp>
        <p:nvSpPr>
          <p:cNvPr id="23" name="22 CuadroTexto"/>
          <p:cNvSpPr txBox="1"/>
          <p:nvPr/>
        </p:nvSpPr>
        <p:spPr>
          <a:xfrm>
            <a:off x="4139952" y="908720"/>
            <a:ext cx="904415" cy="369332"/>
          </a:xfrm>
          <a:prstGeom prst="rect">
            <a:avLst/>
          </a:prstGeom>
          <a:noFill/>
        </p:spPr>
        <p:txBody>
          <a:bodyPr wrap="none" rtlCol="0">
            <a:spAutoFit/>
          </a:bodyPr>
          <a:lstStyle/>
          <a:p>
            <a:r>
              <a:rPr lang="es-ES" dirty="0"/>
              <a:t>dinero</a:t>
            </a:r>
          </a:p>
        </p:txBody>
      </p:sp>
      <p:cxnSp>
        <p:nvCxnSpPr>
          <p:cNvPr id="24" name="23 Conector recto de flecha"/>
          <p:cNvCxnSpPr/>
          <p:nvPr/>
        </p:nvCxnSpPr>
        <p:spPr>
          <a:xfrm flipH="1" flipV="1">
            <a:off x="6588224" y="5013176"/>
            <a:ext cx="1296144" cy="72008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27" name="26 Conector recto de flecha"/>
          <p:cNvCxnSpPr/>
          <p:nvPr/>
        </p:nvCxnSpPr>
        <p:spPr>
          <a:xfrm flipH="1">
            <a:off x="6948264" y="1196752"/>
            <a:ext cx="216024" cy="151216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0" name="29 CuadroTexto"/>
          <p:cNvSpPr txBox="1"/>
          <p:nvPr/>
        </p:nvSpPr>
        <p:spPr>
          <a:xfrm>
            <a:off x="2123728" y="5589240"/>
            <a:ext cx="1098378" cy="369332"/>
          </a:xfrm>
          <a:prstGeom prst="rect">
            <a:avLst/>
          </a:prstGeom>
          <a:noFill/>
        </p:spPr>
        <p:txBody>
          <a:bodyPr wrap="none" rtlCol="0">
            <a:spAutoFit/>
          </a:bodyPr>
          <a:lstStyle/>
          <a:p>
            <a:r>
              <a:rPr lang="es-ES" dirty="0"/>
              <a:t>Mensaje</a:t>
            </a:r>
          </a:p>
        </p:txBody>
      </p:sp>
      <p:sp>
        <p:nvSpPr>
          <p:cNvPr id="31" name="30 CuadroTexto"/>
          <p:cNvSpPr txBox="1"/>
          <p:nvPr/>
        </p:nvSpPr>
        <p:spPr>
          <a:xfrm>
            <a:off x="7668344" y="5733256"/>
            <a:ext cx="1244251" cy="369332"/>
          </a:xfrm>
          <a:prstGeom prst="rect">
            <a:avLst/>
          </a:prstGeom>
          <a:noFill/>
        </p:spPr>
        <p:txBody>
          <a:bodyPr wrap="none" rtlCol="0">
            <a:spAutoFit/>
          </a:bodyPr>
          <a:lstStyle/>
          <a:p>
            <a:r>
              <a:rPr lang="es-ES" dirty="0"/>
              <a:t>Protocolo</a:t>
            </a:r>
          </a:p>
        </p:txBody>
      </p:sp>
      <p:sp>
        <p:nvSpPr>
          <p:cNvPr id="32" name="31 CuadroTexto"/>
          <p:cNvSpPr txBox="1"/>
          <p:nvPr/>
        </p:nvSpPr>
        <p:spPr>
          <a:xfrm>
            <a:off x="6732240" y="836712"/>
            <a:ext cx="1026243" cy="369332"/>
          </a:xfrm>
          <a:prstGeom prst="rect">
            <a:avLst/>
          </a:prstGeom>
          <a:noFill/>
        </p:spPr>
        <p:txBody>
          <a:bodyPr wrap="none" rtlCol="0">
            <a:spAutoFit/>
          </a:bodyPr>
          <a:lstStyle/>
          <a:p>
            <a:r>
              <a:rPr lang="es-ES" dirty="0"/>
              <a:t>Método</a:t>
            </a:r>
          </a:p>
        </p:txBody>
      </p:sp>
      <p:cxnSp>
        <p:nvCxnSpPr>
          <p:cNvPr id="19" name="18 Conector recto de flecha"/>
          <p:cNvCxnSpPr/>
          <p:nvPr/>
        </p:nvCxnSpPr>
        <p:spPr>
          <a:xfrm flipH="1" flipV="1">
            <a:off x="6372200" y="3212976"/>
            <a:ext cx="1224136" cy="115212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0" name="19 CuadroTexto"/>
          <p:cNvSpPr txBox="1"/>
          <p:nvPr/>
        </p:nvSpPr>
        <p:spPr>
          <a:xfrm>
            <a:off x="7524328" y="4365104"/>
            <a:ext cx="1475656" cy="369332"/>
          </a:xfrm>
          <a:prstGeom prst="rect">
            <a:avLst/>
          </a:prstGeom>
          <a:noFill/>
        </p:spPr>
        <p:txBody>
          <a:bodyPr wrap="square" rtlCol="0">
            <a:spAutoFit/>
          </a:bodyPr>
          <a:lstStyle/>
          <a:p>
            <a:r>
              <a:rPr lang="es-ES" dirty="0"/>
              <a:t>Ejecución</a:t>
            </a:r>
          </a:p>
        </p:txBody>
      </p:sp>
      <p:cxnSp>
        <p:nvCxnSpPr>
          <p:cNvPr id="28" name="27 Conector recto de flecha"/>
          <p:cNvCxnSpPr>
            <a:endCxn id="23" idx="1"/>
          </p:cNvCxnSpPr>
          <p:nvPr/>
        </p:nvCxnSpPr>
        <p:spPr>
          <a:xfrm>
            <a:off x="2915816" y="692696"/>
            <a:ext cx="1224136" cy="4006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9" name="28 CuadroTexto"/>
          <p:cNvSpPr txBox="1"/>
          <p:nvPr/>
        </p:nvSpPr>
        <p:spPr>
          <a:xfrm>
            <a:off x="2051720" y="323364"/>
            <a:ext cx="1324402" cy="369332"/>
          </a:xfrm>
          <a:prstGeom prst="rect">
            <a:avLst/>
          </a:prstGeom>
          <a:noFill/>
        </p:spPr>
        <p:txBody>
          <a:bodyPr wrap="none" rtlCol="0">
            <a:spAutoFit/>
          </a:bodyPr>
          <a:lstStyle/>
          <a:p>
            <a:r>
              <a:rPr lang="es-ES" dirty="0"/>
              <a:t>Respuesta</a:t>
            </a:r>
          </a:p>
        </p:txBody>
      </p:sp>
    </p:spTree>
    <p:extLst>
      <p:ext uri="{BB962C8B-B14F-4D97-AF65-F5344CB8AC3E}">
        <p14:creationId xmlns:p14="http://schemas.microsoft.com/office/powerpoint/2010/main" val="80647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20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20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20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20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20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20"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dirty="0"/>
              <a:t>Métodos: especificación</a:t>
            </a:r>
          </a:p>
        </p:txBody>
      </p:sp>
      <p:sp>
        <p:nvSpPr>
          <p:cNvPr id="5" name="4 Esquina doblada"/>
          <p:cNvSpPr/>
          <p:nvPr/>
        </p:nvSpPr>
        <p:spPr>
          <a:xfrm rot="16200000">
            <a:off x="2843808" y="260648"/>
            <a:ext cx="3672408" cy="6696744"/>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2000" dirty="0" err="1"/>
              <a:t>nombreMetodo</a:t>
            </a:r>
            <a:r>
              <a:rPr lang="es-ES" sz="2000" dirty="0"/>
              <a:t>(parámetro1, parámetro2,…)</a:t>
            </a:r>
          </a:p>
          <a:p>
            <a:r>
              <a:rPr lang="es-ES" sz="2000" dirty="0"/>
              <a:t>“Descripción del método”</a:t>
            </a:r>
          </a:p>
          <a:p>
            <a:endParaRPr lang="es-ES" sz="2000" dirty="0"/>
          </a:p>
          <a:p>
            <a:r>
              <a:rPr lang="es-ES" sz="2000" dirty="0"/>
              <a:t>| temporal1   temporal2 |</a:t>
            </a:r>
          </a:p>
          <a:p>
            <a:endParaRPr lang="es-ES" sz="2000" dirty="0"/>
          </a:p>
          <a:p>
            <a:r>
              <a:rPr lang="es-ES" sz="2000" dirty="0"/>
              <a:t> </a:t>
            </a:r>
            <a:r>
              <a:rPr lang="es-ES" sz="2000" dirty="0" err="1"/>
              <a:t>varPrivada</a:t>
            </a:r>
            <a:r>
              <a:rPr lang="es-ES" sz="2000" dirty="0"/>
              <a:t> </a:t>
            </a:r>
            <a:r>
              <a:rPr lang="es-ES" sz="2000" dirty="0">
                <a:sym typeface="Wingdings"/>
              </a:rPr>
              <a:t> parámetro1</a:t>
            </a:r>
          </a:p>
          <a:p>
            <a:r>
              <a:rPr lang="es-ES" sz="2000" dirty="0">
                <a:sym typeface="Wingdings"/>
              </a:rPr>
              <a:t> parámetro1  parámetro2</a:t>
            </a:r>
          </a:p>
          <a:p>
            <a:r>
              <a:rPr lang="es-ES" sz="2000" dirty="0">
                <a:sym typeface="Wingdings"/>
              </a:rPr>
              <a:t> temporal1  parámetro1</a:t>
            </a:r>
          </a:p>
          <a:p>
            <a:r>
              <a:rPr lang="es-ES" sz="2000" dirty="0">
                <a:sym typeface="Wingdings"/>
              </a:rPr>
              <a:t>  temporal1</a:t>
            </a:r>
          </a:p>
        </p:txBody>
      </p:sp>
      <p:cxnSp>
        <p:nvCxnSpPr>
          <p:cNvPr id="6" name="5 Conector recto de flecha"/>
          <p:cNvCxnSpPr/>
          <p:nvPr/>
        </p:nvCxnSpPr>
        <p:spPr>
          <a:xfrm>
            <a:off x="1259632" y="1556792"/>
            <a:ext cx="720080" cy="21602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7" name="6 CuadroTexto"/>
          <p:cNvSpPr txBox="1"/>
          <p:nvPr/>
        </p:nvSpPr>
        <p:spPr>
          <a:xfrm>
            <a:off x="467544" y="1196752"/>
            <a:ext cx="2448272" cy="369332"/>
          </a:xfrm>
          <a:prstGeom prst="rect">
            <a:avLst/>
          </a:prstGeom>
          <a:noFill/>
        </p:spPr>
        <p:txBody>
          <a:bodyPr wrap="square" rtlCol="0">
            <a:spAutoFit/>
          </a:bodyPr>
          <a:lstStyle/>
          <a:p>
            <a:r>
              <a:rPr lang="es-ES" dirty="0">
                <a:solidFill>
                  <a:srgbClr val="0070C0"/>
                </a:solidFill>
              </a:rPr>
              <a:t>Nombre del método</a:t>
            </a:r>
          </a:p>
        </p:txBody>
      </p:sp>
      <p:cxnSp>
        <p:nvCxnSpPr>
          <p:cNvPr id="11" name="10 Conector recto de flecha"/>
          <p:cNvCxnSpPr/>
          <p:nvPr/>
        </p:nvCxnSpPr>
        <p:spPr>
          <a:xfrm flipH="1">
            <a:off x="4932040" y="1484784"/>
            <a:ext cx="1152128" cy="36004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2" name="11 CuadroTexto"/>
          <p:cNvSpPr txBox="1"/>
          <p:nvPr/>
        </p:nvSpPr>
        <p:spPr>
          <a:xfrm>
            <a:off x="5292080" y="1124744"/>
            <a:ext cx="2952328" cy="369332"/>
          </a:xfrm>
          <a:prstGeom prst="rect">
            <a:avLst/>
          </a:prstGeom>
          <a:noFill/>
        </p:spPr>
        <p:txBody>
          <a:bodyPr wrap="square" rtlCol="0">
            <a:spAutoFit/>
          </a:bodyPr>
          <a:lstStyle/>
          <a:p>
            <a:r>
              <a:rPr lang="es-ES" dirty="0">
                <a:solidFill>
                  <a:srgbClr val="0070C0"/>
                </a:solidFill>
              </a:rPr>
              <a:t>Conjunto de parámetros</a:t>
            </a:r>
          </a:p>
        </p:txBody>
      </p:sp>
      <p:cxnSp>
        <p:nvCxnSpPr>
          <p:cNvPr id="14" name="13 Conector recto de flecha"/>
          <p:cNvCxnSpPr/>
          <p:nvPr/>
        </p:nvCxnSpPr>
        <p:spPr>
          <a:xfrm flipH="1" flipV="1">
            <a:off x="4499992" y="2420888"/>
            <a:ext cx="1368152" cy="36004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5" name="14 CuadroTexto"/>
          <p:cNvSpPr txBox="1"/>
          <p:nvPr/>
        </p:nvSpPr>
        <p:spPr>
          <a:xfrm>
            <a:off x="5148064" y="2852936"/>
            <a:ext cx="2808312" cy="1754326"/>
          </a:xfrm>
          <a:prstGeom prst="rect">
            <a:avLst/>
          </a:prstGeom>
          <a:noFill/>
        </p:spPr>
        <p:txBody>
          <a:bodyPr wrap="square" rtlCol="0">
            <a:spAutoFit/>
          </a:bodyPr>
          <a:lstStyle/>
          <a:p>
            <a:pPr algn="just"/>
            <a:r>
              <a:rPr lang="es-ES" dirty="0">
                <a:solidFill>
                  <a:srgbClr val="0070C0"/>
                </a:solidFill>
              </a:rPr>
              <a:t>Comentario descriptivo sobre el método, indicando que es lo que hace y que retorna como resultado (en caso de que lo haga).</a:t>
            </a:r>
          </a:p>
        </p:txBody>
      </p:sp>
      <p:cxnSp>
        <p:nvCxnSpPr>
          <p:cNvPr id="17" name="16 Conector recto de flecha"/>
          <p:cNvCxnSpPr/>
          <p:nvPr/>
        </p:nvCxnSpPr>
        <p:spPr>
          <a:xfrm>
            <a:off x="1152128" y="2420888"/>
            <a:ext cx="1187624" cy="36004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8" name="17 CuadroTexto"/>
          <p:cNvSpPr txBox="1"/>
          <p:nvPr/>
        </p:nvSpPr>
        <p:spPr>
          <a:xfrm>
            <a:off x="0" y="1916832"/>
            <a:ext cx="1547664" cy="923330"/>
          </a:xfrm>
          <a:prstGeom prst="rect">
            <a:avLst/>
          </a:prstGeom>
          <a:noFill/>
        </p:spPr>
        <p:txBody>
          <a:bodyPr wrap="square" rtlCol="0">
            <a:spAutoFit/>
          </a:bodyPr>
          <a:lstStyle/>
          <a:p>
            <a:r>
              <a:rPr lang="es-ES" dirty="0">
                <a:solidFill>
                  <a:srgbClr val="0070C0"/>
                </a:solidFill>
              </a:rPr>
              <a:t>Listado de variables temporales</a:t>
            </a:r>
          </a:p>
        </p:txBody>
      </p:sp>
      <p:cxnSp>
        <p:nvCxnSpPr>
          <p:cNvPr id="20" name="19 Conector recto de flecha"/>
          <p:cNvCxnSpPr/>
          <p:nvPr/>
        </p:nvCxnSpPr>
        <p:spPr>
          <a:xfrm flipH="1" flipV="1">
            <a:off x="3779912" y="4365104"/>
            <a:ext cx="1008112" cy="66656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1" name="20 CuadroTexto"/>
          <p:cNvSpPr txBox="1"/>
          <p:nvPr/>
        </p:nvSpPr>
        <p:spPr>
          <a:xfrm>
            <a:off x="4067944" y="5103674"/>
            <a:ext cx="2808312" cy="1200329"/>
          </a:xfrm>
          <a:prstGeom prst="rect">
            <a:avLst/>
          </a:prstGeom>
          <a:noFill/>
        </p:spPr>
        <p:txBody>
          <a:bodyPr wrap="square" rtlCol="0">
            <a:spAutoFit/>
          </a:bodyPr>
          <a:lstStyle/>
          <a:p>
            <a:pPr algn="just"/>
            <a:r>
              <a:rPr lang="es-ES" dirty="0">
                <a:solidFill>
                  <a:srgbClr val="0070C0"/>
                </a:solidFill>
              </a:rPr>
              <a:t>El cuerpo del método es dónde se especifica lo que se va a llevar a cabo cuando se active.</a:t>
            </a:r>
          </a:p>
        </p:txBody>
      </p:sp>
      <p:cxnSp>
        <p:nvCxnSpPr>
          <p:cNvPr id="23" name="22 Conector recto de flecha"/>
          <p:cNvCxnSpPr/>
          <p:nvPr/>
        </p:nvCxnSpPr>
        <p:spPr>
          <a:xfrm flipH="1" flipV="1">
            <a:off x="1907704" y="4653136"/>
            <a:ext cx="576064" cy="43204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4" name="23 CuadroTexto"/>
          <p:cNvSpPr txBox="1"/>
          <p:nvPr/>
        </p:nvSpPr>
        <p:spPr>
          <a:xfrm>
            <a:off x="2051720" y="5085184"/>
            <a:ext cx="2808312" cy="369332"/>
          </a:xfrm>
          <a:prstGeom prst="rect">
            <a:avLst/>
          </a:prstGeom>
          <a:noFill/>
        </p:spPr>
        <p:txBody>
          <a:bodyPr wrap="square" rtlCol="0">
            <a:spAutoFit/>
          </a:bodyPr>
          <a:lstStyle/>
          <a:p>
            <a:pPr algn="just"/>
            <a:r>
              <a:rPr lang="es-ES" dirty="0">
                <a:solidFill>
                  <a:srgbClr val="0070C0"/>
                </a:solidFill>
              </a:rPr>
              <a:t>Valor retornado.</a:t>
            </a:r>
          </a:p>
        </p:txBody>
      </p:sp>
    </p:spTree>
    <p:extLst>
      <p:ext uri="{BB962C8B-B14F-4D97-AF65-F5344CB8AC3E}">
        <p14:creationId xmlns:p14="http://schemas.microsoft.com/office/powerpoint/2010/main" val="349207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5" grpId="0"/>
      <p:bldP spid="18" grpId="0"/>
      <p:bldP spid="21"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dirty="0"/>
              <a:t>Métodos: ejemplo de especificación</a:t>
            </a:r>
          </a:p>
        </p:txBody>
      </p:sp>
      <p:sp>
        <p:nvSpPr>
          <p:cNvPr id="5" name="4 Esquina doblada"/>
          <p:cNvSpPr/>
          <p:nvPr/>
        </p:nvSpPr>
        <p:spPr>
          <a:xfrm rot="16200000">
            <a:off x="2879812" y="8620"/>
            <a:ext cx="3672408" cy="7056784"/>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2000" dirty="0" err="1"/>
              <a:t>extraerDinero</a:t>
            </a:r>
            <a:r>
              <a:rPr lang="es-ES" sz="2000" dirty="0"/>
              <a:t>(monto, </a:t>
            </a:r>
            <a:r>
              <a:rPr lang="es-ES" sz="2000" dirty="0" err="1"/>
              <a:t>idCaja</a:t>
            </a:r>
            <a:r>
              <a:rPr lang="es-ES" sz="2000" dirty="0"/>
              <a:t>)</a:t>
            </a:r>
          </a:p>
          <a:p>
            <a:r>
              <a:rPr lang="es-ES" sz="2000" dirty="0"/>
              <a:t>“Resta del saldo de la cuenta un monto en caso de que sea posible y retorna una suma de dinero”.</a:t>
            </a:r>
          </a:p>
          <a:p>
            <a:endParaRPr lang="es-ES" sz="2000" dirty="0"/>
          </a:p>
          <a:p>
            <a:r>
              <a:rPr lang="es-ES" sz="2000" dirty="0"/>
              <a:t> </a:t>
            </a:r>
          </a:p>
          <a:p>
            <a:r>
              <a:rPr lang="es-ES" sz="2000" dirty="0"/>
              <a:t> caja </a:t>
            </a:r>
            <a:r>
              <a:rPr lang="es-ES" sz="2000" dirty="0">
                <a:sym typeface="Wingdings"/>
              </a:rPr>
              <a:t></a:t>
            </a:r>
            <a:r>
              <a:rPr lang="es-ES" sz="2000" dirty="0"/>
              <a:t> </a:t>
            </a:r>
            <a:r>
              <a:rPr lang="es-ES" sz="2000" dirty="0" err="1"/>
              <a:t>sucursal.obtenerCaja</a:t>
            </a:r>
            <a:r>
              <a:rPr lang="es-ES" sz="2000" dirty="0"/>
              <a:t>(</a:t>
            </a:r>
            <a:r>
              <a:rPr lang="es-ES" sz="2000" dirty="0" err="1"/>
              <a:t>idCaja</a:t>
            </a:r>
            <a:r>
              <a:rPr lang="es-ES" sz="2000" dirty="0"/>
              <a:t>);</a:t>
            </a:r>
          </a:p>
          <a:p>
            <a:r>
              <a:rPr lang="es-ES" sz="2000" dirty="0"/>
              <a:t> si </a:t>
            </a:r>
            <a:r>
              <a:rPr lang="es-ES" sz="2000" dirty="0" err="1"/>
              <a:t>caja.debitarSaldo</a:t>
            </a:r>
            <a:r>
              <a:rPr lang="es-ES" sz="2000" dirty="0"/>
              <a:t>(monto)</a:t>
            </a:r>
          </a:p>
          <a:p>
            <a:r>
              <a:rPr lang="es-ES" sz="2000" dirty="0">
                <a:sym typeface="Wingdings"/>
              </a:rPr>
              <a:t>	 saldo</a:t>
            </a:r>
          </a:p>
          <a:p>
            <a:r>
              <a:rPr lang="es-ES" sz="2000" dirty="0">
                <a:sym typeface="Wingdings"/>
              </a:rPr>
              <a:t> sino</a:t>
            </a:r>
          </a:p>
          <a:p>
            <a:r>
              <a:rPr lang="es-ES" sz="2000" dirty="0">
                <a:sym typeface="Wingdings"/>
              </a:rPr>
              <a:t>	 “No se pudo realizar la operación.”	</a:t>
            </a:r>
          </a:p>
        </p:txBody>
      </p:sp>
    </p:spTree>
    <p:extLst>
      <p:ext uri="{BB962C8B-B14F-4D97-AF65-F5344CB8AC3E}">
        <p14:creationId xmlns:p14="http://schemas.microsoft.com/office/powerpoint/2010/main" val="337436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7B2F638-D0B1-4500-87E1-138866E9F754}"/>
              </a:ext>
            </a:extLst>
          </p:cNvPr>
          <p:cNvSpPr>
            <a:spLocks noGrp="1"/>
          </p:cNvSpPr>
          <p:nvPr>
            <p:ph idx="1"/>
          </p:nvPr>
        </p:nvSpPr>
        <p:spPr/>
        <p:txBody>
          <a:bodyPr/>
          <a:lstStyle/>
          <a:p>
            <a:pPr marL="109728" indent="0">
              <a:buNone/>
            </a:pPr>
            <a:r>
              <a:rPr lang="es-ES" sz="2800" dirty="0"/>
              <a:t>Los comportamientos pueden ser identificados bajo el mismo nombre pero procesan información de manera diferente de acuerdo al objeto que lo contenga.</a:t>
            </a:r>
          </a:p>
          <a:p>
            <a:endParaRPr lang="es-AR" dirty="0"/>
          </a:p>
        </p:txBody>
      </p:sp>
      <p:sp>
        <p:nvSpPr>
          <p:cNvPr id="4" name="Título 3">
            <a:extLst>
              <a:ext uri="{FF2B5EF4-FFF2-40B4-BE49-F238E27FC236}">
                <a16:creationId xmlns:a16="http://schemas.microsoft.com/office/drawing/2014/main" id="{A4FD9EE3-5E85-42A1-BED0-4EBED6F820C0}"/>
              </a:ext>
            </a:extLst>
          </p:cNvPr>
          <p:cNvSpPr>
            <a:spLocks noGrp="1"/>
          </p:cNvSpPr>
          <p:nvPr>
            <p:ph type="title"/>
          </p:nvPr>
        </p:nvSpPr>
        <p:spPr/>
        <p:txBody>
          <a:bodyPr>
            <a:normAutofit fontScale="90000"/>
          </a:bodyPr>
          <a:lstStyle/>
          <a:p>
            <a:r>
              <a:rPr lang="es-AR" dirty="0"/>
              <a:t>Conceptos básicos: Polimorfismo</a:t>
            </a:r>
          </a:p>
        </p:txBody>
      </p:sp>
      <p:pic>
        <p:nvPicPr>
          <p:cNvPr id="5" name="Imagen 4">
            <a:extLst>
              <a:ext uri="{FF2B5EF4-FFF2-40B4-BE49-F238E27FC236}">
                <a16:creationId xmlns:a16="http://schemas.microsoft.com/office/drawing/2014/main" id="{128722F8-BA09-4AAC-9C1A-8F9B194F17DB}"/>
              </a:ext>
            </a:extLst>
          </p:cNvPr>
          <p:cNvPicPr>
            <a:picLocks noChangeAspect="1"/>
          </p:cNvPicPr>
          <p:nvPr/>
        </p:nvPicPr>
        <p:blipFill>
          <a:blip r:embed="rId2"/>
          <a:stretch>
            <a:fillRect/>
          </a:stretch>
        </p:blipFill>
        <p:spPr>
          <a:xfrm>
            <a:off x="1331640" y="3429000"/>
            <a:ext cx="7621097" cy="3221707"/>
          </a:xfrm>
          <a:prstGeom prst="rect">
            <a:avLst/>
          </a:prstGeom>
        </p:spPr>
      </p:pic>
    </p:spTree>
    <p:extLst>
      <p:ext uri="{BB962C8B-B14F-4D97-AF65-F5344CB8AC3E}">
        <p14:creationId xmlns:p14="http://schemas.microsoft.com/office/powerpoint/2010/main" val="1931366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7B2F638-D0B1-4500-87E1-138866E9F754}"/>
              </a:ext>
            </a:extLst>
          </p:cNvPr>
          <p:cNvSpPr>
            <a:spLocks noGrp="1"/>
          </p:cNvSpPr>
          <p:nvPr>
            <p:ph idx="1"/>
          </p:nvPr>
        </p:nvSpPr>
        <p:spPr/>
        <p:txBody>
          <a:bodyPr/>
          <a:lstStyle/>
          <a:p>
            <a:pPr marL="0" indent="0" algn="just">
              <a:lnSpc>
                <a:spcPct val="90000"/>
              </a:lnSpc>
              <a:buNone/>
            </a:pPr>
            <a:r>
              <a:rPr lang="es-ES" sz="2800" dirty="0"/>
              <a:t>Otro ejemplo.</a:t>
            </a:r>
          </a:p>
          <a:p>
            <a:endParaRPr lang="es-AR" dirty="0"/>
          </a:p>
        </p:txBody>
      </p:sp>
      <p:sp>
        <p:nvSpPr>
          <p:cNvPr id="4" name="Título 3">
            <a:extLst>
              <a:ext uri="{FF2B5EF4-FFF2-40B4-BE49-F238E27FC236}">
                <a16:creationId xmlns:a16="http://schemas.microsoft.com/office/drawing/2014/main" id="{A4FD9EE3-5E85-42A1-BED0-4EBED6F820C0}"/>
              </a:ext>
            </a:extLst>
          </p:cNvPr>
          <p:cNvSpPr>
            <a:spLocks noGrp="1"/>
          </p:cNvSpPr>
          <p:nvPr>
            <p:ph type="title"/>
          </p:nvPr>
        </p:nvSpPr>
        <p:spPr/>
        <p:txBody>
          <a:bodyPr>
            <a:normAutofit fontScale="90000"/>
          </a:bodyPr>
          <a:lstStyle/>
          <a:p>
            <a:r>
              <a:rPr lang="es-AR" dirty="0"/>
              <a:t>Conceptos básicos: Polimorfismo</a:t>
            </a:r>
          </a:p>
        </p:txBody>
      </p:sp>
      <p:pic>
        <p:nvPicPr>
          <p:cNvPr id="3" name="Imagen 2">
            <a:extLst>
              <a:ext uri="{FF2B5EF4-FFF2-40B4-BE49-F238E27FC236}">
                <a16:creationId xmlns:a16="http://schemas.microsoft.com/office/drawing/2014/main" id="{3CB93DCE-F867-4F34-8AC9-0ADCB4637667}"/>
              </a:ext>
            </a:extLst>
          </p:cNvPr>
          <p:cNvPicPr>
            <a:picLocks noChangeAspect="1"/>
          </p:cNvPicPr>
          <p:nvPr/>
        </p:nvPicPr>
        <p:blipFill>
          <a:blip r:embed="rId2"/>
          <a:stretch>
            <a:fillRect/>
          </a:stretch>
        </p:blipFill>
        <p:spPr>
          <a:xfrm>
            <a:off x="2345681" y="2780928"/>
            <a:ext cx="6341119" cy="3410660"/>
          </a:xfrm>
          <a:prstGeom prst="rect">
            <a:avLst/>
          </a:prstGeom>
        </p:spPr>
      </p:pic>
    </p:spTree>
    <p:extLst>
      <p:ext uri="{BB962C8B-B14F-4D97-AF65-F5344CB8AC3E}">
        <p14:creationId xmlns:p14="http://schemas.microsoft.com/office/powerpoint/2010/main" val="407477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6012CA6-E49A-4181-B75F-2B9C56B8FA2A}"/>
              </a:ext>
            </a:extLst>
          </p:cNvPr>
          <p:cNvSpPr>
            <a:spLocks noGrp="1"/>
          </p:cNvSpPr>
          <p:nvPr>
            <p:ph idx="1"/>
          </p:nvPr>
        </p:nvSpPr>
        <p:spPr/>
        <p:txBody>
          <a:bodyPr/>
          <a:lstStyle/>
          <a:p>
            <a:pPr marL="109728" indent="0">
              <a:buNone/>
            </a:pPr>
            <a:r>
              <a:rPr lang="es-ES" sz="2000" dirty="0"/>
              <a:t>El mecanismo de herencia permite definir nuevas clases partiendo de otras ya existentes. Las clases que derivan de otras heredan automáticamente todo su comportamiento, pero además pueden introducir características particulares propias que las diferencian.</a:t>
            </a:r>
            <a:endParaRPr lang="es-ES_tradnl" sz="2000" dirty="0"/>
          </a:p>
          <a:p>
            <a:pPr marL="109728" indent="0">
              <a:buNone/>
            </a:pPr>
            <a:endParaRPr lang="es-AR" dirty="0"/>
          </a:p>
        </p:txBody>
      </p:sp>
      <p:sp>
        <p:nvSpPr>
          <p:cNvPr id="4" name="Título 3">
            <a:extLst>
              <a:ext uri="{FF2B5EF4-FFF2-40B4-BE49-F238E27FC236}">
                <a16:creationId xmlns:a16="http://schemas.microsoft.com/office/drawing/2014/main" id="{A246978F-01F3-46E5-8FC1-E660F0B89098}"/>
              </a:ext>
            </a:extLst>
          </p:cNvPr>
          <p:cNvSpPr>
            <a:spLocks noGrp="1"/>
          </p:cNvSpPr>
          <p:nvPr>
            <p:ph type="title"/>
          </p:nvPr>
        </p:nvSpPr>
        <p:spPr/>
        <p:txBody>
          <a:bodyPr/>
          <a:lstStyle/>
          <a:p>
            <a:r>
              <a:rPr lang="es-AR" dirty="0"/>
              <a:t>Conceptos básicos: Herencia</a:t>
            </a:r>
          </a:p>
        </p:txBody>
      </p:sp>
      <p:pic>
        <p:nvPicPr>
          <p:cNvPr id="6" name="Imagen 5">
            <a:extLst>
              <a:ext uri="{FF2B5EF4-FFF2-40B4-BE49-F238E27FC236}">
                <a16:creationId xmlns:a16="http://schemas.microsoft.com/office/drawing/2014/main" id="{36431472-0267-4F47-8DD3-AA98AA20F1EB}"/>
              </a:ext>
            </a:extLst>
          </p:cNvPr>
          <p:cNvPicPr>
            <a:picLocks noChangeAspect="1"/>
          </p:cNvPicPr>
          <p:nvPr/>
        </p:nvPicPr>
        <p:blipFill rotWithShape="1">
          <a:blip r:embed="rId2"/>
          <a:srcRect b="7105"/>
          <a:stretch/>
        </p:blipFill>
        <p:spPr>
          <a:xfrm>
            <a:off x="1979712" y="3119062"/>
            <a:ext cx="7181018" cy="3766322"/>
          </a:xfrm>
          <a:prstGeom prst="rect">
            <a:avLst/>
          </a:prstGeom>
        </p:spPr>
      </p:pic>
    </p:spTree>
    <p:extLst>
      <p:ext uri="{BB962C8B-B14F-4D97-AF65-F5344CB8AC3E}">
        <p14:creationId xmlns:p14="http://schemas.microsoft.com/office/powerpoint/2010/main" val="240083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4738531"/>
          </a:xfrm>
        </p:spPr>
        <p:txBody>
          <a:bodyPr>
            <a:normAutofit fontScale="92500" lnSpcReduction="20000"/>
          </a:bodyPr>
          <a:lstStyle/>
          <a:p>
            <a:pPr marL="109728" indent="0" algn="just">
              <a:buNone/>
            </a:pPr>
            <a:r>
              <a:rPr lang="es-ES" dirty="0"/>
              <a:t>“Es una representación abstracta, conceptual, gráfica o física de fenómenos, sistemas o procesos a fin de analizarlos, describirlos, explicarlos o simularlos”. </a:t>
            </a:r>
            <a:r>
              <a:rPr lang="es-ES" sz="2000" dirty="0"/>
              <a:t>Wikipedia</a:t>
            </a:r>
          </a:p>
          <a:p>
            <a:pPr marL="109728" indent="0" algn="just">
              <a:buNone/>
            </a:pPr>
            <a:endParaRPr lang="es-ES" sz="2000" dirty="0"/>
          </a:p>
          <a:p>
            <a:pPr marL="109728" indent="0" algn="just">
              <a:buNone/>
            </a:pPr>
            <a:r>
              <a:rPr lang="es-ES" dirty="0"/>
              <a:t>En una definición más simplificada, podemos decir que un modelo es una representación de algo que me va a simplificar entenderlo.</a:t>
            </a:r>
          </a:p>
          <a:p>
            <a:pPr marL="109728" indent="0" algn="just">
              <a:buNone/>
            </a:pPr>
            <a:endParaRPr lang="es-ES" dirty="0"/>
          </a:p>
          <a:p>
            <a:pPr marL="109728" indent="0" algn="just">
              <a:buNone/>
            </a:pPr>
            <a:r>
              <a:rPr lang="es-ES" dirty="0"/>
              <a:t>Claramente, existe una relación muy fuerte entre el concepto de abstracción y modelo, dado que cuando construyo un modelo me abstraigo en las características que son de mi interés en ese momento.</a:t>
            </a:r>
          </a:p>
          <a:p>
            <a:pPr algn="just"/>
            <a:endParaRPr lang="es-ES" dirty="0"/>
          </a:p>
          <a:p>
            <a:pPr algn="just">
              <a:buNone/>
            </a:pPr>
            <a:endParaRPr lang="es-ES" dirty="0"/>
          </a:p>
        </p:txBody>
      </p:sp>
      <p:sp>
        <p:nvSpPr>
          <p:cNvPr id="2" name="1 Título"/>
          <p:cNvSpPr>
            <a:spLocks noGrp="1"/>
          </p:cNvSpPr>
          <p:nvPr>
            <p:ph type="title"/>
          </p:nvPr>
        </p:nvSpPr>
        <p:spPr/>
        <p:txBody>
          <a:bodyPr>
            <a:normAutofit/>
          </a:bodyPr>
          <a:lstStyle/>
          <a:p>
            <a:r>
              <a:rPr lang="es-ES" sz="3700" dirty="0"/>
              <a:t>Conceptos básicos: modelo</a:t>
            </a:r>
          </a:p>
        </p:txBody>
      </p:sp>
      <p:sp>
        <p:nvSpPr>
          <p:cNvPr id="5" name="4 Rectángulo"/>
          <p:cNvSpPr/>
          <p:nvPr/>
        </p:nvSpPr>
        <p:spPr>
          <a:xfrm>
            <a:off x="4067944" y="5805264"/>
            <a:ext cx="4139952" cy="72008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000" dirty="0"/>
              <a:t>¿Ejemplos de modelos que utilicemos en la vida real?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5"/>
            <a:ext cx="8229600" cy="4824536"/>
          </a:xfrm>
        </p:spPr>
        <p:txBody>
          <a:bodyPr/>
          <a:lstStyle/>
          <a:p>
            <a:pPr algn="just"/>
            <a:r>
              <a:rPr lang="es-ES" dirty="0"/>
              <a:t>La actividad de producir modelos mediante la abstracción es algo que hacemos muy seguido. </a:t>
            </a:r>
          </a:p>
          <a:p>
            <a:pPr algn="just"/>
            <a:r>
              <a:rPr lang="es-ES" dirty="0"/>
              <a:t>Por ejemplo, si queremos construir un mueble que cuente con distintos divisores, puertas corredizas y detalles de definición estéticos, es probable que antes de empezar a cortar las maderas primero hagamos un dibujo en un borrador sobre cómo pensamos que debería ser.</a:t>
            </a:r>
          </a:p>
        </p:txBody>
      </p:sp>
      <p:pic>
        <p:nvPicPr>
          <p:cNvPr id="12292" name="Picture 4" descr="http://www.mueblesyartesaniaspaty.com/fotos/mueble%20modelo%20lancelot.jpg"/>
          <p:cNvPicPr>
            <a:picLocks noChangeAspect="1" noChangeArrowheads="1"/>
          </p:cNvPicPr>
          <p:nvPr/>
        </p:nvPicPr>
        <p:blipFill>
          <a:blip r:embed="rId2" cstate="print"/>
          <a:srcRect/>
          <a:stretch>
            <a:fillRect/>
          </a:stretch>
        </p:blipFill>
        <p:spPr bwMode="auto">
          <a:xfrm>
            <a:off x="2267744" y="4653136"/>
            <a:ext cx="1440160" cy="1627380"/>
          </a:xfrm>
          <a:prstGeom prst="rect">
            <a:avLst/>
          </a:prstGeom>
          <a:noFill/>
        </p:spPr>
      </p:pic>
      <p:pic>
        <p:nvPicPr>
          <p:cNvPr id="35842" name="Picture 2" descr="http://www.inmueblesaruba.com/wp-content/uploads/2009/10/Construir-casa-en-Aruba.png"/>
          <p:cNvPicPr>
            <a:picLocks noChangeAspect="1" noChangeArrowheads="1"/>
          </p:cNvPicPr>
          <p:nvPr/>
        </p:nvPicPr>
        <p:blipFill>
          <a:blip r:embed="rId3" cstate="print"/>
          <a:srcRect/>
          <a:stretch>
            <a:fillRect/>
          </a:stretch>
        </p:blipFill>
        <p:spPr bwMode="auto">
          <a:xfrm>
            <a:off x="6214120" y="4797152"/>
            <a:ext cx="2929879" cy="2060848"/>
          </a:xfrm>
          <a:prstGeom prst="rect">
            <a:avLst/>
          </a:prstGeom>
          <a:noFill/>
        </p:spPr>
      </p:pic>
      <p:sp>
        <p:nvSpPr>
          <p:cNvPr id="6" name="5 CuadroTexto"/>
          <p:cNvSpPr txBox="1"/>
          <p:nvPr/>
        </p:nvSpPr>
        <p:spPr>
          <a:xfrm>
            <a:off x="4211960" y="4941168"/>
            <a:ext cx="2755883" cy="646331"/>
          </a:xfrm>
          <a:prstGeom prst="rect">
            <a:avLst/>
          </a:prstGeom>
          <a:noFill/>
        </p:spPr>
        <p:txBody>
          <a:bodyPr wrap="none" rtlCol="0">
            <a:spAutoFit/>
          </a:bodyPr>
          <a:lstStyle/>
          <a:p>
            <a:r>
              <a:rPr lang="es-ES" b="1" dirty="0"/>
              <a:t>¿Y con la construcción </a:t>
            </a:r>
          </a:p>
          <a:p>
            <a:r>
              <a:rPr lang="es-ES" b="1" dirty="0"/>
              <a:t>de una casa?</a:t>
            </a:r>
          </a:p>
        </p:txBody>
      </p:sp>
      <p:sp>
        <p:nvSpPr>
          <p:cNvPr id="7" name="6 CuadroTexto"/>
          <p:cNvSpPr txBox="1"/>
          <p:nvPr/>
        </p:nvSpPr>
        <p:spPr>
          <a:xfrm>
            <a:off x="4283968" y="5661248"/>
            <a:ext cx="2715808" cy="923330"/>
          </a:xfrm>
          <a:prstGeom prst="rect">
            <a:avLst/>
          </a:prstGeom>
          <a:noFill/>
        </p:spPr>
        <p:txBody>
          <a:bodyPr wrap="none" rtlCol="0">
            <a:spAutoFit/>
          </a:bodyPr>
          <a:lstStyle/>
          <a:p>
            <a:r>
              <a:rPr lang="es-ES" b="1" dirty="0"/>
              <a:t>¿Qué modelos </a:t>
            </a:r>
          </a:p>
          <a:p>
            <a:r>
              <a:rPr lang="es-ES" b="1" dirty="0"/>
              <a:t>existen para esto?.</a:t>
            </a:r>
          </a:p>
          <a:p>
            <a:r>
              <a:rPr lang="es-ES" b="1" dirty="0"/>
              <a:t>¿De que me abstraigo?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5842"/>
                                        </p:tgtEl>
                                        <p:attrNameLst>
                                          <p:attrName>style.visibility</p:attrName>
                                        </p:attrNameLst>
                                      </p:cBhvr>
                                      <p:to>
                                        <p:strVal val="visible"/>
                                      </p:to>
                                    </p:set>
                                    <p:anim calcmode="lin" valueType="num">
                                      <p:cBhvr>
                                        <p:cTn id="12" dur="1000" fill="hold"/>
                                        <p:tgtEl>
                                          <p:spTgt spid="35842"/>
                                        </p:tgtEl>
                                        <p:attrNameLst>
                                          <p:attrName>ppt_w</p:attrName>
                                        </p:attrNameLst>
                                      </p:cBhvr>
                                      <p:tavLst>
                                        <p:tav tm="0">
                                          <p:val>
                                            <p:strVal val="#ppt_w*0.70"/>
                                          </p:val>
                                        </p:tav>
                                        <p:tav tm="100000">
                                          <p:val>
                                            <p:strVal val="#ppt_w"/>
                                          </p:val>
                                        </p:tav>
                                      </p:tavLst>
                                    </p:anim>
                                    <p:anim calcmode="lin" valueType="num">
                                      <p:cBhvr>
                                        <p:cTn id="13" dur="1000" fill="hold"/>
                                        <p:tgtEl>
                                          <p:spTgt spid="35842"/>
                                        </p:tgtEl>
                                        <p:attrNameLst>
                                          <p:attrName>ppt_h</p:attrName>
                                        </p:attrNameLst>
                                      </p:cBhvr>
                                      <p:tavLst>
                                        <p:tav tm="0">
                                          <p:val>
                                            <p:strVal val="#ppt_h"/>
                                          </p:val>
                                        </p:tav>
                                        <p:tav tm="100000">
                                          <p:val>
                                            <p:strVal val="#ppt_h"/>
                                          </p:val>
                                        </p:tav>
                                      </p:tavLst>
                                    </p:anim>
                                    <p:animEffect transition="in" filter="fade">
                                      <p:cBhvr>
                                        <p:cTn id="14" dur="1000"/>
                                        <p:tgtEl>
                                          <p:spTgt spid="35842"/>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A0345E7-35FB-4430-B333-B6C1C318DAD2}"/>
              </a:ext>
            </a:extLst>
          </p:cNvPr>
          <p:cNvSpPr>
            <a:spLocks noGrp="1"/>
          </p:cNvSpPr>
          <p:nvPr>
            <p:ph idx="1"/>
          </p:nvPr>
        </p:nvSpPr>
        <p:spPr/>
        <p:txBody>
          <a:bodyPr>
            <a:normAutofit fontScale="77500" lnSpcReduction="20000"/>
          </a:bodyPr>
          <a:lstStyle/>
          <a:p>
            <a:pPr marL="109728" indent="0">
              <a:buNone/>
            </a:pPr>
            <a:r>
              <a:rPr lang="es-ES" dirty="0"/>
              <a:t>La programación orientada a objetos no debe confundirse con un lenguaje programación orientado a objetos.</a:t>
            </a:r>
          </a:p>
          <a:p>
            <a:pPr marL="109728" indent="0">
              <a:buNone/>
            </a:pPr>
            <a:endParaRPr lang="es-ES" dirty="0"/>
          </a:p>
          <a:p>
            <a:pPr marL="109728" indent="0">
              <a:buNone/>
            </a:pPr>
            <a:r>
              <a:rPr lang="es-ES" dirty="0"/>
              <a:t>La POO es un paradigma, es otra forma de pensar los problemas y sus soluciones.</a:t>
            </a:r>
          </a:p>
          <a:p>
            <a:pPr marL="109728" indent="0">
              <a:buNone/>
            </a:pPr>
            <a:endParaRPr lang="es-ES" dirty="0"/>
          </a:p>
          <a:p>
            <a:pPr marL="109728" indent="0">
              <a:buNone/>
            </a:pPr>
            <a:r>
              <a:rPr lang="es-ES" dirty="0"/>
              <a:t>Es una filosofía única, a diferencia de un Lenguaje de Programación Orientado a Objetos, los cuales existen muchos y permiten hacer uso de ese paradigma.</a:t>
            </a:r>
          </a:p>
          <a:p>
            <a:pPr marL="109728" indent="0">
              <a:buNone/>
            </a:pPr>
            <a:endParaRPr lang="es-ES" dirty="0"/>
          </a:p>
          <a:p>
            <a:pPr marL="109728" indent="0">
              <a:buNone/>
            </a:pPr>
            <a:r>
              <a:rPr lang="es-ES" dirty="0"/>
              <a:t>El objetivo es solucionar problemas reales mediante la abstracción de los diferentes agentes, entidades o elementos que actúan en el planteamiento de un problema.</a:t>
            </a:r>
          </a:p>
        </p:txBody>
      </p:sp>
      <p:sp>
        <p:nvSpPr>
          <p:cNvPr id="4" name="Título 3">
            <a:extLst>
              <a:ext uri="{FF2B5EF4-FFF2-40B4-BE49-F238E27FC236}">
                <a16:creationId xmlns:a16="http://schemas.microsoft.com/office/drawing/2014/main" id="{614B657E-3A35-4B8F-834E-C6CA194438AA}"/>
              </a:ext>
            </a:extLst>
          </p:cNvPr>
          <p:cNvSpPr>
            <a:spLocks noGrp="1"/>
          </p:cNvSpPr>
          <p:nvPr>
            <p:ph type="title"/>
          </p:nvPr>
        </p:nvSpPr>
        <p:spPr/>
        <p:txBody>
          <a:bodyPr/>
          <a:lstStyle/>
          <a:p>
            <a:r>
              <a:rPr lang="es-AR" dirty="0"/>
              <a:t>Definición de POO</a:t>
            </a:r>
          </a:p>
        </p:txBody>
      </p:sp>
    </p:spTree>
    <p:extLst>
      <p:ext uri="{BB962C8B-B14F-4D97-AF65-F5344CB8AC3E}">
        <p14:creationId xmlns:p14="http://schemas.microsoft.com/office/powerpoint/2010/main" val="165411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16632"/>
            <a:ext cx="8435280" cy="6048672"/>
          </a:xfrm>
        </p:spPr>
        <p:txBody>
          <a:bodyPr>
            <a:normAutofit fontScale="92500" lnSpcReduction="10000"/>
          </a:bodyPr>
          <a:lstStyle/>
          <a:p>
            <a:pPr marL="0" algn="just">
              <a:buNone/>
            </a:pPr>
            <a:r>
              <a:rPr lang="es-ES" dirty="0"/>
              <a:t>¿Cómo se relaciona el concepto de modelo en la POO?</a:t>
            </a:r>
          </a:p>
          <a:p>
            <a:pPr marL="109728" indent="0" algn="just">
              <a:buNone/>
            </a:pPr>
            <a:r>
              <a:rPr lang="es-ES" dirty="0"/>
              <a:t>Cuando nos enfrentemos a un problema trabajando con Programación orientada a objetos, los conceptos del dominio de dicho problema se representarán como </a:t>
            </a:r>
            <a:r>
              <a:rPr lang="es-ES" b="1" dirty="0"/>
              <a:t>objetos</a:t>
            </a:r>
            <a:r>
              <a:rPr lang="es-ES" dirty="0"/>
              <a:t>.</a:t>
            </a:r>
          </a:p>
          <a:p>
            <a:pPr marL="109728" indent="0" algn="just">
              <a:buNone/>
            </a:pPr>
            <a:endParaRPr lang="es-ES" dirty="0"/>
          </a:p>
          <a:p>
            <a:pPr marL="109728" indent="0" algn="just">
              <a:buNone/>
            </a:pPr>
            <a:r>
              <a:rPr lang="es-ES" dirty="0"/>
              <a:t>Cada uno de esos objetos dentro del dominio del problema estará compuesto y colaborará con otros objetos, formando así un modelo.</a:t>
            </a:r>
          </a:p>
          <a:p>
            <a:pPr marL="109728" indent="0" algn="just">
              <a:buNone/>
            </a:pPr>
            <a:endParaRPr lang="es-ES" dirty="0"/>
          </a:p>
          <a:p>
            <a:pPr marL="109728" indent="0" algn="just">
              <a:buNone/>
            </a:pPr>
            <a:r>
              <a:rPr lang="es-ES" dirty="0"/>
              <a:t>Decimo entonces, que la ejecución de una aplicación que tiene como paradigma la programación orientada a objetos puede verse como un modelo único que se dedica a simular el comportamiento de una parte del mundo real.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268760"/>
            <a:ext cx="8686800" cy="5184576"/>
          </a:xfrm>
        </p:spPr>
        <p:txBody>
          <a:bodyPr>
            <a:normAutofit/>
          </a:bodyPr>
          <a:lstStyle/>
          <a:p>
            <a:pPr algn="just"/>
            <a:endParaRPr lang="es-ES" dirty="0"/>
          </a:p>
          <a:p>
            <a:pPr marL="109728" indent="0" algn="just">
              <a:buNone/>
            </a:pPr>
            <a:r>
              <a:rPr lang="es-ES" dirty="0"/>
              <a:t>¿Qué significa paradigma?</a:t>
            </a:r>
          </a:p>
          <a:p>
            <a:pPr marL="109728" indent="0" algn="just">
              <a:buNone/>
            </a:pPr>
            <a:endParaRPr lang="es-ES" dirty="0"/>
          </a:p>
          <a:p>
            <a:pPr marL="109728" indent="0" algn="just">
              <a:buNone/>
            </a:pPr>
            <a:r>
              <a:rPr lang="es-ES" dirty="0"/>
              <a:t>Un paradigma de programación es una propuesta tecnológica que es adoptada por una comunidad de programadores cuyo núcleo central es incuestionable en cuanto a que únicamente trata de resolver uno o varios problemas claramente delimitados. Es un estilo de programación empleado.</a:t>
            </a:r>
          </a:p>
        </p:txBody>
      </p:sp>
      <p:sp>
        <p:nvSpPr>
          <p:cNvPr id="2" name="1 Título"/>
          <p:cNvSpPr>
            <a:spLocks noGrp="1"/>
          </p:cNvSpPr>
          <p:nvPr>
            <p:ph type="title"/>
          </p:nvPr>
        </p:nvSpPr>
        <p:spPr>
          <a:xfrm>
            <a:off x="457200" y="197768"/>
            <a:ext cx="8229600" cy="1143000"/>
          </a:xfrm>
        </p:spPr>
        <p:txBody>
          <a:bodyPr>
            <a:normAutofit/>
          </a:bodyPr>
          <a:lstStyle/>
          <a:p>
            <a:r>
              <a:rPr lang="es-ES" sz="3200" dirty="0"/>
              <a:t>Conceptos básicos: Paradigma de programación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5328592"/>
          </a:xfrm>
        </p:spPr>
        <p:txBody>
          <a:bodyPr>
            <a:normAutofit/>
          </a:bodyPr>
          <a:lstStyle/>
          <a:p>
            <a:pPr marL="109728" indent="0" algn="just">
              <a:buNone/>
            </a:pPr>
            <a:r>
              <a:rPr lang="es-ES" dirty="0"/>
              <a:t>Los sistemas se componen de un conjunto de </a:t>
            </a:r>
            <a:r>
              <a:rPr lang="es-ES" b="1" dirty="0"/>
              <a:t>objetos</a:t>
            </a:r>
            <a:r>
              <a:rPr lang="es-ES" dirty="0"/>
              <a:t>, de los cuáles emergen el problema presentado. Estos objetos son los responsables de llevar a cabo acciones, interactúan y se comunican entre si para llevar a cabo su labor en el modelo.</a:t>
            </a:r>
          </a:p>
          <a:p>
            <a:pPr marL="109728" indent="0" algn="just">
              <a:buNone/>
            </a:pPr>
            <a:endParaRPr lang="es-ES" dirty="0"/>
          </a:p>
          <a:p>
            <a:pPr marL="109728" indent="0" algn="just">
              <a:buNone/>
            </a:pPr>
            <a:r>
              <a:rPr lang="es-ES" dirty="0"/>
              <a:t>Los principios de la POO son:</a:t>
            </a:r>
          </a:p>
          <a:p>
            <a:pPr marL="393192" lvl="1" indent="0" algn="just">
              <a:buNone/>
            </a:pPr>
            <a:r>
              <a:rPr lang="es-ES" dirty="0"/>
              <a:t>Todo es un objeto</a:t>
            </a:r>
          </a:p>
          <a:p>
            <a:pPr marL="393192" lvl="1" indent="0" algn="just">
              <a:buNone/>
            </a:pPr>
            <a:r>
              <a:rPr lang="es-ES" dirty="0"/>
              <a:t>Los objetos se comunican enviando y recibiendo mensajes</a:t>
            </a:r>
          </a:p>
          <a:p>
            <a:pPr marL="393192" lvl="1" indent="0" algn="just">
              <a:buNone/>
            </a:pPr>
            <a:r>
              <a:rPr lang="es-ES" dirty="0"/>
              <a:t>Los objetos tienen su propia “memoria”</a:t>
            </a:r>
          </a:p>
        </p:txBody>
      </p:sp>
      <p:sp>
        <p:nvSpPr>
          <p:cNvPr id="2" name="1 Título"/>
          <p:cNvSpPr>
            <a:spLocks noGrp="1"/>
          </p:cNvSpPr>
          <p:nvPr>
            <p:ph type="title"/>
          </p:nvPr>
        </p:nvSpPr>
        <p:spPr>
          <a:xfrm>
            <a:off x="457200" y="116632"/>
            <a:ext cx="8229600" cy="1143000"/>
          </a:xfrm>
        </p:spPr>
        <p:txBody>
          <a:bodyPr>
            <a:noAutofit/>
          </a:bodyPr>
          <a:lstStyle/>
          <a:p>
            <a:r>
              <a:rPr lang="es-ES" sz="3200" dirty="0"/>
              <a:t>Conceptos básicos: paradigma de POO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buNone/>
            </a:pPr>
            <a:r>
              <a:rPr lang="es-ES" dirty="0"/>
              <a:t>¿Qué es un objeto?</a:t>
            </a:r>
          </a:p>
          <a:p>
            <a:pPr algn="just"/>
            <a:r>
              <a:rPr lang="es-ES" dirty="0"/>
              <a:t>En la POO, los objetos son elementos primarios que se utilizan para la construcción de programas.</a:t>
            </a:r>
          </a:p>
          <a:p>
            <a:pPr algn="just"/>
            <a:endParaRPr lang="es-ES" dirty="0"/>
          </a:p>
          <a:p>
            <a:pPr algn="just"/>
            <a:r>
              <a:rPr lang="es-ES" dirty="0"/>
              <a:t>En la POO pura, todo es un objeto.</a:t>
            </a:r>
          </a:p>
          <a:p>
            <a:pPr algn="just"/>
            <a:endParaRPr lang="es-ES" dirty="0"/>
          </a:p>
          <a:p>
            <a:pPr algn="just"/>
            <a:r>
              <a:rPr lang="es-ES" dirty="0"/>
              <a:t>Cada objeto es una abstracción de un entidad del dominio del problema.</a:t>
            </a:r>
          </a:p>
        </p:txBody>
      </p:sp>
      <p:sp>
        <p:nvSpPr>
          <p:cNvPr id="2" name="1 Título"/>
          <p:cNvSpPr>
            <a:spLocks noGrp="1"/>
          </p:cNvSpPr>
          <p:nvPr>
            <p:ph type="title"/>
          </p:nvPr>
        </p:nvSpPr>
        <p:spPr/>
        <p:txBody>
          <a:bodyPr>
            <a:normAutofit/>
          </a:bodyPr>
          <a:lstStyle/>
          <a:p>
            <a:r>
              <a:rPr lang="es-ES" sz="3200" dirty="0"/>
              <a:t>Conceptos básicos: objeto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4896544"/>
          </a:xfrm>
        </p:spPr>
        <p:txBody>
          <a:bodyPr>
            <a:normAutofit/>
          </a:bodyPr>
          <a:lstStyle/>
          <a:p>
            <a:pPr algn="just">
              <a:buNone/>
            </a:pPr>
            <a:r>
              <a:rPr lang="es-ES" dirty="0"/>
              <a:t>Un </a:t>
            </a:r>
            <a:r>
              <a:rPr lang="es-ES" b="1" dirty="0"/>
              <a:t>objeto</a:t>
            </a:r>
            <a:r>
              <a:rPr lang="es-ES" dirty="0"/>
              <a:t> tiene:</a:t>
            </a:r>
          </a:p>
          <a:p>
            <a:pPr algn="just"/>
            <a:r>
              <a:rPr lang="es-ES" dirty="0"/>
              <a:t>Un </a:t>
            </a:r>
            <a:r>
              <a:rPr lang="es-ES" b="1" dirty="0"/>
              <a:t>comportamiento</a:t>
            </a:r>
            <a:r>
              <a:rPr lang="es-ES" dirty="0"/>
              <a:t> bien determinado, que responde a las preguntas:</a:t>
            </a:r>
          </a:p>
          <a:p>
            <a:pPr lvl="1" algn="just"/>
            <a:r>
              <a:rPr lang="es-ES" dirty="0"/>
              <a:t>¿Qué hace?</a:t>
            </a:r>
          </a:p>
          <a:p>
            <a:pPr lvl="1" algn="just"/>
            <a:r>
              <a:rPr lang="es-ES" dirty="0"/>
              <a:t>¿Cómo lo hace?</a:t>
            </a:r>
          </a:p>
          <a:p>
            <a:pPr algn="just"/>
            <a:r>
              <a:rPr lang="es-ES" dirty="0"/>
              <a:t>Un </a:t>
            </a:r>
            <a:r>
              <a:rPr lang="es-ES" b="1" dirty="0"/>
              <a:t>estado interno</a:t>
            </a:r>
            <a:r>
              <a:rPr lang="es-ES" dirty="0"/>
              <a:t>, representado por el conjunto de variables de instancia.</a:t>
            </a:r>
          </a:p>
          <a:p>
            <a:pPr algn="just"/>
            <a:endParaRPr lang="es-ES" dirty="0"/>
          </a:p>
          <a:p>
            <a:pPr algn="just"/>
            <a:r>
              <a:rPr lang="es-ES" dirty="0"/>
              <a:t>Una </a:t>
            </a:r>
            <a:r>
              <a:rPr lang="es-ES" b="1" dirty="0"/>
              <a:t>identidad</a:t>
            </a:r>
            <a:r>
              <a:rPr lang="es-ES" dirty="0"/>
              <a:t>, que responde a la pregunta ¿cómo puedo distinguir a un objeto de otro?</a:t>
            </a:r>
          </a:p>
        </p:txBody>
      </p:sp>
      <p:sp>
        <p:nvSpPr>
          <p:cNvPr id="2" name="1 Título"/>
          <p:cNvSpPr>
            <a:spLocks noGrp="1"/>
          </p:cNvSpPr>
          <p:nvPr>
            <p:ph type="title"/>
          </p:nvPr>
        </p:nvSpPr>
        <p:spPr/>
        <p:txBody>
          <a:bodyPr>
            <a:normAutofit/>
          </a:bodyPr>
          <a:lstStyle/>
          <a:p>
            <a:r>
              <a:rPr lang="es-ES" sz="3200" dirty="0"/>
              <a:t>Características de los objetos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r>
              <a:rPr lang="es-ES" sz="2400" dirty="0"/>
              <a:t>Un objeto se define en base al </a:t>
            </a:r>
            <a:r>
              <a:rPr lang="es-ES" sz="2400" b="1" dirty="0"/>
              <a:t>comportamiento</a:t>
            </a:r>
            <a:r>
              <a:rPr lang="es-ES" sz="2400" dirty="0"/>
              <a:t> que posee.</a:t>
            </a:r>
          </a:p>
          <a:p>
            <a:pPr algn="just"/>
            <a:r>
              <a:rPr lang="es-ES" sz="2400" dirty="0"/>
              <a:t>El comportamiento de un objeto indica lo que ese objeto </a:t>
            </a:r>
            <a:r>
              <a:rPr lang="es-ES" sz="2400" b="1" dirty="0"/>
              <a:t>sabe hacer</a:t>
            </a:r>
            <a:r>
              <a:rPr lang="es-ES" sz="2400" dirty="0"/>
              <a:t>. Esto es, cuáles son sus </a:t>
            </a:r>
            <a:r>
              <a:rPr lang="es-ES" sz="2400" b="1" dirty="0"/>
              <a:t>responsabilidades</a:t>
            </a:r>
            <a:r>
              <a:rPr lang="es-ES" sz="2400" dirty="0"/>
              <a:t>.</a:t>
            </a:r>
          </a:p>
          <a:p>
            <a:pPr algn="just"/>
            <a:r>
              <a:rPr lang="es-ES" sz="2400" dirty="0"/>
              <a:t>El comportamiento se define mediante un conjunto de </a:t>
            </a:r>
            <a:r>
              <a:rPr lang="es-ES" sz="2400" b="1" dirty="0"/>
              <a:t>mensajes</a:t>
            </a:r>
            <a:r>
              <a:rPr lang="es-ES" sz="2400" dirty="0"/>
              <a:t> que el objeto sabe responder. Dichos mensajes se conocen como </a:t>
            </a:r>
            <a:r>
              <a:rPr lang="es-ES" sz="2400" b="1" dirty="0"/>
              <a:t>protocolo</a:t>
            </a:r>
            <a:r>
              <a:rPr lang="es-ES" sz="2400" dirty="0"/>
              <a:t>.</a:t>
            </a:r>
          </a:p>
          <a:p>
            <a:pPr algn="just"/>
            <a:r>
              <a:rPr lang="es-ES" sz="2400" dirty="0"/>
              <a:t>Ejemplo:</a:t>
            </a:r>
          </a:p>
        </p:txBody>
      </p:sp>
      <p:sp>
        <p:nvSpPr>
          <p:cNvPr id="2" name="1 Título"/>
          <p:cNvSpPr>
            <a:spLocks noGrp="1"/>
          </p:cNvSpPr>
          <p:nvPr>
            <p:ph type="title"/>
          </p:nvPr>
        </p:nvSpPr>
        <p:spPr/>
        <p:txBody>
          <a:bodyPr>
            <a:normAutofit/>
          </a:bodyPr>
          <a:lstStyle/>
          <a:p>
            <a:r>
              <a:rPr lang="es-ES" sz="3200" dirty="0"/>
              <a:t>Características de los objetos: comportamiento ¿Qué hace el objeto?</a:t>
            </a:r>
          </a:p>
        </p:txBody>
      </p:sp>
      <p:sp>
        <p:nvSpPr>
          <p:cNvPr id="5" name="4 Rectángulo redondeado"/>
          <p:cNvSpPr/>
          <p:nvPr/>
        </p:nvSpPr>
        <p:spPr>
          <a:xfrm>
            <a:off x="2411760" y="5013176"/>
            <a:ext cx="40324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Objeto</a:t>
            </a:r>
          </a:p>
          <a:p>
            <a:pPr algn="ctr"/>
            <a:r>
              <a:rPr lang="es-ES" dirty="0"/>
              <a:t>Caja de ahorro</a:t>
            </a:r>
          </a:p>
        </p:txBody>
      </p:sp>
      <p:cxnSp>
        <p:nvCxnSpPr>
          <p:cNvPr id="7" name="6 Conector recto"/>
          <p:cNvCxnSpPr/>
          <p:nvPr/>
        </p:nvCxnSpPr>
        <p:spPr>
          <a:xfrm>
            <a:off x="6444208" y="5229200"/>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6444208" y="5661248"/>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6444208" y="6093296"/>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6516216" y="4931876"/>
            <a:ext cx="2143536" cy="369332"/>
          </a:xfrm>
          <a:prstGeom prst="rect">
            <a:avLst/>
          </a:prstGeom>
          <a:noFill/>
        </p:spPr>
        <p:txBody>
          <a:bodyPr wrap="none" rtlCol="0">
            <a:spAutoFit/>
          </a:bodyPr>
          <a:lstStyle/>
          <a:p>
            <a:r>
              <a:rPr lang="es-ES" dirty="0"/>
              <a:t>Depositar(monto)</a:t>
            </a:r>
          </a:p>
        </p:txBody>
      </p:sp>
      <p:sp>
        <p:nvSpPr>
          <p:cNvPr id="11" name="10 CuadroTexto"/>
          <p:cNvSpPr txBox="1"/>
          <p:nvPr/>
        </p:nvSpPr>
        <p:spPr>
          <a:xfrm>
            <a:off x="6516216" y="5363924"/>
            <a:ext cx="1859805" cy="369332"/>
          </a:xfrm>
          <a:prstGeom prst="rect">
            <a:avLst/>
          </a:prstGeom>
          <a:noFill/>
        </p:spPr>
        <p:txBody>
          <a:bodyPr wrap="none" rtlCol="0">
            <a:spAutoFit/>
          </a:bodyPr>
          <a:lstStyle/>
          <a:p>
            <a:r>
              <a:rPr lang="es-ES" dirty="0"/>
              <a:t>Extraer(monto)</a:t>
            </a:r>
          </a:p>
        </p:txBody>
      </p:sp>
      <p:sp>
        <p:nvSpPr>
          <p:cNvPr id="12" name="11 CuadroTexto"/>
          <p:cNvSpPr txBox="1"/>
          <p:nvPr/>
        </p:nvSpPr>
        <p:spPr>
          <a:xfrm>
            <a:off x="6516216" y="5795972"/>
            <a:ext cx="942887" cy="369332"/>
          </a:xfrm>
          <a:prstGeom prst="rect">
            <a:avLst/>
          </a:prstGeom>
          <a:noFill/>
        </p:spPr>
        <p:txBody>
          <a:bodyPr wrap="none" rtlCol="0">
            <a:spAutoFit/>
          </a:bodyPr>
          <a:lstStyle/>
          <a:p>
            <a:r>
              <a:rPr lang="es-ES" dirty="0"/>
              <a:t>Saldo()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351309"/>
            <a:ext cx="8229600" cy="4525963"/>
          </a:xfrm>
        </p:spPr>
        <p:txBody>
          <a:bodyPr/>
          <a:lstStyle/>
          <a:p>
            <a:pPr algn="just"/>
            <a:r>
              <a:rPr lang="es-ES" dirty="0"/>
              <a:t>Lo que indica </a:t>
            </a:r>
            <a:r>
              <a:rPr lang="es-ES" b="1" dirty="0"/>
              <a:t>cómo</a:t>
            </a:r>
            <a:r>
              <a:rPr lang="es-ES" dirty="0"/>
              <a:t> un objeto hace para responder los mensajes que expone se denomina </a:t>
            </a:r>
            <a:r>
              <a:rPr lang="es-ES" b="1" dirty="0"/>
              <a:t>implementación</a:t>
            </a:r>
            <a:r>
              <a:rPr lang="es-ES" dirty="0"/>
              <a:t>.</a:t>
            </a:r>
          </a:p>
          <a:p>
            <a:pPr algn="just"/>
            <a:r>
              <a:rPr lang="es-ES" dirty="0"/>
              <a:t>Se define mediante un conjunto de </a:t>
            </a:r>
            <a:r>
              <a:rPr lang="es-ES" b="1" dirty="0"/>
              <a:t>métodos</a:t>
            </a:r>
            <a:r>
              <a:rPr lang="es-ES" dirty="0"/>
              <a:t>.</a:t>
            </a:r>
          </a:p>
          <a:p>
            <a:pPr algn="just"/>
            <a:r>
              <a:rPr lang="es-ES" dirty="0"/>
              <a:t>Es </a:t>
            </a:r>
            <a:r>
              <a:rPr lang="es-ES" b="1" dirty="0"/>
              <a:t>privada</a:t>
            </a:r>
            <a:r>
              <a:rPr lang="es-ES" dirty="0"/>
              <a:t> del objeto, por lo que ningún otro objeto conoce sobre ella.</a:t>
            </a:r>
          </a:p>
        </p:txBody>
      </p:sp>
      <p:sp>
        <p:nvSpPr>
          <p:cNvPr id="2" name="1 Título"/>
          <p:cNvSpPr>
            <a:spLocks noGrp="1"/>
          </p:cNvSpPr>
          <p:nvPr>
            <p:ph type="title"/>
          </p:nvPr>
        </p:nvSpPr>
        <p:spPr>
          <a:xfrm>
            <a:off x="323528" y="274638"/>
            <a:ext cx="8496944" cy="1143000"/>
          </a:xfrm>
        </p:spPr>
        <p:txBody>
          <a:bodyPr>
            <a:noAutofit/>
          </a:bodyPr>
          <a:lstStyle/>
          <a:p>
            <a:r>
              <a:rPr lang="es-ES" sz="3200" dirty="0"/>
              <a:t>Características de los objetos: comportamiento ¿Cómo lo hace el objeto?</a:t>
            </a:r>
          </a:p>
        </p:txBody>
      </p:sp>
      <p:sp>
        <p:nvSpPr>
          <p:cNvPr id="5" name="4 Rectángulo redondeado"/>
          <p:cNvSpPr/>
          <p:nvPr/>
        </p:nvSpPr>
        <p:spPr>
          <a:xfrm>
            <a:off x="1187624" y="4077072"/>
            <a:ext cx="5472608" cy="2088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Objeto</a:t>
            </a:r>
          </a:p>
          <a:p>
            <a:pPr algn="ctr"/>
            <a:r>
              <a:rPr lang="es-ES" dirty="0"/>
              <a:t>Caja de ahorro</a:t>
            </a:r>
          </a:p>
        </p:txBody>
      </p:sp>
      <p:cxnSp>
        <p:nvCxnSpPr>
          <p:cNvPr id="6" name="5 Conector recto"/>
          <p:cNvCxnSpPr/>
          <p:nvPr/>
        </p:nvCxnSpPr>
        <p:spPr>
          <a:xfrm>
            <a:off x="6676936" y="4437112"/>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676936" y="5157192"/>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6604928" y="5805264"/>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6748944" y="4149080"/>
            <a:ext cx="2143536" cy="369332"/>
          </a:xfrm>
          <a:prstGeom prst="rect">
            <a:avLst/>
          </a:prstGeom>
          <a:noFill/>
        </p:spPr>
        <p:txBody>
          <a:bodyPr wrap="none" rtlCol="0">
            <a:spAutoFit/>
          </a:bodyPr>
          <a:lstStyle/>
          <a:p>
            <a:r>
              <a:rPr lang="es-ES" dirty="0"/>
              <a:t>Depositar(monto)</a:t>
            </a:r>
          </a:p>
        </p:txBody>
      </p:sp>
      <p:sp>
        <p:nvSpPr>
          <p:cNvPr id="10" name="9 CuadroTexto"/>
          <p:cNvSpPr txBox="1"/>
          <p:nvPr/>
        </p:nvSpPr>
        <p:spPr>
          <a:xfrm>
            <a:off x="6748944" y="4859868"/>
            <a:ext cx="1859805" cy="369332"/>
          </a:xfrm>
          <a:prstGeom prst="rect">
            <a:avLst/>
          </a:prstGeom>
          <a:noFill/>
        </p:spPr>
        <p:txBody>
          <a:bodyPr wrap="none" rtlCol="0">
            <a:spAutoFit/>
          </a:bodyPr>
          <a:lstStyle/>
          <a:p>
            <a:r>
              <a:rPr lang="es-ES" dirty="0"/>
              <a:t>Extraer(monto)</a:t>
            </a:r>
          </a:p>
        </p:txBody>
      </p:sp>
      <p:sp>
        <p:nvSpPr>
          <p:cNvPr id="11" name="10 CuadroTexto"/>
          <p:cNvSpPr txBox="1"/>
          <p:nvPr/>
        </p:nvSpPr>
        <p:spPr>
          <a:xfrm>
            <a:off x="6748944" y="5507940"/>
            <a:ext cx="942887" cy="369332"/>
          </a:xfrm>
          <a:prstGeom prst="rect">
            <a:avLst/>
          </a:prstGeom>
          <a:noFill/>
        </p:spPr>
        <p:txBody>
          <a:bodyPr wrap="none" rtlCol="0">
            <a:spAutoFit/>
          </a:bodyPr>
          <a:lstStyle/>
          <a:p>
            <a:r>
              <a:rPr lang="es-ES" dirty="0"/>
              <a:t>Saldo()</a:t>
            </a:r>
          </a:p>
        </p:txBody>
      </p:sp>
      <p:sp>
        <p:nvSpPr>
          <p:cNvPr id="12" name="11 Esquina doblada"/>
          <p:cNvSpPr/>
          <p:nvPr/>
        </p:nvSpPr>
        <p:spPr>
          <a:xfrm rot="16200000">
            <a:off x="1619672" y="4437112"/>
            <a:ext cx="936104" cy="180020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pPr algn="ctr"/>
            <a:r>
              <a:rPr lang="es-ES" sz="1400" dirty="0"/>
              <a:t>Depositar(monto)</a:t>
            </a:r>
          </a:p>
          <a:p>
            <a:pPr algn="ctr"/>
            <a:r>
              <a:rPr lang="es-ES" sz="1400" dirty="0"/>
              <a:t>-------</a:t>
            </a:r>
          </a:p>
          <a:p>
            <a:pPr algn="ctr"/>
            <a:r>
              <a:rPr lang="es-ES" sz="1400" dirty="0"/>
              <a:t>-------</a:t>
            </a:r>
          </a:p>
          <a:p>
            <a:pPr algn="ctr"/>
            <a:r>
              <a:rPr lang="es-ES" sz="1400" dirty="0"/>
              <a:t>-------</a:t>
            </a:r>
            <a:endParaRPr lang="es-ES" dirty="0"/>
          </a:p>
        </p:txBody>
      </p:sp>
      <p:sp>
        <p:nvSpPr>
          <p:cNvPr id="16" name="15 Esquina doblada"/>
          <p:cNvSpPr/>
          <p:nvPr/>
        </p:nvSpPr>
        <p:spPr>
          <a:xfrm rot="16200000">
            <a:off x="3455876" y="4473116"/>
            <a:ext cx="936104" cy="172819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pPr algn="ctr"/>
            <a:r>
              <a:rPr lang="es-ES" sz="1400" dirty="0"/>
              <a:t>Extraer(monto)</a:t>
            </a:r>
          </a:p>
          <a:p>
            <a:pPr algn="ctr"/>
            <a:r>
              <a:rPr lang="es-ES" sz="1400" dirty="0"/>
              <a:t>-------</a:t>
            </a:r>
          </a:p>
          <a:p>
            <a:pPr algn="ctr"/>
            <a:r>
              <a:rPr lang="es-ES" sz="1400" dirty="0"/>
              <a:t>-------</a:t>
            </a:r>
          </a:p>
          <a:p>
            <a:pPr algn="ctr"/>
            <a:r>
              <a:rPr lang="es-ES" sz="1400" dirty="0"/>
              <a:t>-------</a:t>
            </a:r>
            <a:endParaRPr lang="es-ES" dirty="0"/>
          </a:p>
        </p:txBody>
      </p:sp>
      <p:sp>
        <p:nvSpPr>
          <p:cNvPr id="17" name="16 Esquina doblada"/>
          <p:cNvSpPr/>
          <p:nvPr/>
        </p:nvSpPr>
        <p:spPr>
          <a:xfrm rot="16200000">
            <a:off x="5292080" y="4437112"/>
            <a:ext cx="936104" cy="180020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400" dirty="0"/>
              <a:t>Saldo()</a:t>
            </a:r>
          </a:p>
          <a:p>
            <a:pPr algn="ctr"/>
            <a:r>
              <a:rPr lang="es-ES" sz="1400" dirty="0"/>
              <a:t>-------</a:t>
            </a:r>
          </a:p>
          <a:p>
            <a:pPr algn="ctr"/>
            <a:r>
              <a:rPr lang="es-ES" sz="1400" dirty="0"/>
              <a:t>-------</a:t>
            </a:r>
          </a:p>
          <a:p>
            <a:pPr algn="ctr"/>
            <a:r>
              <a:rPr lang="es-ES" sz="1400" dirty="0"/>
              <a:t>-------</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5044016"/>
          </a:xfrm>
        </p:spPr>
        <p:txBody>
          <a:bodyPr>
            <a:normAutofit fontScale="92500" lnSpcReduction="10000"/>
          </a:bodyPr>
          <a:lstStyle/>
          <a:p>
            <a:pPr algn="just"/>
            <a:r>
              <a:rPr lang="es-ES" dirty="0"/>
              <a:t>Se compone de las </a:t>
            </a:r>
            <a:r>
              <a:rPr lang="es-ES" b="1" dirty="0"/>
              <a:t>variables de instancia</a:t>
            </a:r>
            <a:r>
              <a:rPr lang="es-ES" dirty="0"/>
              <a:t> que posee el objeto.</a:t>
            </a:r>
          </a:p>
          <a:p>
            <a:pPr algn="just"/>
            <a:r>
              <a:rPr lang="es-ES" dirty="0"/>
              <a:t>Esas </a:t>
            </a:r>
            <a:r>
              <a:rPr lang="es-ES" b="1" dirty="0"/>
              <a:t>variables de instancia</a:t>
            </a:r>
            <a:r>
              <a:rPr lang="es-ES" dirty="0"/>
              <a:t> pueden hacer referencia a:</a:t>
            </a:r>
          </a:p>
          <a:p>
            <a:pPr lvl="1" algn="just"/>
            <a:r>
              <a:rPr lang="es-ES" b="1" dirty="0"/>
              <a:t>Propiedades intrínsecas del objeto </a:t>
            </a:r>
            <a:r>
              <a:rPr lang="es-ES" dirty="0"/>
              <a:t>(número, valor booleano, etc.).</a:t>
            </a:r>
          </a:p>
          <a:p>
            <a:pPr lvl="1" algn="just"/>
            <a:r>
              <a:rPr lang="es-ES" b="1" dirty="0"/>
              <a:t>Otros objetos</a:t>
            </a:r>
            <a:r>
              <a:rPr lang="es-ES" dirty="0"/>
              <a:t> con los cuáles pueda colaborar para llevar a cabo responsabilidades.</a:t>
            </a:r>
          </a:p>
          <a:p>
            <a:pPr algn="just"/>
            <a:r>
              <a:rPr lang="es-ES" dirty="0"/>
              <a:t>Al igual que la implementación, es </a:t>
            </a:r>
            <a:r>
              <a:rPr lang="es-ES" b="1" dirty="0"/>
              <a:t>privado</a:t>
            </a:r>
            <a:r>
              <a:rPr lang="es-ES" dirty="0"/>
              <a:t> de cada objeto por lo que ningún otro objeto puede accederlo. De esta forma, un objeto es quién puede modificar sus propias variables de instancia. En caso de que otro objeto quiera acceder, debe hacerlo mediante mensajes.</a:t>
            </a:r>
          </a:p>
          <a:p>
            <a:pPr lvl="1">
              <a:buNone/>
            </a:pPr>
            <a:endParaRPr lang="es-ES" dirty="0"/>
          </a:p>
        </p:txBody>
      </p:sp>
      <p:sp>
        <p:nvSpPr>
          <p:cNvPr id="2" name="1 Título"/>
          <p:cNvSpPr>
            <a:spLocks noGrp="1"/>
          </p:cNvSpPr>
          <p:nvPr>
            <p:ph type="title"/>
          </p:nvPr>
        </p:nvSpPr>
        <p:spPr>
          <a:xfrm>
            <a:off x="457200" y="116632"/>
            <a:ext cx="8219256" cy="1143000"/>
          </a:xfrm>
        </p:spPr>
        <p:txBody>
          <a:bodyPr>
            <a:noAutofit/>
          </a:bodyPr>
          <a:lstStyle/>
          <a:p>
            <a:r>
              <a:rPr lang="es-ES" sz="3200" dirty="0"/>
              <a:t>Características de los objetos: </a:t>
            </a:r>
            <a:br>
              <a:rPr lang="es-ES" sz="3200" dirty="0"/>
            </a:br>
            <a:r>
              <a:rPr lang="es-ES" sz="3200" dirty="0"/>
              <a:t>El estado interno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8219256" cy="1143000"/>
          </a:xfrm>
        </p:spPr>
        <p:txBody>
          <a:bodyPr>
            <a:noAutofit/>
          </a:bodyPr>
          <a:lstStyle/>
          <a:p>
            <a:r>
              <a:rPr lang="es-ES" sz="3200" dirty="0"/>
              <a:t>Características de los objetos: Identidad</a:t>
            </a:r>
          </a:p>
        </p:txBody>
      </p:sp>
      <p:sp>
        <p:nvSpPr>
          <p:cNvPr id="5" name="2 Marcador de contenido"/>
          <p:cNvSpPr>
            <a:spLocks noGrp="1"/>
          </p:cNvSpPr>
          <p:nvPr>
            <p:ph idx="1"/>
          </p:nvPr>
        </p:nvSpPr>
        <p:spPr>
          <a:xfrm>
            <a:off x="467544" y="1052736"/>
            <a:ext cx="8229600" cy="4608512"/>
          </a:xfrm>
        </p:spPr>
        <p:txBody>
          <a:bodyPr>
            <a:normAutofit lnSpcReduction="10000"/>
          </a:bodyPr>
          <a:lstStyle/>
          <a:p>
            <a:pPr algn="just"/>
            <a:r>
              <a:rPr lang="es-ES" dirty="0"/>
              <a:t>La identidad es una propiedad intrínseca que todos los objetos poseen.</a:t>
            </a:r>
          </a:p>
          <a:p>
            <a:pPr algn="just"/>
            <a:r>
              <a:rPr lang="es-ES" dirty="0"/>
              <a:t>Por definición, un objeto es idéntico solo a si mismo.</a:t>
            </a:r>
          </a:p>
          <a:p>
            <a:pPr algn="just"/>
            <a:r>
              <a:rPr lang="es-ES" dirty="0"/>
              <a:t>Vale la pena destacar que el concepto de “idéntico” no es lo mismo que “igual”. Por ejemplo, dos hermanos gemelos pueden iguales entre sí de modo tal que no pueda distinguir cuál es cuál al vernos. No obstante, cada uno tiene una identidad propia que no varía.</a:t>
            </a:r>
          </a:p>
        </p:txBody>
      </p:sp>
      <p:pic>
        <p:nvPicPr>
          <p:cNvPr id="38914" name="Picture 2" descr="http://www.bebescr.com/media/gemelos.jpg"/>
          <p:cNvPicPr>
            <a:picLocks noChangeAspect="1" noChangeArrowheads="1"/>
          </p:cNvPicPr>
          <p:nvPr/>
        </p:nvPicPr>
        <p:blipFill>
          <a:blip r:embed="rId3" cstate="print"/>
          <a:srcRect/>
          <a:stretch>
            <a:fillRect/>
          </a:stretch>
        </p:blipFill>
        <p:spPr bwMode="auto">
          <a:xfrm>
            <a:off x="5976664" y="4941168"/>
            <a:ext cx="2555776" cy="19168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1000"/>
                                        <p:tgtEl>
                                          <p:spTgt spid="5">
                                            <p:txEl>
                                              <p:pRg st="1" end="1"/>
                                            </p:txEl>
                                          </p:spTgt>
                                        </p:tgtEl>
                                      </p:cBhvr>
                                    </p:animEffect>
                                    <p:anim calcmode="lin" valueType="num">
                                      <p:cBhvr>
                                        <p:cTn id="1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p:cNvSpPr txBox="1">
            <a:spLocks/>
          </p:cNvSpPr>
          <p:nvPr/>
        </p:nvSpPr>
        <p:spPr>
          <a:xfrm>
            <a:off x="467544" y="404664"/>
            <a:ext cx="8229600" cy="5616624"/>
          </a:xfrm>
          <a:prstGeom prst="rect">
            <a:avLst/>
          </a:prstGeom>
        </p:spPr>
        <p:txBody>
          <a:bodyPr vert="horz">
            <a:normAutofit/>
          </a:bodyPr>
          <a:lstStyle/>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800" b="0" i="0" u="none" strike="noStrike" kern="1200" cap="none" spc="0" normalizeH="0" baseline="0" noProof="0" dirty="0">
                <a:ln>
                  <a:noFill/>
                </a:ln>
                <a:solidFill>
                  <a:schemeClr val="tx1"/>
                </a:solidFill>
                <a:effectLst/>
                <a:uLnTx/>
                <a:uFillTx/>
                <a:latin typeface="+mn-lt"/>
                <a:ea typeface="+mn-ea"/>
                <a:cs typeface="+mn-cs"/>
              </a:rPr>
              <a:t>El concepto de identidad</a:t>
            </a:r>
            <a:r>
              <a:rPr kumimoji="0" lang="es-ES" sz="2800" b="0" i="0" u="none" strike="noStrike" kern="1200" cap="none" spc="0" normalizeH="0" noProof="0" dirty="0">
                <a:ln>
                  <a:noFill/>
                </a:ln>
                <a:solidFill>
                  <a:schemeClr val="tx1"/>
                </a:solidFill>
                <a:effectLst/>
                <a:uLnTx/>
                <a:uFillTx/>
                <a:latin typeface="+mn-lt"/>
                <a:ea typeface="+mn-ea"/>
                <a:cs typeface="+mn-cs"/>
              </a:rPr>
              <a:t> nos va a permitir distinguir objetos individuales dentro de un sistema.</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s-ES" sz="2800" baseline="0" dirty="0"/>
              <a:t>A</a:t>
            </a:r>
            <a:r>
              <a:rPr lang="es-ES" sz="2800" dirty="0"/>
              <a:t> nivel práctico, la identidad no tiene gran importancia para el programador dado que la mayoría de los lenguajes de programación modernos proveen un identificador único para cada objeto que manejan. </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800" b="0" i="0" u="none" strike="noStrike" kern="1200" cap="none" spc="0" normalizeH="0" baseline="0" noProof="0" dirty="0">
                <a:ln>
                  <a:noFill/>
                </a:ln>
                <a:solidFill>
                  <a:schemeClr val="tx1"/>
                </a:solidFill>
                <a:effectLst/>
                <a:uLnTx/>
                <a:uFillTx/>
                <a:latin typeface="+mn-lt"/>
                <a:ea typeface="+mn-ea"/>
                <a:cs typeface="+mn-cs"/>
              </a:rPr>
              <a:t>Indirectamente</a:t>
            </a:r>
            <a:r>
              <a:rPr kumimoji="0" lang="es-ES" sz="2800" b="0" i="0" u="none" strike="noStrike" kern="1200" cap="none" spc="0" normalizeH="0" noProof="0" dirty="0">
                <a:ln>
                  <a:noFill/>
                </a:ln>
                <a:solidFill>
                  <a:schemeClr val="tx1"/>
                </a:solidFill>
                <a:effectLst/>
                <a:uLnTx/>
                <a:uFillTx/>
                <a:latin typeface="+mn-lt"/>
                <a:ea typeface="+mn-ea"/>
                <a:cs typeface="+mn-cs"/>
              </a:rPr>
              <a:t> se hace referencia a este concepto cuando se compara dos objetos por igualdad.</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E3CD1BC-A506-4FF4-A310-1E54F31D6F26}"/>
              </a:ext>
            </a:extLst>
          </p:cNvPr>
          <p:cNvSpPr>
            <a:spLocks noGrp="1"/>
          </p:cNvSpPr>
          <p:nvPr>
            <p:ph idx="1"/>
          </p:nvPr>
        </p:nvSpPr>
        <p:spPr/>
        <p:txBody>
          <a:bodyPr/>
          <a:lstStyle/>
          <a:p>
            <a:r>
              <a:rPr lang="es-AR" sz="2000" b="1" dirty="0"/>
              <a:t>Problema:</a:t>
            </a:r>
            <a:r>
              <a:rPr lang="es-ES" sz="2000" dirty="0">
                <a:solidFill>
                  <a:schemeClr val="tx2"/>
                </a:solidFill>
              </a:rPr>
              <a:t> Una persona necesita ver televisión.</a:t>
            </a:r>
            <a:r>
              <a:rPr lang="es-AR" sz="2000" dirty="0"/>
              <a:t> </a:t>
            </a:r>
          </a:p>
          <a:p>
            <a:r>
              <a:rPr lang="es-AR" sz="2000" b="1" dirty="0"/>
              <a:t>Solución: </a:t>
            </a:r>
            <a:r>
              <a:rPr lang="es-ES" sz="2000" dirty="0">
                <a:solidFill>
                  <a:schemeClr val="tx2"/>
                </a:solidFill>
              </a:rPr>
              <a:t>Existen 3 elementos o agentes que se pueden abstraer del problema:</a:t>
            </a:r>
            <a:endParaRPr lang="es-AR" sz="2000" dirty="0"/>
          </a:p>
          <a:p>
            <a:endParaRPr lang="es-AR" dirty="0"/>
          </a:p>
        </p:txBody>
      </p:sp>
      <p:sp>
        <p:nvSpPr>
          <p:cNvPr id="4" name="Título 3">
            <a:extLst>
              <a:ext uri="{FF2B5EF4-FFF2-40B4-BE49-F238E27FC236}">
                <a16:creationId xmlns:a16="http://schemas.microsoft.com/office/drawing/2014/main" id="{A885B6C4-8382-44C6-9C83-0FC665DB4498}"/>
              </a:ext>
            </a:extLst>
          </p:cNvPr>
          <p:cNvSpPr>
            <a:spLocks noGrp="1"/>
          </p:cNvSpPr>
          <p:nvPr>
            <p:ph type="title"/>
          </p:nvPr>
        </p:nvSpPr>
        <p:spPr/>
        <p:txBody>
          <a:bodyPr/>
          <a:lstStyle/>
          <a:p>
            <a:r>
              <a:rPr lang="es-AR" dirty="0"/>
              <a:t>Ejemplo</a:t>
            </a:r>
          </a:p>
        </p:txBody>
      </p:sp>
      <p:graphicFrame>
        <p:nvGraphicFramePr>
          <p:cNvPr id="5" name="4 Tabla">
            <a:extLst>
              <a:ext uri="{FF2B5EF4-FFF2-40B4-BE49-F238E27FC236}">
                <a16:creationId xmlns:a16="http://schemas.microsoft.com/office/drawing/2014/main" id="{74C01932-0BBD-49DA-9C8F-006FE0B9EABF}"/>
              </a:ext>
            </a:extLst>
          </p:cNvPr>
          <p:cNvGraphicFramePr>
            <a:graphicFrameLocks noGrp="1"/>
          </p:cNvGraphicFramePr>
          <p:nvPr>
            <p:extLst>
              <p:ext uri="{D42A27DB-BD31-4B8C-83A1-F6EECF244321}">
                <p14:modId xmlns:p14="http://schemas.microsoft.com/office/powerpoint/2010/main" val="2821907157"/>
              </p:ext>
            </p:extLst>
          </p:nvPr>
        </p:nvGraphicFramePr>
        <p:xfrm>
          <a:off x="578598" y="2651760"/>
          <a:ext cx="8075240" cy="3960176"/>
        </p:xfrm>
        <a:graphic>
          <a:graphicData uri="http://schemas.openxmlformats.org/drawingml/2006/table">
            <a:tbl>
              <a:tblPr firstRow="1" bandRow="1">
                <a:tableStyleId>{8A107856-5554-42FB-B03E-39F5DBC370BA}</a:tableStyleId>
              </a:tblPr>
              <a:tblGrid>
                <a:gridCol w="1473122">
                  <a:extLst>
                    <a:ext uri="{9D8B030D-6E8A-4147-A177-3AD203B41FA5}">
                      <a16:colId xmlns:a16="http://schemas.microsoft.com/office/drawing/2014/main" val="20000"/>
                    </a:ext>
                  </a:extLst>
                </a:gridCol>
                <a:gridCol w="6602118">
                  <a:extLst>
                    <a:ext uri="{9D8B030D-6E8A-4147-A177-3AD203B41FA5}">
                      <a16:colId xmlns:a16="http://schemas.microsoft.com/office/drawing/2014/main" val="20001"/>
                    </a:ext>
                  </a:extLst>
                </a:gridCol>
              </a:tblGrid>
              <a:tr h="394016">
                <a:tc>
                  <a:txBody>
                    <a:bodyPr/>
                    <a:lstStyle/>
                    <a:p>
                      <a:pPr algn="ctr"/>
                      <a:r>
                        <a:rPr lang="es-ES" sz="1800" dirty="0"/>
                        <a:t>ELEMENTO</a:t>
                      </a:r>
                      <a:endParaRPr lang="es-ES" sz="1800" dirty="0">
                        <a:solidFill>
                          <a:schemeClr val="tx1"/>
                        </a:solidFill>
                      </a:endParaRPr>
                    </a:p>
                  </a:txBody>
                  <a:tcPr/>
                </a:tc>
                <a:tc>
                  <a:txBody>
                    <a:bodyPr/>
                    <a:lstStyle/>
                    <a:p>
                      <a:pPr algn="ctr"/>
                      <a:r>
                        <a:rPr lang="es-ES" sz="1800" dirty="0"/>
                        <a:t>DESCRIPCION</a:t>
                      </a:r>
                      <a:endParaRPr lang="es-ES" sz="1800" dirty="0">
                        <a:solidFill>
                          <a:schemeClr val="tx1"/>
                        </a:solidFill>
                      </a:endParaRPr>
                    </a:p>
                  </a:txBody>
                  <a:tcPr/>
                </a:tc>
                <a:extLst>
                  <a:ext uri="{0D108BD9-81ED-4DB2-BD59-A6C34878D82A}">
                    <a16:rowId xmlns:a16="http://schemas.microsoft.com/office/drawing/2014/main" val="10000"/>
                  </a:ext>
                </a:extLst>
              </a:tr>
              <a:tr h="591024">
                <a:tc>
                  <a:txBody>
                    <a:bodyPr/>
                    <a:lstStyle/>
                    <a:p>
                      <a:pPr algn="ctr"/>
                      <a:r>
                        <a:rPr lang="es-ES" sz="1800" dirty="0"/>
                        <a:t>Persona</a:t>
                      </a:r>
                    </a:p>
                  </a:txBody>
                  <a:tcPr/>
                </a:tc>
                <a:tc>
                  <a:txBody>
                    <a:bodyPr/>
                    <a:lstStyle/>
                    <a:p>
                      <a:r>
                        <a:rPr lang="es-ES" sz="1800" dirty="0"/>
                        <a:t>Tiene sus propios</a:t>
                      </a:r>
                      <a:r>
                        <a:rPr lang="es-ES" sz="1800" baseline="0" dirty="0"/>
                        <a:t> atributos: Color piel, Altura, genero,  Color ojos, Cabello, etc. Y tiene un comportamiento: Ver , escuchar, hablar, etc.</a:t>
                      </a:r>
                      <a:endParaRPr lang="es-ES" sz="1800" dirty="0"/>
                    </a:p>
                  </a:txBody>
                  <a:tcPr/>
                </a:tc>
                <a:extLst>
                  <a:ext uri="{0D108BD9-81ED-4DB2-BD59-A6C34878D82A}">
                    <a16:rowId xmlns:a16="http://schemas.microsoft.com/office/drawing/2014/main" val="10001"/>
                  </a:ext>
                </a:extLst>
              </a:tr>
              <a:tr h="1050710">
                <a:tc>
                  <a:txBody>
                    <a:bodyPr/>
                    <a:lstStyle/>
                    <a:p>
                      <a:pPr algn="ctr"/>
                      <a:r>
                        <a:rPr lang="es-ES" sz="1800" dirty="0"/>
                        <a:t>Control Remoto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a:t>Tiene sus propios</a:t>
                      </a:r>
                      <a:r>
                        <a:rPr lang="es-ES" sz="1800" baseline="0" dirty="0"/>
                        <a:t> atributos: Tamaño, color, tipo, batería, etc. Y tiene un comportamiento:  Enviar señal, codificar señal, cambiar canal, aumentar volumen, ingresar </a:t>
                      </a:r>
                      <a:r>
                        <a:rPr lang="es-ES" sz="1800" baseline="0"/>
                        <a:t>a menú, </a:t>
                      </a:r>
                      <a:r>
                        <a:rPr lang="es-ES" sz="1800" baseline="0" dirty="0"/>
                        <a:t>prender TV etc.</a:t>
                      </a:r>
                      <a:endParaRPr lang="es-ES" sz="1800" dirty="0"/>
                    </a:p>
                    <a:p>
                      <a:endParaRPr lang="es-ES" sz="1800" dirty="0"/>
                    </a:p>
                  </a:txBody>
                  <a:tcPr/>
                </a:tc>
                <a:extLst>
                  <a:ext uri="{0D108BD9-81ED-4DB2-BD59-A6C34878D82A}">
                    <a16:rowId xmlns:a16="http://schemas.microsoft.com/office/drawing/2014/main" val="10002"/>
                  </a:ext>
                </a:extLst>
              </a:tr>
              <a:tr h="591024">
                <a:tc>
                  <a:txBody>
                    <a:bodyPr/>
                    <a:lstStyle/>
                    <a:p>
                      <a:pPr algn="ctr"/>
                      <a:r>
                        <a:rPr lang="es-ES" sz="1800" dirty="0"/>
                        <a:t>Televisor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a:t>Tiene sus propios</a:t>
                      </a:r>
                      <a:r>
                        <a:rPr lang="es-ES" sz="1800" baseline="0" dirty="0"/>
                        <a:t> atributos: pulgadas, tipo, numero parlantes, marca , etc. Y tiene un comportamiento: Decodificar señal,  prender,  apagar, emitir señal, emitir audio, etc.</a:t>
                      </a:r>
                      <a:endParaRPr lang="es-E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37515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8219256" cy="1143000"/>
          </a:xfrm>
        </p:spPr>
        <p:txBody>
          <a:bodyPr>
            <a:noAutofit/>
          </a:bodyPr>
          <a:lstStyle/>
          <a:p>
            <a:r>
              <a:rPr lang="es-ES" sz="3200" dirty="0"/>
              <a:t>Características de los objetos: Ejemplo</a:t>
            </a:r>
          </a:p>
        </p:txBody>
      </p:sp>
      <p:sp>
        <p:nvSpPr>
          <p:cNvPr id="5" name="4 Rectángulo redondeado"/>
          <p:cNvSpPr/>
          <p:nvPr/>
        </p:nvSpPr>
        <p:spPr>
          <a:xfrm>
            <a:off x="611560" y="1556792"/>
            <a:ext cx="5760640" cy="3528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Objeto</a:t>
            </a:r>
          </a:p>
          <a:p>
            <a:pPr algn="ctr"/>
            <a:r>
              <a:rPr lang="es-ES" dirty="0"/>
              <a:t>Caja de ahorro</a:t>
            </a:r>
          </a:p>
        </p:txBody>
      </p:sp>
      <p:cxnSp>
        <p:nvCxnSpPr>
          <p:cNvPr id="6" name="5 Conector recto"/>
          <p:cNvCxnSpPr/>
          <p:nvPr/>
        </p:nvCxnSpPr>
        <p:spPr>
          <a:xfrm>
            <a:off x="6244888" y="2060848"/>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244888" y="2780928"/>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6172880" y="3429000"/>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6460912" y="1772816"/>
            <a:ext cx="2143536" cy="369332"/>
          </a:xfrm>
          <a:prstGeom prst="rect">
            <a:avLst/>
          </a:prstGeom>
          <a:noFill/>
        </p:spPr>
        <p:txBody>
          <a:bodyPr wrap="none" rtlCol="0">
            <a:spAutoFit/>
          </a:bodyPr>
          <a:lstStyle/>
          <a:p>
            <a:r>
              <a:rPr lang="es-ES" dirty="0"/>
              <a:t>Depositar(monto)</a:t>
            </a:r>
          </a:p>
        </p:txBody>
      </p:sp>
      <p:sp>
        <p:nvSpPr>
          <p:cNvPr id="10" name="9 CuadroTexto"/>
          <p:cNvSpPr txBox="1"/>
          <p:nvPr/>
        </p:nvSpPr>
        <p:spPr>
          <a:xfrm>
            <a:off x="6460912" y="2483604"/>
            <a:ext cx="1859805" cy="369332"/>
          </a:xfrm>
          <a:prstGeom prst="rect">
            <a:avLst/>
          </a:prstGeom>
          <a:noFill/>
        </p:spPr>
        <p:txBody>
          <a:bodyPr wrap="none" rtlCol="0">
            <a:spAutoFit/>
          </a:bodyPr>
          <a:lstStyle/>
          <a:p>
            <a:r>
              <a:rPr lang="es-ES" dirty="0"/>
              <a:t>Extraer(monto)</a:t>
            </a:r>
          </a:p>
        </p:txBody>
      </p:sp>
      <p:sp>
        <p:nvSpPr>
          <p:cNvPr id="11" name="10 CuadroTexto"/>
          <p:cNvSpPr txBox="1"/>
          <p:nvPr/>
        </p:nvSpPr>
        <p:spPr>
          <a:xfrm>
            <a:off x="6460912" y="3131676"/>
            <a:ext cx="942887" cy="369332"/>
          </a:xfrm>
          <a:prstGeom prst="rect">
            <a:avLst/>
          </a:prstGeom>
          <a:noFill/>
        </p:spPr>
        <p:txBody>
          <a:bodyPr wrap="none" rtlCol="0">
            <a:spAutoFit/>
          </a:bodyPr>
          <a:lstStyle/>
          <a:p>
            <a:r>
              <a:rPr lang="es-ES" dirty="0"/>
              <a:t>Saldo()</a:t>
            </a:r>
          </a:p>
        </p:txBody>
      </p:sp>
      <p:sp>
        <p:nvSpPr>
          <p:cNvPr id="12" name="11 Esquina doblada"/>
          <p:cNvSpPr/>
          <p:nvPr/>
        </p:nvSpPr>
        <p:spPr>
          <a:xfrm rot="16200000">
            <a:off x="1187624" y="3284984"/>
            <a:ext cx="936104" cy="180020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pPr algn="ctr"/>
            <a:r>
              <a:rPr lang="es-ES" sz="1400" dirty="0"/>
              <a:t>Depositar(monto)</a:t>
            </a:r>
          </a:p>
          <a:p>
            <a:pPr algn="ctr"/>
            <a:r>
              <a:rPr lang="es-ES" sz="1400" dirty="0"/>
              <a:t>Saldo += monto</a:t>
            </a:r>
          </a:p>
          <a:p>
            <a:pPr algn="ctr"/>
            <a:endParaRPr lang="es-ES" sz="1400" dirty="0"/>
          </a:p>
        </p:txBody>
      </p:sp>
      <p:sp>
        <p:nvSpPr>
          <p:cNvPr id="13" name="12 Esquina doblada"/>
          <p:cNvSpPr/>
          <p:nvPr/>
        </p:nvSpPr>
        <p:spPr>
          <a:xfrm rot="16200000">
            <a:off x="3023828" y="3320988"/>
            <a:ext cx="936104" cy="172819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400" dirty="0"/>
              <a:t>Extraer(monto)</a:t>
            </a:r>
          </a:p>
          <a:p>
            <a:pPr algn="ctr"/>
            <a:r>
              <a:rPr lang="es-ES" sz="1400" dirty="0"/>
              <a:t>Saldo -= monto</a:t>
            </a:r>
            <a:endParaRPr lang="es-ES" dirty="0"/>
          </a:p>
        </p:txBody>
      </p:sp>
      <p:sp>
        <p:nvSpPr>
          <p:cNvPr id="14" name="13 Esquina doblada"/>
          <p:cNvSpPr/>
          <p:nvPr/>
        </p:nvSpPr>
        <p:spPr>
          <a:xfrm rot="16200000">
            <a:off x="4860032" y="3284984"/>
            <a:ext cx="936104" cy="180020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400" dirty="0"/>
              <a:t>Saldo()</a:t>
            </a:r>
          </a:p>
          <a:p>
            <a:pPr algn="ctr"/>
            <a:r>
              <a:rPr lang="es-ES" sz="1400" dirty="0" err="1"/>
              <a:t>Return</a:t>
            </a:r>
            <a:r>
              <a:rPr lang="es-ES" sz="1400" dirty="0"/>
              <a:t> Saldo</a:t>
            </a:r>
            <a:endParaRPr lang="es-ES" dirty="0"/>
          </a:p>
        </p:txBody>
      </p:sp>
      <p:sp>
        <p:nvSpPr>
          <p:cNvPr id="15" name="14 Rectángulo"/>
          <p:cNvSpPr/>
          <p:nvPr/>
        </p:nvSpPr>
        <p:spPr>
          <a:xfrm>
            <a:off x="1547664" y="2420888"/>
            <a:ext cx="41044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Variables de instancia</a:t>
            </a:r>
          </a:p>
        </p:txBody>
      </p:sp>
      <p:sp>
        <p:nvSpPr>
          <p:cNvPr id="16" name="15 Elipse"/>
          <p:cNvSpPr/>
          <p:nvPr/>
        </p:nvSpPr>
        <p:spPr>
          <a:xfrm>
            <a:off x="1907704" y="2780928"/>
            <a:ext cx="129614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Saldo</a:t>
            </a:r>
          </a:p>
          <a:p>
            <a:pPr algn="ctr"/>
            <a:r>
              <a:rPr lang="es-ES" dirty="0"/>
              <a:t>1500</a:t>
            </a:r>
          </a:p>
        </p:txBody>
      </p:sp>
      <p:sp>
        <p:nvSpPr>
          <p:cNvPr id="17" name="16 Elipse"/>
          <p:cNvSpPr/>
          <p:nvPr/>
        </p:nvSpPr>
        <p:spPr>
          <a:xfrm>
            <a:off x="3851920" y="2780928"/>
            <a:ext cx="129614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Titular</a:t>
            </a:r>
          </a:p>
        </p:txBody>
      </p:sp>
      <p:cxnSp>
        <p:nvCxnSpPr>
          <p:cNvPr id="19" name="18 Conector recto de flecha"/>
          <p:cNvCxnSpPr>
            <a:stCxn id="17" idx="5"/>
          </p:cNvCxnSpPr>
          <p:nvPr/>
        </p:nvCxnSpPr>
        <p:spPr>
          <a:xfrm>
            <a:off x="4958248" y="3395555"/>
            <a:ext cx="1557968" cy="393485"/>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21" name="20 Rectángulo redondeado"/>
          <p:cNvSpPr/>
          <p:nvPr/>
        </p:nvSpPr>
        <p:spPr>
          <a:xfrm>
            <a:off x="6516216" y="3645024"/>
            <a:ext cx="2376264" cy="223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Objeto</a:t>
            </a:r>
          </a:p>
          <a:p>
            <a:pPr algn="ctr"/>
            <a:r>
              <a:rPr lang="es-ES" dirty="0"/>
              <a:t>Persona</a:t>
            </a:r>
          </a:p>
        </p:txBody>
      </p:sp>
      <p:sp>
        <p:nvSpPr>
          <p:cNvPr id="22" name="21 Rectángulo"/>
          <p:cNvSpPr/>
          <p:nvPr/>
        </p:nvSpPr>
        <p:spPr>
          <a:xfrm>
            <a:off x="6588224" y="4437112"/>
            <a:ext cx="223224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V. I.</a:t>
            </a:r>
          </a:p>
        </p:txBody>
      </p:sp>
      <p:sp>
        <p:nvSpPr>
          <p:cNvPr id="23" name="22 Elipse"/>
          <p:cNvSpPr/>
          <p:nvPr/>
        </p:nvSpPr>
        <p:spPr>
          <a:xfrm>
            <a:off x="6948264" y="4725144"/>
            <a:ext cx="151216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Nombre</a:t>
            </a:r>
          </a:p>
          <a:p>
            <a:pPr algn="ctr"/>
            <a:r>
              <a:rPr lang="es-ES" dirty="0"/>
              <a:t>José</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D3437EDF-AFEA-492E-B477-06D823CAE4A0}"/>
              </a:ext>
            </a:extLst>
          </p:cNvPr>
          <p:cNvSpPr>
            <a:spLocks noGrp="1"/>
          </p:cNvSpPr>
          <p:nvPr>
            <p:ph idx="1"/>
          </p:nvPr>
        </p:nvSpPr>
        <p:spPr>
          <a:xfrm>
            <a:off x="457200" y="1268760"/>
            <a:ext cx="8229600" cy="3603856"/>
          </a:xfrm>
        </p:spPr>
        <p:txBody>
          <a:bodyPr>
            <a:normAutofit fontScale="92500" lnSpcReduction="10000"/>
          </a:bodyPr>
          <a:lstStyle/>
          <a:p>
            <a:pPr algn="just"/>
            <a:r>
              <a:rPr lang="es-ES" dirty="0"/>
              <a:t>Una clase es una </a:t>
            </a:r>
            <a:r>
              <a:rPr lang="es-ES" b="1" dirty="0"/>
              <a:t>declaración abstracta </a:t>
            </a:r>
            <a:r>
              <a:rPr lang="es-ES" dirty="0"/>
              <a:t>de una serie de objetos que tienen cosas en </a:t>
            </a:r>
            <a:r>
              <a:rPr lang="es-ES" b="1" dirty="0"/>
              <a:t>común</a:t>
            </a:r>
            <a:r>
              <a:rPr lang="es-ES" dirty="0"/>
              <a:t>.</a:t>
            </a:r>
          </a:p>
          <a:p>
            <a:pPr algn="just"/>
            <a:endParaRPr lang="es-ES" dirty="0"/>
          </a:p>
          <a:p>
            <a:pPr algn="just"/>
            <a:r>
              <a:rPr lang="es-ES" dirty="0"/>
              <a:t>Las clases describen el formato de los objetos y  agrupan el comportamiento común de los mismos.</a:t>
            </a:r>
          </a:p>
          <a:p>
            <a:pPr algn="just"/>
            <a:endParaRPr lang="es-ES" dirty="0"/>
          </a:p>
          <a:p>
            <a:pPr algn="just"/>
            <a:r>
              <a:rPr lang="es-ES" dirty="0"/>
              <a:t>Habitualmente se piensa el concepto de clase como si fuese un </a:t>
            </a:r>
            <a:r>
              <a:rPr lang="es-ES" b="1" dirty="0"/>
              <a:t>molde</a:t>
            </a:r>
            <a:r>
              <a:rPr lang="es-ES" dirty="0"/>
              <a:t>.</a:t>
            </a:r>
            <a:endParaRPr lang="es-AR" dirty="0"/>
          </a:p>
        </p:txBody>
      </p:sp>
      <p:sp>
        <p:nvSpPr>
          <p:cNvPr id="4" name="Título 3">
            <a:extLst>
              <a:ext uri="{FF2B5EF4-FFF2-40B4-BE49-F238E27FC236}">
                <a16:creationId xmlns:a16="http://schemas.microsoft.com/office/drawing/2014/main" id="{2AD50BE0-478D-4642-9816-D629654724F4}"/>
              </a:ext>
            </a:extLst>
          </p:cNvPr>
          <p:cNvSpPr>
            <a:spLocks noGrp="1"/>
          </p:cNvSpPr>
          <p:nvPr>
            <p:ph type="title"/>
          </p:nvPr>
        </p:nvSpPr>
        <p:spPr/>
        <p:txBody>
          <a:bodyPr/>
          <a:lstStyle/>
          <a:p>
            <a:r>
              <a:rPr lang="es-AR" dirty="0"/>
              <a:t>Conceptos básicos: Clases</a:t>
            </a:r>
          </a:p>
        </p:txBody>
      </p:sp>
      <p:sp>
        <p:nvSpPr>
          <p:cNvPr id="5" name="4 Rectángulo redondeado">
            <a:extLst>
              <a:ext uri="{FF2B5EF4-FFF2-40B4-BE49-F238E27FC236}">
                <a16:creationId xmlns:a16="http://schemas.microsoft.com/office/drawing/2014/main" id="{3BAB5D4E-C78F-4891-BC92-514876CBBCFA}"/>
              </a:ext>
            </a:extLst>
          </p:cNvPr>
          <p:cNvSpPr/>
          <p:nvPr/>
        </p:nvSpPr>
        <p:spPr>
          <a:xfrm>
            <a:off x="2202352" y="5184576"/>
            <a:ext cx="252028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Auto</a:t>
            </a:r>
          </a:p>
        </p:txBody>
      </p:sp>
      <p:cxnSp>
        <p:nvCxnSpPr>
          <p:cNvPr id="6" name="6 Conector angular">
            <a:extLst>
              <a:ext uri="{FF2B5EF4-FFF2-40B4-BE49-F238E27FC236}">
                <a16:creationId xmlns:a16="http://schemas.microsoft.com/office/drawing/2014/main" id="{2C2AC3C1-AB6C-4494-BAC0-799412BFA6CE}"/>
              </a:ext>
            </a:extLst>
          </p:cNvPr>
          <p:cNvCxnSpPr>
            <a:stCxn id="5" idx="3"/>
          </p:cNvCxnSpPr>
          <p:nvPr/>
        </p:nvCxnSpPr>
        <p:spPr>
          <a:xfrm flipV="1">
            <a:off x="4722632" y="5112568"/>
            <a:ext cx="2232248" cy="576064"/>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7" name="8 Conector angular">
            <a:extLst>
              <a:ext uri="{FF2B5EF4-FFF2-40B4-BE49-F238E27FC236}">
                <a16:creationId xmlns:a16="http://schemas.microsoft.com/office/drawing/2014/main" id="{C5B05D4A-D1E8-46CC-BCAB-1A2495D16024}"/>
              </a:ext>
            </a:extLst>
          </p:cNvPr>
          <p:cNvCxnSpPr>
            <a:stCxn id="5" idx="3"/>
          </p:cNvCxnSpPr>
          <p:nvPr/>
        </p:nvCxnSpPr>
        <p:spPr>
          <a:xfrm>
            <a:off x="4722632" y="5688632"/>
            <a:ext cx="2232248" cy="576064"/>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8" name="10 Conector recto de flecha">
            <a:extLst>
              <a:ext uri="{FF2B5EF4-FFF2-40B4-BE49-F238E27FC236}">
                <a16:creationId xmlns:a16="http://schemas.microsoft.com/office/drawing/2014/main" id="{CD657C8C-3AE8-4344-8F21-4D71177E960A}"/>
              </a:ext>
            </a:extLst>
          </p:cNvPr>
          <p:cNvCxnSpPr>
            <a:stCxn id="5" idx="3"/>
          </p:cNvCxnSpPr>
          <p:nvPr/>
        </p:nvCxnSpPr>
        <p:spPr>
          <a:xfrm>
            <a:off x="4722632" y="5688632"/>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9" name="Picture 2" descr="http://media.merchantcircle.com/37255737/car_full.png">
            <a:extLst>
              <a:ext uri="{FF2B5EF4-FFF2-40B4-BE49-F238E27FC236}">
                <a16:creationId xmlns:a16="http://schemas.microsoft.com/office/drawing/2014/main" id="{0629202E-0EFC-4471-95F3-B4622A314605}"/>
              </a:ext>
            </a:extLst>
          </p:cNvPr>
          <p:cNvPicPr>
            <a:picLocks noChangeAspect="1" noChangeArrowheads="1"/>
          </p:cNvPicPr>
          <p:nvPr/>
        </p:nvPicPr>
        <p:blipFill>
          <a:blip r:embed="rId2" cstate="print"/>
          <a:srcRect/>
          <a:stretch>
            <a:fillRect/>
          </a:stretch>
        </p:blipFill>
        <p:spPr bwMode="auto">
          <a:xfrm>
            <a:off x="7098896" y="4536504"/>
            <a:ext cx="1577560" cy="720080"/>
          </a:xfrm>
          <a:prstGeom prst="rect">
            <a:avLst/>
          </a:prstGeom>
          <a:noFill/>
        </p:spPr>
      </p:pic>
      <p:pic>
        <p:nvPicPr>
          <p:cNvPr id="10" name="Picture 4" descr="http://www.automundoo.com/wp-content/uploads/2011/10/Renault-pulse-autos-carro.png">
            <a:extLst>
              <a:ext uri="{FF2B5EF4-FFF2-40B4-BE49-F238E27FC236}">
                <a16:creationId xmlns:a16="http://schemas.microsoft.com/office/drawing/2014/main" id="{BA9B3F4D-60C7-4657-800F-3EF046457895}"/>
              </a:ext>
            </a:extLst>
          </p:cNvPr>
          <p:cNvPicPr>
            <a:picLocks noChangeAspect="1" noChangeArrowheads="1"/>
          </p:cNvPicPr>
          <p:nvPr/>
        </p:nvPicPr>
        <p:blipFill>
          <a:blip r:embed="rId3" cstate="print"/>
          <a:srcRect t="16439"/>
          <a:stretch>
            <a:fillRect/>
          </a:stretch>
        </p:blipFill>
        <p:spPr bwMode="auto">
          <a:xfrm>
            <a:off x="7098896" y="5949280"/>
            <a:ext cx="1390717" cy="836712"/>
          </a:xfrm>
          <a:prstGeom prst="rect">
            <a:avLst/>
          </a:prstGeom>
          <a:noFill/>
        </p:spPr>
      </p:pic>
      <p:pic>
        <p:nvPicPr>
          <p:cNvPr id="11" name="Picture 6" descr="http://1.bp.blogspot.com/-f79np4b5ESM/TZ0I6tQCADI/AAAAAAAAABk/ufgKEDOUnwE/s1600/55995889.png">
            <a:extLst>
              <a:ext uri="{FF2B5EF4-FFF2-40B4-BE49-F238E27FC236}">
                <a16:creationId xmlns:a16="http://schemas.microsoft.com/office/drawing/2014/main" id="{FD894DF9-FCA6-49A8-A86E-4A9F9F802070}"/>
              </a:ext>
            </a:extLst>
          </p:cNvPr>
          <p:cNvPicPr>
            <a:picLocks noChangeAspect="1" noChangeArrowheads="1"/>
          </p:cNvPicPr>
          <p:nvPr/>
        </p:nvPicPr>
        <p:blipFill>
          <a:blip r:embed="rId4" cstate="print"/>
          <a:srcRect t="35294" b="11765"/>
          <a:stretch>
            <a:fillRect/>
          </a:stretch>
        </p:blipFill>
        <p:spPr bwMode="auto">
          <a:xfrm>
            <a:off x="7098896" y="5256584"/>
            <a:ext cx="1530170" cy="648072"/>
          </a:xfrm>
          <a:prstGeom prst="rect">
            <a:avLst/>
          </a:prstGeom>
          <a:noFill/>
        </p:spPr>
      </p:pic>
    </p:spTree>
    <p:extLst>
      <p:ext uri="{BB962C8B-B14F-4D97-AF65-F5344CB8AC3E}">
        <p14:creationId xmlns:p14="http://schemas.microsoft.com/office/powerpoint/2010/main" val="344011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792D5FE-BC28-4E0D-A52E-22AC85715432}"/>
              </a:ext>
            </a:extLst>
          </p:cNvPr>
          <p:cNvSpPr>
            <a:spLocks noGrp="1"/>
          </p:cNvSpPr>
          <p:nvPr>
            <p:ph idx="1"/>
          </p:nvPr>
        </p:nvSpPr>
        <p:spPr/>
        <p:txBody>
          <a:bodyPr>
            <a:normAutofit fontScale="85000" lnSpcReduction="20000"/>
          </a:bodyPr>
          <a:lstStyle/>
          <a:p>
            <a:pPr algn="just"/>
            <a:r>
              <a:rPr lang="es-ES" dirty="0"/>
              <a:t>De esta forma, una clase va a ser siempre la responsable de crear sus propias </a:t>
            </a:r>
            <a:r>
              <a:rPr lang="es-ES" b="1" dirty="0"/>
              <a:t>instancias</a:t>
            </a:r>
            <a:r>
              <a:rPr lang="es-ES" dirty="0"/>
              <a:t>, o dicho de otra forma, una clase puede ser vista como una </a:t>
            </a:r>
            <a:r>
              <a:rPr lang="es-ES" b="1" dirty="0"/>
              <a:t>fábrica</a:t>
            </a:r>
            <a:r>
              <a:rPr lang="es-ES" dirty="0"/>
              <a:t>.</a:t>
            </a:r>
          </a:p>
          <a:p>
            <a:pPr algn="just"/>
            <a:endParaRPr lang="es-ES" dirty="0"/>
          </a:p>
          <a:p>
            <a:pPr algn="just"/>
            <a:r>
              <a:rPr lang="es-ES" dirty="0"/>
              <a:t>Hasta acá podemos decir que las </a:t>
            </a:r>
            <a:r>
              <a:rPr lang="es-ES" b="1" dirty="0"/>
              <a:t>clases</a:t>
            </a:r>
            <a:r>
              <a:rPr lang="es-ES" dirty="0"/>
              <a:t> tienen tres </a:t>
            </a:r>
            <a:r>
              <a:rPr lang="es-ES" b="1" dirty="0"/>
              <a:t>funciones</a:t>
            </a:r>
            <a:r>
              <a:rPr lang="es-ES" dirty="0"/>
              <a:t> principales:</a:t>
            </a:r>
          </a:p>
          <a:p>
            <a:pPr lvl="1" algn="just"/>
            <a:r>
              <a:rPr lang="es-ES" dirty="0"/>
              <a:t>Agrupar el </a:t>
            </a:r>
            <a:r>
              <a:rPr lang="es-ES" b="1" dirty="0"/>
              <a:t>comportamiento</a:t>
            </a:r>
            <a:r>
              <a:rPr lang="es-ES" dirty="0"/>
              <a:t> común a sus instancias</a:t>
            </a:r>
          </a:p>
          <a:p>
            <a:pPr lvl="1" algn="just"/>
            <a:r>
              <a:rPr lang="es-ES" dirty="0"/>
              <a:t>Definir la </a:t>
            </a:r>
            <a:r>
              <a:rPr lang="es-ES" b="1" dirty="0"/>
              <a:t>forma</a:t>
            </a:r>
            <a:r>
              <a:rPr lang="es-ES" dirty="0"/>
              <a:t> de sus instancias</a:t>
            </a:r>
          </a:p>
          <a:p>
            <a:pPr lvl="1" algn="just"/>
            <a:r>
              <a:rPr lang="es-ES" dirty="0"/>
              <a:t>Crear objetos, es decir, las </a:t>
            </a:r>
            <a:r>
              <a:rPr lang="es-ES" b="1" dirty="0"/>
              <a:t>instancias</a:t>
            </a:r>
            <a:r>
              <a:rPr lang="es-ES" dirty="0"/>
              <a:t> de ella.</a:t>
            </a:r>
          </a:p>
          <a:p>
            <a:pPr lvl="1" algn="just"/>
            <a:endParaRPr lang="es-ES" dirty="0"/>
          </a:p>
          <a:p>
            <a:pPr algn="just"/>
            <a:r>
              <a:rPr lang="es-ES" dirty="0"/>
              <a:t>Entonces, todas las instancias de una clase se comportarán de la misma forma, mientras que cada una de ellas mantendrá su propio estado interno.</a:t>
            </a:r>
            <a:endParaRPr lang="es-AR" dirty="0"/>
          </a:p>
        </p:txBody>
      </p:sp>
      <p:sp>
        <p:nvSpPr>
          <p:cNvPr id="4" name="Título 3">
            <a:extLst>
              <a:ext uri="{FF2B5EF4-FFF2-40B4-BE49-F238E27FC236}">
                <a16:creationId xmlns:a16="http://schemas.microsoft.com/office/drawing/2014/main" id="{3933B101-071E-40CD-9662-8BF2E5FBE62B}"/>
              </a:ext>
            </a:extLst>
          </p:cNvPr>
          <p:cNvSpPr>
            <a:spLocks noGrp="1"/>
          </p:cNvSpPr>
          <p:nvPr>
            <p:ph type="title"/>
          </p:nvPr>
        </p:nvSpPr>
        <p:spPr/>
        <p:txBody>
          <a:bodyPr/>
          <a:lstStyle/>
          <a:p>
            <a:r>
              <a:rPr lang="es-AR" dirty="0"/>
              <a:t>Conceptos básicos: Clases</a:t>
            </a:r>
          </a:p>
        </p:txBody>
      </p:sp>
    </p:spTree>
    <p:extLst>
      <p:ext uri="{BB962C8B-B14F-4D97-AF65-F5344CB8AC3E}">
        <p14:creationId xmlns:p14="http://schemas.microsoft.com/office/powerpoint/2010/main" val="319664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FC51985-AE91-49E4-AEA2-7247E5C7D5D1}"/>
              </a:ext>
            </a:extLst>
          </p:cNvPr>
          <p:cNvSpPr>
            <a:spLocks noGrp="1"/>
          </p:cNvSpPr>
          <p:nvPr>
            <p:ph idx="1"/>
          </p:nvPr>
        </p:nvSpPr>
        <p:spPr>
          <a:xfrm>
            <a:off x="457200" y="260648"/>
            <a:ext cx="8229600" cy="5746643"/>
          </a:xfrm>
        </p:spPr>
        <p:txBody>
          <a:bodyPr/>
          <a:lstStyle/>
          <a:p>
            <a:r>
              <a:rPr lang="es-ES" dirty="0"/>
              <a:t>La forma en la que vamos a especificar cada clase es la siguiente:</a:t>
            </a:r>
            <a:endParaRPr lang="es-AR" dirty="0"/>
          </a:p>
        </p:txBody>
      </p:sp>
      <p:grpSp>
        <p:nvGrpSpPr>
          <p:cNvPr id="5" name="Grupo 4">
            <a:extLst>
              <a:ext uri="{FF2B5EF4-FFF2-40B4-BE49-F238E27FC236}">
                <a16:creationId xmlns:a16="http://schemas.microsoft.com/office/drawing/2014/main" id="{E7705D9B-B2E5-4CD3-A584-BF387CE0C7C3}"/>
              </a:ext>
            </a:extLst>
          </p:cNvPr>
          <p:cNvGrpSpPr/>
          <p:nvPr/>
        </p:nvGrpSpPr>
        <p:grpSpPr>
          <a:xfrm>
            <a:off x="107504" y="1772816"/>
            <a:ext cx="8892480" cy="4861704"/>
            <a:chOff x="251520" y="1844824"/>
            <a:chExt cx="8892480" cy="4861704"/>
          </a:xfrm>
        </p:grpSpPr>
        <p:sp>
          <p:nvSpPr>
            <p:cNvPr id="6" name="4 Rectángulo">
              <a:extLst>
                <a:ext uri="{FF2B5EF4-FFF2-40B4-BE49-F238E27FC236}">
                  <a16:creationId xmlns:a16="http://schemas.microsoft.com/office/drawing/2014/main" id="{C281801B-DBB6-4BA7-92F4-0F1D3782F95F}"/>
                </a:ext>
              </a:extLst>
            </p:cNvPr>
            <p:cNvSpPr/>
            <p:nvPr/>
          </p:nvSpPr>
          <p:spPr>
            <a:xfrm>
              <a:off x="2987824" y="2348880"/>
              <a:ext cx="3600400" cy="23762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5 Rectángulo">
              <a:extLst>
                <a:ext uri="{FF2B5EF4-FFF2-40B4-BE49-F238E27FC236}">
                  <a16:creationId xmlns:a16="http://schemas.microsoft.com/office/drawing/2014/main" id="{AAA09303-F322-46DF-94A9-67837015BBED}"/>
                </a:ext>
              </a:extLst>
            </p:cNvPr>
            <p:cNvSpPr/>
            <p:nvPr/>
          </p:nvSpPr>
          <p:spPr>
            <a:xfrm>
              <a:off x="2987824" y="3717032"/>
              <a:ext cx="3600400" cy="100811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6 Rectángulo">
              <a:extLst>
                <a:ext uri="{FF2B5EF4-FFF2-40B4-BE49-F238E27FC236}">
                  <a16:creationId xmlns:a16="http://schemas.microsoft.com/office/drawing/2014/main" id="{DABFC934-4EE2-4C8E-8DE4-DA8E4AD33614}"/>
                </a:ext>
              </a:extLst>
            </p:cNvPr>
            <p:cNvSpPr/>
            <p:nvPr/>
          </p:nvSpPr>
          <p:spPr>
            <a:xfrm>
              <a:off x="2987824" y="2780928"/>
              <a:ext cx="3600400" cy="9361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9" name="7 CuadroTexto">
              <a:extLst>
                <a:ext uri="{FF2B5EF4-FFF2-40B4-BE49-F238E27FC236}">
                  <a16:creationId xmlns:a16="http://schemas.microsoft.com/office/drawing/2014/main" id="{9EE7F432-F7E1-4200-9600-6BCE9FA17D29}"/>
                </a:ext>
              </a:extLst>
            </p:cNvPr>
            <p:cNvSpPr txBox="1"/>
            <p:nvPr/>
          </p:nvSpPr>
          <p:spPr>
            <a:xfrm>
              <a:off x="3851920" y="2411596"/>
              <a:ext cx="1680268" cy="369332"/>
            </a:xfrm>
            <a:prstGeom prst="rect">
              <a:avLst/>
            </a:prstGeom>
            <a:noFill/>
          </p:spPr>
          <p:txBody>
            <a:bodyPr wrap="none" rtlCol="0">
              <a:spAutoFit/>
            </a:bodyPr>
            <a:lstStyle/>
            <a:p>
              <a:r>
                <a:rPr lang="es-ES" dirty="0" err="1"/>
                <a:t>NombreClase</a:t>
              </a:r>
              <a:endParaRPr lang="es-ES" dirty="0"/>
            </a:p>
          </p:txBody>
        </p:sp>
        <p:sp>
          <p:nvSpPr>
            <p:cNvPr id="10" name="8 CuadroTexto">
              <a:extLst>
                <a:ext uri="{FF2B5EF4-FFF2-40B4-BE49-F238E27FC236}">
                  <a16:creationId xmlns:a16="http://schemas.microsoft.com/office/drawing/2014/main" id="{2CBC3C62-7BFA-4D3D-B491-305DC1CB80DD}"/>
                </a:ext>
              </a:extLst>
            </p:cNvPr>
            <p:cNvSpPr txBox="1"/>
            <p:nvPr/>
          </p:nvSpPr>
          <p:spPr>
            <a:xfrm>
              <a:off x="2987824" y="2924944"/>
              <a:ext cx="1473480" cy="369332"/>
            </a:xfrm>
            <a:prstGeom prst="rect">
              <a:avLst/>
            </a:prstGeom>
            <a:noFill/>
          </p:spPr>
          <p:txBody>
            <a:bodyPr wrap="none" rtlCol="0">
              <a:spAutoFit/>
            </a:bodyPr>
            <a:lstStyle/>
            <a:p>
              <a:r>
                <a:rPr lang="es-ES" dirty="0"/>
                <a:t>propiedad1</a:t>
              </a:r>
            </a:p>
          </p:txBody>
        </p:sp>
        <p:sp>
          <p:nvSpPr>
            <p:cNvPr id="11" name="9 CuadroTexto">
              <a:extLst>
                <a:ext uri="{FF2B5EF4-FFF2-40B4-BE49-F238E27FC236}">
                  <a16:creationId xmlns:a16="http://schemas.microsoft.com/office/drawing/2014/main" id="{7701C84A-1153-4170-861F-1C8BE8FF6434}"/>
                </a:ext>
              </a:extLst>
            </p:cNvPr>
            <p:cNvSpPr txBox="1"/>
            <p:nvPr/>
          </p:nvSpPr>
          <p:spPr>
            <a:xfrm>
              <a:off x="2987824" y="3275692"/>
              <a:ext cx="1473480" cy="369332"/>
            </a:xfrm>
            <a:prstGeom prst="rect">
              <a:avLst/>
            </a:prstGeom>
            <a:noFill/>
          </p:spPr>
          <p:txBody>
            <a:bodyPr wrap="none" rtlCol="0">
              <a:spAutoFit/>
            </a:bodyPr>
            <a:lstStyle/>
            <a:p>
              <a:r>
                <a:rPr lang="es-ES" dirty="0"/>
                <a:t>propiedad2</a:t>
              </a:r>
            </a:p>
          </p:txBody>
        </p:sp>
        <p:sp>
          <p:nvSpPr>
            <p:cNvPr id="12" name="10 CuadroTexto">
              <a:extLst>
                <a:ext uri="{FF2B5EF4-FFF2-40B4-BE49-F238E27FC236}">
                  <a16:creationId xmlns:a16="http://schemas.microsoft.com/office/drawing/2014/main" id="{BC961546-0C47-4A85-BB17-E7308D91BDB2}"/>
                </a:ext>
              </a:extLst>
            </p:cNvPr>
            <p:cNvSpPr txBox="1"/>
            <p:nvPr/>
          </p:nvSpPr>
          <p:spPr>
            <a:xfrm>
              <a:off x="2987824" y="3851756"/>
              <a:ext cx="3623108" cy="369332"/>
            </a:xfrm>
            <a:prstGeom prst="rect">
              <a:avLst/>
            </a:prstGeom>
            <a:noFill/>
          </p:spPr>
          <p:txBody>
            <a:bodyPr wrap="none" rtlCol="0">
              <a:spAutoFit/>
            </a:bodyPr>
            <a:lstStyle/>
            <a:p>
              <a:r>
                <a:rPr lang="es-ES" dirty="0"/>
                <a:t>comportamiento1(</a:t>
              </a:r>
              <a:r>
                <a:rPr lang="es-ES" dirty="0" err="1"/>
                <a:t>parametero</a:t>
              </a:r>
              <a:r>
                <a:rPr lang="es-ES" dirty="0"/>
                <a:t>)</a:t>
              </a:r>
            </a:p>
          </p:txBody>
        </p:sp>
        <p:sp>
          <p:nvSpPr>
            <p:cNvPr id="13" name="11 CuadroTexto">
              <a:extLst>
                <a:ext uri="{FF2B5EF4-FFF2-40B4-BE49-F238E27FC236}">
                  <a16:creationId xmlns:a16="http://schemas.microsoft.com/office/drawing/2014/main" id="{CCDC876F-C9B3-4839-A879-FBFA1F1D8C54}"/>
                </a:ext>
              </a:extLst>
            </p:cNvPr>
            <p:cNvSpPr txBox="1"/>
            <p:nvPr/>
          </p:nvSpPr>
          <p:spPr>
            <a:xfrm>
              <a:off x="2987824" y="4221088"/>
              <a:ext cx="2182008" cy="369332"/>
            </a:xfrm>
            <a:prstGeom prst="rect">
              <a:avLst/>
            </a:prstGeom>
            <a:noFill/>
          </p:spPr>
          <p:txBody>
            <a:bodyPr wrap="none" rtlCol="0">
              <a:spAutoFit/>
            </a:bodyPr>
            <a:lstStyle/>
            <a:p>
              <a:r>
                <a:rPr lang="es-ES" dirty="0"/>
                <a:t>comportamiento2</a:t>
              </a:r>
            </a:p>
          </p:txBody>
        </p:sp>
        <p:cxnSp>
          <p:nvCxnSpPr>
            <p:cNvPr id="14" name="13 Conector recto de flecha">
              <a:extLst>
                <a:ext uri="{FF2B5EF4-FFF2-40B4-BE49-F238E27FC236}">
                  <a16:creationId xmlns:a16="http://schemas.microsoft.com/office/drawing/2014/main" id="{63B739E2-D119-4130-930D-5F713CD6924C}"/>
                </a:ext>
              </a:extLst>
            </p:cNvPr>
            <p:cNvCxnSpPr/>
            <p:nvPr/>
          </p:nvCxnSpPr>
          <p:spPr>
            <a:xfrm flipH="1" flipV="1">
              <a:off x="2411760" y="2276872"/>
              <a:ext cx="72008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14 CuadroTexto">
              <a:extLst>
                <a:ext uri="{FF2B5EF4-FFF2-40B4-BE49-F238E27FC236}">
                  <a16:creationId xmlns:a16="http://schemas.microsoft.com/office/drawing/2014/main" id="{64015D3E-32CF-4BD8-AB55-B0211EDC7732}"/>
                </a:ext>
              </a:extLst>
            </p:cNvPr>
            <p:cNvSpPr txBox="1"/>
            <p:nvPr/>
          </p:nvSpPr>
          <p:spPr>
            <a:xfrm>
              <a:off x="251520" y="1844824"/>
              <a:ext cx="2160240" cy="1200329"/>
            </a:xfrm>
            <a:prstGeom prst="rect">
              <a:avLst/>
            </a:prstGeom>
            <a:noFill/>
          </p:spPr>
          <p:txBody>
            <a:bodyPr wrap="square" rtlCol="0">
              <a:spAutoFit/>
            </a:bodyPr>
            <a:lstStyle/>
            <a:p>
              <a:pPr algn="ctr"/>
              <a:r>
                <a:rPr lang="es-ES" b="1" dirty="0"/>
                <a:t>Nombre de la clase </a:t>
              </a:r>
              <a:r>
                <a:rPr lang="es-ES" dirty="0"/>
                <a:t>en mayúsculas y sin espacios</a:t>
              </a:r>
            </a:p>
          </p:txBody>
        </p:sp>
        <p:cxnSp>
          <p:nvCxnSpPr>
            <p:cNvPr id="16" name="15 Conector recto de flecha">
              <a:extLst>
                <a:ext uri="{FF2B5EF4-FFF2-40B4-BE49-F238E27FC236}">
                  <a16:creationId xmlns:a16="http://schemas.microsoft.com/office/drawing/2014/main" id="{F28D7F53-6807-44ED-A33E-DAC900D264E3}"/>
                </a:ext>
              </a:extLst>
            </p:cNvPr>
            <p:cNvCxnSpPr/>
            <p:nvPr/>
          </p:nvCxnSpPr>
          <p:spPr>
            <a:xfrm>
              <a:off x="5868144" y="3284984"/>
              <a:ext cx="1008112"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19 CuadroTexto">
              <a:extLst>
                <a:ext uri="{FF2B5EF4-FFF2-40B4-BE49-F238E27FC236}">
                  <a16:creationId xmlns:a16="http://schemas.microsoft.com/office/drawing/2014/main" id="{FE7BF673-6E66-42EF-BA97-E76FCEB9AD4B}"/>
                </a:ext>
              </a:extLst>
            </p:cNvPr>
            <p:cNvSpPr txBox="1"/>
            <p:nvPr/>
          </p:nvSpPr>
          <p:spPr>
            <a:xfrm>
              <a:off x="6983760" y="2852936"/>
              <a:ext cx="2160240" cy="1200329"/>
            </a:xfrm>
            <a:prstGeom prst="rect">
              <a:avLst/>
            </a:prstGeom>
            <a:noFill/>
          </p:spPr>
          <p:txBody>
            <a:bodyPr wrap="square" rtlCol="0">
              <a:spAutoFit/>
            </a:bodyPr>
            <a:lstStyle/>
            <a:p>
              <a:pPr algn="ctr"/>
              <a:r>
                <a:rPr lang="es-ES" b="1" dirty="0"/>
                <a:t>Variables de instancia </a:t>
              </a:r>
              <a:r>
                <a:rPr lang="es-ES" dirty="0"/>
                <a:t> en minúsculas y sin espacios</a:t>
              </a:r>
            </a:p>
          </p:txBody>
        </p:sp>
        <p:cxnSp>
          <p:nvCxnSpPr>
            <p:cNvPr id="18" name="20 Conector recto de flecha">
              <a:extLst>
                <a:ext uri="{FF2B5EF4-FFF2-40B4-BE49-F238E27FC236}">
                  <a16:creationId xmlns:a16="http://schemas.microsoft.com/office/drawing/2014/main" id="{F899C0A6-FE55-4B47-BE3D-3A966AB7BFD6}"/>
                </a:ext>
              </a:extLst>
            </p:cNvPr>
            <p:cNvCxnSpPr/>
            <p:nvPr/>
          </p:nvCxnSpPr>
          <p:spPr>
            <a:xfrm>
              <a:off x="4860032" y="4581128"/>
              <a:ext cx="0"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22 CuadroTexto">
              <a:extLst>
                <a:ext uri="{FF2B5EF4-FFF2-40B4-BE49-F238E27FC236}">
                  <a16:creationId xmlns:a16="http://schemas.microsoft.com/office/drawing/2014/main" id="{E803D1AD-2CFD-43A2-B44A-77668ED6A61D}"/>
                </a:ext>
              </a:extLst>
            </p:cNvPr>
            <p:cNvSpPr txBox="1"/>
            <p:nvPr/>
          </p:nvSpPr>
          <p:spPr>
            <a:xfrm>
              <a:off x="2987824" y="5229200"/>
              <a:ext cx="3528392" cy="1477328"/>
            </a:xfrm>
            <a:prstGeom prst="rect">
              <a:avLst/>
            </a:prstGeom>
            <a:noFill/>
          </p:spPr>
          <p:txBody>
            <a:bodyPr wrap="square" rtlCol="0">
              <a:spAutoFit/>
            </a:bodyPr>
            <a:lstStyle/>
            <a:p>
              <a:pPr algn="ctr"/>
              <a:r>
                <a:rPr lang="es-ES" b="1" dirty="0"/>
                <a:t>Protocolo </a:t>
              </a:r>
              <a:r>
                <a:rPr lang="es-ES" dirty="0"/>
                <a:t> especificando por cada método el nombre en minúsculas y sin espacios,  sumado a los parámetros en caso de requerirlo</a:t>
              </a:r>
            </a:p>
          </p:txBody>
        </p:sp>
      </p:grpSp>
    </p:spTree>
    <p:extLst>
      <p:ext uri="{BB962C8B-B14F-4D97-AF65-F5344CB8AC3E}">
        <p14:creationId xmlns:p14="http://schemas.microsoft.com/office/powerpoint/2010/main" val="2464456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9A3DF1C-560A-45F8-8D82-6DCDB7061E16}"/>
              </a:ext>
            </a:extLst>
          </p:cNvPr>
          <p:cNvSpPr>
            <a:spLocks noGrp="1"/>
          </p:cNvSpPr>
          <p:nvPr>
            <p:ph type="title"/>
          </p:nvPr>
        </p:nvSpPr>
        <p:spPr/>
        <p:txBody>
          <a:bodyPr/>
          <a:lstStyle/>
          <a:p>
            <a:r>
              <a:rPr lang="es-AR" dirty="0"/>
              <a:t>Ejemplo:</a:t>
            </a:r>
          </a:p>
        </p:txBody>
      </p:sp>
      <p:grpSp>
        <p:nvGrpSpPr>
          <p:cNvPr id="5" name="Grupo 4">
            <a:extLst>
              <a:ext uri="{FF2B5EF4-FFF2-40B4-BE49-F238E27FC236}">
                <a16:creationId xmlns:a16="http://schemas.microsoft.com/office/drawing/2014/main" id="{38DB7C11-38E0-4CE9-99F7-2205D3FB752A}"/>
              </a:ext>
            </a:extLst>
          </p:cNvPr>
          <p:cNvGrpSpPr/>
          <p:nvPr/>
        </p:nvGrpSpPr>
        <p:grpSpPr>
          <a:xfrm>
            <a:off x="683568" y="1196752"/>
            <a:ext cx="7920880" cy="5328592"/>
            <a:chOff x="683568" y="1196752"/>
            <a:chExt cx="7920880" cy="5328592"/>
          </a:xfrm>
        </p:grpSpPr>
        <p:sp>
          <p:nvSpPr>
            <p:cNvPr id="6" name="5 Rectángulo">
              <a:extLst>
                <a:ext uri="{FF2B5EF4-FFF2-40B4-BE49-F238E27FC236}">
                  <a16:creationId xmlns:a16="http://schemas.microsoft.com/office/drawing/2014/main" id="{B6969DEC-E9F2-4EFC-BA6E-994FB02EA1BB}"/>
                </a:ext>
              </a:extLst>
            </p:cNvPr>
            <p:cNvSpPr/>
            <p:nvPr/>
          </p:nvSpPr>
          <p:spPr>
            <a:xfrm>
              <a:off x="683568" y="1196752"/>
              <a:ext cx="3528392" cy="18002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6 Rectángulo">
              <a:extLst>
                <a:ext uri="{FF2B5EF4-FFF2-40B4-BE49-F238E27FC236}">
                  <a16:creationId xmlns:a16="http://schemas.microsoft.com/office/drawing/2014/main" id="{344EA21E-0A81-4141-8EE0-05FC839EE935}"/>
                </a:ext>
              </a:extLst>
            </p:cNvPr>
            <p:cNvSpPr/>
            <p:nvPr/>
          </p:nvSpPr>
          <p:spPr>
            <a:xfrm>
              <a:off x="683568" y="2204864"/>
              <a:ext cx="3528392" cy="79208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7 Rectángulo">
              <a:extLst>
                <a:ext uri="{FF2B5EF4-FFF2-40B4-BE49-F238E27FC236}">
                  <a16:creationId xmlns:a16="http://schemas.microsoft.com/office/drawing/2014/main" id="{3EC30B6B-D45B-4243-A565-7C30575C8790}"/>
                </a:ext>
              </a:extLst>
            </p:cNvPr>
            <p:cNvSpPr/>
            <p:nvPr/>
          </p:nvSpPr>
          <p:spPr>
            <a:xfrm>
              <a:off x="683568" y="1628800"/>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9" name="8 CuadroTexto">
              <a:extLst>
                <a:ext uri="{FF2B5EF4-FFF2-40B4-BE49-F238E27FC236}">
                  <a16:creationId xmlns:a16="http://schemas.microsoft.com/office/drawing/2014/main" id="{A1DBDA3B-E80C-4F1C-8FB1-9A96EC326B01}"/>
                </a:ext>
              </a:extLst>
            </p:cNvPr>
            <p:cNvSpPr txBox="1"/>
            <p:nvPr/>
          </p:nvSpPr>
          <p:spPr>
            <a:xfrm>
              <a:off x="1547664" y="1259468"/>
              <a:ext cx="1572866" cy="338554"/>
            </a:xfrm>
            <a:prstGeom prst="rect">
              <a:avLst/>
            </a:prstGeom>
            <a:noFill/>
          </p:spPr>
          <p:txBody>
            <a:bodyPr wrap="none" rtlCol="0">
              <a:spAutoFit/>
            </a:bodyPr>
            <a:lstStyle/>
            <a:p>
              <a:r>
                <a:rPr lang="es-ES" sz="1600" dirty="0" err="1"/>
                <a:t>CajaDeAhorro</a:t>
              </a:r>
              <a:endParaRPr lang="es-ES" sz="1600" dirty="0"/>
            </a:p>
          </p:txBody>
        </p:sp>
        <p:sp>
          <p:nvSpPr>
            <p:cNvPr id="10" name="9 CuadroTexto">
              <a:extLst>
                <a:ext uri="{FF2B5EF4-FFF2-40B4-BE49-F238E27FC236}">
                  <a16:creationId xmlns:a16="http://schemas.microsoft.com/office/drawing/2014/main" id="{AA80DDDB-3E10-4665-BDB9-DCC87185CD7D}"/>
                </a:ext>
              </a:extLst>
            </p:cNvPr>
            <p:cNvSpPr txBox="1"/>
            <p:nvPr/>
          </p:nvSpPr>
          <p:spPr>
            <a:xfrm>
              <a:off x="1115616" y="1650286"/>
              <a:ext cx="718466" cy="338554"/>
            </a:xfrm>
            <a:prstGeom prst="rect">
              <a:avLst/>
            </a:prstGeom>
            <a:noFill/>
          </p:spPr>
          <p:txBody>
            <a:bodyPr wrap="none" rtlCol="0">
              <a:spAutoFit/>
            </a:bodyPr>
            <a:lstStyle/>
            <a:p>
              <a:r>
                <a:rPr lang="es-ES" sz="1600" dirty="0"/>
                <a:t>saldo</a:t>
              </a:r>
            </a:p>
          </p:txBody>
        </p:sp>
        <p:sp>
          <p:nvSpPr>
            <p:cNvPr id="11" name="10 CuadroTexto">
              <a:extLst>
                <a:ext uri="{FF2B5EF4-FFF2-40B4-BE49-F238E27FC236}">
                  <a16:creationId xmlns:a16="http://schemas.microsoft.com/office/drawing/2014/main" id="{5146DBFF-7CF6-495A-9C29-AA48E1399EAC}"/>
                </a:ext>
              </a:extLst>
            </p:cNvPr>
            <p:cNvSpPr txBox="1"/>
            <p:nvPr/>
          </p:nvSpPr>
          <p:spPr>
            <a:xfrm>
              <a:off x="1115616" y="1844824"/>
              <a:ext cx="780983" cy="338554"/>
            </a:xfrm>
            <a:prstGeom prst="rect">
              <a:avLst/>
            </a:prstGeom>
            <a:noFill/>
          </p:spPr>
          <p:txBody>
            <a:bodyPr wrap="none" rtlCol="0">
              <a:spAutoFit/>
            </a:bodyPr>
            <a:lstStyle/>
            <a:p>
              <a:r>
                <a:rPr lang="es-ES" sz="1600" dirty="0"/>
                <a:t>titular</a:t>
              </a:r>
            </a:p>
          </p:txBody>
        </p:sp>
        <p:sp>
          <p:nvSpPr>
            <p:cNvPr id="12" name="11 CuadroTexto">
              <a:extLst>
                <a:ext uri="{FF2B5EF4-FFF2-40B4-BE49-F238E27FC236}">
                  <a16:creationId xmlns:a16="http://schemas.microsoft.com/office/drawing/2014/main" id="{0AF77C14-56A2-4BB4-85C2-2850D52583D0}"/>
                </a:ext>
              </a:extLst>
            </p:cNvPr>
            <p:cNvSpPr txBox="1"/>
            <p:nvPr/>
          </p:nvSpPr>
          <p:spPr>
            <a:xfrm>
              <a:off x="1115616" y="2204864"/>
              <a:ext cx="1906291" cy="338554"/>
            </a:xfrm>
            <a:prstGeom prst="rect">
              <a:avLst/>
            </a:prstGeom>
            <a:noFill/>
          </p:spPr>
          <p:txBody>
            <a:bodyPr wrap="none" rtlCol="0">
              <a:spAutoFit/>
            </a:bodyPr>
            <a:lstStyle/>
            <a:p>
              <a:r>
                <a:rPr lang="es-ES" sz="1600" dirty="0"/>
                <a:t>depositar(monto)</a:t>
              </a:r>
            </a:p>
          </p:txBody>
        </p:sp>
        <p:sp>
          <p:nvSpPr>
            <p:cNvPr id="13" name="12 CuadroTexto">
              <a:extLst>
                <a:ext uri="{FF2B5EF4-FFF2-40B4-BE49-F238E27FC236}">
                  <a16:creationId xmlns:a16="http://schemas.microsoft.com/office/drawing/2014/main" id="{DE00C913-114F-4A19-8A58-98D99FAEEC65}"/>
                </a:ext>
              </a:extLst>
            </p:cNvPr>
            <p:cNvSpPr txBox="1"/>
            <p:nvPr/>
          </p:nvSpPr>
          <p:spPr>
            <a:xfrm>
              <a:off x="1115616" y="2420888"/>
              <a:ext cx="1680268" cy="338554"/>
            </a:xfrm>
            <a:prstGeom prst="rect">
              <a:avLst/>
            </a:prstGeom>
            <a:noFill/>
          </p:spPr>
          <p:txBody>
            <a:bodyPr wrap="none" rtlCol="0">
              <a:spAutoFit/>
            </a:bodyPr>
            <a:lstStyle/>
            <a:p>
              <a:r>
                <a:rPr lang="es-ES" sz="1600" dirty="0"/>
                <a:t>extraer(monto)</a:t>
              </a:r>
            </a:p>
          </p:txBody>
        </p:sp>
        <p:sp>
          <p:nvSpPr>
            <p:cNvPr id="14" name="13 Rectángulo">
              <a:extLst>
                <a:ext uri="{FF2B5EF4-FFF2-40B4-BE49-F238E27FC236}">
                  <a16:creationId xmlns:a16="http://schemas.microsoft.com/office/drawing/2014/main" id="{91BDD557-E29B-4561-9C7E-406DC93DBC36}"/>
                </a:ext>
              </a:extLst>
            </p:cNvPr>
            <p:cNvSpPr/>
            <p:nvPr/>
          </p:nvSpPr>
          <p:spPr>
            <a:xfrm>
              <a:off x="5076056" y="1196752"/>
              <a:ext cx="3528392" cy="158417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5" name="14 Rectángulo">
              <a:extLst>
                <a:ext uri="{FF2B5EF4-FFF2-40B4-BE49-F238E27FC236}">
                  <a16:creationId xmlns:a16="http://schemas.microsoft.com/office/drawing/2014/main" id="{54627483-3AEE-4663-9748-11967BE0F135}"/>
                </a:ext>
              </a:extLst>
            </p:cNvPr>
            <p:cNvSpPr/>
            <p:nvPr/>
          </p:nvSpPr>
          <p:spPr>
            <a:xfrm>
              <a:off x="5076056" y="2204864"/>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15 Rectángulo">
              <a:extLst>
                <a:ext uri="{FF2B5EF4-FFF2-40B4-BE49-F238E27FC236}">
                  <a16:creationId xmlns:a16="http://schemas.microsoft.com/office/drawing/2014/main" id="{06F8DA79-EA46-4894-9ACC-7E7ABDDCF18B}"/>
                </a:ext>
              </a:extLst>
            </p:cNvPr>
            <p:cNvSpPr/>
            <p:nvPr/>
          </p:nvSpPr>
          <p:spPr>
            <a:xfrm>
              <a:off x="5076056" y="1628800"/>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7" name="16 CuadroTexto">
              <a:extLst>
                <a:ext uri="{FF2B5EF4-FFF2-40B4-BE49-F238E27FC236}">
                  <a16:creationId xmlns:a16="http://schemas.microsoft.com/office/drawing/2014/main" id="{9CD3A648-33E4-4D41-A486-4B32B25C7035}"/>
                </a:ext>
              </a:extLst>
            </p:cNvPr>
            <p:cNvSpPr txBox="1"/>
            <p:nvPr/>
          </p:nvSpPr>
          <p:spPr>
            <a:xfrm>
              <a:off x="6277076" y="1259468"/>
              <a:ext cx="966931" cy="338554"/>
            </a:xfrm>
            <a:prstGeom prst="rect">
              <a:avLst/>
            </a:prstGeom>
            <a:noFill/>
          </p:spPr>
          <p:txBody>
            <a:bodyPr wrap="none" rtlCol="0">
              <a:spAutoFit/>
            </a:bodyPr>
            <a:lstStyle/>
            <a:p>
              <a:pPr algn="ctr"/>
              <a:r>
                <a:rPr lang="es-ES" sz="1600" dirty="0"/>
                <a:t>Persona</a:t>
              </a:r>
            </a:p>
          </p:txBody>
        </p:sp>
        <p:sp>
          <p:nvSpPr>
            <p:cNvPr id="18" name="17 CuadroTexto">
              <a:extLst>
                <a:ext uri="{FF2B5EF4-FFF2-40B4-BE49-F238E27FC236}">
                  <a16:creationId xmlns:a16="http://schemas.microsoft.com/office/drawing/2014/main" id="{3F761412-7783-42CA-BE60-49482F309179}"/>
                </a:ext>
              </a:extLst>
            </p:cNvPr>
            <p:cNvSpPr txBox="1"/>
            <p:nvPr/>
          </p:nvSpPr>
          <p:spPr>
            <a:xfrm>
              <a:off x="5508104" y="1628800"/>
              <a:ext cx="957313" cy="338554"/>
            </a:xfrm>
            <a:prstGeom prst="rect">
              <a:avLst/>
            </a:prstGeom>
            <a:noFill/>
          </p:spPr>
          <p:txBody>
            <a:bodyPr wrap="none" rtlCol="0">
              <a:spAutoFit/>
            </a:bodyPr>
            <a:lstStyle/>
            <a:p>
              <a:r>
                <a:rPr lang="es-ES" sz="1600" dirty="0"/>
                <a:t>nombre</a:t>
              </a:r>
            </a:p>
          </p:txBody>
        </p:sp>
        <p:sp>
          <p:nvSpPr>
            <p:cNvPr id="19" name="18 CuadroTexto">
              <a:extLst>
                <a:ext uri="{FF2B5EF4-FFF2-40B4-BE49-F238E27FC236}">
                  <a16:creationId xmlns:a16="http://schemas.microsoft.com/office/drawing/2014/main" id="{6C78DD2A-DE00-4E04-8810-78B906320DE1}"/>
                </a:ext>
              </a:extLst>
            </p:cNvPr>
            <p:cNvSpPr txBox="1"/>
            <p:nvPr/>
          </p:nvSpPr>
          <p:spPr>
            <a:xfrm>
              <a:off x="5508104" y="1844824"/>
              <a:ext cx="1523174" cy="338554"/>
            </a:xfrm>
            <a:prstGeom prst="rect">
              <a:avLst/>
            </a:prstGeom>
            <a:noFill/>
          </p:spPr>
          <p:txBody>
            <a:bodyPr wrap="none" rtlCol="0">
              <a:spAutoFit/>
            </a:bodyPr>
            <a:lstStyle/>
            <a:p>
              <a:r>
                <a:rPr lang="es-ES" sz="1600" dirty="0" err="1"/>
                <a:t>identificacion</a:t>
              </a:r>
              <a:endParaRPr lang="es-ES" sz="1600" dirty="0"/>
            </a:p>
          </p:txBody>
        </p:sp>
        <p:sp>
          <p:nvSpPr>
            <p:cNvPr id="20" name="19 CuadroTexto">
              <a:extLst>
                <a:ext uri="{FF2B5EF4-FFF2-40B4-BE49-F238E27FC236}">
                  <a16:creationId xmlns:a16="http://schemas.microsoft.com/office/drawing/2014/main" id="{27339C71-0CB8-4C82-9ACC-8B5A0A71FCA2}"/>
                </a:ext>
              </a:extLst>
            </p:cNvPr>
            <p:cNvSpPr txBox="1"/>
            <p:nvPr/>
          </p:nvSpPr>
          <p:spPr>
            <a:xfrm>
              <a:off x="5508104" y="2204864"/>
              <a:ext cx="1888659" cy="338554"/>
            </a:xfrm>
            <a:prstGeom prst="rect">
              <a:avLst/>
            </a:prstGeom>
            <a:noFill/>
          </p:spPr>
          <p:txBody>
            <a:bodyPr wrap="none" rtlCol="0">
              <a:spAutoFit/>
            </a:bodyPr>
            <a:lstStyle/>
            <a:p>
              <a:r>
                <a:rPr lang="es-ES" sz="1600" dirty="0" err="1"/>
                <a:t>obtenerNombre</a:t>
              </a:r>
              <a:r>
                <a:rPr lang="es-ES" sz="1600" dirty="0"/>
                <a:t>()</a:t>
              </a:r>
            </a:p>
          </p:txBody>
        </p:sp>
        <p:sp>
          <p:nvSpPr>
            <p:cNvPr id="21" name="20 CuadroTexto">
              <a:extLst>
                <a:ext uri="{FF2B5EF4-FFF2-40B4-BE49-F238E27FC236}">
                  <a16:creationId xmlns:a16="http://schemas.microsoft.com/office/drawing/2014/main" id="{60A02E8C-581A-4224-826E-8339B90BFD1C}"/>
                </a:ext>
              </a:extLst>
            </p:cNvPr>
            <p:cNvSpPr txBox="1"/>
            <p:nvPr/>
          </p:nvSpPr>
          <p:spPr>
            <a:xfrm>
              <a:off x="5508104" y="2442374"/>
              <a:ext cx="2428870" cy="338554"/>
            </a:xfrm>
            <a:prstGeom prst="rect">
              <a:avLst/>
            </a:prstGeom>
            <a:noFill/>
          </p:spPr>
          <p:txBody>
            <a:bodyPr wrap="none" rtlCol="0">
              <a:spAutoFit/>
            </a:bodyPr>
            <a:lstStyle/>
            <a:p>
              <a:r>
                <a:rPr lang="es-ES" sz="1600" dirty="0" err="1"/>
                <a:t>obtenerIdentificacion</a:t>
              </a:r>
              <a:r>
                <a:rPr lang="es-ES" sz="1600" dirty="0"/>
                <a:t>()</a:t>
              </a:r>
            </a:p>
          </p:txBody>
        </p:sp>
        <p:sp>
          <p:nvSpPr>
            <p:cNvPr id="22" name="21 CuadroTexto">
              <a:extLst>
                <a:ext uri="{FF2B5EF4-FFF2-40B4-BE49-F238E27FC236}">
                  <a16:creationId xmlns:a16="http://schemas.microsoft.com/office/drawing/2014/main" id="{3DA708D4-0F90-4BC6-B5D1-E07C9DD5EA81}"/>
                </a:ext>
              </a:extLst>
            </p:cNvPr>
            <p:cNvSpPr txBox="1"/>
            <p:nvPr/>
          </p:nvSpPr>
          <p:spPr>
            <a:xfrm>
              <a:off x="1115616" y="2636912"/>
              <a:ext cx="1739579" cy="338554"/>
            </a:xfrm>
            <a:prstGeom prst="rect">
              <a:avLst/>
            </a:prstGeom>
            <a:noFill/>
          </p:spPr>
          <p:txBody>
            <a:bodyPr wrap="none" rtlCol="0">
              <a:spAutoFit/>
            </a:bodyPr>
            <a:lstStyle/>
            <a:p>
              <a:r>
                <a:rPr lang="es-ES" sz="1600" dirty="0" err="1"/>
                <a:t>obtenerTitular</a:t>
              </a:r>
              <a:r>
                <a:rPr lang="es-ES" sz="1600" dirty="0"/>
                <a:t>()</a:t>
              </a:r>
            </a:p>
          </p:txBody>
        </p:sp>
        <p:sp>
          <p:nvSpPr>
            <p:cNvPr id="23" name="22 Rectángulo redondeado">
              <a:extLst>
                <a:ext uri="{FF2B5EF4-FFF2-40B4-BE49-F238E27FC236}">
                  <a16:creationId xmlns:a16="http://schemas.microsoft.com/office/drawing/2014/main" id="{5E3C2E0F-03A0-4FBC-876E-BA9463A84794}"/>
                </a:ext>
              </a:extLst>
            </p:cNvPr>
            <p:cNvSpPr/>
            <p:nvPr/>
          </p:nvSpPr>
          <p:spPr>
            <a:xfrm>
              <a:off x="971600" y="3284984"/>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4" name="24 Elipse">
              <a:extLst>
                <a:ext uri="{FF2B5EF4-FFF2-40B4-BE49-F238E27FC236}">
                  <a16:creationId xmlns:a16="http://schemas.microsoft.com/office/drawing/2014/main" id="{3E1F1331-09B6-4B00-895A-24654E041F29}"/>
                </a:ext>
              </a:extLst>
            </p:cNvPr>
            <p:cNvSpPr/>
            <p:nvPr/>
          </p:nvSpPr>
          <p:spPr>
            <a:xfrm>
              <a:off x="1115616" y="386104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5" name="25 Elipse">
              <a:extLst>
                <a:ext uri="{FF2B5EF4-FFF2-40B4-BE49-F238E27FC236}">
                  <a16:creationId xmlns:a16="http://schemas.microsoft.com/office/drawing/2014/main" id="{D5163C92-8139-4B6F-92E0-6DA94ABEF1A1}"/>
                </a:ext>
              </a:extLst>
            </p:cNvPr>
            <p:cNvSpPr/>
            <p:nvPr/>
          </p:nvSpPr>
          <p:spPr>
            <a:xfrm>
              <a:off x="2411760" y="386104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26" name="26 Rectángulo redondeado">
              <a:extLst>
                <a:ext uri="{FF2B5EF4-FFF2-40B4-BE49-F238E27FC236}">
                  <a16:creationId xmlns:a16="http://schemas.microsoft.com/office/drawing/2014/main" id="{37B8BACD-3603-4C1F-9058-265E8CB93CBB}"/>
                </a:ext>
              </a:extLst>
            </p:cNvPr>
            <p:cNvSpPr/>
            <p:nvPr/>
          </p:nvSpPr>
          <p:spPr>
            <a:xfrm>
              <a:off x="5580112" y="3212976"/>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27" name="27 Elipse">
              <a:extLst>
                <a:ext uri="{FF2B5EF4-FFF2-40B4-BE49-F238E27FC236}">
                  <a16:creationId xmlns:a16="http://schemas.microsoft.com/office/drawing/2014/main" id="{C75DAB85-B5AE-44C5-81E3-16354E5271A0}"/>
                </a:ext>
              </a:extLst>
            </p:cNvPr>
            <p:cNvSpPr/>
            <p:nvPr/>
          </p:nvSpPr>
          <p:spPr>
            <a:xfrm>
              <a:off x="5652120" y="3645024"/>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Pedro</a:t>
              </a:r>
            </a:p>
          </p:txBody>
        </p:sp>
        <p:sp>
          <p:nvSpPr>
            <p:cNvPr id="28" name="29 Rectángulo redondeado">
              <a:extLst>
                <a:ext uri="{FF2B5EF4-FFF2-40B4-BE49-F238E27FC236}">
                  <a16:creationId xmlns:a16="http://schemas.microsoft.com/office/drawing/2014/main" id="{80447AC5-5DB8-42D5-A042-5E68BD62794E}"/>
                </a:ext>
              </a:extLst>
            </p:cNvPr>
            <p:cNvSpPr/>
            <p:nvPr/>
          </p:nvSpPr>
          <p:spPr>
            <a:xfrm>
              <a:off x="2051720" y="4797152"/>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9" name="30 Elipse">
              <a:extLst>
                <a:ext uri="{FF2B5EF4-FFF2-40B4-BE49-F238E27FC236}">
                  <a16:creationId xmlns:a16="http://schemas.microsoft.com/office/drawing/2014/main" id="{2FDF730A-453D-4329-8D22-584A98A9F17F}"/>
                </a:ext>
              </a:extLst>
            </p:cNvPr>
            <p:cNvSpPr/>
            <p:nvPr/>
          </p:nvSpPr>
          <p:spPr>
            <a:xfrm>
              <a:off x="2195736" y="530120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30" name="31 Elipse">
              <a:extLst>
                <a:ext uri="{FF2B5EF4-FFF2-40B4-BE49-F238E27FC236}">
                  <a16:creationId xmlns:a16="http://schemas.microsoft.com/office/drawing/2014/main" id="{E0E03191-7A9D-49AD-A45B-81410D91BF44}"/>
                </a:ext>
              </a:extLst>
            </p:cNvPr>
            <p:cNvSpPr/>
            <p:nvPr/>
          </p:nvSpPr>
          <p:spPr>
            <a:xfrm>
              <a:off x="3491880" y="530120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31" name="37 Elipse">
              <a:extLst>
                <a:ext uri="{FF2B5EF4-FFF2-40B4-BE49-F238E27FC236}">
                  <a16:creationId xmlns:a16="http://schemas.microsoft.com/office/drawing/2014/main" id="{ADE03A33-FA1B-4399-A7A1-7E635FA4ECBA}"/>
                </a:ext>
              </a:extLst>
            </p:cNvPr>
            <p:cNvSpPr/>
            <p:nvPr/>
          </p:nvSpPr>
          <p:spPr>
            <a:xfrm>
              <a:off x="7092280" y="3645024"/>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2" name="38 CuadroTexto">
              <a:extLst>
                <a:ext uri="{FF2B5EF4-FFF2-40B4-BE49-F238E27FC236}">
                  <a16:creationId xmlns:a16="http://schemas.microsoft.com/office/drawing/2014/main" id="{2F9B9CF7-FF24-4ED9-ABC1-6987BBFFF90F}"/>
                </a:ext>
              </a:extLst>
            </p:cNvPr>
            <p:cNvSpPr txBox="1"/>
            <p:nvPr/>
          </p:nvSpPr>
          <p:spPr>
            <a:xfrm>
              <a:off x="7092280" y="3841303"/>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3" name="39 CuadroTexto">
              <a:extLst>
                <a:ext uri="{FF2B5EF4-FFF2-40B4-BE49-F238E27FC236}">
                  <a16:creationId xmlns:a16="http://schemas.microsoft.com/office/drawing/2014/main" id="{920497C5-0523-42E1-BEF6-42D1851E78BE}"/>
                </a:ext>
              </a:extLst>
            </p:cNvPr>
            <p:cNvSpPr txBox="1"/>
            <p:nvPr/>
          </p:nvSpPr>
          <p:spPr>
            <a:xfrm>
              <a:off x="7181042" y="4129335"/>
              <a:ext cx="1207382" cy="307777"/>
            </a:xfrm>
            <a:prstGeom prst="rect">
              <a:avLst/>
            </a:prstGeom>
            <a:noFill/>
          </p:spPr>
          <p:txBody>
            <a:bodyPr wrap="none" rtlCol="0">
              <a:spAutoFit/>
            </a:bodyPr>
            <a:lstStyle/>
            <a:p>
              <a:r>
                <a:rPr lang="es-ES" sz="1400" dirty="0">
                  <a:solidFill>
                    <a:schemeClr val="bg1"/>
                  </a:solidFill>
                </a:rPr>
                <a:t>41.567.321</a:t>
              </a:r>
            </a:p>
          </p:txBody>
        </p:sp>
        <p:sp>
          <p:nvSpPr>
            <p:cNvPr id="34" name="40 Rectángulo redondeado">
              <a:extLst>
                <a:ext uri="{FF2B5EF4-FFF2-40B4-BE49-F238E27FC236}">
                  <a16:creationId xmlns:a16="http://schemas.microsoft.com/office/drawing/2014/main" id="{AF9BC4EE-C05C-4447-AC5D-B5C442B014F9}"/>
                </a:ext>
              </a:extLst>
            </p:cNvPr>
            <p:cNvSpPr/>
            <p:nvPr/>
          </p:nvSpPr>
          <p:spPr>
            <a:xfrm>
              <a:off x="5364088" y="5157192"/>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35" name="41 Elipse">
              <a:extLst>
                <a:ext uri="{FF2B5EF4-FFF2-40B4-BE49-F238E27FC236}">
                  <a16:creationId xmlns:a16="http://schemas.microsoft.com/office/drawing/2014/main" id="{01A8FD0E-A0F9-4333-A79B-D7AE0ECE8E31}"/>
                </a:ext>
              </a:extLst>
            </p:cNvPr>
            <p:cNvSpPr/>
            <p:nvPr/>
          </p:nvSpPr>
          <p:spPr>
            <a:xfrm>
              <a:off x="5436096" y="5589240"/>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Alicia</a:t>
              </a:r>
            </a:p>
          </p:txBody>
        </p:sp>
        <p:sp>
          <p:nvSpPr>
            <p:cNvPr id="36" name="42 Elipse">
              <a:extLst>
                <a:ext uri="{FF2B5EF4-FFF2-40B4-BE49-F238E27FC236}">
                  <a16:creationId xmlns:a16="http://schemas.microsoft.com/office/drawing/2014/main" id="{F43BB3B1-65BA-4687-9D0C-824BD0B9670A}"/>
                </a:ext>
              </a:extLst>
            </p:cNvPr>
            <p:cNvSpPr/>
            <p:nvPr/>
          </p:nvSpPr>
          <p:spPr>
            <a:xfrm>
              <a:off x="6876256" y="5589240"/>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7" name="43 CuadroTexto">
              <a:extLst>
                <a:ext uri="{FF2B5EF4-FFF2-40B4-BE49-F238E27FC236}">
                  <a16:creationId xmlns:a16="http://schemas.microsoft.com/office/drawing/2014/main" id="{3B678363-7687-4C84-9997-44D3008BCE0A}"/>
                </a:ext>
              </a:extLst>
            </p:cNvPr>
            <p:cNvSpPr txBox="1"/>
            <p:nvPr/>
          </p:nvSpPr>
          <p:spPr>
            <a:xfrm>
              <a:off x="6876256" y="5785519"/>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8" name="44 CuadroTexto">
              <a:extLst>
                <a:ext uri="{FF2B5EF4-FFF2-40B4-BE49-F238E27FC236}">
                  <a16:creationId xmlns:a16="http://schemas.microsoft.com/office/drawing/2014/main" id="{5DD5A35D-C5ED-4C05-BF84-42BFC2911154}"/>
                </a:ext>
              </a:extLst>
            </p:cNvPr>
            <p:cNvSpPr txBox="1"/>
            <p:nvPr/>
          </p:nvSpPr>
          <p:spPr>
            <a:xfrm>
              <a:off x="6965018" y="6073551"/>
              <a:ext cx="1093569" cy="307777"/>
            </a:xfrm>
            <a:prstGeom prst="rect">
              <a:avLst/>
            </a:prstGeom>
            <a:noFill/>
          </p:spPr>
          <p:txBody>
            <a:bodyPr wrap="none" rtlCol="0">
              <a:spAutoFit/>
            </a:bodyPr>
            <a:lstStyle/>
            <a:p>
              <a:r>
                <a:rPr lang="es-ES" sz="1400" dirty="0">
                  <a:solidFill>
                    <a:schemeClr val="bg1"/>
                  </a:solidFill>
                </a:rPr>
                <a:t>7.919.163</a:t>
              </a:r>
            </a:p>
          </p:txBody>
        </p:sp>
        <p:cxnSp>
          <p:nvCxnSpPr>
            <p:cNvPr id="39" name="49 Conector recto de flecha">
              <a:extLst>
                <a:ext uri="{FF2B5EF4-FFF2-40B4-BE49-F238E27FC236}">
                  <a16:creationId xmlns:a16="http://schemas.microsoft.com/office/drawing/2014/main" id="{343F9DC4-B192-4778-9115-342090FBC7E2}"/>
                </a:ext>
              </a:extLst>
            </p:cNvPr>
            <p:cNvCxnSpPr>
              <a:stCxn id="25" idx="6"/>
            </p:cNvCxnSpPr>
            <p:nvPr/>
          </p:nvCxnSpPr>
          <p:spPr>
            <a:xfrm flipV="1">
              <a:off x="3491880" y="3789040"/>
              <a:ext cx="20882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50 Conector recto de flecha">
              <a:extLst>
                <a:ext uri="{FF2B5EF4-FFF2-40B4-BE49-F238E27FC236}">
                  <a16:creationId xmlns:a16="http://schemas.microsoft.com/office/drawing/2014/main" id="{F970855F-18C0-4DDC-BB92-2BA1EF4E609E}"/>
                </a:ext>
              </a:extLst>
            </p:cNvPr>
            <p:cNvCxnSpPr/>
            <p:nvPr/>
          </p:nvCxnSpPr>
          <p:spPr>
            <a:xfrm flipV="1">
              <a:off x="4572000" y="5517232"/>
              <a:ext cx="792088"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51 Conector recto de flecha">
              <a:extLst>
                <a:ext uri="{FF2B5EF4-FFF2-40B4-BE49-F238E27FC236}">
                  <a16:creationId xmlns:a16="http://schemas.microsoft.com/office/drawing/2014/main" id="{4FA6DD40-2E80-4AFE-8A41-280B24E78660}"/>
                </a:ext>
              </a:extLst>
            </p:cNvPr>
            <p:cNvCxnSpPr/>
            <p:nvPr/>
          </p:nvCxnSpPr>
          <p:spPr>
            <a:xfrm>
              <a:off x="3131840" y="2996952"/>
              <a:ext cx="0" cy="50405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2" name="52 Conector recto de flecha">
              <a:extLst>
                <a:ext uri="{FF2B5EF4-FFF2-40B4-BE49-F238E27FC236}">
                  <a16:creationId xmlns:a16="http://schemas.microsoft.com/office/drawing/2014/main" id="{635F6A6D-A5BD-45E4-BF74-A3CA349981D4}"/>
                </a:ext>
              </a:extLst>
            </p:cNvPr>
            <p:cNvCxnSpPr/>
            <p:nvPr/>
          </p:nvCxnSpPr>
          <p:spPr>
            <a:xfrm>
              <a:off x="3995936" y="2996952"/>
              <a:ext cx="0" cy="187220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3" name="55 Conector recto de flecha">
              <a:extLst>
                <a:ext uri="{FF2B5EF4-FFF2-40B4-BE49-F238E27FC236}">
                  <a16:creationId xmlns:a16="http://schemas.microsoft.com/office/drawing/2014/main" id="{BB56FC23-2DE6-4262-A602-2628E5E37C53}"/>
                </a:ext>
              </a:extLst>
            </p:cNvPr>
            <p:cNvCxnSpPr/>
            <p:nvPr/>
          </p:nvCxnSpPr>
          <p:spPr>
            <a:xfrm>
              <a:off x="7020272" y="2780928"/>
              <a:ext cx="0" cy="50405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4" name="56 Conector recto de flecha">
              <a:extLst>
                <a:ext uri="{FF2B5EF4-FFF2-40B4-BE49-F238E27FC236}">
                  <a16:creationId xmlns:a16="http://schemas.microsoft.com/office/drawing/2014/main" id="{ED0D0674-8BE4-4A52-9CFC-0E5369F52EBE}"/>
                </a:ext>
              </a:extLst>
            </p:cNvPr>
            <p:cNvCxnSpPr/>
            <p:nvPr/>
          </p:nvCxnSpPr>
          <p:spPr>
            <a:xfrm>
              <a:off x="5652120" y="2780928"/>
              <a:ext cx="0" cy="237626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934313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5CCC16-3DBD-4A89-B5C0-B6754262B156}"/>
              </a:ext>
            </a:extLst>
          </p:cNvPr>
          <p:cNvSpPr>
            <a:spLocks noGrp="1"/>
          </p:cNvSpPr>
          <p:nvPr>
            <p:ph type="title"/>
          </p:nvPr>
        </p:nvSpPr>
        <p:spPr/>
        <p:txBody>
          <a:bodyPr/>
          <a:lstStyle/>
          <a:p>
            <a:r>
              <a:rPr lang="es-AR" dirty="0"/>
              <a:t>Ejemplo con mensajes</a:t>
            </a:r>
          </a:p>
        </p:txBody>
      </p:sp>
      <p:grpSp>
        <p:nvGrpSpPr>
          <p:cNvPr id="5" name="Grupo 4">
            <a:extLst>
              <a:ext uri="{FF2B5EF4-FFF2-40B4-BE49-F238E27FC236}">
                <a16:creationId xmlns:a16="http://schemas.microsoft.com/office/drawing/2014/main" id="{2CD33F07-1B38-4450-A29A-452641A6EC27}"/>
              </a:ext>
            </a:extLst>
          </p:cNvPr>
          <p:cNvGrpSpPr/>
          <p:nvPr/>
        </p:nvGrpSpPr>
        <p:grpSpPr>
          <a:xfrm>
            <a:off x="1619672" y="668982"/>
            <a:ext cx="7191326" cy="6072386"/>
            <a:chOff x="683568" y="-21955"/>
            <a:chExt cx="8280921" cy="6907339"/>
          </a:xfrm>
        </p:grpSpPr>
        <p:sp>
          <p:nvSpPr>
            <p:cNvPr id="6" name="5 Rectángulo">
              <a:extLst>
                <a:ext uri="{FF2B5EF4-FFF2-40B4-BE49-F238E27FC236}">
                  <a16:creationId xmlns:a16="http://schemas.microsoft.com/office/drawing/2014/main" id="{8594B08E-825A-4909-A3F4-22598636A5D6}"/>
                </a:ext>
              </a:extLst>
            </p:cNvPr>
            <p:cNvSpPr/>
            <p:nvPr/>
          </p:nvSpPr>
          <p:spPr>
            <a:xfrm>
              <a:off x="683568" y="1196752"/>
              <a:ext cx="3528392" cy="18002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6 Rectángulo">
              <a:extLst>
                <a:ext uri="{FF2B5EF4-FFF2-40B4-BE49-F238E27FC236}">
                  <a16:creationId xmlns:a16="http://schemas.microsoft.com/office/drawing/2014/main" id="{C08FEBAF-E121-421F-AEFD-BF06F8F7D98D}"/>
                </a:ext>
              </a:extLst>
            </p:cNvPr>
            <p:cNvSpPr/>
            <p:nvPr/>
          </p:nvSpPr>
          <p:spPr>
            <a:xfrm>
              <a:off x="683568" y="2204864"/>
              <a:ext cx="3528392" cy="79208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7 Rectángulo">
              <a:extLst>
                <a:ext uri="{FF2B5EF4-FFF2-40B4-BE49-F238E27FC236}">
                  <a16:creationId xmlns:a16="http://schemas.microsoft.com/office/drawing/2014/main" id="{69963240-7240-41FF-AA6E-9001CCA98207}"/>
                </a:ext>
              </a:extLst>
            </p:cNvPr>
            <p:cNvSpPr/>
            <p:nvPr/>
          </p:nvSpPr>
          <p:spPr>
            <a:xfrm>
              <a:off x="683568" y="1628800"/>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9" name="8 CuadroTexto">
              <a:extLst>
                <a:ext uri="{FF2B5EF4-FFF2-40B4-BE49-F238E27FC236}">
                  <a16:creationId xmlns:a16="http://schemas.microsoft.com/office/drawing/2014/main" id="{B2ABD1E6-760F-414B-A74B-CAACFFADAE01}"/>
                </a:ext>
              </a:extLst>
            </p:cNvPr>
            <p:cNvSpPr txBox="1"/>
            <p:nvPr/>
          </p:nvSpPr>
          <p:spPr>
            <a:xfrm>
              <a:off x="1547664" y="1259468"/>
              <a:ext cx="1572866" cy="338554"/>
            </a:xfrm>
            <a:prstGeom prst="rect">
              <a:avLst/>
            </a:prstGeom>
            <a:noFill/>
          </p:spPr>
          <p:txBody>
            <a:bodyPr wrap="none" rtlCol="0">
              <a:spAutoFit/>
            </a:bodyPr>
            <a:lstStyle/>
            <a:p>
              <a:r>
                <a:rPr lang="es-ES" sz="1600" dirty="0" err="1"/>
                <a:t>CajaDeAhorro</a:t>
              </a:r>
              <a:endParaRPr lang="es-ES" sz="1600" dirty="0"/>
            </a:p>
          </p:txBody>
        </p:sp>
        <p:sp>
          <p:nvSpPr>
            <p:cNvPr id="10" name="9 CuadroTexto">
              <a:extLst>
                <a:ext uri="{FF2B5EF4-FFF2-40B4-BE49-F238E27FC236}">
                  <a16:creationId xmlns:a16="http://schemas.microsoft.com/office/drawing/2014/main" id="{B8125D96-5858-436E-B85E-E52C7A043A1D}"/>
                </a:ext>
              </a:extLst>
            </p:cNvPr>
            <p:cNvSpPr txBox="1"/>
            <p:nvPr/>
          </p:nvSpPr>
          <p:spPr>
            <a:xfrm>
              <a:off x="1115616" y="1650286"/>
              <a:ext cx="718466" cy="338554"/>
            </a:xfrm>
            <a:prstGeom prst="rect">
              <a:avLst/>
            </a:prstGeom>
            <a:noFill/>
          </p:spPr>
          <p:txBody>
            <a:bodyPr wrap="none" rtlCol="0">
              <a:spAutoFit/>
            </a:bodyPr>
            <a:lstStyle/>
            <a:p>
              <a:r>
                <a:rPr lang="es-ES" sz="1600" dirty="0"/>
                <a:t>saldo</a:t>
              </a:r>
            </a:p>
          </p:txBody>
        </p:sp>
        <p:sp>
          <p:nvSpPr>
            <p:cNvPr id="11" name="10 CuadroTexto">
              <a:extLst>
                <a:ext uri="{FF2B5EF4-FFF2-40B4-BE49-F238E27FC236}">
                  <a16:creationId xmlns:a16="http://schemas.microsoft.com/office/drawing/2014/main" id="{19B777C7-EACA-4176-891C-BEE2D5660895}"/>
                </a:ext>
              </a:extLst>
            </p:cNvPr>
            <p:cNvSpPr txBox="1"/>
            <p:nvPr/>
          </p:nvSpPr>
          <p:spPr>
            <a:xfrm>
              <a:off x="1115616" y="1844824"/>
              <a:ext cx="780983" cy="338554"/>
            </a:xfrm>
            <a:prstGeom prst="rect">
              <a:avLst/>
            </a:prstGeom>
            <a:noFill/>
          </p:spPr>
          <p:txBody>
            <a:bodyPr wrap="none" rtlCol="0">
              <a:spAutoFit/>
            </a:bodyPr>
            <a:lstStyle/>
            <a:p>
              <a:r>
                <a:rPr lang="es-ES" sz="1600" dirty="0"/>
                <a:t>titular</a:t>
              </a:r>
            </a:p>
          </p:txBody>
        </p:sp>
        <p:sp>
          <p:nvSpPr>
            <p:cNvPr id="12" name="11 CuadroTexto">
              <a:extLst>
                <a:ext uri="{FF2B5EF4-FFF2-40B4-BE49-F238E27FC236}">
                  <a16:creationId xmlns:a16="http://schemas.microsoft.com/office/drawing/2014/main" id="{49DF3A34-DA8E-4A2A-A422-E9A719E46323}"/>
                </a:ext>
              </a:extLst>
            </p:cNvPr>
            <p:cNvSpPr txBox="1"/>
            <p:nvPr/>
          </p:nvSpPr>
          <p:spPr>
            <a:xfrm>
              <a:off x="1115616" y="2204864"/>
              <a:ext cx="1906291" cy="338554"/>
            </a:xfrm>
            <a:prstGeom prst="rect">
              <a:avLst/>
            </a:prstGeom>
            <a:noFill/>
          </p:spPr>
          <p:txBody>
            <a:bodyPr wrap="none" rtlCol="0">
              <a:spAutoFit/>
            </a:bodyPr>
            <a:lstStyle/>
            <a:p>
              <a:r>
                <a:rPr lang="es-ES" sz="1600" dirty="0"/>
                <a:t>depositar(monto)</a:t>
              </a:r>
            </a:p>
          </p:txBody>
        </p:sp>
        <p:sp>
          <p:nvSpPr>
            <p:cNvPr id="13" name="12 CuadroTexto">
              <a:extLst>
                <a:ext uri="{FF2B5EF4-FFF2-40B4-BE49-F238E27FC236}">
                  <a16:creationId xmlns:a16="http://schemas.microsoft.com/office/drawing/2014/main" id="{0FAAA909-31BC-47C0-965E-D121D9A8BC65}"/>
                </a:ext>
              </a:extLst>
            </p:cNvPr>
            <p:cNvSpPr txBox="1"/>
            <p:nvPr/>
          </p:nvSpPr>
          <p:spPr>
            <a:xfrm>
              <a:off x="1115616" y="2420888"/>
              <a:ext cx="1680268" cy="338554"/>
            </a:xfrm>
            <a:prstGeom prst="rect">
              <a:avLst/>
            </a:prstGeom>
            <a:noFill/>
          </p:spPr>
          <p:txBody>
            <a:bodyPr wrap="none" rtlCol="0">
              <a:spAutoFit/>
            </a:bodyPr>
            <a:lstStyle/>
            <a:p>
              <a:r>
                <a:rPr lang="es-ES" sz="1600" dirty="0"/>
                <a:t>extraer(monto)</a:t>
              </a:r>
            </a:p>
          </p:txBody>
        </p:sp>
        <p:sp>
          <p:nvSpPr>
            <p:cNvPr id="14" name="13 Rectángulo">
              <a:extLst>
                <a:ext uri="{FF2B5EF4-FFF2-40B4-BE49-F238E27FC236}">
                  <a16:creationId xmlns:a16="http://schemas.microsoft.com/office/drawing/2014/main" id="{4E4AAA3A-C3A9-49F9-95A8-EFEE5A15BE22}"/>
                </a:ext>
              </a:extLst>
            </p:cNvPr>
            <p:cNvSpPr/>
            <p:nvPr/>
          </p:nvSpPr>
          <p:spPr>
            <a:xfrm>
              <a:off x="5076056" y="1196752"/>
              <a:ext cx="3528392" cy="158417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5" name="14 Rectángulo">
              <a:extLst>
                <a:ext uri="{FF2B5EF4-FFF2-40B4-BE49-F238E27FC236}">
                  <a16:creationId xmlns:a16="http://schemas.microsoft.com/office/drawing/2014/main" id="{18EA2A41-A042-439C-8EDC-06AF68F78F2E}"/>
                </a:ext>
              </a:extLst>
            </p:cNvPr>
            <p:cNvSpPr/>
            <p:nvPr/>
          </p:nvSpPr>
          <p:spPr>
            <a:xfrm>
              <a:off x="5076056" y="2204864"/>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15 Rectángulo">
              <a:extLst>
                <a:ext uri="{FF2B5EF4-FFF2-40B4-BE49-F238E27FC236}">
                  <a16:creationId xmlns:a16="http://schemas.microsoft.com/office/drawing/2014/main" id="{0E9CF97E-B3D6-4134-B88D-1F431F084F96}"/>
                </a:ext>
              </a:extLst>
            </p:cNvPr>
            <p:cNvSpPr/>
            <p:nvPr/>
          </p:nvSpPr>
          <p:spPr>
            <a:xfrm>
              <a:off x="5076056" y="1628800"/>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7" name="16 CuadroTexto">
              <a:extLst>
                <a:ext uri="{FF2B5EF4-FFF2-40B4-BE49-F238E27FC236}">
                  <a16:creationId xmlns:a16="http://schemas.microsoft.com/office/drawing/2014/main" id="{A13DAB18-1489-4C7C-A989-3FBAF9E14207}"/>
                </a:ext>
              </a:extLst>
            </p:cNvPr>
            <p:cNvSpPr txBox="1"/>
            <p:nvPr/>
          </p:nvSpPr>
          <p:spPr>
            <a:xfrm>
              <a:off x="6277076" y="1259468"/>
              <a:ext cx="966931" cy="338554"/>
            </a:xfrm>
            <a:prstGeom prst="rect">
              <a:avLst/>
            </a:prstGeom>
            <a:noFill/>
          </p:spPr>
          <p:txBody>
            <a:bodyPr wrap="none" rtlCol="0">
              <a:spAutoFit/>
            </a:bodyPr>
            <a:lstStyle/>
            <a:p>
              <a:pPr algn="ctr"/>
              <a:r>
                <a:rPr lang="es-ES" sz="1600" dirty="0"/>
                <a:t>Persona</a:t>
              </a:r>
            </a:p>
          </p:txBody>
        </p:sp>
        <p:sp>
          <p:nvSpPr>
            <p:cNvPr id="18" name="17 CuadroTexto">
              <a:extLst>
                <a:ext uri="{FF2B5EF4-FFF2-40B4-BE49-F238E27FC236}">
                  <a16:creationId xmlns:a16="http://schemas.microsoft.com/office/drawing/2014/main" id="{33A2EBD5-2FA3-4C05-BDD4-F637A3787C31}"/>
                </a:ext>
              </a:extLst>
            </p:cNvPr>
            <p:cNvSpPr txBox="1"/>
            <p:nvPr/>
          </p:nvSpPr>
          <p:spPr>
            <a:xfrm>
              <a:off x="5508104" y="1628800"/>
              <a:ext cx="957313" cy="338554"/>
            </a:xfrm>
            <a:prstGeom prst="rect">
              <a:avLst/>
            </a:prstGeom>
            <a:noFill/>
          </p:spPr>
          <p:txBody>
            <a:bodyPr wrap="none" rtlCol="0">
              <a:spAutoFit/>
            </a:bodyPr>
            <a:lstStyle/>
            <a:p>
              <a:r>
                <a:rPr lang="es-ES" sz="1600" dirty="0"/>
                <a:t>nombre</a:t>
              </a:r>
            </a:p>
          </p:txBody>
        </p:sp>
        <p:sp>
          <p:nvSpPr>
            <p:cNvPr id="19" name="18 CuadroTexto">
              <a:extLst>
                <a:ext uri="{FF2B5EF4-FFF2-40B4-BE49-F238E27FC236}">
                  <a16:creationId xmlns:a16="http://schemas.microsoft.com/office/drawing/2014/main" id="{DFFED1C6-5246-44DB-950E-52FAD827A203}"/>
                </a:ext>
              </a:extLst>
            </p:cNvPr>
            <p:cNvSpPr txBox="1"/>
            <p:nvPr/>
          </p:nvSpPr>
          <p:spPr>
            <a:xfrm>
              <a:off x="5508104" y="1844824"/>
              <a:ext cx="1523174" cy="338554"/>
            </a:xfrm>
            <a:prstGeom prst="rect">
              <a:avLst/>
            </a:prstGeom>
            <a:noFill/>
          </p:spPr>
          <p:txBody>
            <a:bodyPr wrap="none" rtlCol="0">
              <a:spAutoFit/>
            </a:bodyPr>
            <a:lstStyle/>
            <a:p>
              <a:r>
                <a:rPr lang="es-ES" sz="1600" dirty="0" err="1"/>
                <a:t>identificacion</a:t>
              </a:r>
              <a:endParaRPr lang="es-ES" sz="1600" dirty="0"/>
            </a:p>
          </p:txBody>
        </p:sp>
        <p:sp>
          <p:nvSpPr>
            <p:cNvPr id="20" name="19 CuadroTexto">
              <a:extLst>
                <a:ext uri="{FF2B5EF4-FFF2-40B4-BE49-F238E27FC236}">
                  <a16:creationId xmlns:a16="http://schemas.microsoft.com/office/drawing/2014/main" id="{4D4D9353-409A-45D6-9C3D-62E985F79629}"/>
                </a:ext>
              </a:extLst>
            </p:cNvPr>
            <p:cNvSpPr txBox="1"/>
            <p:nvPr/>
          </p:nvSpPr>
          <p:spPr>
            <a:xfrm>
              <a:off x="5508104" y="2204864"/>
              <a:ext cx="1888659" cy="338554"/>
            </a:xfrm>
            <a:prstGeom prst="rect">
              <a:avLst/>
            </a:prstGeom>
            <a:noFill/>
          </p:spPr>
          <p:txBody>
            <a:bodyPr wrap="none" rtlCol="0">
              <a:spAutoFit/>
            </a:bodyPr>
            <a:lstStyle/>
            <a:p>
              <a:r>
                <a:rPr lang="es-ES" sz="1600" dirty="0" err="1"/>
                <a:t>obtenerNombre</a:t>
              </a:r>
              <a:r>
                <a:rPr lang="es-ES" sz="1600" dirty="0"/>
                <a:t>()</a:t>
              </a:r>
            </a:p>
          </p:txBody>
        </p:sp>
        <p:sp>
          <p:nvSpPr>
            <p:cNvPr id="21" name="20 CuadroTexto">
              <a:extLst>
                <a:ext uri="{FF2B5EF4-FFF2-40B4-BE49-F238E27FC236}">
                  <a16:creationId xmlns:a16="http://schemas.microsoft.com/office/drawing/2014/main" id="{5844B3F0-56D6-4F24-BE60-EA74FA8A4B94}"/>
                </a:ext>
              </a:extLst>
            </p:cNvPr>
            <p:cNvSpPr txBox="1"/>
            <p:nvPr/>
          </p:nvSpPr>
          <p:spPr>
            <a:xfrm>
              <a:off x="5508104" y="2442374"/>
              <a:ext cx="2428870" cy="338554"/>
            </a:xfrm>
            <a:prstGeom prst="rect">
              <a:avLst/>
            </a:prstGeom>
            <a:noFill/>
          </p:spPr>
          <p:txBody>
            <a:bodyPr wrap="none" rtlCol="0">
              <a:spAutoFit/>
            </a:bodyPr>
            <a:lstStyle/>
            <a:p>
              <a:r>
                <a:rPr lang="es-ES" sz="1600" dirty="0" err="1"/>
                <a:t>obtenerIdentificacion</a:t>
              </a:r>
              <a:r>
                <a:rPr lang="es-ES" sz="1600" dirty="0"/>
                <a:t>()</a:t>
              </a:r>
            </a:p>
          </p:txBody>
        </p:sp>
        <p:sp>
          <p:nvSpPr>
            <p:cNvPr id="22" name="21 CuadroTexto">
              <a:extLst>
                <a:ext uri="{FF2B5EF4-FFF2-40B4-BE49-F238E27FC236}">
                  <a16:creationId xmlns:a16="http://schemas.microsoft.com/office/drawing/2014/main" id="{71E60027-DB49-4466-AE1D-95AA0D12C265}"/>
                </a:ext>
              </a:extLst>
            </p:cNvPr>
            <p:cNvSpPr txBox="1"/>
            <p:nvPr/>
          </p:nvSpPr>
          <p:spPr>
            <a:xfrm>
              <a:off x="1115616" y="2636912"/>
              <a:ext cx="1739579" cy="338554"/>
            </a:xfrm>
            <a:prstGeom prst="rect">
              <a:avLst/>
            </a:prstGeom>
            <a:noFill/>
          </p:spPr>
          <p:txBody>
            <a:bodyPr wrap="none" rtlCol="0">
              <a:spAutoFit/>
            </a:bodyPr>
            <a:lstStyle/>
            <a:p>
              <a:r>
                <a:rPr lang="es-ES" sz="1600" dirty="0" err="1"/>
                <a:t>obtenerTitular</a:t>
              </a:r>
              <a:r>
                <a:rPr lang="es-ES" sz="1600" dirty="0"/>
                <a:t>()</a:t>
              </a:r>
            </a:p>
          </p:txBody>
        </p:sp>
        <p:sp>
          <p:nvSpPr>
            <p:cNvPr id="23" name="22 Rectángulo redondeado">
              <a:extLst>
                <a:ext uri="{FF2B5EF4-FFF2-40B4-BE49-F238E27FC236}">
                  <a16:creationId xmlns:a16="http://schemas.microsoft.com/office/drawing/2014/main" id="{EBFB5239-E411-47CD-BE4A-C167645DC175}"/>
                </a:ext>
              </a:extLst>
            </p:cNvPr>
            <p:cNvSpPr/>
            <p:nvPr/>
          </p:nvSpPr>
          <p:spPr>
            <a:xfrm>
              <a:off x="971600" y="3284984"/>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4" name="24 Elipse">
              <a:extLst>
                <a:ext uri="{FF2B5EF4-FFF2-40B4-BE49-F238E27FC236}">
                  <a16:creationId xmlns:a16="http://schemas.microsoft.com/office/drawing/2014/main" id="{36A789DA-D4E6-4B24-B0EF-4E2B91000513}"/>
                </a:ext>
              </a:extLst>
            </p:cNvPr>
            <p:cNvSpPr/>
            <p:nvPr/>
          </p:nvSpPr>
          <p:spPr>
            <a:xfrm>
              <a:off x="1115616" y="386104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5" name="25 Elipse">
              <a:extLst>
                <a:ext uri="{FF2B5EF4-FFF2-40B4-BE49-F238E27FC236}">
                  <a16:creationId xmlns:a16="http://schemas.microsoft.com/office/drawing/2014/main" id="{25270647-7F1E-4E22-8BE5-5B96685BC28D}"/>
                </a:ext>
              </a:extLst>
            </p:cNvPr>
            <p:cNvSpPr/>
            <p:nvPr/>
          </p:nvSpPr>
          <p:spPr>
            <a:xfrm>
              <a:off x="2267744" y="3861048"/>
              <a:ext cx="1224135"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26" name="26 Rectángulo redondeado">
              <a:extLst>
                <a:ext uri="{FF2B5EF4-FFF2-40B4-BE49-F238E27FC236}">
                  <a16:creationId xmlns:a16="http://schemas.microsoft.com/office/drawing/2014/main" id="{B1F42A58-3B54-44B4-BB60-192710044C2E}"/>
                </a:ext>
              </a:extLst>
            </p:cNvPr>
            <p:cNvSpPr/>
            <p:nvPr/>
          </p:nvSpPr>
          <p:spPr>
            <a:xfrm>
              <a:off x="5580112" y="3212976"/>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27" name="27 Elipse">
              <a:extLst>
                <a:ext uri="{FF2B5EF4-FFF2-40B4-BE49-F238E27FC236}">
                  <a16:creationId xmlns:a16="http://schemas.microsoft.com/office/drawing/2014/main" id="{B3A05857-E3D5-439E-B64B-39375552B96B}"/>
                </a:ext>
              </a:extLst>
            </p:cNvPr>
            <p:cNvSpPr/>
            <p:nvPr/>
          </p:nvSpPr>
          <p:spPr>
            <a:xfrm>
              <a:off x="5652120" y="3645024"/>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Pedro</a:t>
              </a:r>
            </a:p>
          </p:txBody>
        </p:sp>
        <p:sp>
          <p:nvSpPr>
            <p:cNvPr id="28" name="29 Rectángulo redondeado">
              <a:extLst>
                <a:ext uri="{FF2B5EF4-FFF2-40B4-BE49-F238E27FC236}">
                  <a16:creationId xmlns:a16="http://schemas.microsoft.com/office/drawing/2014/main" id="{E4D3FEEC-06E9-4C75-97BB-C5BE54D6E688}"/>
                </a:ext>
              </a:extLst>
            </p:cNvPr>
            <p:cNvSpPr/>
            <p:nvPr/>
          </p:nvSpPr>
          <p:spPr>
            <a:xfrm>
              <a:off x="2051720" y="4797152"/>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9" name="30 Elipse">
              <a:extLst>
                <a:ext uri="{FF2B5EF4-FFF2-40B4-BE49-F238E27FC236}">
                  <a16:creationId xmlns:a16="http://schemas.microsoft.com/office/drawing/2014/main" id="{076E02C7-D4C0-42F5-A49E-46847AF85B03}"/>
                </a:ext>
              </a:extLst>
            </p:cNvPr>
            <p:cNvSpPr/>
            <p:nvPr/>
          </p:nvSpPr>
          <p:spPr>
            <a:xfrm>
              <a:off x="2195736" y="530120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30" name="31 Elipse">
              <a:extLst>
                <a:ext uri="{FF2B5EF4-FFF2-40B4-BE49-F238E27FC236}">
                  <a16:creationId xmlns:a16="http://schemas.microsoft.com/office/drawing/2014/main" id="{872F8418-E798-4580-95D9-FCD7967129AE}"/>
                </a:ext>
              </a:extLst>
            </p:cNvPr>
            <p:cNvSpPr/>
            <p:nvPr/>
          </p:nvSpPr>
          <p:spPr>
            <a:xfrm>
              <a:off x="3347864" y="5301208"/>
              <a:ext cx="1224135"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31" name="37 Elipse">
              <a:extLst>
                <a:ext uri="{FF2B5EF4-FFF2-40B4-BE49-F238E27FC236}">
                  <a16:creationId xmlns:a16="http://schemas.microsoft.com/office/drawing/2014/main" id="{D8163D24-31FC-4933-B220-81FB24C559F3}"/>
                </a:ext>
              </a:extLst>
            </p:cNvPr>
            <p:cNvSpPr/>
            <p:nvPr/>
          </p:nvSpPr>
          <p:spPr>
            <a:xfrm>
              <a:off x="7092280" y="3645024"/>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2" name="38 CuadroTexto">
              <a:extLst>
                <a:ext uri="{FF2B5EF4-FFF2-40B4-BE49-F238E27FC236}">
                  <a16:creationId xmlns:a16="http://schemas.microsoft.com/office/drawing/2014/main" id="{2728B79D-A81B-440B-8BF3-F25E35B8092A}"/>
                </a:ext>
              </a:extLst>
            </p:cNvPr>
            <p:cNvSpPr txBox="1"/>
            <p:nvPr/>
          </p:nvSpPr>
          <p:spPr>
            <a:xfrm>
              <a:off x="7092280" y="3841303"/>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3" name="39 CuadroTexto">
              <a:extLst>
                <a:ext uri="{FF2B5EF4-FFF2-40B4-BE49-F238E27FC236}">
                  <a16:creationId xmlns:a16="http://schemas.microsoft.com/office/drawing/2014/main" id="{933C8C19-1453-406F-8AC1-0E7A742EAF1C}"/>
                </a:ext>
              </a:extLst>
            </p:cNvPr>
            <p:cNvSpPr txBox="1"/>
            <p:nvPr/>
          </p:nvSpPr>
          <p:spPr>
            <a:xfrm>
              <a:off x="7181042" y="4129335"/>
              <a:ext cx="1207382" cy="307777"/>
            </a:xfrm>
            <a:prstGeom prst="rect">
              <a:avLst/>
            </a:prstGeom>
            <a:noFill/>
          </p:spPr>
          <p:txBody>
            <a:bodyPr wrap="none" rtlCol="0">
              <a:spAutoFit/>
            </a:bodyPr>
            <a:lstStyle/>
            <a:p>
              <a:r>
                <a:rPr lang="es-ES" sz="1400" dirty="0">
                  <a:solidFill>
                    <a:schemeClr val="bg1"/>
                  </a:solidFill>
                </a:rPr>
                <a:t>41.567.321</a:t>
              </a:r>
            </a:p>
          </p:txBody>
        </p:sp>
        <p:sp>
          <p:nvSpPr>
            <p:cNvPr id="34" name="40 Rectángulo redondeado">
              <a:extLst>
                <a:ext uri="{FF2B5EF4-FFF2-40B4-BE49-F238E27FC236}">
                  <a16:creationId xmlns:a16="http://schemas.microsoft.com/office/drawing/2014/main" id="{3715F114-6F4D-4902-AE2E-B66D5A8D88C6}"/>
                </a:ext>
              </a:extLst>
            </p:cNvPr>
            <p:cNvSpPr/>
            <p:nvPr/>
          </p:nvSpPr>
          <p:spPr>
            <a:xfrm>
              <a:off x="5364088" y="5157192"/>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35" name="41 Elipse">
              <a:extLst>
                <a:ext uri="{FF2B5EF4-FFF2-40B4-BE49-F238E27FC236}">
                  <a16:creationId xmlns:a16="http://schemas.microsoft.com/office/drawing/2014/main" id="{D7EE8C89-A8B6-49D6-9E11-DB9CE6BEF2B8}"/>
                </a:ext>
              </a:extLst>
            </p:cNvPr>
            <p:cNvSpPr/>
            <p:nvPr/>
          </p:nvSpPr>
          <p:spPr>
            <a:xfrm>
              <a:off x="5436096" y="5589240"/>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Alicia</a:t>
              </a:r>
            </a:p>
          </p:txBody>
        </p:sp>
        <p:sp>
          <p:nvSpPr>
            <p:cNvPr id="36" name="42 Elipse">
              <a:extLst>
                <a:ext uri="{FF2B5EF4-FFF2-40B4-BE49-F238E27FC236}">
                  <a16:creationId xmlns:a16="http://schemas.microsoft.com/office/drawing/2014/main" id="{96C3F9FE-8CC8-436A-8041-00F5D149DBC7}"/>
                </a:ext>
              </a:extLst>
            </p:cNvPr>
            <p:cNvSpPr/>
            <p:nvPr/>
          </p:nvSpPr>
          <p:spPr>
            <a:xfrm>
              <a:off x="6876256" y="5589240"/>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7" name="43 CuadroTexto">
              <a:extLst>
                <a:ext uri="{FF2B5EF4-FFF2-40B4-BE49-F238E27FC236}">
                  <a16:creationId xmlns:a16="http://schemas.microsoft.com/office/drawing/2014/main" id="{CC588AD7-349A-4F9B-842B-8B6390400FEE}"/>
                </a:ext>
              </a:extLst>
            </p:cNvPr>
            <p:cNvSpPr txBox="1"/>
            <p:nvPr/>
          </p:nvSpPr>
          <p:spPr>
            <a:xfrm>
              <a:off x="6876256" y="5785519"/>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8" name="44 CuadroTexto">
              <a:extLst>
                <a:ext uri="{FF2B5EF4-FFF2-40B4-BE49-F238E27FC236}">
                  <a16:creationId xmlns:a16="http://schemas.microsoft.com/office/drawing/2014/main" id="{8954719C-3DC5-4840-ACBA-D83DA3EDFF86}"/>
                </a:ext>
              </a:extLst>
            </p:cNvPr>
            <p:cNvSpPr txBox="1"/>
            <p:nvPr/>
          </p:nvSpPr>
          <p:spPr>
            <a:xfrm>
              <a:off x="6965018" y="6073551"/>
              <a:ext cx="1093569" cy="307777"/>
            </a:xfrm>
            <a:prstGeom prst="rect">
              <a:avLst/>
            </a:prstGeom>
            <a:noFill/>
          </p:spPr>
          <p:txBody>
            <a:bodyPr wrap="none" rtlCol="0">
              <a:spAutoFit/>
            </a:bodyPr>
            <a:lstStyle/>
            <a:p>
              <a:r>
                <a:rPr lang="es-ES" sz="1400" dirty="0">
                  <a:solidFill>
                    <a:schemeClr val="bg1"/>
                  </a:solidFill>
                </a:rPr>
                <a:t>7.919.163</a:t>
              </a:r>
            </a:p>
          </p:txBody>
        </p:sp>
        <p:cxnSp>
          <p:nvCxnSpPr>
            <p:cNvPr id="39" name="49 Conector recto de flecha">
              <a:extLst>
                <a:ext uri="{FF2B5EF4-FFF2-40B4-BE49-F238E27FC236}">
                  <a16:creationId xmlns:a16="http://schemas.microsoft.com/office/drawing/2014/main" id="{E6AEF9AC-8C6C-44F3-AF66-633520B1C467}"/>
                </a:ext>
              </a:extLst>
            </p:cNvPr>
            <p:cNvCxnSpPr>
              <a:cxnSpLocks/>
              <a:stCxn id="25" idx="6"/>
            </p:cNvCxnSpPr>
            <p:nvPr/>
          </p:nvCxnSpPr>
          <p:spPr>
            <a:xfrm flipV="1">
              <a:off x="3491880" y="3789041"/>
              <a:ext cx="20882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50 Conector recto de flecha">
              <a:extLst>
                <a:ext uri="{FF2B5EF4-FFF2-40B4-BE49-F238E27FC236}">
                  <a16:creationId xmlns:a16="http://schemas.microsoft.com/office/drawing/2014/main" id="{C087AF4B-5AD2-4F19-B402-6F95529542C2}"/>
                </a:ext>
              </a:extLst>
            </p:cNvPr>
            <p:cNvCxnSpPr/>
            <p:nvPr/>
          </p:nvCxnSpPr>
          <p:spPr>
            <a:xfrm flipV="1">
              <a:off x="4572000" y="5517232"/>
              <a:ext cx="792088"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51 Conector recto de flecha">
              <a:extLst>
                <a:ext uri="{FF2B5EF4-FFF2-40B4-BE49-F238E27FC236}">
                  <a16:creationId xmlns:a16="http://schemas.microsoft.com/office/drawing/2014/main" id="{A16B6705-EB99-448A-9E12-C8EEEE272DBC}"/>
                </a:ext>
              </a:extLst>
            </p:cNvPr>
            <p:cNvCxnSpPr/>
            <p:nvPr/>
          </p:nvCxnSpPr>
          <p:spPr>
            <a:xfrm>
              <a:off x="3131840" y="2996952"/>
              <a:ext cx="0" cy="50405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2" name="52 Conector recto de flecha">
              <a:extLst>
                <a:ext uri="{FF2B5EF4-FFF2-40B4-BE49-F238E27FC236}">
                  <a16:creationId xmlns:a16="http://schemas.microsoft.com/office/drawing/2014/main" id="{B0D4DE88-1B09-4766-B495-D029CA5DF7FA}"/>
                </a:ext>
              </a:extLst>
            </p:cNvPr>
            <p:cNvCxnSpPr/>
            <p:nvPr/>
          </p:nvCxnSpPr>
          <p:spPr>
            <a:xfrm>
              <a:off x="3995936" y="2996952"/>
              <a:ext cx="0" cy="187220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3" name="55 Conector recto de flecha">
              <a:extLst>
                <a:ext uri="{FF2B5EF4-FFF2-40B4-BE49-F238E27FC236}">
                  <a16:creationId xmlns:a16="http://schemas.microsoft.com/office/drawing/2014/main" id="{37CE85FA-1E5B-404A-93F5-8340160EDAED}"/>
                </a:ext>
              </a:extLst>
            </p:cNvPr>
            <p:cNvCxnSpPr/>
            <p:nvPr/>
          </p:nvCxnSpPr>
          <p:spPr>
            <a:xfrm>
              <a:off x="7020272" y="2780928"/>
              <a:ext cx="0" cy="50405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4" name="56 Conector recto de flecha">
              <a:extLst>
                <a:ext uri="{FF2B5EF4-FFF2-40B4-BE49-F238E27FC236}">
                  <a16:creationId xmlns:a16="http://schemas.microsoft.com/office/drawing/2014/main" id="{B690610C-969A-454F-9E24-BD8B99DC2196}"/>
                </a:ext>
              </a:extLst>
            </p:cNvPr>
            <p:cNvCxnSpPr/>
            <p:nvPr/>
          </p:nvCxnSpPr>
          <p:spPr>
            <a:xfrm>
              <a:off x="5652120" y="2780928"/>
              <a:ext cx="0" cy="237626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45" name="46 Flecha curvada hacia arriba">
              <a:extLst>
                <a:ext uri="{FF2B5EF4-FFF2-40B4-BE49-F238E27FC236}">
                  <a16:creationId xmlns:a16="http://schemas.microsoft.com/office/drawing/2014/main" id="{D2109043-9D26-4B6F-BE3A-242D4B8B2BCF}"/>
                </a:ext>
              </a:extLst>
            </p:cNvPr>
            <p:cNvSpPr/>
            <p:nvPr/>
          </p:nvSpPr>
          <p:spPr>
            <a:xfrm>
              <a:off x="3995936" y="6165304"/>
              <a:ext cx="1440160"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6" name="47 CuadroTexto">
              <a:extLst>
                <a:ext uri="{FF2B5EF4-FFF2-40B4-BE49-F238E27FC236}">
                  <a16:creationId xmlns:a16="http://schemas.microsoft.com/office/drawing/2014/main" id="{0BE8B9A3-DABA-40F6-AA08-411C0E024675}"/>
                </a:ext>
              </a:extLst>
            </p:cNvPr>
            <p:cNvSpPr txBox="1"/>
            <p:nvPr/>
          </p:nvSpPr>
          <p:spPr>
            <a:xfrm>
              <a:off x="3923928" y="6546830"/>
              <a:ext cx="1888659" cy="338554"/>
            </a:xfrm>
            <a:prstGeom prst="rect">
              <a:avLst/>
            </a:prstGeom>
            <a:noFill/>
          </p:spPr>
          <p:txBody>
            <a:bodyPr wrap="none" rtlCol="0">
              <a:spAutoFit/>
            </a:bodyPr>
            <a:lstStyle/>
            <a:p>
              <a:r>
                <a:rPr lang="es-ES" sz="1600" dirty="0" err="1"/>
                <a:t>obtenerNombre</a:t>
              </a:r>
              <a:r>
                <a:rPr lang="es-ES" sz="1600" dirty="0"/>
                <a:t>()</a:t>
              </a:r>
            </a:p>
          </p:txBody>
        </p:sp>
        <p:sp>
          <p:nvSpPr>
            <p:cNvPr id="47" name="48 Flecha curvada hacia arriba">
              <a:extLst>
                <a:ext uri="{FF2B5EF4-FFF2-40B4-BE49-F238E27FC236}">
                  <a16:creationId xmlns:a16="http://schemas.microsoft.com/office/drawing/2014/main" id="{2218B9A9-AB31-49AC-BCA4-01E6EB38FCD8}"/>
                </a:ext>
              </a:extLst>
            </p:cNvPr>
            <p:cNvSpPr/>
            <p:nvPr/>
          </p:nvSpPr>
          <p:spPr>
            <a:xfrm rot="11521818">
              <a:off x="4206268" y="4436800"/>
              <a:ext cx="1441486" cy="593692"/>
            </a:xfrm>
            <a:prstGeom prst="curvedUpArrow">
              <a:avLst>
                <a:gd name="adj1" fmla="val 9270"/>
                <a:gd name="adj2" fmla="val 41691"/>
                <a:gd name="adj3" fmla="val 3954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53 CuadroTexto">
              <a:extLst>
                <a:ext uri="{FF2B5EF4-FFF2-40B4-BE49-F238E27FC236}">
                  <a16:creationId xmlns:a16="http://schemas.microsoft.com/office/drawing/2014/main" id="{57500E1A-5BD7-4DF9-B493-D85C5A81DEC4}"/>
                </a:ext>
              </a:extLst>
            </p:cNvPr>
            <p:cNvSpPr txBox="1"/>
            <p:nvPr/>
          </p:nvSpPr>
          <p:spPr>
            <a:xfrm>
              <a:off x="4572000" y="4149080"/>
              <a:ext cx="723275" cy="338554"/>
            </a:xfrm>
            <a:prstGeom prst="rect">
              <a:avLst/>
            </a:prstGeom>
            <a:noFill/>
          </p:spPr>
          <p:txBody>
            <a:bodyPr wrap="none" rtlCol="0">
              <a:spAutoFit/>
            </a:bodyPr>
            <a:lstStyle/>
            <a:p>
              <a:r>
                <a:rPr lang="es-ES" sz="1600" dirty="0"/>
                <a:t>Alicia</a:t>
              </a:r>
            </a:p>
          </p:txBody>
        </p:sp>
        <p:cxnSp>
          <p:nvCxnSpPr>
            <p:cNvPr id="49" name="57 Conector angular">
              <a:extLst>
                <a:ext uri="{FF2B5EF4-FFF2-40B4-BE49-F238E27FC236}">
                  <a16:creationId xmlns:a16="http://schemas.microsoft.com/office/drawing/2014/main" id="{C292A31E-112B-46E2-ACAC-B237F1CA915A}"/>
                </a:ext>
              </a:extLst>
            </p:cNvPr>
            <p:cNvCxnSpPr>
              <a:stCxn id="34" idx="0"/>
            </p:cNvCxnSpPr>
            <p:nvPr/>
          </p:nvCxnSpPr>
          <p:spPr>
            <a:xfrm rot="5400000" flipH="1" flipV="1">
              <a:off x="6534218" y="3086962"/>
              <a:ext cx="2376264" cy="1764196"/>
            </a:xfrm>
            <a:prstGeom prst="bentConnector3">
              <a:avLst>
                <a:gd name="adj1" fmla="val 16508"/>
              </a:avLst>
            </a:prstGeom>
            <a:ln>
              <a:prstDash val="dash"/>
              <a:tailEnd type="arrow"/>
            </a:ln>
          </p:spPr>
          <p:style>
            <a:lnRef idx="2">
              <a:schemeClr val="dk1"/>
            </a:lnRef>
            <a:fillRef idx="0">
              <a:schemeClr val="dk1"/>
            </a:fillRef>
            <a:effectRef idx="1">
              <a:schemeClr val="dk1"/>
            </a:effectRef>
            <a:fontRef idx="minor">
              <a:schemeClr val="tx1"/>
            </a:fontRef>
          </p:style>
        </p:cxnSp>
        <p:sp>
          <p:nvSpPr>
            <p:cNvPr id="50" name="69 Esquina doblada">
              <a:extLst>
                <a:ext uri="{FF2B5EF4-FFF2-40B4-BE49-F238E27FC236}">
                  <a16:creationId xmlns:a16="http://schemas.microsoft.com/office/drawing/2014/main" id="{1B98F1DC-C3B9-483D-BA16-E8AB32D08B04}"/>
                </a:ext>
              </a:extLst>
            </p:cNvPr>
            <p:cNvSpPr/>
            <p:nvPr/>
          </p:nvSpPr>
          <p:spPr>
            <a:xfrm rot="16200000">
              <a:off x="7354914" y="-911451"/>
              <a:ext cx="720080" cy="2499071"/>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600" dirty="0" err="1"/>
                <a:t>obtenerNombre</a:t>
              </a:r>
              <a:r>
                <a:rPr lang="es-ES" sz="1600" dirty="0"/>
                <a:t>()</a:t>
              </a:r>
            </a:p>
            <a:p>
              <a:r>
                <a:rPr lang="es-ES" sz="1600" dirty="0">
                  <a:sym typeface="Wingdings"/>
                </a:rPr>
                <a:t>     nombre</a:t>
              </a:r>
            </a:p>
            <a:p>
              <a:r>
                <a:rPr lang="es-ES" sz="2000" dirty="0">
                  <a:sym typeface="Wingdings"/>
                </a:rPr>
                <a:t>	</a:t>
              </a:r>
            </a:p>
          </p:txBody>
        </p:sp>
        <p:cxnSp>
          <p:nvCxnSpPr>
            <p:cNvPr id="51" name="71 Conector recto">
              <a:extLst>
                <a:ext uri="{FF2B5EF4-FFF2-40B4-BE49-F238E27FC236}">
                  <a16:creationId xmlns:a16="http://schemas.microsoft.com/office/drawing/2014/main" id="{469074F0-8C53-430A-BEA0-4EA34023A741}"/>
                </a:ext>
              </a:extLst>
            </p:cNvPr>
            <p:cNvCxnSpPr>
              <a:stCxn id="20" idx="3"/>
            </p:cNvCxnSpPr>
            <p:nvPr/>
          </p:nvCxnSpPr>
          <p:spPr>
            <a:xfrm flipH="1" flipV="1">
              <a:off x="6876257" y="1052737"/>
              <a:ext cx="520506" cy="1321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72 Conector recto">
              <a:extLst>
                <a:ext uri="{FF2B5EF4-FFF2-40B4-BE49-F238E27FC236}">
                  <a16:creationId xmlns:a16="http://schemas.microsoft.com/office/drawing/2014/main" id="{E24CDC12-1BF4-4A06-BF95-EB1689779CBA}"/>
                </a:ext>
              </a:extLst>
            </p:cNvPr>
            <p:cNvCxnSpPr>
              <a:stCxn id="20" idx="3"/>
            </p:cNvCxnSpPr>
            <p:nvPr/>
          </p:nvCxnSpPr>
          <p:spPr>
            <a:xfrm flipV="1">
              <a:off x="7396763" y="1052736"/>
              <a:ext cx="1423709" cy="132140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593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5184576"/>
          </a:xfrm>
        </p:spPr>
        <p:txBody>
          <a:bodyPr>
            <a:normAutofit lnSpcReduction="10000"/>
          </a:bodyPr>
          <a:lstStyle/>
          <a:p>
            <a:pPr algn="just"/>
            <a:r>
              <a:rPr lang="es-ES" dirty="0"/>
              <a:t>Es el mecanismo por el cuál los objetos son </a:t>
            </a:r>
            <a:r>
              <a:rPr lang="es-ES" b="1" dirty="0"/>
              <a:t>creados</a:t>
            </a:r>
            <a:r>
              <a:rPr lang="es-ES" dirty="0"/>
              <a:t> a partir de un </a:t>
            </a:r>
            <a:r>
              <a:rPr lang="es-ES" b="1" dirty="0"/>
              <a:t>molde</a:t>
            </a:r>
            <a:r>
              <a:rPr lang="es-ES" dirty="0"/>
              <a:t>, es decir, la </a:t>
            </a:r>
            <a:r>
              <a:rPr lang="es-ES" b="1" dirty="0"/>
              <a:t>clase</a:t>
            </a:r>
            <a:r>
              <a:rPr lang="es-ES" dirty="0"/>
              <a:t>.</a:t>
            </a:r>
          </a:p>
          <a:p>
            <a:pPr algn="just"/>
            <a:endParaRPr lang="es-ES" dirty="0"/>
          </a:p>
          <a:p>
            <a:pPr algn="just"/>
            <a:r>
              <a:rPr lang="es-ES" dirty="0"/>
              <a:t>Tal como nombramos anteriormente, todos los </a:t>
            </a:r>
            <a:r>
              <a:rPr lang="es-ES" b="1" dirty="0"/>
              <a:t>objetos</a:t>
            </a:r>
            <a:r>
              <a:rPr lang="es-ES" dirty="0"/>
              <a:t>, siempre, son </a:t>
            </a:r>
            <a:r>
              <a:rPr lang="es-ES" b="1" dirty="0"/>
              <a:t>instancias</a:t>
            </a:r>
            <a:r>
              <a:rPr lang="es-ES" dirty="0"/>
              <a:t> de una </a:t>
            </a:r>
            <a:r>
              <a:rPr lang="es-ES" b="1" dirty="0"/>
              <a:t>clase</a:t>
            </a:r>
            <a:r>
              <a:rPr lang="es-ES" dirty="0"/>
              <a:t>.</a:t>
            </a:r>
          </a:p>
          <a:p>
            <a:pPr algn="just"/>
            <a:endParaRPr lang="es-ES" dirty="0"/>
          </a:p>
          <a:p>
            <a:pPr algn="just"/>
            <a:r>
              <a:rPr lang="es-ES" dirty="0"/>
              <a:t>Todas las </a:t>
            </a:r>
            <a:r>
              <a:rPr lang="es-ES" b="1" dirty="0"/>
              <a:t>instancias</a:t>
            </a:r>
            <a:r>
              <a:rPr lang="es-ES" dirty="0"/>
              <a:t> de una clase </a:t>
            </a:r>
            <a:r>
              <a:rPr lang="es-ES" b="1" dirty="0"/>
              <a:t>compartirán</a:t>
            </a:r>
            <a:r>
              <a:rPr lang="es-ES" dirty="0"/>
              <a:t> la misma </a:t>
            </a:r>
            <a:r>
              <a:rPr lang="es-ES" b="1" dirty="0"/>
              <a:t>estructura interna </a:t>
            </a:r>
            <a:r>
              <a:rPr lang="es-ES" dirty="0"/>
              <a:t>y responderán al mismo </a:t>
            </a:r>
            <a:r>
              <a:rPr lang="es-ES" b="1" dirty="0"/>
              <a:t>protocolo</a:t>
            </a:r>
            <a:r>
              <a:rPr lang="es-ES" dirty="0"/>
              <a:t> (es decir, tendrán las mismas responsabilidades y sabrán responder los mismos mensajes).</a:t>
            </a:r>
          </a:p>
        </p:txBody>
      </p:sp>
      <p:sp>
        <p:nvSpPr>
          <p:cNvPr id="2" name="1 Título"/>
          <p:cNvSpPr>
            <a:spLocks noGrp="1"/>
          </p:cNvSpPr>
          <p:nvPr>
            <p:ph type="title"/>
          </p:nvPr>
        </p:nvSpPr>
        <p:spPr>
          <a:xfrm>
            <a:off x="457200" y="44624"/>
            <a:ext cx="8229600" cy="1143000"/>
          </a:xfrm>
        </p:spPr>
        <p:txBody>
          <a:bodyPr/>
          <a:lstStyle/>
          <a:p>
            <a:r>
              <a:rPr lang="es-ES" dirty="0"/>
              <a:t>Instanciación</a:t>
            </a:r>
          </a:p>
        </p:txBody>
      </p:sp>
    </p:spTree>
    <p:extLst>
      <p:ext uri="{BB962C8B-B14F-4D97-AF65-F5344CB8AC3E}">
        <p14:creationId xmlns:p14="http://schemas.microsoft.com/office/powerpoint/2010/main" val="412981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400" dirty="0"/>
              <a:t>¿Preguntas?</a:t>
            </a:r>
          </a:p>
        </p:txBody>
      </p:sp>
      <p:pic>
        <p:nvPicPr>
          <p:cNvPr id="1026" name="Picture 2" descr="http://blogs.jwatch.org/hiv-id-observations/wp-content/uploads/2014/01/question.jpg"/>
          <p:cNvPicPr>
            <a:picLocks noChangeAspect="1" noChangeArrowheads="1"/>
          </p:cNvPicPr>
          <p:nvPr/>
        </p:nvPicPr>
        <p:blipFill>
          <a:blip r:embed="rId2" cstate="print"/>
          <a:srcRect/>
          <a:stretch>
            <a:fillRect/>
          </a:stretch>
        </p:blipFill>
        <p:spPr bwMode="auto">
          <a:xfrm>
            <a:off x="2195736" y="1196752"/>
            <a:ext cx="4752528" cy="475252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DDC8134-49A4-4FB7-94CA-BC989E5A8900}"/>
              </a:ext>
            </a:extLst>
          </p:cNvPr>
          <p:cNvSpPr>
            <a:spLocks noGrp="1"/>
          </p:cNvSpPr>
          <p:nvPr>
            <p:ph idx="1"/>
          </p:nvPr>
        </p:nvSpPr>
        <p:spPr/>
        <p:txBody>
          <a:bodyPr/>
          <a:lstStyle/>
          <a:p>
            <a:pPr marL="0" indent="0" algn="just">
              <a:lnSpc>
                <a:spcPct val="90000"/>
              </a:lnSpc>
              <a:buNone/>
            </a:pPr>
            <a:r>
              <a:rPr lang="es-ES" sz="2800" dirty="0"/>
              <a:t>En el problema planteado se especifican 3 elementos involucrados. Cada elemento posee sus propias características y sus propios comportamientos. En POO a estos elementos se les conoce bajo el nombre de </a:t>
            </a:r>
            <a:r>
              <a:rPr lang="es-ES" sz="2800" b="1" dirty="0"/>
              <a:t>OBJETOS</a:t>
            </a:r>
            <a:r>
              <a:rPr lang="es-ES" sz="2800" dirty="0"/>
              <a:t>.</a:t>
            </a:r>
          </a:p>
          <a:p>
            <a:pPr marL="0" indent="0" algn="just">
              <a:lnSpc>
                <a:spcPct val="90000"/>
              </a:lnSpc>
              <a:buNone/>
            </a:pPr>
            <a:endParaRPr lang="es-ES" sz="2800" dirty="0"/>
          </a:p>
          <a:p>
            <a:pPr marL="0" indent="0" algn="just">
              <a:lnSpc>
                <a:spcPct val="90000"/>
              </a:lnSpc>
              <a:buNone/>
            </a:pPr>
            <a:r>
              <a:rPr lang="es-ES" sz="2800" dirty="0"/>
              <a:t>En POO a las características que identifican a cada objeto se le denominan </a:t>
            </a:r>
            <a:r>
              <a:rPr lang="es-ES" sz="2800" b="1" dirty="0"/>
              <a:t>ATRIBUTOS</a:t>
            </a:r>
            <a:r>
              <a:rPr lang="es-ES" sz="2800" dirty="0"/>
              <a:t> y a los comportamientos se les denominan </a:t>
            </a:r>
            <a:r>
              <a:rPr lang="es-ES" sz="2800" b="1" dirty="0"/>
              <a:t>MÉTODOS</a:t>
            </a:r>
            <a:r>
              <a:rPr lang="es-ES" sz="2800" dirty="0"/>
              <a:t>.</a:t>
            </a:r>
          </a:p>
          <a:p>
            <a:pPr marL="109728" indent="0">
              <a:buNone/>
            </a:pPr>
            <a:endParaRPr lang="es-AR" dirty="0"/>
          </a:p>
        </p:txBody>
      </p:sp>
      <p:sp>
        <p:nvSpPr>
          <p:cNvPr id="4" name="Título 3">
            <a:extLst>
              <a:ext uri="{FF2B5EF4-FFF2-40B4-BE49-F238E27FC236}">
                <a16:creationId xmlns:a16="http://schemas.microsoft.com/office/drawing/2014/main" id="{E6DCC0F7-2B3E-4D04-B0F1-607C33030D4D}"/>
              </a:ext>
            </a:extLst>
          </p:cNvPr>
          <p:cNvSpPr>
            <a:spLocks noGrp="1"/>
          </p:cNvSpPr>
          <p:nvPr>
            <p:ph type="title"/>
          </p:nvPr>
        </p:nvSpPr>
        <p:spPr/>
        <p:txBody>
          <a:bodyPr/>
          <a:lstStyle/>
          <a:p>
            <a:r>
              <a:rPr lang="es-AR" dirty="0"/>
              <a:t>Definición</a:t>
            </a:r>
          </a:p>
        </p:txBody>
      </p:sp>
    </p:spTree>
    <p:extLst>
      <p:ext uri="{BB962C8B-B14F-4D97-AF65-F5344CB8AC3E}">
        <p14:creationId xmlns:p14="http://schemas.microsoft.com/office/powerpoint/2010/main" val="103358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196752"/>
            <a:ext cx="8496944" cy="4810539"/>
          </a:xfrm>
        </p:spPr>
        <p:txBody>
          <a:bodyPr>
            <a:normAutofit fontScale="92500"/>
          </a:bodyPr>
          <a:lstStyle/>
          <a:p>
            <a:pPr marL="0" indent="0" algn="just">
              <a:lnSpc>
                <a:spcPct val="90000"/>
              </a:lnSpc>
              <a:buNone/>
            </a:pPr>
            <a:r>
              <a:rPr lang="es-ES_tradnl" sz="2800" dirty="0"/>
              <a:t>Es una de las principales características a tener en cuenta ya que permite ver los diferentes agentes u objetos implicados en un problema.</a:t>
            </a:r>
          </a:p>
          <a:p>
            <a:pPr marL="0" indent="0" algn="just">
              <a:lnSpc>
                <a:spcPct val="90000"/>
              </a:lnSpc>
              <a:buNone/>
            </a:pPr>
            <a:endParaRPr lang="es-ES_tradnl" sz="2800" dirty="0"/>
          </a:p>
          <a:p>
            <a:pPr marL="0" indent="0" algn="just">
              <a:lnSpc>
                <a:spcPct val="90000"/>
              </a:lnSpc>
              <a:buNone/>
            </a:pPr>
            <a:r>
              <a:rPr lang="es-ES_tradnl" sz="2800" dirty="0"/>
              <a:t>Captar los atributos y métodos que conforman cada objeto y la relación que existen entre ellos.</a:t>
            </a:r>
          </a:p>
          <a:p>
            <a:pPr marL="0" indent="0" algn="just">
              <a:lnSpc>
                <a:spcPct val="90000"/>
              </a:lnSpc>
              <a:buNone/>
            </a:pPr>
            <a:endParaRPr lang="es-ES_tradnl" sz="2800" dirty="0"/>
          </a:p>
          <a:p>
            <a:pPr marL="0" indent="0" algn="just">
              <a:lnSpc>
                <a:spcPct val="90000"/>
              </a:lnSpc>
              <a:buNone/>
            </a:pPr>
            <a:r>
              <a:rPr lang="es-ES_tradnl" sz="2800" dirty="0"/>
              <a:t>Resolver el problema en </a:t>
            </a:r>
            <a:r>
              <a:rPr lang="es-ES_tradnl" sz="2800" dirty="0" err="1"/>
              <a:t>subproblemas</a:t>
            </a:r>
            <a:r>
              <a:rPr lang="es-ES_tradnl" sz="2800" dirty="0"/>
              <a:t> donde cada objeto se haga cargo de cada </a:t>
            </a:r>
            <a:r>
              <a:rPr lang="es-ES_tradnl" sz="2800" dirty="0" err="1"/>
              <a:t>subproblema</a:t>
            </a:r>
            <a:r>
              <a:rPr lang="es-ES_tradnl" sz="2800" dirty="0"/>
              <a:t>.</a:t>
            </a:r>
          </a:p>
          <a:p>
            <a:pPr marL="0" indent="0" algn="just">
              <a:lnSpc>
                <a:spcPct val="90000"/>
              </a:lnSpc>
              <a:buNone/>
            </a:pPr>
            <a:endParaRPr lang="es-ES_tradnl" sz="2800" dirty="0"/>
          </a:p>
          <a:p>
            <a:pPr marL="0" indent="0" algn="just">
              <a:lnSpc>
                <a:spcPct val="90000"/>
              </a:lnSpc>
              <a:buNone/>
            </a:pPr>
            <a:r>
              <a:rPr lang="es-ES_tradnl" sz="2800" dirty="0"/>
              <a:t>La comunicación entre objetos generan la solución general a todo el problema. (</a:t>
            </a:r>
            <a:r>
              <a:rPr lang="es-ES_tradnl" sz="2800" i="1" dirty="0"/>
              <a:t>Divide y vencerás</a:t>
            </a:r>
            <a:r>
              <a:rPr lang="es-ES_tradnl" sz="2800" dirty="0"/>
              <a:t>).</a:t>
            </a:r>
          </a:p>
          <a:p>
            <a:pPr marL="109728" indent="0">
              <a:buNone/>
            </a:pPr>
            <a:endParaRPr lang="es-ES" dirty="0"/>
          </a:p>
        </p:txBody>
      </p:sp>
      <p:sp>
        <p:nvSpPr>
          <p:cNvPr id="2" name="1 Título"/>
          <p:cNvSpPr>
            <a:spLocks noGrp="1"/>
          </p:cNvSpPr>
          <p:nvPr>
            <p:ph type="title"/>
          </p:nvPr>
        </p:nvSpPr>
        <p:spPr/>
        <p:txBody>
          <a:bodyPr>
            <a:normAutofit/>
          </a:bodyPr>
          <a:lstStyle/>
          <a:p>
            <a:r>
              <a:rPr lang="es-ES" sz="3700" dirty="0"/>
              <a:t>Conceptos básicos: abstracción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928D49D-4CB7-4305-9082-DADD96A2DEFD}"/>
              </a:ext>
            </a:extLst>
          </p:cNvPr>
          <p:cNvSpPr>
            <a:spLocks noGrp="1"/>
          </p:cNvSpPr>
          <p:nvPr>
            <p:ph idx="1"/>
          </p:nvPr>
        </p:nvSpPr>
        <p:spPr/>
        <p:txBody>
          <a:bodyPr/>
          <a:lstStyle/>
          <a:p>
            <a:pPr marL="0" indent="0" algn="just">
              <a:lnSpc>
                <a:spcPct val="90000"/>
              </a:lnSpc>
              <a:buNone/>
            </a:pPr>
            <a:r>
              <a:rPr lang="es-ES_tradnl" sz="2300" dirty="0"/>
              <a:t>Esta propiedad permite ocultar la información del objeto. Asegurar que el contenido de un objeto se pueda ocultar del mundo exterior dejándose ver lo que cada objeto necesite hacer público.</a:t>
            </a:r>
          </a:p>
          <a:p>
            <a:pPr marL="0" indent="0" algn="just">
              <a:lnSpc>
                <a:spcPct val="90000"/>
              </a:lnSpc>
              <a:buNone/>
            </a:pPr>
            <a:endParaRPr lang="es-ES_tradnl" sz="2300" dirty="0"/>
          </a:p>
          <a:p>
            <a:pPr marL="0" indent="0" algn="just">
              <a:lnSpc>
                <a:spcPct val="90000"/>
              </a:lnSpc>
              <a:buNone/>
            </a:pPr>
            <a:r>
              <a:rPr lang="es-ES_tradnl" sz="2300" b="1" dirty="0"/>
              <a:t>Ejemplo: </a:t>
            </a:r>
            <a:r>
              <a:rPr lang="es-ES_tradnl" sz="2300" dirty="0"/>
              <a:t>Una persona desea llevar su televisor descompuesto para que sea arreglado por un técnico.</a:t>
            </a:r>
          </a:p>
          <a:p>
            <a:pPr marL="109728" indent="0">
              <a:buNone/>
            </a:pPr>
            <a:endParaRPr lang="es-AR" dirty="0"/>
          </a:p>
        </p:txBody>
      </p:sp>
      <p:sp>
        <p:nvSpPr>
          <p:cNvPr id="4" name="Título 3">
            <a:extLst>
              <a:ext uri="{FF2B5EF4-FFF2-40B4-BE49-F238E27FC236}">
                <a16:creationId xmlns:a16="http://schemas.microsoft.com/office/drawing/2014/main" id="{7A9F2B7B-4C44-49CA-A649-3CD107247D61}"/>
              </a:ext>
            </a:extLst>
          </p:cNvPr>
          <p:cNvSpPr>
            <a:spLocks noGrp="1"/>
          </p:cNvSpPr>
          <p:nvPr>
            <p:ph type="title"/>
          </p:nvPr>
        </p:nvSpPr>
        <p:spPr/>
        <p:txBody>
          <a:bodyPr>
            <a:normAutofit/>
          </a:bodyPr>
          <a:lstStyle/>
          <a:p>
            <a:r>
              <a:rPr lang="es-AR" sz="3400" dirty="0"/>
              <a:t>Conceptos básicos: Encapsulamiento</a:t>
            </a:r>
          </a:p>
        </p:txBody>
      </p:sp>
      <p:pic>
        <p:nvPicPr>
          <p:cNvPr id="5" name="Imagen 4">
            <a:extLst>
              <a:ext uri="{FF2B5EF4-FFF2-40B4-BE49-F238E27FC236}">
                <a16:creationId xmlns:a16="http://schemas.microsoft.com/office/drawing/2014/main" id="{70390A64-51F9-493C-837C-840036C3F38D}"/>
              </a:ext>
            </a:extLst>
          </p:cNvPr>
          <p:cNvPicPr>
            <a:picLocks noChangeAspect="1"/>
          </p:cNvPicPr>
          <p:nvPr/>
        </p:nvPicPr>
        <p:blipFill>
          <a:blip r:embed="rId2"/>
          <a:stretch>
            <a:fillRect/>
          </a:stretch>
        </p:blipFill>
        <p:spPr>
          <a:xfrm>
            <a:off x="2195736" y="4245124"/>
            <a:ext cx="6762026" cy="2612876"/>
          </a:xfrm>
          <a:prstGeom prst="rect">
            <a:avLst/>
          </a:prstGeom>
        </p:spPr>
      </p:pic>
    </p:spTree>
    <p:extLst>
      <p:ext uri="{BB962C8B-B14F-4D97-AF65-F5344CB8AC3E}">
        <p14:creationId xmlns:p14="http://schemas.microsoft.com/office/powerpoint/2010/main" val="301893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5E9759F-9915-4C03-A64E-9613E6975503}"/>
              </a:ext>
            </a:extLst>
          </p:cNvPr>
          <p:cNvSpPr>
            <a:spLocks noGrp="1"/>
          </p:cNvSpPr>
          <p:nvPr>
            <p:ph idx="1"/>
          </p:nvPr>
        </p:nvSpPr>
        <p:spPr/>
        <p:txBody>
          <a:bodyPr>
            <a:normAutofit/>
          </a:bodyPr>
          <a:lstStyle/>
          <a:p>
            <a:pPr marL="0" indent="0" algn="just">
              <a:lnSpc>
                <a:spcPct val="90000"/>
              </a:lnSpc>
              <a:buNone/>
            </a:pPr>
            <a:r>
              <a:rPr lang="es-ES_tradnl" sz="2000" dirty="0"/>
              <a:t>Un objeto sin comunicación con el mundo exterior no es de utilidad. La idea no es crear islas de objetos si no objetos relacionados. </a:t>
            </a:r>
          </a:p>
          <a:p>
            <a:pPr marL="0" indent="0" algn="just">
              <a:lnSpc>
                <a:spcPct val="90000"/>
              </a:lnSpc>
              <a:buNone/>
            </a:pPr>
            <a:r>
              <a:rPr lang="es-ES_tradnl" sz="2000" dirty="0"/>
              <a:t>Los objetos interactúan entre ellos mediante</a:t>
            </a:r>
            <a:r>
              <a:rPr lang="es-ES_tradnl" sz="2000" b="1" i="1" dirty="0"/>
              <a:t> mensajes.</a:t>
            </a:r>
          </a:p>
          <a:p>
            <a:pPr marL="0" indent="0" algn="just">
              <a:lnSpc>
                <a:spcPct val="90000"/>
              </a:lnSpc>
              <a:buNone/>
            </a:pPr>
            <a:endParaRPr lang="es-ES_tradnl" sz="2000" b="1" i="1" dirty="0"/>
          </a:p>
          <a:p>
            <a:pPr marL="0" indent="0" algn="just">
              <a:lnSpc>
                <a:spcPct val="90000"/>
              </a:lnSpc>
              <a:buNone/>
            </a:pPr>
            <a:r>
              <a:rPr lang="es-ES_tradnl" sz="2000" b="1" i="1" dirty="0"/>
              <a:t>Cuando un objeto A quiere que otro objeto B ejecute una de sus funciones o procedimientos miembro (Métodos de B), el objeto A manda un mensaje al objeto B.</a:t>
            </a:r>
            <a:endParaRPr lang="es-ES" sz="2000" dirty="0"/>
          </a:p>
          <a:p>
            <a:pPr marL="109728" indent="0">
              <a:buNone/>
            </a:pPr>
            <a:endParaRPr lang="es-AR" dirty="0"/>
          </a:p>
        </p:txBody>
      </p:sp>
      <p:sp>
        <p:nvSpPr>
          <p:cNvPr id="4" name="Título 3">
            <a:extLst>
              <a:ext uri="{FF2B5EF4-FFF2-40B4-BE49-F238E27FC236}">
                <a16:creationId xmlns:a16="http://schemas.microsoft.com/office/drawing/2014/main" id="{4D692130-9936-4C4E-8F77-06CD151688F5}"/>
              </a:ext>
            </a:extLst>
          </p:cNvPr>
          <p:cNvSpPr>
            <a:spLocks noGrp="1"/>
          </p:cNvSpPr>
          <p:nvPr>
            <p:ph type="title"/>
          </p:nvPr>
        </p:nvSpPr>
        <p:spPr/>
        <p:txBody>
          <a:bodyPr>
            <a:normAutofit/>
          </a:bodyPr>
          <a:lstStyle/>
          <a:p>
            <a:r>
              <a:rPr lang="es-AR" dirty="0"/>
              <a:t>Conceptos básicos: Mensajes</a:t>
            </a:r>
          </a:p>
        </p:txBody>
      </p:sp>
      <p:pic>
        <p:nvPicPr>
          <p:cNvPr id="5" name="Imagen 4">
            <a:extLst>
              <a:ext uri="{FF2B5EF4-FFF2-40B4-BE49-F238E27FC236}">
                <a16:creationId xmlns:a16="http://schemas.microsoft.com/office/drawing/2014/main" id="{C493F0D8-0A72-4ACD-8787-9AE8B6619653}"/>
              </a:ext>
            </a:extLst>
          </p:cNvPr>
          <p:cNvPicPr>
            <a:picLocks noChangeAspect="1"/>
          </p:cNvPicPr>
          <p:nvPr/>
        </p:nvPicPr>
        <p:blipFill>
          <a:blip r:embed="rId2"/>
          <a:stretch>
            <a:fillRect/>
          </a:stretch>
        </p:blipFill>
        <p:spPr>
          <a:xfrm>
            <a:off x="1379005" y="4080296"/>
            <a:ext cx="7657491" cy="2805088"/>
          </a:xfrm>
          <a:prstGeom prst="rect">
            <a:avLst/>
          </a:prstGeom>
        </p:spPr>
      </p:pic>
    </p:spTree>
    <p:extLst>
      <p:ext uri="{BB962C8B-B14F-4D97-AF65-F5344CB8AC3E}">
        <p14:creationId xmlns:p14="http://schemas.microsoft.com/office/powerpoint/2010/main" val="376495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Conceptos básicos: Mensajes</a:t>
            </a:r>
            <a:endParaRPr lang="es-ES" dirty="0"/>
          </a:p>
        </p:txBody>
      </p:sp>
      <p:sp>
        <p:nvSpPr>
          <p:cNvPr id="6" name="2 Marcador de contenido"/>
          <p:cNvSpPr>
            <a:spLocks noGrp="1"/>
          </p:cNvSpPr>
          <p:nvPr>
            <p:ph idx="1"/>
          </p:nvPr>
        </p:nvSpPr>
        <p:spPr>
          <a:xfrm>
            <a:off x="457200" y="1196752"/>
            <a:ext cx="8229600" cy="3600400"/>
          </a:xfrm>
        </p:spPr>
        <p:txBody>
          <a:bodyPr>
            <a:normAutofit fontScale="77500" lnSpcReduction="20000"/>
          </a:bodyPr>
          <a:lstStyle/>
          <a:p>
            <a:pPr algn="just"/>
            <a:r>
              <a:rPr lang="es-ES" dirty="0"/>
              <a:t>Supongamos que tenemos 3 objetos que representan los medios necesarios para establecer una llamada entre  dos teléfonos celulares.</a:t>
            </a:r>
          </a:p>
          <a:p>
            <a:pPr algn="just"/>
            <a:endParaRPr lang="es-ES" dirty="0"/>
          </a:p>
          <a:p>
            <a:pPr algn="just"/>
            <a:r>
              <a:rPr lang="es-ES" dirty="0"/>
              <a:t>Los objetos que se identifican son:</a:t>
            </a:r>
          </a:p>
          <a:p>
            <a:pPr lvl="1" algn="just"/>
            <a:r>
              <a:rPr lang="es-ES" dirty="0"/>
              <a:t>Teléfono emisor</a:t>
            </a:r>
          </a:p>
          <a:p>
            <a:pPr lvl="1" algn="just"/>
            <a:r>
              <a:rPr lang="es-ES" dirty="0"/>
              <a:t>Teléfono receptor</a:t>
            </a:r>
          </a:p>
          <a:p>
            <a:pPr lvl="1" algn="just"/>
            <a:r>
              <a:rPr lang="es-ES" dirty="0"/>
              <a:t>Proveedor de telefonía</a:t>
            </a:r>
          </a:p>
          <a:p>
            <a:pPr lvl="1" algn="just"/>
            <a:endParaRPr lang="es-ES" dirty="0"/>
          </a:p>
          <a:p>
            <a:pPr algn="just"/>
            <a:r>
              <a:rPr lang="es-ES" dirty="0"/>
              <a:t>Obviamente, es necesario que ambos teléfonos deben “conocer” el proveedor de telefonía al menos para que la comunicación pueda darse.</a:t>
            </a:r>
          </a:p>
          <a:p>
            <a:pPr lvl="1">
              <a:buNone/>
            </a:pPr>
            <a:endParaRPr lang="es-ES" dirty="0"/>
          </a:p>
        </p:txBody>
      </p:sp>
      <p:sp>
        <p:nvSpPr>
          <p:cNvPr id="5" name="4 Rectángulo redondeado"/>
          <p:cNvSpPr/>
          <p:nvPr/>
        </p:nvSpPr>
        <p:spPr>
          <a:xfrm>
            <a:off x="395536" y="4797152"/>
            <a:ext cx="244827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Teléfono emisor</a:t>
            </a:r>
          </a:p>
        </p:txBody>
      </p:sp>
      <p:cxnSp>
        <p:nvCxnSpPr>
          <p:cNvPr id="8" name="7 Conector recto de flecha"/>
          <p:cNvCxnSpPr/>
          <p:nvPr/>
        </p:nvCxnSpPr>
        <p:spPr>
          <a:xfrm>
            <a:off x="2843808" y="537321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3491880" y="4797152"/>
            <a:ext cx="244827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Proveedor de telefonía</a:t>
            </a:r>
          </a:p>
        </p:txBody>
      </p:sp>
      <p:sp>
        <p:nvSpPr>
          <p:cNvPr id="15" name="14 Rectángulo redondeado"/>
          <p:cNvSpPr/>
          <p:nvPr/>
        </p:nvSpPr>
        <p:spPr>
          <a:xfrm>
            <a:off x="6444208" y="4797152"/>
            <a:ext cx="244827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Teléfono receptor</a:t>
            </a:r>
          </a:p>
        </p:txBody>
      </p:sp>
      <p:cxnSp>
        <p:nvCxnSpPr>
          <p:cNvPr id="17" name="16 Conector recto de flecha"/>
          <p:cNvCxnSpPr/>
          <p:nvPr/>
        </p:nvCxnSpPr>
        <p:spPr>
          <a:xfrm>
            <a:off x="5796136" y="530120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251520" y="4437112"/>
            <a:ext cx="216024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dirty="0"/>
              <a:t>Teléfono emisor</a:t>
            </a:r>
          </a:p>
        </p:txBody>
      </p:sp>
      <p:sp>
        <p:nvSpPr>
          <p:cNvPr id="8" name="7 Rectángulo redondeado"/>
          <p:cNvSpPr/>
          <p:nvPr/>
        </p:nvSpPr>
        <p:spPr>
          <a:xfrm>
            <a:off x="3491880" y="4437112"/>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dirty="0"/>
              <a:t>Proveedor de telefonía</a:t>
            </a:r>
          </a:p>
        </p:txBody>
      </p:sp>
      <p:sp>
        <p:nvSpPr>
          <p:cNvPr id="9" name="8 Rectángulo redondeado"/>
          <p:cNvSpPr/>
          <p:nvPr/>
        </p:nvSpPr>
        <p:spPr>
          <a:xfrm>
            <a:off x="6732240" y="4437112"/>
            <a:ext cx="216024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dirty="0"/>
              <a:t>Teléfono receptor</a:t>
            </a:r>
          </a:p>
        </p:txBody>
      </p:sp>
      <p:sp>
        <p:nvSpPr>
          <p:cNvPr id="11" name="2 Marcador de contenido"/>
          <p:cNvSpPr>
            <a:spLocks noGrp="1"/>
          </p:cNvSpPr>
          <p:nvPr>
            <p:ph idx="1"/>
          </p:nvPr>
        </p:nvSpPr>
        <p:spPr>
          <a:xfrm>
            <a:off x="467544" y="332656"/>
            <a:ext cx="8229600" cy="3816424"/>
          </a:xfrm>
        </p:spPr>
        <p:txBody>
          <a:bodyPr>
            <a:normAutofit fontScale="92500" lnSpcReduction="20000"/>
          </a:bodyPr>
          <a:lstStyle/>
          <a:p>
            <a:pPr algn="just"/>
            <a:r>
              <a:rPr lang="es-ES" dirty="0"/>
              <a:t>Para comenzar la llamada, el objeto “teléfono emisor” envía un mensaje “discar” al objeto “proveedor de telefonía”.</a:t>
            </a:r>
          </a:p>
          <a:p>
            <a:pPr algn="just"/>
            <a:r>
              <a:rPr lang="es-ES" dirty="0"/>
              <a:t>El objeto “proveedor de telefonía” activa ese método en caso de que exista (de no ser así da error) y envía un nuevo mensaje “llamar” al objeto “teléfono receptor”.</a:t>
            </a:r>
          </a:p>
          <a:p>
            <a:pPr algn="just"/>
            <a:r>
              <a:rPr lang="es-ES" dirty="0"/>
              <a:t>Una vez que el objeto “teléfono receptor” recibe el mensaje activa el método que se corresponde con el mismo. En caso de que no exista, también da error.</a:t>
            </a:r>
          </a:p>
          <a:p>
            <a:pPr algn="just"/>
            <a:endParaRPr lang="es-ES" dirty="0"/>
          </a:p>
          <a:p>
            <a:pPr lvl="1">
              <a:buNone/>
            </a:pPr>
            <a:endParaRPr lang="es-ES" dirty="0"/>
          </a:p>
        </p:txBody>
      </p:sp>
      <p:cxnSp>
        <p:nvCxnSpPr>
          <p:cNvPr id="13" name="12 Conector recto de flecha"/>
          <p:cNvCxnSpPr>
            <a:stCxn id="6" idx="3"/>
          </p:cNvCxnSpPr>
          <p:nvPr/>
        </p:nvCxnSpPr>
        <p:spPr>
          <a:xfrm>
            <a:off x="2411760" y="5013176"/>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a:off x="5652120" y="5013176"/>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Flecha curvada hacia arriba"/>
          <p:cNvSpPr/>
          <p:nvPr/>
        </p:nvSpPr>
        <p:spPr>
          <a:xfrm>
            <a:off x="2267744" y="5517232"/>
            <a:ext cx="1224136" cy="504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9" name="18 Flecha curvada hacia abajo"/>
          <p:cNvSpPr/>
          <p:nvPr/>
        </p:nvSpPr>
        <p:spPr>
          <a:xfrm>
            <a:off x="5436096" y="3933056"/>
            <a:ext cx="1440160" cy="5040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0" name="19 CuadroTexto"/>
          <p:cNvSpPr txBox="1"/>
          <p:nvPr/>
        </p:nvSpPr>
        <p:spPr>
          <a:xfrm>
            <a:off x="2052903" y="6021288"/>
            <a:ext cx="2052165" cy="369332"/>
          </a:xfrm>
          <a:prstGeom prst="rect">
            <a:avLst/>
          </a:prstGeom>
          <a:noFill/>
        </p:spPr>
        <p:txBody>
          <a:bodyPr wrap="none" rtlCol="0">
            <a:spAutoFit/>
          </a:bodyPr>
          <a:lstStyle/>
          <a:p>
            <a:r>
              <a:rPr lang="es-ES" dirty="0"/>
              <a:t>marcar(numero)</a:t>
            </a:r>
          </a:p>
        </p:txBody>
      </p:sp>
      <p:sp>
        <p:nvSpPr>
          <p:cNvPr id="21" name="20 CuadroTexto"/>
          <p:cNvSpPr txBox="1"/>
          <p:nvPr/>
        </p:nvSpPr>
        <p:spPr>
          <a:xfrm>
            <a:off x="5652120" y="3635732"/>
            <a:ext cx="1035861" cy="369332"/>
          </a:xfrm>
          <a:prstGeom prst="rect">
            <a:avLst/>
          </a:prstGeom>
          <a:noFill/>
        </p:spPr>
        <p:txBody>
          <a:bodyPr wrap="none" rtlCol="0">
            <a:spAutoFit/>
          </a:bodyPr>
          <a:lstStyle/>
          <a:p>
            <a:r>
              <a:rPr lang="es-ES" dirty="0"/>
              <a:t>llamar()</a:t>
            </a:r>
          </a:p>
        </p:txBody>
      </p:sp>
      <p:sp>
        <p:nvSpPr>
          <p:cNvPr id="24" name="23 Esquina doblada"/>
          <p:cNvSpPr/>
          <p:nvPr/>
        </p:nvSpPr>
        <p:spPr>
          <a:xfrm rot="16200000">
            <a:off x="4283968" y="4437112"/>
            <a:ext cx="504056" cy="180020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400" dirty="0"/>
              <a:t> marcar(numero)</a:t>
            </a:r>
          </a:p>
          <a:p>
            <a:pPr algn="ctr"/>
            <a:r>
              <a:rPr lang="es-ES" sz="1400" dirty="0"/>
              <a:t>------------</a:t>
            </a:r>
          </a:p>
        </p:txBody>
      </p:sp>
      <p:sp>
        <p:nvSpPr>
          <p:cNvPr id="25" name="24 Esquina doblada"/>
          <p:cNvSpPr/>
          <p:nvPr/>
        </p:nvSpPr>
        <p:spPr>
          <a:xfrm rot="16200000">
            <a:off x="7596336" y="4365104"/>
            <a:ext cx="504056" cy="180020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400" dirty="0"/>
              <a:t> llamar()</a:t>
            </a:r>
          </a:p>
          <a:p>
            <a:r>
              <a:rPr lang="es-ES" sz="14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702</TotalTime>
  <Words>3869</Words>
  <Application>Microsoft Office PowerPoint</Application>
  <PresentationFormat>Presentación en pantalla (4:3)</PresentationFormat>
  <Paragraphs>375</Paragraphs>
  <Slides>37</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Calibri</vt:lpstr>
      <vt:lpstr>Lucida Sans Unicode</vt:lpstr>
      <vt:lpstr>Verdana</vt:lpstr>
      <vt:lpstr>Wingdings</vt:lpstr>
      <vt:lpstr>Wingdings 2</vt:lpstr>
      <vt:lpstr>Wingdings 3</vt:lpstr>
      <vt:lpstr>Concurrencia</vt:lpstr>
      <vt:lpstr> PROGRAMACION I</vt:lpstr>
      <vt:lpstr>Definición de POO</vt:lpstr>
      <vt:lpstr>Ejemplo</vt:lpstr>
      <vt:lpstr>Definición</vt:lpstr>
      <vt:lpstr>Conceptos básicos: abstracción</vt:lpstr>
      <vt:lpstr>Conceptos básicos: Encapsulamiento</vt:lpstr>
      <vt:lpstr>Conceptos básicos: Mensajes</vt:lpstr>
      <vt:lpstr>Conceptos básicos: Mensajes</vt:lpstr>
      <vt:lpstr>Presentación de PowerPoint</vt:lpstr>
      <vt:lpstr>Conceptos básicos: Mensajes</vt:lpstr>
      <vt:lpstr>Métodos de implementación</vt:lpstr>
      <vt:lpstr>Presentación de PowerPoint</vt:lpstr>
      <vt:lpstr>Métodos: especificación</vt:lpstr>
      <vt:lpstr>Métodos: ejemplo de especificación</vt:lpstr>
      <vt:lpstr>Conceptos básicos: Polimorfismo</vt:lpstr>
      <vt:lpstr>Conceptos básicos: Polimorfismo</vt:lpstr>
      <vt:lpstr>Conceptos básicos: Herencia</vt:lpstr>
      <vt:lpstr>Conceptos básicos: modelo</vt:lpstr>
      <vt:lpstr>Presentación de PowerPoint</vt:lpstr>
      <vt:lpstr>Presentación de PowerPoint</vt:lpstr>
      <vt:lpstr>Conceptos básicos: Paradigma de programación</vt:lpstr>
      <vt:lpstr>Conceptos básicos: paradigma de POO</vt:lpstr>
      <vt:lpstr>Conceptos básicos: objeto</vt:lpstr>
      <vt:lpstr>Características de los objetos</vt:lpstr>
      <vt:lpstr>Características de los objetos: comportamiento ¿Qué hace el objeto?</vt:lpstr>
      <vt:lpstr>Características de los objetos: comportamiento ¿Cómo lo hace el objeto?</vt:lpstr>
      <vt:lpstr>Características de los objetos:  El estado interno</vt:lpstr>
      <vt:lpstr>Características de los objetos: Identidad</vt:lpstr>
      <vt:lpstr>Presentación de PowerPoint</vt:lpstr>
      <vt:lpstr>Características de los objetos: Ejemplo</vt:lpstr>
      <vt:lpstr>Conceptos básicos: Clases</vt:lpstr>
      <vt:lpstr>Conceptos básicos: Clases</vt:lpstr>
      <vt:lpstr>Presentación de PowerPoint</vt:lpstr>
      <vt:lpstr>Ejemplo:</vt:lpstr>
      <vt:lpstr>Ejemplo con mensajes</vt:lpstr>
      <vt:lpstr>Instanciación</vt:lpstr>
      <vt:lpstr>¿Preguntas?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EMPLEARTEC CONTROL+F / CONTROL+A  FORMACIÓN PROFESIONAL GRATUITA EN SOFTWARE Y TECNOLOGÍA</dc:title>
  <dc:creator>Mariano Ferrero</dc:creator>
  <cp:lastModifiedBy>DELL</cp:lastModifiedBy>
  <cp:revision>42</cp:revision>
  <dcterms:created xsi:type="dcterms:W3CDTF">2014-07-01T22:06:24Z</dcterms:created>
  <dcterms:modified xsi:type="dcterms:W3CDTF">2017-09-04T13:41:28Z</dcterms:modified>
</cp:coreProperties>
</file>