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9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28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65" autoAdjust="0"/>
  </p:normalViewPr>
  <p:slideViewPr>
    <p:cSldViewPr>
      <p:cViewPr varScale="1">
        <p:scale>
          <a:sx n="56" d="100"/>
          <a:sy n="56" d="100"/>
        </p:scale>
        <p:origin x="18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18/09/2017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44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Hablar de los modificadores de acceso. Propiedades del proyecto. Mostrar como se genera la DLL, compilación del proyecto solo.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18/09/2017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55223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93115" y="4005064"/>
            <a:ext cx="6133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Fundamentos de la Programación </a:t>
            </a:r>
          </a:p>
          <a:p>
            <a:pPr algn="ctr"/>
            <a:r>
              <a:rPr lang="es-ES" sz="2800" b="1" u="sng" dirty="0"/>
              <a:t>Orientada a Objetos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s-ES" dirty="0"/>
              <a:t>Es una agrupación de código, definida dentro de un proyecto de .NET.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Permite separar funciones dentro del programa a construir, lo que facilita el mantenimiento.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Contiene información acerca del código, es decir documentación técnica que permite saber que contiene el código fuente, y como se utiliza.</a:t>
            </a:r>
            <a:br>
              <a:rPr lang="es-ES" dirty="0"/>
            </a:br>
            <a:endParaRPr lang="es-ES" dirty="0"/>
          </a:p>
          <a:p>
            <a:pPr marL="109728" indent="0">
              <a:buNone/>
            </a:pPr>
            <a:r>
              <a:rPr lang="es-ES" dirty="0"/>
              <a:t>Un ensamblado puede ser un archivo .</a:t>
            </a:r>
            <a:r>
              <a:rPr lang="es-ES" dirty="0" err="1"/>
              <a:t>dll</a:t>
            </a:r>
            <a:r>
              <a:rPr lang="es-ES" dirty="0"/>
              <a:t> o un programa ejecutable, ambos se pueden referenciar desde otro proyecto en el que se quiera utilizar la funcionalidad implementada en el ensamblado.</a:t>
            </a:r>
          </a:p>
          <a:p>
            <a:pPr marL="109728" indent="0">
              <a:buNone/>
            </a:pPr>
            <a:r>
              <a:rPr lang="es-ES" dirty="0"/>
              <a:t> </a:t>
            </a:r>
          </a:p>
          <a:p>
            <a:pPr marL="109728" indent="0">
              <a:buNone/>
            </a:pPr>
            <a:r>
              <a:rPr lang="es-ES" dirty="0"/>
              <a:t>Cada ensamblado cuenta con un espacio de nombres base, desde parten todos los subespacios que se quieran definir.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ES" dirty="0"/>
              <a:t>Ensamblados</a:t>
            </a:r>
          </a:p>
        </p:txBody>
      </p:sp>
    </p:spTree>
    <p:extLst>
      <p:ext uri="{BB962C8B-B14F-4D97-AF65-F5344CB8AC3E}">
        <p14:creationId xmlns:p14="http://schemas.microsoft.com/office/powerpoint/2010/main" val="3312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066A6C-D7A6-4FCA-8AC3-68D55BA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Hasta el momento, veníamos creando las clases relacionadas al modelo, dentro del proyecto de consola de .NET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29FDEF-9D7D-4B9C-9AE6-A3BEC9DF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Cómo lo vamos a usar.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D861D-B79C-4298-84F2-E1E5C864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356992"/>
            <a:ext cx="4445862" cy="29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FC168B6-A4A0-45CA-9610-57594A41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r>
              <a:rPr lang="es-AR" sz="2400" dirty="0"/>
              <a:t>Lo que vamos a hacer ahora es crear un nuevo proyecto (del tipo Biblioteca de Clases) donde vamos a crear todas las clases que compongan el dominio del problema.</a:t>
            </a:r>
          </a:p>
          <a:p>
            <a:endParaRPr lang="es-AR" dirty="0"/>
          </a:p>
          <a:p>
            <a:pPr marL="109728" indent="0">
              <a:buNone/>
            </a:pPr>
            <a:r>
              <a:rPr lang="es-AR" sz="2000" dirty="0"/>
              <a:t>Para crear el proyecto </a:t>
            </a:r>
          </a:p>
          <a:p>
            <a:pPr marL="109728" indent="0">
              <a:buNone/>
            </a:pPr>
            <a:r>
              <a:rPr lang="es-AR" sz="2000" dirty="0"/>
              <a:t>clic derecho en la solución </a:t>
            </a:r>
          </a:p>
          <a:p>
            <a:pPr marL="109728" indent="0">
              <a:buNone/>
            </a:pPr>
            <a:r>
              <a:rPr lang="es-AR" sz="2000" dirty="0"/>
              <a:t>&gt; agregar </a:t>
            </a:r>
          </a:p>
          <a:p>
            <a:pPr marL="109728" indent="0">
              <a:buNone/>
            </a:pPr>
            <a:r>
              <a:rPr lang="es-AR" sz="2000" dirty="0"/>
              <a:t>&gt; Nuevo proyecto </a:t>
            </a:r>
          </a:p>
          <a:p>
            <a:pPr marL="109728" indent="0">
              <a:buNone/>
            </a:pPr>
            <a:r>
              <a:rPr lang="es-AR" sz="2000" dirty="0"/>
              <a:t>&gt; Seleccionamos </a:t>
            </a:r>
          </a:p>
          <a:p>
            <a:pPr marL="109728" indent="0">
              <a:buNone/>
            </a:pPr>
            <a:r>
              <a:rPr lang="es-AR" sz="2000" dirty="0"/>
              <a:t>biblioteca de clases.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BAD25B-758D-4ACD-9DC4-17DE1E5A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30" y="2320893"/>
            <a:ext cx="44502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102E9B1-7B2F-4A9B-90C5-7093CF80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 queremos desde el programa de consola hacer uso de estas clases, vamos a tener que agregar una referencia al proyecto que las contenga. </a:t>
            </a:r>
          </a:p>
          <a:p>
            <a:endParaRPr lang="es-AR" dirty="0"/>
          </a:p>
          <a:p>
            <a:r>
              <a:rPr lang="es-AR" dirty="0"/>
              <a:t>Para ello, con clic derecho sobre el proyecto de consola, agregar referencia, seleccionamos la pestaña proyectos, y seleccionamos el proyecto que acabamos de crear.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F4681E-4049-4155-9989-E04F8FD7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Usar las clases</a:t>
            </a:r>
          </a:p>
        </p:txBody>
      </p:sp>
    </p:spTree>
    <p:extLst>
      <p:ext uri="{BB962C8B-B14F-4D97-AF65-F5344CB8AC3E}">
        <p14:creationId xmlns:p14="http://schemas.microsoft.com/office/powerpoint/2010/main" val="28798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27EC9A-1E45-443C-A921-B73B12541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00" t="17785" r="9303" b="48599"/>
          <a:stretch/>
        </p:blipFill>
        <p:spPr>
          <a:xfrm>
            <a:off x="59592" y="116632"/>
            <a:ext cx="4152368" cy="3600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3ABD71-D23E-46CC-94B0-532ACF0DE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0" t="16384" r="53937" b="59805"/>
          <a:stretch/>
        </p:blipFill>
        <p:spPr>
          <a:xfrm>
            <a:off x="4355976" y="4063133"/>
            <a:ext cx="4752528" cy="26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2CEF346-6FF0-456D-BBE4-2B081110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Así como agregamos nuestras referencias, a los proyectos se pueden agregar todas las referencias de la Biblioteca de clases base, que sean necesarias para resolver problemas generales. En la pestaña Ensamblados se encuentran dichos ensamblados.</a:t>
            </a:r>
          </a:p>
          <a:p>
            <a:endParaRPr lang="es-AR" dirty="0"/>
          </a:p>
          <a:p>
            <a:r>
              <a:rPr lang="es-AR" dirty="0"/>
              <a:t>Así por ejemplo vamos a poder agregar referencias para:</a:t>
            </a:r>
          </a:p>
          <a:p>
            <a:pPr lvl="1"/>
            <a:r>
              <a:rPr lang="es-AR" dirty="0"/>
              <a:t>Manejo de archivos</a:t>
            </a:r>
          </a:p>
          <a:p>
            <a:pPr lvl="1"/>
            <a:r>
              <a:rPr lang="es-AR" dirty="0"/>
              <a:t>Consultas a bases de datos</a:t>
            </a:r>
          </a:p>
          <a:p>
            <a:pPr lvl="1"/>
            <a:r>
              <a:rPr lang="es-AR" dirty="0"/>
              <a:t>Manejo de impresiones</a:t>
            </a:r>
          </a:p>
          <a:p>
            <a:pPr lvl="1"/>
            <a:r>
              <a:rPr lang="es-AR" dirty="0"/>
              <a:t>Manejo de archivos XML</a:t>
            </a:r>
          </a:p>
          <a:p>
            <a:pPr lvl="1"/>
            <a:r>
              <a:rPr lang="es-AR" dirty="0"/>
              <a:t>Manejo de configuraciones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B672F0-03C4-40A9-AFD6-791CEE66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Nota: ensamblados de la BCL</a:t>
            </a:r>
          </a:p>
        </p:txBody>
      </p:sp>
    </p:spTree>
    <p:extLst>
      <p:ext uri="{BB962C8B-B14F-4D97-AF65-F5344CB8AC3E}">
        <p14:creationId xmlns:p14="http://schemas.microsoft.com/office/powerpoint/2010/main" val="37033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4098" name="Picture 2" descr="http://2.bp.blogspot.com/-eQtCCwwu644/UEoa_snYIjI/AAAAAAAAAG8/24szB7zJynU/s1600/La+pregunta+te+aplasta.jpg"/>
          <p:cNvPicPr>
            <a:picLocks noChangeAspect="1" noChangeArrowheads="1"/>
          </p:cNvPicPr>
          <p:nvPr/>
        </p:nvPicPr>
        <p:blipFill>
          <a:blip r:embed="rId3" cstate="print"/>
          <a:srcRect l="12857" t="1429" r="10000" b="2857"/>
          <a:stretch>
            <a:fillRect/>
          </a:stretch>
        </p:blipFill>
        <p:spPr bwMode="auto">
          <a:xfrm>
            <a:off x="2699792" y="1340768"/>
            <a:ext cx="3888432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Cuando una clase hereda de otra, recibe todos los miembros (propiedades y métodos) definidos en la superclase.</a:t>
            </a:r>
          </a:p>
          <a:p>
            <a:endParaRPr lang="es-ES" dirty="0"/>
          </a:p>
          <a:p>
            <a:r>
              <a:rPr lang="es-ES" dirty="0"/>
              <a:t>C# permite a la clase que hereda de la clase base redefinir métodos para que implementen una lógica distinta.</a:t>
            </a:r>
          </a:p>
          <a:p>
            <a:endParaRPr lang="es-ES" dirty="0"/>
          </a:p>
          <a:p>
            <a:r>
              <a:rPr lang="es-ES" dirty="0"/>
              <a:t>Para hacer esto, es necesario que la superclase especifique a esos métodos como virtuales, anteponiendo la palabra reservada </a:t>
            </a:r>
            <a:r>
              <a:rPr lang="es-ES" b="1" dirty="0"/>
              <a:t>virtual</a:t>
            </a:r>
            <a:r>
              <a:rPr lang="es-ES" dirty="0"/>
              <a:t> a la definición del método.</a:t>
            </a:r>
          </a:p>
          <a:p>
            <a:endParaRPr lang="es-ES" dirty="0"/>
          </a:p>
          <a:p>
            <a:r>
              <a:rPr lang="es-ES" dirty="0"/>
              <a:t>Sintaxis: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virtual</a:t>
            </a:r>
            <a:r>
              <a:rPr lang="es-ES" dirty="0"/>
              <a:t> &lt;</a:t>
            </a:r>
            <a:r>
              <a:rPr lang="es-ES" dirty="0" err="1"/>
              <a:t>tipoRetorno</a:t>
            </a:r>
            <a:r>
              <a:rPr lang="es-ES" dirty="0"/>
              <a:t>&gt; &lt;</a:t>
            </a:r>
            <a:r>
              <a:rPr lang="es-ES" dirty="0" err="1"/>
              <a:t>nombreMétodo</a:t>
            </a:r>
            <a:r>
              <a:rPr lang="es-ES" dirty="0"/>
              <a:t>&gt;(&lt;parámetros&gt;)</a:t>
            </a:r>
          </a:p>
          <a:p>
            <a:pPr>
              <a:buNone/>
            </a:pPr>
            <a:r>
              <a:rPr lang="es-ES" dirty="0"/>
              <a:t>	{</a:t>
            </a:r>
          </a:p>
          <a:p>
            <a:pPr>
              <a:buNone/>
            </a:pPr>
            <a:r>
              <a:rPr lang="es-ES" dirty="0"/>
              <a:t>		//código</a:t>
            </a:r>
          </a:p>
          <a:p>
            <a:pPr>
              <a:buNone/>
            </a:pPr>
            <a:r>
              <a:rPr lang="es-ES" dirty="0"/>
              <a:t>	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ES" dirty="0"/>
              <a:t>Métodos virtuales</a:t>
            </a:r>
          </a:p>
        </p:txBody>
      </p:sp>
    </p:spTree>
    <p:extLst>
      <p:ext uri="{BB962C8B-B14F-4D97-AF65-F5344CB8AC3E}">
        <p14:creationId xmlns:p14="http://schemas.microsoft.com/office/powerpoint/2010/main" val="1938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568952" cy="5760640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Entonces, vamos a decir que un método es virtual si incluye la palabra reservada </a:t>
            </a:r>
            <a:r>
              <a:rPr lang="es-ES" b="1" dirty="0"/>
              <a:t>virtual</a:t>
            </a:r>
            <a:r>
              <a:rPr lang="es-ES" dirty="0"/>
              <a:t> en su declaración. De otra forma, el método es no virtual y por lo tanto es invariable.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caso de que el método se declare como </a:t>
            </a:r>
            <a:r>
              <a:rPr lang="es-ES" b="1" dirty="0"/>
              <a:t>virtual</a:t>
            </a:r>
            <a:r>
              <a:rPr lang="es-ES" dirty="0"/>
              <a:t> .</a:t>
            </a:r>
          </a:p>
          <a:p>
            <a:pPr algn="just"/>
            <a:r>
              <a:rPr lang="es-ES" dirty="0"/>
              <a:t>Cuando la clase que hereda redefine un método de su clase padre, debe especificarlo con la palabra reservada </a:t>
            </a:r>
            <a:r>
              <a:rPr lang="es-ES" b="1" dirty="0" err="1"/>
              <a:t>override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>
              <a:buNone/>
            </a:pPr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err="1">
                <a:solidFill>
                  <a:srgbClr val="FF0000"/>
                </a:solidFill>
              </a:rPr>
              <a:t>override</a:t>
            </a:r>
            <a:r>
              <a:rPr lang="es-ES" sz="2200" dirty="0"/>
              <a:t> &lt;</a:t>
            </a:r>
            <a:r>
              <a:rPr lang="es-ES" sz="2200" dirty="0" err="1"/>
              <a:t>tipoRetorno</a:t>
            </a:r>
            <a:r>
              <a:rPr lang="es-ES" sz="2200" dirty="0"/>
              <a:t>&gt; &lt;</a:t>
            </a:r>
            <a:r>
              <a:rPr lang="es-ES" sz="2200" dirty="0" err="1"/>
              <a:t>nombreMétodo</a:t>
            </a:r>
            <a:r>
              <a:rPr lang="es-ES" sz="2200" dirty="0"/>
              <a:t>&gt;(&lt;parámetros&gt;)</a:t>
            </a:r>
          </a:p>
          <a:p>
            <a:pPr>
              <a:buNone/>
            </a:pPr>
            <a:r>
              <a:rPr lang="es-ES" sz="2200" dirty="0"/>
              <a:t>	{</a:t>
            </a:r>
          </a:p>
          <a:p>
            <a:pPr>
              <a:buNone/>
            </a:pPr>
            <a:r>
              <a:rPr lang="es-ES" sz="2200" dirty="0"/>
              <a:t>		//código</a:t>
            </a:r>
          </a:p>
          <a:p>
            <a:pPr>
              <a:buNone/>
            </a:pPr>
            <a:r>
              <a:rPr lang="es-ES" sz="2200" dirty="0"/>
              <a:t>	}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3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9"/>
            <a:ext cx="403244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/>
              <a:t>Ejemplo: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 err="1"/>
              <a:t>class</a:t>
            </a:r>
            <a:r>
              <a:rPr lang="es-ES" sz="1800" dirty="0"/>
              <a:t> A </a:t>
            </a:r>
          </a:p>
          <a:p>
            <a:pPr>
              <a:buNone/>
            </a:pPr>
            <a:r>
              <a:rPr lang="es-ES" sz="1800" dirty="0"/>
              <a:t>{ </a:t>
            </a:r>
          </a:p>
          <a:p>
            <a:pPr>
              <a:buNone/>
            </a:pPr>
            <a:r>
              <a:rPr lang="es-ES" sz="1800" dirty="0"/>
              <a:t>	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void</a:t>
            </a:r>
            <a:r>
              <a:rPr lang="es-ES" sz="1800" dirty="0"/>
              <a:t> F() </a:t>
            </a:r>
          </a:p>
          <a:p>
            <a:pPr>
              <a:buNone/>
            </a:pPr>
            <a:r>
              <a:rPr lang="es-ES" sz="1800" dirty="0"/>
              <a:t>	{ </a:t>
            </a:r>
          </a:p>
          <a:p>
            <a:pPr>
              <a:buNone/>
            </a:pPr>
            <a:r>
              <a:rPr lang="es-ES" sz="1800" dirty="0"/>
              <a:t>		</a:t>
            </a:r>
            <a:r>
              <a:rPr lang="es-ES" sz="1800" dirty="0" err="1"/>
              <a:t>Console.WriteLine</a:t>
            </a:r>
            <a:r>
              <a:rPr lang="es-ES" sz="1800" dirty="0"/>
              <a:t>("A.F"); </a:t>
            </a:r>
          </a:p>
          <a:p>
            <a:pPr>
              <a:buNone/>
            </a:pPr>
            <a:r>
              <a:rPr lang="es-ES" sz="1800" dirty="0"/>
              <a:t>	} 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/>
              <a:t>	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FF0000"/>
                </a:solidFill>
              </a:rPr>
              <a:t>virtual</a:t>
            </a:r>
            <a:r>
              <a:rPr lang="es-ES" sz="1800" dirty="0"/>
              <a:t> </a:t>
            </a:r>
            <a:r>
              <a:rPr lang="es-ES" sz="1800" dirty="0" err="1"/>
              <a:t>void</a:t>
            </a:r>
            <a:r>
              <a:rPr lang="es-ES" sz="1800" dirty="0"/>
              <a:t> G()</a:t>
            </a:r>
          </a:p>
          <a:p>
            <a:pPr>
              <a:buNone/>
            </a:pPr>
            <a:r>
              <a:rPr lang="es-ES" sz="1800" dirty="0"/>
              <a:t>	{ </a:t>
            </a:r>
          </a:p>
          <a:p>
            <a:pPr>
              <a:buNone/>
            </a:pPr>
            <a:r>
              <a:rPr lang="es-ES" sz="1800" dirty="0"/>
              <a:t>		</a:t>
            </a:r>
            <a:r>
              <a:rPr lang="es-ES" sz="1800" dirty="0" err="1"/>
              <a:t>Console.WriteLine</a:t>
            </a:r>
            <a:r>
              <a:rPr lang="es-ES" sz="1800" dirty="0"/>
              <a:t>("A.G"); </a:t>
            </a:r>
          </a:p>
          <a:p>
            <a:pPr>
              <a:buNone/>
            </a:pPr>
            <a:r>
              <a:rPr lang="es-ES" sz="1800" dirty="0"/>
              <a:t>	} </a:t>
            </a:r>
          </a:p>
          <a:p>
            <a:pPr>
              <a:buNone/>
            </a:pPr>
            <a:r>
              <a:rPr lang="es-ES" sz="1800" dirty="0"/>
              <a:t>} 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48472" y="706693"/>
            <a:ext cx="4860032" cy="42344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s-ES" dirty="0" err="1"/>
              <a:t>class</a:t>
            </a:r>
            <a:r>
              <a:rPr lang="es-ES" dirty="0"/>
              <a:t> B: A </a:t>
            </a:r>
          </a:p>
          <a:p>
            <a:pPr>
              <a:buNone/>
            </a:pPr>
            <a:r>
              <a:rPr lang="es-ES" dirty="0"/>
              <a:t>{ 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override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G() </a:t>
            </a:r>
          </a:p>
          <a:p>
            <a:pPr>
              <a:buNone/>
            </a:pPr>
            <a:r>
              <a:rPr lang="es-ES" dirty="0"/>
              <a:t>	{ </a:t>
            </a:r>
          </a:p>
          <a:p>
            <a:pPr>
              <a:buNone/>
            </a:pPr>
            <a:r>
              <a:rPr lang="es-ES" dirty="0"/>
              <a:t>		</a:t>
            </a:r>
            <a:r>
              <a:rPr lang="es-ES" dirty="0" err="1"/>
              <a:t>Console.WriteLine</a:t>
            </a:r>
            <a:r>
              <a:rPr lang="es-ES" dirty="0"/>
              <a:t>("B.G"); </a:t>
            </a:r>
          </a:p>
          <a:p>
            <a:pPr>
              <a:buNone/>
            </a:pPr>
            <a:r>
              <a:rPr lang="es-ES" dirty="0"/>
              <a:t>	} </a:t>
            </a:r>
          </a:p>
          <a:p>
            <a:pPr>
              <a:buNone/>
            </a:pPr>
            <a:r>
              <a:rPr lang="es-ES" dirty="0"/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Se utiliza para indicar que una clase está incompleta y que sólo se va a utilizar como una </a:t>
            </a:r>
            <a:r>
              <a:rPr lang="es-ES" b="1" dirty="0"/>
              <a:t>clase base</a:t>
            </a:r>
            <a:r>
              <a:rPr lang="es-ES" dirty="0"/>
              <a:t>. Una clase </a:t>
            </a:r>
            <a:r>
              <a:rPr lang="es-ES" b="1" dirty="0"/>
              <a:t>abstracta</a:t>
            </a:r>
            <a:r>
              <a:rPr lang="es-ES" dirty="0"/>
              <a:t> se diferencia de una clase no abstracta en lo siguiente:</a:t>
            </a:r>
          </a:p>
          <a:p>
            <a:pPr lvl="1" algn="just"/>
            <a:r>
              <a:rPr lang="es-ES" dirty="0"/>
              <a:t>No se puede crear una instancia de una clase abstracta directamente, y es un error en tiempo de compilación utilizar el operador new en una clase abstracta.</a:t>
            </a:r>
          </a:p>
          <a:p>
            <a:pPr lvl="1" algn="just"/>
            <a:r>
              <a:rPr lang="es-ES" dirty="0"/>
              <a:t>Se permite que una clase abstracta contenga miembros abstractos, aunque no es necesario.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Cuando una clase </a:t>
            </a:r>
            <a:r>
              <a:rPr lang="es-ES" b="1" dirty="0"/>
              <a:t>no abstracta</a:t>
            </a:r>
            <a:r>
              <a:rPr lang="es-ES" dirty="0"/>
              <a:t> se deriva de una clase </a:t>
            </a:r>
            <a:r>
              <a:rPr lang="es-ES" b="1" dirty="0"/>
              <a:t>abstracta</a:t>
            </a:r>
            <a:r>
              <a:rPr lang="es-ES" dirty="0"/>
              <a:t>, la clase no abstracta debe incluir implementaciones reales de todos los miembros abstractos heredados; de esta forma, reemplaza a estos miembros abstractos. 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dirty="0"/>
              <a:t>Herencia: clases abstractas</a:t>
            </a:r>
          </a:p>
        </p:txBody>
      </p:sp>
    </p:spTree>
    <p:extLst>
      <p:ext uri="{BB962C8B-B14F-4D97-AF65-F5344CB8AC3E}">
        <p14:creationId xmlns:p14="http://schemas.microsoft.com/office/powerpoint/2010/main" val="210516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 esta forma vamos a decir que si una clase no es abstracta, no puede contener métodos abstractos.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 la clase es abstracta y tiene métodos, los mismos </a:t>
            </a:r>
            <a:r>
              <a:rPr lang="es-ES" b="1" dirty="0"/>
              <a:t>NO PODRÁN</a:t>
            </a:r>
            <a:r>
              <a:rPr lang="es-ES" dirty="0"/>
              <a:t> ser privados. Por que?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caso de que la clase sea abstracta puede que sus métodos no tengan una implementación definida. En ese caso solo se fuerza que las clases que hereden solo los redefinan.</a:t>
            </a:r>
          </a:p>
        </p:txBody>
      </p:sp>
    </p:spTree>
    <p:extLst>
      <p:ext uri="{BB962C8B-B14F-4D97-AF65-F5344CB8AC3E}">
        <p14:creationId xmlns:p14="http://schemas.microsoft.com/office/powerpoint/2010/main" val="31139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Sintaxis: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sz="2000" dirty="0" err="1"/>
              <a:t>public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abstract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class</a:t>
            </a:r>
            <a:r>
              <a:rPr lang="es-ES" sz="2000" dirty="0"/>
              <a:t> &lt;</a:t>
            </a:r>
            <a:r>
              <a:rPr lang="es-ES" sz="2000" dirty="0" err="1"/>
              <a:t>nombreClase</a:t>
            </a:r>
            <a:r>
              <a:rPr lang="es-ES" sz="2000" dirty="0"/>
              <a:t>&gt;</a:t>
            </a:r>
          </a:p>
          <a:p>
            <a:pPr>
              <a:buNone/>
            </a:pPr>
            <a:r>
              <a:rPr lang="es-ES" sz="2000" dirty="0"/>
              <a:t>	{</a:t>
            </a:r>
          </a:p>
          <a:p>
            <a:pPr>
              <a:buNone/>
            </a:pPr>
            <a:r>
              <a:rPr lang="es-ES" sz="2000" dirty="0"/>
              <a:t>		&lt;miembros&gt;</a:t>
            </a:r>
          </a:p>
          <a:p>
            <a:pPr>
              <a:buNone/>
            </a:pPr>
            <a:r>
              <a:rPr lang="es-ES" sz="2000" dirty="0"/>
              <a:t>	}</a:t>
            </a:r>
            <a:endParaRPr lang="es-ES" sz="2800" dirty="0"/>
          </a:p>
          <a:p>
            <a:r>
              <a:rPr lang="es-ES" sz="2800" dirty="0"/>
              <a:t>Ejemplo:</a:t>
            </a:r>
          </a:p>
          <a:p>
            <a:pPr algn="just">
              <a:buNone/>
            </a:pPr>
            <a:endParaRPr lang="es-ES" dirty="0"/>
          </a:p>
          <a:p>
            <a:pPr algn="just"/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67544" y="2852936"/>
            <a:ext cx="3923928" cy="324036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dirty="0"/>
              <a:t>p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ublic</a:t>
            </a:r>
            <a:r>
              <a:rPr kumimoji="0" lang="es-E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bstract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s-ES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s-E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s-E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F()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baseline="0" dirty="0"/>
              <a:t>	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“F”;</a:t>
            </a:r>
            <a:endParaRPr lang="es-ES" baseline="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779912" y="3055572"/>
            <a:ext cx="4860032" cy="2245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B: A </a:t>
            </a:r>
          </a:p>
          <a:p>
            <a:pPr>
              <a:buNone/>
            </a:pPr>
            <a:r>
              <a:rPr lang="es-ES" dirty="0"/>
              <a:t>{ 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override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G() </a:t>
            </a:r>
          </a:p>
          <a:p>
            <a:pPr>
              <a:buNone/>
            </a:pPr>
            <a:r>
              <a:rPr lang="es-ES" dirty="0"/>
              <a:t>	{ </a:t>
            </a:r>
          </a:p>
          <a:p>
            <a:pPr>
              <a:buNone/>
            </a:pPr>
            <a:r>
              <a:rPr lang="es-ES" dirty="0"/>
              <a:t>		</a:t>
            </a:r>
            <a:r>
              <a:rPr lang="es-ES" dirty="0" err="1"/>
              <a:t>Console.WriteLine</a:t>
            </a:r>
            <a:r>
              <a:rPr lang="es-ES" dirty="0"/>
              <a:t>("B.G"); </a:t>
            </a:r>
          </a:p>
          <a:p>
            <a:pPr>
              <a:buNone/>
            </a:pPr>
            <a:r>
              <a:rPr lang="es-ES" dirty="0"/>
              <a:t>	} </a:t>
            </a:r>
          </a:p>
          <a:p>
            <a:pPr>
              <a:buNone/>
            </a:pPr>
            <a:r>
              <a:rPr lang="es-ES" dirty="0"/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1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forma en la que se realizan conversiones de tipo en C# tiene la siguiente sintaxis:</a:t>
            </a:r>
          </a:p>
          <a:p>
            <a:pPr algn="just">
              <a:buNone/>
            </a:pPr>
            <a:r>
              <a:rPr lang="es-ES" dirty="0"/>
              <a:t>	</a:t>
            </a:r>
            <a:r>
              <a:rPr lang="es-ES" sz="2000" dirty="0"/>
              <a:t>&lt;</a:t>
            </a:r>
            <a:r>
              <a:rPr lang="es-ES" sz="2000" dirty="0" err="1"/>
              <a:t>variableTipoDestino</a:t>
            </a:r>
            <a:r>
              <a:rPr lang="es-ES" sz="2000" dirty="0"/>
              <a:t>&gt; = (&lt;</a:t>
            </a:r>
            <a:r>
              <a:rPr lang="es-ES" sz="2000" dirty="0" err="1"/>
              <a:t>tipoDestino</a:t>
            </a:r>
            <a:r>
              <a:rPr lang="es-ES" sz="2000" dirty="0"/>
              <a:t>&gt;)&lt;expresión&gt;</a:t>
            </a:r>
          </a:p>
          <a:p>
            <a:pPr algn="just">
              <a:buNone/>
            </a:pPr>
            <a:endParaRPr lang="es-ES" sz="2000" dirty="0"/>
          </a:p>
          <a:p>
            <a:pPr algn="just"/>
            <a:r>
              <a:rPr lang="es-ES" sz="2000" dirty="0"/>
              <a:t>Las conversiones se pueden hacer solo si se hace presente alguna de estas condiciones:</a:t>
            </a:r>
          </a:p>
          <a:p>
            <a:pPr lvl="1" algn="just"/>
            <a:r>
              <a:rPr lang="es-ES" dirty="0"/>
              <a:t>El &lt;</a:t>
            </a:r>
            <a:r>
              <a:rPr lang="es-ES" dirty="0" err="1"/>
              <a:t>tipoDestino</a:t>
            </a:r>
            <a:r>
              <a:rPr lang="es-ES" dirty="0"/>
              <a:t>&gt; es una superclase de la &lt;expresión&gt;</a:t>
            </a:r>
          </a:p>
          <a:p>
            <a:pPr lvl="1" algn="just"/>
            <a:r>
              <a:rPr lang="es-ES" dirty="0"/>
              <a:t>El &lt;</a:t>
            </a:r>
            <a:r>
              <a:rPr lang="es-ES" dirty="0" err="1"/>
              <a:t>tipoDestino</a:t>
            </a:r>
            <a:r>
              <a:rPr lang="es-ES" dirty="0"/>
              <a:t>&gt; y &lt;expresión&gt; tienen la misma interfaz</a:t>
            </a:r>
          </a:p>
          <a:p>
            <a:pPr lvl="1" algn="just"/>
            <a:r>
              <a:rPr lang="es-ES" dirty="0"/>
              <a:t>El &lt;</a:t>
            </a:r>
            <a:r>
              <a:rPr lang="es-ES" dirty="0" err="1"/>
              <a:t>tipoDestino</a:t>
            </a:r>
            <a:r>
              <a:rPr lang="es-ES" dirty="0"/>
              <a:t>&gt; sea del mismo tipo que la expresión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ES" dirty="0"/>
              <a:t>Conversiones</a:t>
            </a:r>
          </a:p>
        </p:txBody>
      </p:sp>
    </p:spTree>
    <p:extLst>
      <p:ext uri="{BB962C8B-B14F-4D97-AF65-F5344CB8AC3E}">
        <p14:creationId xmlns:p14="http://schemas.microsoft.com/office/powerpoint/2010/main" val="394179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Ejemplos:</a:t>
            </a:r>
          </a:p>
          <a:p>
            <a:pPr algn="just">
              <a:buNone/>
            </a:pPr>
            <a:r>
              <a:rPr lang="es-ES" dirty="0"/>
              <a:t>	</a:t>
            </a:r>
          </a:p>
          <a:p>
            <a:pPr algn="just">
              <a:buNone/>
            </a:pPr>
            <a:r>
              <a:rPr lang="es-ES" dirty="0"/>
              <a:t>	Alumno </a:t>
            </a:r>
            <a:r>
              <a:rPr lang="es-ES" dirty="0" err="1"/>
              <a:t>alumno</a:t>
            </a:r>
            <a:r>
              <a:rPr lang="es-ES" dirty="0"/>
              <a:t> = new Alumno();</a:t>
            </a:r>
          </a:p>
          <a:p>
            <a:pPr algn="just">
              <a:buNone/>
            </a:pPr>
            <a:r>
              <a:rPr lang="es-ES" dirty="0"/>
              <a:t>	Persona </a:t>
            </a:r>
            <a:r>
              <a:rPr lang="es-ES" dirty="0" err="1"/>
              <a:t>persona</a:t>
            </a:r>
            <a:r>
              <a:rPr lang="es-ES" dirty="0"/>
              <a:t> = (Persona)alumno;</a:t>
            </a:r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numero = 31;</a:t>
            </a:r>
          </a:p>
          <a:p>
            <a:pPr algn="just">
              <a:buNone/>
            </a:pPr>
            <a:r>
              <a:rPr lang="es-ES" dirty="0"/>
              <a:t>	</a:t>
            </a:r>
            <a:r>
              <a:rPr lang="es-ES" dirty="0" err="1"/>
              <a:t>float</a:t>
            </a:r>
            <a:r>
              <a:rPr lang="es-ES" dirty="0"/>
              <a:t> </a:t>
            </a:r>
            <a:r>
              <a:rPr lang="es-ES" dirty="0" err="1"/>
              <a:t>numeroFlotante</a:t>
            </a:r>
            <a:r>
              <a:rPr lang="es-ES" dirty="0"/>
              <a:t> = (</a:t>
            </a:r>
            <a:r>
              <a:rPr lang="es-ES" dirty="0" err="1"/>
              <a:t>float</a:t>
            </a:r>
            <a:r>
              <a:rPr lang="es-ES" dirty="0"/>
              <a:t>)numero;</a:t>
            </a:r>
          </a:p>
        </p:txBody>
      </p:sp>
    </p:spTree>
    <p:extLst>
      <p:ext uri="{BB962C8B-B14F-4D97-AF65-F5344CB8AC3E}">
        <p14:creationId xmlns:p14="http://schemas.microsoft.com/office/powerpoint/2010/main" val="3437563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564</TotalTime>
  <Words>623</Words>
  <Application>Microsoft Office PowerPoint</Application>
  <PresentationFormat>Presentación en pantalla (4:3)</PresentationFormat>
  <Paragraphs>133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Concurrencia</vt:lpstr>
      <vt:lpstr>Programación I</vt:lpstr>
      <vt:lpstr>Métodos virtuales</vt:lpstr>
      <vt:lpstr>Presentación de PowerPoint</vt:lpstr>
      <vt:lpstr>Presentación de PowerPoint</vt:lpstr>
      <vt:lpstr>Herencia: clases abstractas</vt:lpstr>
      <vt:lpstr>Presentación de PowerPoint</vt:lpstr>
      <vt:lpstr>Presentación de PowerPoint</vt:lpstr>
      <vt:lpstr>Conversiones</vt:lpstr>
      <vt:lpstr>Presentación de PowerPoint</vt:lpstr>
      <vt:lpstr>Ensamblados</vt:lpstr>
      <vt:lpstr>Cómo lo vamos a usar.</vt:lpstr>
      <vt:lpstr>Presentación de PowerPoint</vt:lpstr>
      <vt:lpstr>Usar las clases</vt:lpstr>
      <vt:lpstr>Presentación de PowerPoint</vt:lpstr>
      <vt:lpstr>Nota: ensamblados de la BCL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123</cp:revision>
  <dcterms:created xsi:type="dcterms:W3CDTF">2014-07-01T22:06:24Z</dcterms:created>
  <dcterms:modified xsi:type="dcterms:W3CDTF">2017-09-18T17:35:05Z</dcterms:modified>
</cp:coreProperties>
</file>