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46"/>
  </p:notesMasterIdLst>
  <p:sldIdLst>
    <p:sldId id="256" r:id="rId2"/>
    <p:sldId id="264" r:id="rId3"/>
    <p:sldId id="282" r:id="rId4"/>
    <p:sldId id="281" r:id="rId5"/>
    <p:sldId id="265" r:id="rId6"/>
    <p:sldId id="266" r:id="rId7"/>
    <p:sldId id="267" r:id="rId8"/>
    <p:sldId id="268" r:id="rId9"/>
    <p:sldId id="269" r:id="rId10"/>
    <p:sldId id="270" r:id="rId11"/>
    <p:sldId id="272" r:id="rId12"/>
    <p:sldId id="273" r:id="rId13"/>
    <p:sldId id="274" r:id="rId14"/>
    <p:sldId id="275"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280" r:id="rId4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65" autoAdjust="0"/>
  </p:normalViewPr>
  <p:slideViewPr>
    <p:cSldViewPr>
      <p:cViewPr varScale="1">
        <p:scale>
          <a:sx n="56" d="100"/>
          <a:sy n="56" d="100"/>
        </p:scale>
        <p:origin x="180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E5E7AA-5A36-4DCE-9FB2-C049F4DC365A}" type="datetimeFigureOut">
              <a:rPr lang="es-ES" smtClean="0"/>
              <a:pPr/>
              <a:t>04/09/2017</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34B0C7-C44F-40F6-9D56-56F683497096}"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Tx/>
              <a:buChar char="-"/>
            </a:pPr>
            <a:r>
              <a:rPr lang="es-ES" sz="1200" kern="1200" baseline="0" dirty="0">
                <a:solidFill>
                  <a:schemeClr val="tx1"/>
                </a:solidFill>
                <a:latin typeface="+mn-lt"/>
                <a:ea typeface="+mn-ea"/>
                <a:cs typeface="+mn-cs"/>
              </a:rPr>
              <a:t>¿Cuántas instancias de la clase Caja de ahorro existen en el ejemplo?</a:t>
            </a:r>
          </a:p>
          <a:p>
            <a:pPr marL="0" marR="0" indent="0" algn="l" defTabSz="914400" rtl="0" eaLnBrk="1" fontAlgn="auto" latinLnBrk="0" hangingPunct="1">
              <a:lnSpc>
                <a:spcPct val="100000"/>
              </a:lnSpc>
              <a:spcBef>
                <a:spcPts val="0"/>
              </a:spcBef>
              <a:spcAft>
                <a:spcPts val="0"/>
              </a:spcAft>
              <a:buClrTx/>
              <a:buSzTx/>
              <a:buFontTx/>
              <a:buChar char="-"/>
              <a:tabLst/>
              <a:defRPr/>
            </a:pPr>
            <a:r>
              <a:rPr lang="es-ES" sz="1200" kern="1200" baseline="0" dirty="0">
                <a:solidFill>
                  <a:schemeClr val="tx1"/>
                </a:solidFill>
                <a:latin typeface="+mn-lt"/>
                <a:ea typeface="+mn-ea"/>
                <a:cs typeface="+mn-cs"/>
              </a:rPr>
              <a:t>¿Dónde está definido el método </a:t>
            </a:r>
            <a:r>
              <a:rPr lang="es-ES" sz="1200" kern="1200" baseline="0" dirty="0" err="1">
                <a:solidFill>
                  <a:schemeClr val="tx1"/>
                </a:solidFill>
                <a:latin typeface="+mn-lt"/>
                <a:ea typeface="+mn-ea"/>
                <a:cs typeface="+mn-cs"/>
              </a:rPr>
              <a:t>obtenerTitular</a:t>
            </a:r>
            <a:r>
              <a:rPr lang="es-ES" sz="1200" kern="1200" baseline="0" dirty="0">
                <a:solidFill>
                  <a:schemeClr val="tx1"/>
                </a:solidFill>
                <a:latin typeface="+mn-lt"/>
                <a:ea typeface="+mn-ea"/>
                <a:cs typeface="+mn-cs"/>
              </a:rPr>
              <a:t> del Caja de ahorro?</a:t>
            </a:r>
          </a:p>
          <a:p>
            <a:pPr marL="0" marR="0" indent="0" algn="l" defTabSz="914400" rtl="0" eaLnBrk="1" fontAlgn="auto" latinLnBrk="0" hangingPunct="1">
              <a:lnSpc>
                <a:spcPct val="100000"/>
              </a:lnSpc>
              <a:spcBef>
                <a:spcPts val="0"/>
              </a:spcBef>
              <a:spcAft>
                <a:spcPts val="0"/>
              </a:spcAft>
              <a:buClrTx/>
              <a:buSzTx/>
              <a:buFontTx/>
              <a:buChar char="-"/>
              <a:tabLst/>
              <a:defRPr/>
            </a:pPr>
            <a:r>
              <a:rPr lang="es-ES" sz="1200" kern="1200" baseline="0" dirty="0">
                <a:solidFill>
                  <a:schemeClr val="tx1"/>
                </a:solidFill>
                <a:latin typeface="+mn-lt"/>
                <a:ea typeface="+mn-ea"/>
                <a:cs typeface="+mn-cs"/>
              </a:rPr>
              <a:t>¿Cuál es el estado interno del objeto Persona?</a:t>
            </a:r>
          </a:p>
          <a:p>
            <a:pPr marL="0" marR="0" indent="0" algn="l" defTabSz="914400" rtl="0" eaLnBrk="1" fontAlgn="auto" latinLnBrk="0" hangingPunct="1">
              <a:lnSpc>
                <a:spcPct val="100000"/>
              </a:lnSpc>
              <a:spcBef>
                <a:spcPts val="0"/>
              </a:spcBef>
              <a:spcAft>
                <a:spcPts val="0"/>
              </a:spcAft>
              <a:buClrTx/>
              <a:buSzTx/>
              <a:buFontTx/>
              <a:buChar char="-"/>
              <a:tabLst/>
              <a:defRPr/>
            </a:pPr>
            <a:r>
              <a:rPr lang="es-ES" sz="1200" kern="1200" baseline="0" dirty="0">
                <a:solidFill>
                  <a:schemeClr val="tx1"/>
                </a:solidFill>
                <a:latin typeface="+mn-lt"/>
                <a:ea typeface="+mn-ea"/>
                <a:cs typeface="+mn-cs"/>
              </a:rPr>
              <a:t>¿Qué mensajes puede responder la instancia de la clase Persona?</a:t>
            </a:r>
          </a:p>
          <a:p>
            <a:pPr>
              <a:buFontTx/>
              <a:buChar char="-"/>
            </a:pPr>
            <a:r>
              <a:rPr lang="es-ES" sz="1200" kern="1200" baseline="0" dirty="0">
                <a:solidFill>
                  <a:schemeClr val="tx1"/>
                </a:solidFill>
                <a:latin typeface="+mn-lt"/>
                <a:ea typeface="+mn-ea"/>
                <a:cs typeface="+mn-cs"/>
              </a:rPr>
              <a:t>¿Cuántas instancias de la clase Persona existen?</a:t>
            </a:r>
          </a:p>
          <a:p>
            <a:pPr marL="0" marR="0" indent="0" algn="l" defTabSz="914400" rtl="0" eaLnBrk="1" fontAlgn="auto" latinLnBrk="0" hangingPunct="1">
              <a:lnSpc>
                <a:spcPct val="100000"/>
              </a:lnSpc>
              <a:spcBef>
                <a:spcPts val="0"/>
              </a:spcBef>
              <a:spcAft>
                <a:spcPts val="0"/>
              </a:spcAft>
              <a:buClrTx/>
              <a:buSzTx/>
              <a:buFontTx/>
              <a:buChar char="-"/>
              <a:tabLst/>
              <a:defRPr/>
            </a:pPr>
            <a:r>
              <a:rPr lang="es-ES" sz="1200" kern="1200" baseline="0" dirty="0">
                <a:solidFill>
                  <a:schemeClr val="tx1"/>
                </a:solidFill>
                <a:latin typeface="+mn-lt"/>
                <a:ea typeface="+mn-ea"/>
                <a:cs typeface="+mn-cs"/>
              </a:rPr>
              <a:t>¿Dónde está definido el método depositar del </a:t>
            </a:r>
            <a:r>
              <a:rPr lang="es-ES" sz="1200" kern="1200" baseline="0" dirty="0" err="1">
                <a:solidFill>
                  <a:schemeClr val="tx1"/>
                </a:solidFill>
                <a:latin typeface="+mn-lt"/>
                <a:ea typeface="+mn-ea"/>
                <a:cs typeface="+mn-cs"/>
              </a:rPr>
              <a:t>ObtenerNombre</a:t>
            </a:r>
            <a:r>
              <a:rPr lang="es-ES" sz="1200" kern="1200" baseline="0" dirty="0">
                <a:solidFill>
                  <a:schemeClr val="tx1"/>
                </a:solidFill>
                <a:latin typeface="+mn-lt"/>
                <a:ea typeface="+mn-ea"/>
                <a:cs typeface="+mn-cs"/>
              </a:rPr>
              <a:t> de la instancia Persona?</a:t>
            </a:r>
          </a:p>
          <a:p>
            <a:pPr marL="0" marR="0" indent="0" algn="l" defTabSz="914400" rtl="0" eaLnBrk="1" fontAlgn="auto" latinLnBrk="0" hangingPunct="1">
              <a:lnSpc>
                <a:spcPct val="100000"/>
              </a:lnSpc>
              <a:spcBef>
                <a:spcPts val="0"/>
              </a:spcBef>
              <a:spcAft>
                <a:spcPts val="0"/>
              </a:spcAft>
              <a:buClrTx/>
              <a:buSzTx/>
              <a:buFontTx/>
              <a:buChar char="-"/>
              <a:tabLst/>
              <a:defRPr/>
            </a:pPr>
            <a:r>
              <a:rPr lang="es-ES" sz="1200" kern="1200" baseline="0" dirty="0">
                <a:solidFill>
                  <a:schemeClr val="tx1"/>
                </a:solidFill>
                <a:latin typeface="+mn-lt"/>
                <a:ea typeface="+mn-ea"/>
                <a:cs typeface="+mn-cs"/>
              </a:rPr>
              <a:t>¿Cuál es el estado interno del objeto Caja de ahorro?</a:t>
            </a:r>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4</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ES IMPORTANTE QUE VAYAN</a:t>
            </a:r>
            <a:r>
              <a:rPr lang="es-ES" baseline="0" dirty="0"/>
              <a:t> POR PASOS:</a:t>
            </a:r>
          </a:p>
          <a:p>
            <a:r>
              <a:rPr lang="es-ES" baseline="0" dirty="0"/>
              <a:t>IDENTIFICAR SI HAY CLASES</a:t>
            </a:r>
            <a:br>
              <a:rPr lang="es-ES" baseline="0" dirty="0"/>
            </a:br>
            <a:r>
              <a:rPr lang="es-ES" baseline="0" dirty="0"/>
              <a:t>HAY COSAS QUE SE COMPARTEN ENTRE LAS CLASES</a:t>
            </a:r>
            <a:br>
              <a:rPr lang="es-ES" baseline="0" dirty="0"/>
            </a:br>
            <a:r>
              <a:rPr lang="es-ES" baseline="0" dirty="0"/>
              <a:t>QUE PROPIEDADES TIENEN LAS CLASES</a:t>
            </a:r>
            <a:br>
              <a:rPr lang="es-ES" baseline="0" dirty="0"/>
            </a:br>
            <a:r>
              <a:rPr lang="es-ES" baseline="0" dirty="0"/>
              <a:t>QUE METODOS TIENEN LAS CLASES</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43</a:t>
            </a:fld>
            <a:endParaRPr lang="es-ES"/>
          </a:p>
        </p:txBody>
      </p:sp>
    </p:spTree>
    <p:extLst>
      <p:ext uri="{BB962C8B-B14F-4D97-AF65-F5344CB8AC3E}">
        <p14:creationId xmlns:p14="http://schemas.microsoft.com/office/powerpoint/2010/main" val="2749123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44</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baseline="0" dirty="0">
                <a:solidFill>
                  <a:schemeClr val="tx1"/>
                </a:solidFill>
                <a:latin typeface="+mn-lt"/>
                <a:ea typeface="+mn-ea"/>
                <a:cs typeface="+mn-cs"/>
              </a:rPr>
              <a:t>A la hora de programar existen diversas formas de conocimiento. A esta altura es bueno recordar que, para que un objeto le envíe un mensaje a otro debe conocerlo, o sea, nombrarlo. Para esto existen diversas formas de conocimiento: </a:t>
            </a:r>
          </a:p>
          <a:p>
            <a:r>
              <a:rPr lang="es-ES" sz="1200" kern="1200" baseline="0" dirty="0">
                <a:solidFill>
                  <a:schemeClr val="tx1"/>
                </a:solidFill>
                <a:latin typeface="+mn-lt"/>
                <a:ea typeface="+mn-ea"/>
                <a:cs typeface="+mn-cs"/>
              </a:rPr>
              <a:t>- Variables de instancia. </a:t>
            </a:r>
          </a:p>
          <a:p>
            <a:r>
              <a:rPr lang="es-ES" sz="1200" kern="1200" baseline="0" dirty="0">
                <a:solidFill>
                  <a:schemeClr val="tx1"/>
                </a:solidFill>
                <a:latin typeface="+mn-lt"/>
                <a:ea typeface="+mn-ea"/>
                <a:cs typeface="+mn-cs"/>
              </a:rPr>
              <a:t>- Variables temporales. </a:t>
            </a:r>
          </a:p>
          <a:p>
            <a:r>
              <a:rPr lang="es-ES" sz="1200" kern="1200" baseline="0" dirty="0">
                <a:solidFill>
                  <a:schemeClr val="tx1"/>
                </a:solidFill>
                <a:latin typeface="+mn-lt"/>
                <a:ea typeface="+mn-ea"/>
                <a:cs typeface="+mn-cs"/>
              </a:rPr>
              <a:t>- Parámetros. </a:t>
            </a:r>
          </a:p>
          <a:p>
            <a:r>
              <a:rPr lang="es-ES" sz="1200" kern="1200" baseline="0" dirty="0">
                <a:solidFill>
                  <a:schemeClr val="tx1"/>
                </a:solidFill>
                <a:latin typeface="+mn-lt"/>
                <a:ea typeface="+mn-ea"/>
                <a:cs typeface="+mn-cs"/>
              </a:rPr>
              <a:t>- </a:t>
            </a:r>
            <a:r>
              <a:rPr lang="es-ES" sz="1200" kern="1200" baseline="0" dirty="0" err="1">
                <a:solidFill>
                  <a:schemeClr val="tx1"/>
                </a:solidFill>
                <a:latin typeface="+mn-lt"/>
                <a:ea typeface="+mn-ea"/>
                <a:cs typeface="+mn-cs"/>
              </a:rPr>
              <a:t>Seudo</a:t>
            </a:r>
            <a:r>
              <a:rPr lang="es-ES" sz="1200" kern="1200" baseline="0" dirty="0">
                <a:solidFill>
                  <a:schemeClr val="tx1"/>
                </a:solidFill>
                <a:latin typeface="+mn-lt"/>
                <a:ea typeface="+mn-ea"/>
                <a:cs typeface="+mn-cs"/>
              </a:rPr>
              <a:t>-variables. </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5</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baseline="0" dirty="0">
                <a:solidFill>
                  <a:schemeClr val="tx1"/>
                </a:solidFill>
                <a:latin typeface="+mn-lt"/>
                <a:ea typeface="+mn-ea"/>
                <a:cs typeface="+mn-cs"/>
              </a:rPr>
              <a:t>Son las que más hemos visto hasta el momento. Al definir la clase, se define la estructura que tendrán sus instancias; esta estructura interna viene dada por un conjunto de variables de instancia. Las variables de instancia acompañan al objeto desde su creación hasta que muere. </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6</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baseline="0" dirty="0">
                <a:solidFill>
                  <a:schemeClr val="tx1"/>
                </a:solidFill>
                <a:latin typeface="+mn-lt"/>
                <a:ea typeface="+mn-ea"/>
                <a:cs typeface="+mn-cs"/>
              </a:rPr>
              <a:t>Se utilizan para nombrar objetos que el objeto receptor necesita para cumplir un requerimiento. Por ejemplo, para alquilar una película a un cliente, el video club debe saber qué película y qué cliente. En este caso la película y el cliente son parámetros que se envían junto con el mensaje </a:t>
            </a:r>
            <a:r>
              <a:rPr lang="es-ES" sz="1200" i="1" kern="1200" baseline="0" dirty="0">
                <a:solidFill>
                  <a:schemeClr val="tx1"/>
                </a:solidFill>
                <a:latin typeface="+mn-lt"/>
                <a:ea typeface="+mn-ea"/>
                <a:cs typeface="+mn-cs"/>
              </a:rPr>
              <a:t>alquilar para poder cumplir el requerimiento </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7</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baseline="0" dirty="0">
                <a:solidFill>
                  <a:schemeClr val="tx1"/>
                </a:solidFill>
                <a:latin typeface="+mn-lt"/>
                <a:ea typeface="+mn-ea"/>
                <a:cs typeface="+mn-cs"/>
              </a:rPr>
              <a:t>Se definen dentro de un método. Estas variables se utilizan para nombrar objetos temporalmente. Al finalizar la activación del método dejan de existir. </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8</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baseline="0" dirty="0">
                <a:solidFill>
                  <a:schemeClr val="tx1"/>
                </a:solidFill>
                <a:latin typeface="+mn-lt"/>
                <a:ea typeface="+mn-ea"/>
                <a:cs typeface="+mn-cs"/>
              </a:rPr>
              <a:t>Así como un objeto necesita conocer a otro objeto para enviarle un mensaje, es necesario que tenga una forma de nombrarse a si mismo para poder enviarse mensajes. Esto se hace por medio de la </a:t>
            </a:r>
            <a:r>
              <a:rPr lang="es-ES" sz="1200" kern="1200" baseline="0" dirty="0" err="1">
                <a:solidFill>
                  <a:schemeClr val="tx1"/>
                </a:solidFill>
                <a:latin typeface="+mn-lt"/>
                <a:ea typeface="+mn-ea"/>
                <a:cs typeface="+mn-cs"/>
              </a:rPr>
              <a:t>seudo</a:t>
            </a:r>
            <a:r>
              <a:rPr lang="es-ES" sz="1200" kern="1200" baseline="0" dirty="0">
                <a:solidFill>
                  <a:schemeClr val="tx1"/>
                </a:solidFill>
                <a:latin typeface="+mn-lt"/>
                <a:ea typeface="+mn-ea"/>
                <a:cs typeface="+mn-cs"/>
              </a:rPr>
              <a:t>-variable </a:t>
            </a:r>
            <a:r>
              <a:rPr lang="es-ES" sz="1200" i="1" kern="1200" baseline="0" dirty="0" err="1">
                <a:solidFill>
                  <a:schemeClr val="tx1"/>
                </a:solidFill>
                <a:latin typeface="+mn-lt"/>
                <a:ea typeface="+mn-ea"/>
                <a:cs typeface="+mn-cs"/>
              </a:rPr>
              <a:t>this</a:t>
            </a:r>
            <a:r>
              <a:rPr lang="es-ES" sz="1200" i="1" kern="1200" baseline="0" dirty="0">
                <a:solidFill>
                  <a:schemeClr val="tx1"/>
                </a:solidFill>
                <a:latin typeface="+mn-lt"/>
                <a:ea typeface="+mn-ea"/>
                <a:cs typeface="+mn-cs"/>
              </a:rPr>
              <a:t>. Se dice que </a:t>
            </a:r>
            <a:r>
              <a:rPr lang="es-ES" sz="1200" i="1" kern="1200" baseline="0" dirty="0" err="1">
                <a:solidFill>
                  <a:schemeClr val="tx1"/>
                </a:solidFill>
                <a:latin typeface="+mn-lt"/>
                <a:ea typeface="+mn-ea"/>
                <a:cs typeface="+mn-cs"/>
              </a:rPr>
              <a:t>this</a:t>
            </a:r>
            <a:r>
              <a:rPr lang="es-ES" sz="1200" i="1" kern="1200" baseline="0" dirty="0">
                <a:solidFill>
                  <a:schemeClr val="tx1"/>
                </a:solidFill>
                <a:latin typeface="+mn-lt"/>
                <a:ea typeface="+mn-ea"/>
                <a:cs typeface="+mn-cs"/>
              </a:rPr>
              <a:t> es una </a:t>
            </a:r>
            <a:r>
              <a:rPr lang="es-ES" sz="1200" i="1" kern="1200" baseline="0" dirty="0" err="1">
                <a:solidFill>
                  <a:schemeClr val="tx1"/>
                </a:solidFill>
                <a:latin typeface="+mn-lt"/>
                <a:ea typeface="+mn-ea"/>
                <a:cs typeface="+mn-cs"/>
              </a:rPr>
              <a:t>seudo</a:t>
            </a:r>
            <a:r>
              <a:rPr lang="es-ES" sz="1200" i="1" kern="1200" baseline="0" dirty="0">
                <a:solidFill>
                  <a:schemeClr val="tx1"/>
                </a:solidFill>
                <a:latin typeface="+mn-lt"/>
                <a:ea typeface="+mn-ea"/>
                <a:cs typeface="+mn-cs"/>
              </a:rPr>
              <a:t>-variable ya que funciona similar a una variable de instancia, excepto por dos motivos: no está definida en ninguna clase y no pude ser asignada (¿qué significaría hacer algo del estilo </a:t>
            </a:r>
            <a:r>
              <a:rPr lang="es-ES" sz="1200" i="1" kern="1200" baseline="0" dirty="0" err="1">
                <a:solidFill>
                  <a:schemeClr val="tx1"/>
                </a:solidFill>
                <a:latin typeface="+mn-lt"/>
                <a:ea typeface="+mn-ea"/>
                <a:cs typeface="+mn-cs"/>
              </a:rPr>
              <a:t>this</a:t>
            </a:r>
            <a:r>
              <a:rPr lang="es-ES" sz="1200" i="1" kern="1200" baseline="0" dirty="0">
                <a:solidFill>
                  <a:schemeClr val="tx1"/>
                </a:solidFill>
                <a:latin typeface="+mn-lt"/>
                <a:ea typeface="+mn-ea"/>
                <a:cs typeface="+mn-cs"/>
              </a:rPr>
              <a:t> := </a:t>
            </a:r>
            <a:r>
              <a:rPr lang="es-ES" sz="1200" i="1" kern="1200" baseline="0" dirty="0" err="1">
                <a:solidFill>
                  <a:schemeClr val="tx1"/>
                </a:solidFill>
                <a:latin typeface="+mn-lt"/>
                <a:ea typeface="+mn-ea"/>
                <a:cs typeface="+mn-cs"/>
              </a:rPr>
              <a:t>otherObject</a:t>
            </a:r>
            <a:r>
              <a:rPr lang="es-ES" sz="1200" i="1" kern="1200" baseline="0" dirty="0">
                <a:solidFill>
                  <a:schemeClr val="tx1"/>
                </a:solidFill>
                <a:latin typeface="+mn-lt"/>
                <a:ea typeface="+mn-ea"/>
                <a:cs typeface="+mn-cs"/>
              </a:rPr>
              <a:t>?). Si bien la denominación </a:t>
            </a:r>
            <a:r>
              <a:rPr lang="es-ES" sz="1200" i="1" kern="1200" baseline="0" dirty="0" err="1">
                <a:solidFill>
                  <a:schemeClr val="tx1"/>
                </a:solidFill>
                <a:latin typeface="+mn-lt"/>
                <a:ea typeface="+mn-ea"/>
                <a:cs typeface="+mn-cs"/>
              </a:rPr>
              <a:t>this</a:t>
            </a:r>
            <a:r>
              <a:rPr lang="es-ES" sz="1200" i="1" kern="1200" baseline="0" dirty="0">
                <a:solidFill>
                  <a:schemeClr val="tx1"/>
                </a:solidFill>
                <a:latin typeface="+mn-lt"/>
                <a:ea typeface="+mn-ea"/>
                <a:cs typeface="+mn-cs"/>
              </a:rPr>
              <a:t> es la más correcta para esta situación de “</a:t>
            </a:r>
            <a:r>
              <a:rPr lang="es-ES" sz="1200" i="1" kern="1200" baseline="0" dirty="0" err="1">
                <a:solidFill>
                  <a:schemeClr val="tx1"/>
                </a:solidFill>
                <a:latin typeface="+mn-lt"/>
                <a:ea typeface="+mn-ea"/>
                <a:cs typeface="+mn-cs"/>
              </a:rPr>
              <a:t>autoreferenciamiento</a:t>
            </a:r>
            <a:r>
              <a:rPr lang="es-ES" sz="1200" i="1" kern="1200" baseline="0" dirty="0">
                <a:solidFill>
                  <a:schemeClr val="tx1"/>
                </a:solidFill>
                <a:latin typeface="+mn-lt"/>
                <a:ea typeface="+mn-ea"/>
                <a:cs typeface="+mn-cs"/>
              </a:rPr>
              <a:t>”, en el sentido de que representa al objeto en sí mismo y la palabra concuerda con este hecho, existen otros lenguajes donde se ha dado una denominación distinta para esta misma </a:t>
            </a:r>
            <a:r>
              <a:rPr lang="es-ES" sz="1200" i="1" kern="1200" baseline="0" dirty="0" err="1">
                <a:solidFill>
                  <a:schemeClr val="tx1"/>
                </a:solidFill>
                <a:latin typeface="+mn-lt"/>
                <a:ea typeface="+mn-ea"/>
                <a:cs typeface="+mn-cs"/>
              </a:rPr>
              <a:t>seudo</a:t>
            </a:r>
            <a:r>
              <a:rPr lang="es-ES" sz="1200" i="1" kern="1200" baseline="0" dirty="0">
                <a:solidFill>
                  <a:schemeClr val="tx1"/>
                </a:solidFill>
                <a:latin typeface="+mn-lt"/>
                <a:ea typeface="+mn-ea"/>
                <a:cs typeface="+mn-cs"/>
              </a:rPr>
              <a:t>-variable. </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9</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USO DE LA PSEUDO</a:t>
            </a:r>
            <a:r>
              <a:rPr lang="es-ES" baseline="0" dirty="0"/>
              <a:t> VARIABLE THIS</a:t>
            </a:r>
          </a:p>
          <a:p>
            <a:r>
              <a:rPr lang="es-ES" baseline="0" dirty="0"/>
              <a:t>EN ESTE CASO SE PUEDE VER QUE EL OBJETO EMISOR Y EL RECEPTOR SON UNO SOLO</a:t>
            </a:r>
          </a:p>
          <a:p>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10</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baseline="0" dirty="0">
                <a:solidFill>
                  <a:schemeClr val="tx1"/>
                </a:solidFill>
                <a:latin typeface="+mn-lt"/>
                <a:ea typeface="+mn-ea"/>
                <a:cs typeface="+mn-cs"/>
              </a:rPr>
              <a:t>Cuando se hace referencia al “desacoplamiento interno” se quiere decir que se puede seguir agregando funcionalidad sin depender de la estructura interna que tenga el objeto, sino utilizar el protocolo que implementa para llevar a cabo la nueva funcionalidad querida. </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14</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34</a:t>
            </a:fld>
            <a:endParaRPr lang="es-ES"/>
          </a:p>
        </p:txBody>
      </p:sp>
    </p:spTree>
    <p:extLst>
      <p:ext uri="{BB962C8B-B14F-4D97-AF65-F5344CB8AC3E}">
        <p14:creationId xmlns:p14="http://schemas.microsoft.com/office/powerpoint/2010/main" val="3728442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239704C4-DA6F-42E0-8B22-3264675741E3}" type="datetime1">
              <a:rPr lang="es-ES" smtClean="0"/>
              <a:pPr/>
              <a:t>04/09/2017</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r>
              <a:rPr lang="es-ES"/>
              <a:t>EMPLEARTEC CONTROL+F / CONTROL+A</a:t>
            </a:r>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5C3977D3-362D-476A-9147-A535CEF5A409}"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B8C421A-2FDD-4D0F-9DE4-2FBF0F5BC02B}" type="datetime1">
              <a:rPr lang="es-ES" smtClean="0"/>
              <a:pPr/>
              <a:t>04/09/2017</a:t>
            </a:fld>
            <a:endParaRPr lang="es-ES"/>
          </a:p>
        </p:txBody>
      </p:sp>
      <p:sp>
        <p:nvSpPr>
          <p:cNvPr id="5" name="4 Marcador de pie de página"/>
          <p:cNvSpPr>
            <a:spLocks noGrp="1"/>
          </p:cNvSpPr>
          <p:nvPr>
            <p:ph type="ftr" sz="quarter" idx="11"/>
          </p:nvPr>
        </p:nvSpPr>
        <p:spPr/>
        <p:txBody>
          <a:bodyPr/>
          <a:lstStyle/>
          <a:p>
            <a:r>
              <a:rPr lang="es-ES"/>
              <a:t>EMPLEARTEC CONTROL+F / CONTROL+A</a:t>
            </a:r>
          </a:p>
        </p:txBody>
      </p:sp>
      <p:sp>
        <p:nvSpPr>
          <p:cNvPr id="6" name="5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B39FE55D-40D9-47BA-8992-C30699769EB5}" type="datetime1">
              <a:rPr lang="es-ES" smtClean="0"/>
              <a:pPr/>
              <a:t>04/09/2017</a:t>
            </a:fld>
            <a:endParaRPr lang="es-ES"/>
          </a:p>
        </p:txBody>
      </p:sp>
      <p:sp>
        <p:nvSpPr>
          <p:cNvPr id="5" name="4 Marcador de pie de página"/>
          <p:cNvSpPr>
            <a:spLocks noGrp="1"/>
          </p:cNvSpPr>
          <p:nvPr>
            <p:ph type="ftr" sz="quarter" idx="11"/>
          </p:nvPr>
        </p:nvSpPr>
        <p:spPr/>
        <p:txBody>
          <a:bodyPr/>
          <a:lstStyle/>
          <a:p>
            <a:r>
              <a:rPr lang="es-ES"/>
              <a:t>EMPLEARTEC CONTROL+F / CONTROL+A</a:t>
            </a:r>
          </a:p>
        </p:txBody>
      </p:sp>
      <p:sp>
        <p:nvSpPr>
          <p:cNvPr id="6" name="5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D2E3949-061D-4852-8E9D-F980F0775286}" type="datetime1">
              <a:rPr lang="es-ES" smtClean="0"/>
              <a:pPr/>
              <a:t>04/09/2017</a:t>
            </a:fld>
            <a:endParaRPr lang="es-ES"/>
          </a:p>
        </p:txBody>
      </p:sp>
      <p:sp>
        <p:nvSpPr>
          <p:cNvPr id="5" name="4 Marcador de pie de página"/>
          <p:cNvSpPr>
            <a:spLocks noGrp="1"/>
          </p:cNvSpPr>
          <p:nvPr>
            <p:ph type="ftr" sz="quarter" idx="11"/>
          </p:nvPr>
        </p:nvSpPr>
        <p:spPr/>
        <p:txBody>
          <a:bodyPr/>
          <a:lstStyle/>
          <a:p>
            <a:r>
              <a:rPr lang="es-ES"/>
              <a:t>EMPLEARTEC CONTROL+F / CONTROL+A</a:t>
            </a:r>
          </a:p>
        </p:txBody>
      </p:sp>
      <p:sp>
        <p:nvSpPr>
          <p:cNvPr id="6" name="5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
        <p:nvSpPr>
          <p:cNvPr id="7" name="6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F866E4E8-7B50-49DA-B1EF-501D395A21AD}" type="datetime1">
              <a:rPr lang="es-ES" smtClean="0"/>
              <a:pPr/>
              <a:t>04/09/2017</a:t>
            </a:fld>
            <a:endParaRPr lang="es-ES"/>
          </a:p>
        </p:txBody>
      </p:sp>
      <p:sp>
        <p:nvSpPr>
          <p:cNvPr id="5" name="4 Marcador de pie de página"/>
          <p:cNvSpPr>
            <a:spLocks noGrp="1"/>
          </p:cNvSpPr>
          <p:nvPr>
            <p:ph type="ftr" sz="quarter" idx="11"/>
          </p:nvPr>
        </p:nvSpPr>
        <p:spPr/>
        <p:txBody>
          <a:bodyPr/>
          <a:lstStyle/>
          <a:p>
            <a:r>
              <a:rPr lang="es-ES"/>
              <a:t>EMPLEARTEC CONTROL+F / CONTROL+A</a:t>
            </a:r>
          </a:p>
        </p:txBody>
      </p:sp>
      <p:sp>
        <p:nvSpPr>
          <p:cNvPr id="6" name="5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4706EDA9-5F22-4681-9CD7-EC921B90E716}" type="datetime1">
              <a:rPr lang="es-ES" smtClean="0"/>
              <a:pPr/>
              <a:t>04/09/2017</a:t>
            </a:fld>
            <a:endParaRPr lang="es-ES"/>
          </a:p>
        </p:txBody>
      </p:sp>
      <p:sp>
        <p:nvSpPr>
          <p:cNvPr id="6" name="5 Marcador de pie de página"/>
          <p:cNvSpPr>
            <a:spLocks noGrp="1"/>
          </p:cNvSpPr>
          <p:nvPr>
            <p:ph type="ftr" sz="quarter" idx="11"/>
          </p:nvPr>
        </p:nvSpPr>
        <p:spPr/>
        <p:txBody>
          <a:bodyPr/>
          <a:lstStyle/>
          <a:p>
            <a:r>
              <a:rPr lang="es-ES"/>
              <a:t>EMPLEARTEC CONTROL+F / CONTROL+A</a:t>
            </a:r>
          </a:p>
        </p:txBody>
      </p:sp>
      <p:sp>
        <p:nvSpPr>
          <p:cNvPr id="7" name="6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
        <p:nvSpPr>
          <p:cNvPr id="8" name="7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5AAFEBD1-D74D-4336-8CB0-D81CC338C7E4}" type="datetime1">
              <a:rPr lang="es-ES" smtClean="0"/>
              <a:pPr/>
              <a:t>04/09/2017</a:t>
            </a:fld>
            <a:endParaRPr lang="es-ES"/>
          </a:p>
        </p:txBody>
      </p:sp>
      <p:sp>
        <p:nvSpPr>
          <p:cNvPr id="8" name="7 Marcador de pie de página"/>
          <p:cNvSpPr>
            <a:spLocks noGrp="1"/>
          </p:cNvSpPr>
          <p:nvPr>
            <p:ph type="ftr" sz="quarter" idx="11"/>
          </p:nvPr>
        </p:nvSpPr>
        <p:spPr/>
        <p:txBody>
          <a:bodyPr/>
          <a:lstStyle/>
          <a:p>
            <a:r>
              <a:rPr lang="es-ES"/>
              <a:t>EMPLEARTEC CONTROL+F / CONTROL+A</a:t>
            </a:r>
          </a:p>
        </p:txBody>
      </p:sp>
      <p:sp>
        <p:nvSpPr>
          <p:cNvPr id="9" name="8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CAB22E82-2206-467B-B4D4-4D7181B4FD8F}" type="datetime1">
              <a:rPr lang="es-ES" smtClean="0"/>
              <a:pPr/>
              <a:t>04/09/2017</a:t>
            </a:fld>
            <a:endParaRPr lang="es-ES"/>
          </a:p>
        </p:txBody>
      </p:sp>
      <p:sp>
        <p:nvSpPr>
          <p:cNvPr id="4" name="3 Marcador de pie de página"/>
          <p:cNvSpPr>
            <a:spLocks noGrp="1"/>
          </p:cNvSpPr>
          <p:nvPr>
            <p:ph type="ftr" sz="quarter" idx="11"/>
          </p:nvPr>
        </p:nvSpPr>
        <p:spPr/>
        <p:txBody>
          <a:bodyPr/>
          <a:lstStyle/>
          <a:p>
            <a:r>
              <a:rPr lang="es-ES"/>
              <a:t>EMPLEARTEC CONTROL+F / CONTROL+A</a:t>
            </a:r>
          </a:p>
        </p:txBody>
      </p:sp>
      <p:sp>
        <p:nvSpPr>
          <p:cNvPr id="5" name="4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
        <p:nvSpPr>
          <p:cNvPr id="6" name="5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DD15159-B491-40DD-B086-794B167A94D1}" type="datetime1">
              <a:rPr lang="es-ES" smtClean="0"/>
              <a:pPr/>
              <a:t>04/09/2017</a:t>
            </a:fld>
            <a:endParaRPr lang="es-ES"/>
          </a:p>
        </p:txBody>
      </p:sp>
      <p:sp>
        <p:nvSpPr>
          <p:cNvPr id="3" name="2 Marcador de pie de página"/>
          <p:cNvSpPr>
            <a:spLocks noGrp="1"/>
          </p:cNvSpPr>
          <p:nvPr>
            <p:ph type="ftr" sz="quarter" idx="11"/>
          </p:nvPr>
        </p:nvSpPr>
        <p:spPr/>
        <p:txBody>
          <a:bodyPr/>
          <a:lstStyle/>
          <a:p>
            <a:r>
              <a:rPr lang="es-ES"/>
              <a:t>EMPLEARTEC CONTROL+F / CONTROL+A</a:t>
            </a:r>
          </a:p>
        </p:txBody>
      </p:sp>
      <p:sp>
        <p:nvSpPr>
          <p:cNvPr id="4" name="3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p>
            <a:fld id="{D7FEDF0F-BE94-48DD-9B40-9F8CE0028E78}" type="datetime1">
              <a:rPr lang="es-ES" smtClean="0"/>
              <a:pPr/>
              <a:t>04/09/2017</a:t>
            </a:fld>
            <a:endParaRPr lang="es-ES"/>
          </a:p>
        </p:txBody>
      </p:sp>
      <p:sp>
        <p:nvSpPr>
          <p:cNvPr id="6" name="5 Marcador de pie de página"/>
          <p:cNvSpPr>
            <a:spLocks noGrp="1"/>
          </p:cNvSpPr>
          <p:nvPr>
            <p:ph type="ftr" sz="quarter" idx="11"/>
          </p:nvPr>
        </p:nvSpPr>
        <p:spPr/>
        <p:txBody>
          <a:bodyPr/>
          <a:lstStyle/>
          <a:p>
            <a:r>
              <a:rPr lang="es-ES"/>
              <a:t>EMPLEARTEC CONTROL+F / CONTROL+A</a:t>
            </a:r>
          </a:p>
        </p:txBody>
      </p:sp>
      <p:sp>
        <p:nvSpPr>
          <p:cNvPr id="7" name="6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28C04C86-7BF1-481E-8043-4CF07CCB7684}" type="datetime1">
              <a:rPr lang="es-ES" smtClean="0"/>
              <a:pPr/>
              <a:t>04/09/2017</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s-ES"/>
              <a:t>EMPLEARTEC CONTROL+F / CONTROL+A</a:t>
            </a:r>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5C3977D3-362D-476A-9147-A535CEF5A409}"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1A06465-DD29-48D3-B96C-802E79C960AC}" type="datetime1">
              <a:rPr lang="es-ES" smtClean="0"/>
              <a:pPr/>
              <a:t>04/09/2017</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s-ES"/>
              <a:t>EMPLEARTEC CONTROL+F / CONTROL+A</a:t>
            </a:r>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C3977D3-362D-476A-9147-A535CEF5A409}"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empleartec.org.a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455223"/>
            <a:ext cx="7772400" cy="1829761"/>
          </a:xfrm>
        </p:spPr>
        <p:txBody>
          <a:bodyPr>
            <a:normAutofit/>
          </a:bodyPr>
          <a:lstStyle/>
          <a:p>
            <a:pPr algn="ctr"/>
            <a:r>
              <a:rPr lang="es-ES" b="0" cap="all" dirty="0">
                <a:hlinkClick r:id="rId2"/>
              </a:rPr>
              <a:t>Programación I</a:t>
            </a:r>
            <a:endParaRPr lang="es-ES" dirty="0"/>
          </a:p>
        </p:txBody>
      </p:sp>
      <p:sp>
        <p:nvSpPr>
          <p:cNvPr id="7" name="6 CuadroTexto"/>
          <p:cNvSpPr txBox="1"/>
          <p:nvPr/>
        </p:nvSpPr>
        <p:spPr>
          <a:xfrm>
            <a:off x="1693115" y="4005064"/>
            <a:ext cx="6133410" cy="954107"/>
          </a:xfrm>
          <a:prstGeom prst="rect">
            <a:avLst/>
          </a:prstGeom>
          <a:noFill/>
        </p:spPr>
        <p:txBody>
          <a:bodyPr wrap="none" rtlCol="0">
            <a:spAutoFit/>
          </a:bodyPr>
          <a:lstStyle/>
          <a:p>
            <a:pPr algn="ctr"/>
            <a:r>
              <a:rPr lang="es-ES" sz="2800" b="1" u="sng" dirty="0"/>
              <a:t>Fundamentos de la Programación </a:t>
            </a:r>
          </a:p>
          <a:p>
            <a:pPr algn="ctr"/>
            <a:r>
              <a:rPr lang="es-ES" sz="2800" b="1" u="sng" dirty="0"/>
              <a:t>Orientada a Objetos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779912" y="476672"/>
            <a:ext cx="3528392" cy="194421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7" name="6 Rectángulo"/>
          <p:cNvSpPr/>
          <p:nvPr/>
        </p:nvSpPr>
        <p:spPr>
          <a:xfrm>
            <a:off x="3779912" y="1484784"/>
            <a:ext cx="3528392" cy="93610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8" name="7 Rectángulo"/>
          <p:cNvSpPr/>
          <p:nvPr/>
        </p:nvSpPr>
        <p:spPr>
          <a:xfrm>
            <a:off x="3779912" y="908720"/>
            <a:ext cx="3528392" cy="57606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9" name="8 CuadroTexto"/>
          <p:cNvSpPr txBox="1"/>
          <p:nvPr/>
        </p:nvSpPr>
        <p:spPr>
          <a:xfrm>
            <a:off x="4644008" y="539388"/>
            <a:ext cx="1572866" cy="338554"/>
          </a:xfrm>
          <a:prstGeom prst="rect">
            <a:avLst/>
          </a:prstGeom>
          <a:noFill/>
        </p:spPr>
        <p:txBody>
          <a:bodyPr wrap="none" rtlCol="0">
            <a:spAutoFit/>
          </a:bodyPr>
          <a:lstStyle/>
          <a:p>
            <a:r>
              <a:rPr lang="es-ES" sz="1600" dirty="0" err="1"/>
              <a:t>CajaDeAhorro</a:t>
            </a:r>
            <a:endParaRPr lang="es-ES" sz="1600" dirty="0"/>
          </a:p>
        </p:txBody>
      </p:sp>
      <p:sp>
        <p:nvSpPr>
          <p:cNvPr id="10" name="9 CuadroTexto"/>
          <p:cNvSpPr txBox="1"/>
          <p:nvPr/>
        </p:nvSpPr>
        <p:spPr>
          <a:xfrm>
            <a:off x="4211960" y="930206"/>
            <a:ext cx="718466" cy="338554"/>
          </a:xfrm>
          <a:prstGeom prst="rect">
            <a:avLst/>
          </a:prstGeom>
          <a:noFill/>
        </p:spPr>
        <p:txBody>
          <a:bodyPr wrap="none" rtlCol="0">
            <a:spAutoFit/>
          </a:bodyPr>
          <a:lstStyle/>
          <a:p>
            <a:r>
              <a:rPr lang="es-ES" sz="1600" dirty="0"/>
              <a:t>saldo</a:t>
            </a:r>
          </a:p>
        </p:txBody>
      </p:sp>
      <p:sp>
        <p:nvSpPr>
          <p:cNvPr id="11" name="10 CuadroTexto"/>
          <p:cNvSpPr txBox="1"/>
          <p:nvPr/>
        </p:nvSpPr>
        <p:spPr>
          <a:xfrm>
            <a:off x="4211960" y="1124744"/>
            <a:ext cx="780983" cy="338554"/>
          </a:xfrm>
          <a:prstGeom prst="rect">
            <a:avLst/>
          </a:prstGeom>
          <a:noFill/>
        </p:spPr>
        <p:txBody>
          <a:bodyPr wrap="none" rtlCol="0">
            <a:spAutoFit/>
          </a:bodyPr>
          <a:lstStyle/>
          <a:p>
            <a:r>
              <a:rPr lang="es-ES" sz="1600" dirty="0"/>
              <a:t>titular</a:t>
            </a:r>
          </a:p>
        </p:txBody>
      </p:sp>
      <p:sp>
        <p:nvSpPr>
          <p:cNvPr id="12" name="11 CuadroTexto"/>
          <p:cNvSpPr txBox="1"/>
          <p:nvPr/>
        </p:nvSpPr>
        <p:spPr>
          <a:xfrm>
            <a:off x="4211960" y="1484784"/>
            <a:ext cx="1906291" cy="338554"/>
          </a:xfrm>
          <a:prstGeom prst="rect">
            <a:avLst/>
          </a:prstGeom>
          <a:noFill/>
        </p:spPr>
        <p:txBody>
          <a:bodyPr wrap="none" rtlCol="0">
            <a:spAutoFit/>
          </a:bodyPr>
          <a:lstStyle/>
          <a:p>
            <a:r>
              <a:rPr lang="es-ES" sz="1600" dirty="0"/>
              <a:t>depositar(monto)</a:t>
            </a:r>
          </a:p>
        </p:txBody>
      </p:sp>
      <p:sp>
        <p:nvSpPr>
          <p:cNvPr id="13" name="12 CuadroTexto"/>
          <p:cNvSpPr txBox="1"/>
          <p:nvPr/>
        </p:nvSpPr>
        <p:spPr>
          <a:xfrm>
            <a:off x="4211960" y="1700808"/>
            <a:ext cx="1680268" cy="338554"/>
          </a:xfrm>
          <a:prstGeom prst="rect">
            <a:avLst/>
          </a:prstGeom>
          <a:noFill/>
        </p:spPr>
        <p:txBody>
          <a:bodyPr wrap="none" rtlCol="0">
            <a:spAutoFit/>
          </a:bodyPr>
          <a:lstStyle/>
          <a:p>
            <a:r>
              <a:rPr lang="es-ES" sz="1600" dirty="0"/>
              <a:t>extraer(monto)</a:t>
            </a:r>
          </a:p>
        </p:txBody>
      </p:sp>
      <p:sp>
        <p:nvSpPr>
          <p:cNvPr id="22" name="21 CuadroTexto"/>
          <p:cNvSpPr txBox="1"/>
          <p:nvPr/>
        </p:nvSpPr>
        <p:spPr>
          <a:xfrm>
            <a:off x="4211960" y="1916832"/>
            <a:ext cx="1739579" cy="338554"/>
          </a:xfrm>
          <a:prstGeom prst="rect">
            <a:avLst/>
          </a:prstGeom>
          <a:noFill/>
        </p:spPr>
        <p:txBody>
          <a:bodyPr wrap="none" rtlCol="0">
            <a:spAutoFit/>
          </a:bodyPr>
          <a:lstStyle/>
          <a:p>
            <a:r>
              <a:rPr lang="es-ES" sz="1600" dirty="0" err="1"/>
              <a:t>obtenerTitular</a:t>
            </a:r>
            <a:r>
              <a:rPr lang="es-ES" sz="1600" dirty="0"/>
              <a:t>()</a:t>
            </a:r>
          </a:p>
        </p:txBody>
      </p:sp>
      <p:sp>
        <p:nvSpPr>
          <p:cNvPr id="23" name="22 Rectángulo redondeado"/>
          <p:cNvSpPr/>
          <p:nvPr/>
        </p:nvSpPr>
        <p:spPr>
          <a:xfrm>
            <a:off x="2555776" y="3501008"/>
            <a:ext cx="273630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Caja de ahorro</a:t>
            </a:r>
          </a:p>
        </p:txBody>
      </p:sp>
      <p:sp>
        <p:nvSpPr>
          <p:cNvPr id="24" name="23 Elipse"/>
          <p:cNvSpPr/>
          <p:nvPr/>
        </p:nvSpPr>
        <p:spPr>
          <a:xfrm>
            <a:off x="2699792" y="4077072"/>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saldo</a:t>
            </a:r>
          </a:p>
          <a:p>
            <a:pPr algn="ctr"/>
            <a:r>
              <a:rPr lang="es-ES" sz="1400" dirty="0"/>
              <a:t>1500</a:t>
            </a:r>
          </a:p>
        </p:txBody>
      </p:sp>
      <p:sp>
        <p:nvSpPr>
          <p:cNvPr id="25" name="24 Elipse"/>
          <p:cNvSpPr/>
          <p:nvPr/>
        </p:nvSpPr>
        <p:spPr>
          <a:xfrm>
            <a:off x="3995936" y="4077072"/>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titular</a:t>
            </a:r>
          </a:p>
        </p:txBody>
      </p:sp>
      <p:sp>
        <p:nvSpPr>
          <p:cNvPr id="28" name="27 Rectángulo redondeado"/>
          <p:cNvSpPr/>
          <p:nvPr/>
        </p:nvSpPr>
        <p:spPr>
          <a:xfrm>
            <a:off x="6084168" y="3501008"/>
            <a:ext cx="273630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Caja de ahorro</a:t>
            </a:r>
          </a:p>
        </p:txBody>
      </p:sp>
      <p:sp>
        <p:nvSpPr>
          <p:cNvPr id="29" name="28 Elipse"/>
          <p:cNvSpPr/>
          <p:nvPr/>
        </p:nvSpPr>
        <p:spPr>
          <a:xfrm>
            <a:off x="6300192" y="4005064"/>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saldo</a:t>
            </a:r>
          </a:p>
          <a:p>
            <a:pPr algn="ctr"/>
            <a:r>
              <a:rPr lang="es-ES" sz="1400" dirty="0"/>
              <a:t>1500</a:t>
            </a:r>
          </a:p>
        </p:txBody>
      </p:sp>
      <p:sp>
        <p:nvSpPr>
          <p:cNvPr id="30" name="29 Elipse"/>
          <p:cNvSpPr/>
          <p:nvPr/>
        </p:nvSpPr>
        <p:spPr>
          <a:xfrm>
            <a:off x="7596336" y="4005064"/>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titular</a:t>
            </a:r>
          </a:p>
        </p:txBody>
      </p:sp>
      <p:cxnSp>
        <p:nvCxnSpPr>
          <p:cNvPr id="41" name="40 Conector recto de flecha"/>
          <p:cNvCxnSpPr/>
          <p:nvPr/>
        </p:nvCxnSpPr>
        <p:spPr>
          <a:xfrm>
            <a:off x="4499992" y="2420888"/>
            <a:ext cx="0" cy="108012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42" name="41 Conector recto de flecha"/>
          <p:cNvCxnSpPr/>
          <p:nvPr/>
        </p:nvCxnSpPr>
        <p:spPr>
          <a:xfrm>
            <a:off x="6732240" y="2420888"/>
            <a:ext cx="0" cy="108012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55" name="54 Esquina doblada"/>
          <p:cNvSpPr/>
          <p:nvPr/>
        </p:nvSpPr>
        <p:spPr>
          <a:xfrm rot="16200000">
            <a:off x="1151620" y="-135396"/>
            <a:ext cx="1440160" cy="3240360"/>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sz="1600" dirty="0"/>
              <a:t>extraer(monto)</a:t>
            </a:r>
          </a:p>
          <a:p>
            <a:r>
              <a:rPr lang="es-ES" sz="1600" dirty="0">
                <a:sym typeface="Wingdings"/>
              </a:rPr>
              <a:t>Si(</a:t>
            </a:r>
            <a:r>
              <a:rPr lang="es-ES" sz="1600" dirty="0" err="1">
                <a:sym typeface="Wingdings"/>
              </a:rPr>
              <a:t>this.puedeExtraer</a:t>
            </a:r>
            <a:r>
              <a:rPr lang="es-ES" sz="1600" dirty="0">
                <a:sym typeface="Wingdings"/>
              </a:rPr>
              <a:t>(monto))</a:t>
            </a:r>
          </a:p>
          <a:p>
            <a:r>
              <a:rPr lang="es-ES" sz="1600" dirty="0">
                <a:sym typeface="Wingdings"/>
              </a:rPr>
              <a:t>    saldo -= monto</a:t>
            </a:r>
          </a:p>
          <a:p>
            <a:r>
              <a:rPr lang="es-ES" sz="1600" dirty="0">
                <a:sym typeface="Wingdings"/>
              </a:rPr>
              <a:t>Sino</a:t>
            </a:r>
          </a:p>
          <a:p>
            <a:r>
              <a:rPr lang="es-ES" sz="1600" dirty="0">
                <a:sym typeface="Wingdings"/>
              </a:rPr>
              <a:t>    “Error”</a:t>
            </a:r>
          </a:p>
          <a:p>
            <a:r>
              <a:rPr lang="es-ES" sz="2000" dirty="0">
                <a:sym typeface="Wingdings"/>
              </a:rPr>
              <a:t>	</a:t>
            </a:r>
          </a:p>
        </p:txBody>
      </p:sp>
      <p:sp>
        <p:nvSpPr>
          <p:cNvPr id="56" name="55 Flecha curvada hacia arriba"/>
          <p:cNvSpPr/>
          <p:nvPr/>
        </p:nvSpPr>
        <p:spPr>
          <a:xfrm rot="19407734">
            <a:off x="2987824" y="5301208"/>
            <a:ext cx="1440160" cy="43204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7" name="56 CuadroTexto"/>
          <p:cNvSpPr txBox="1"/>
          <p:nvPr/>
        </p:nvSpPr>
        <p:spPr>
          <a:xfrm rot="19407734">
            <a:off x="3172092" y="5624099"/>
            <a:ext cx="1680268" cy="338554"/>
          </a:xfrm>
          <a:prstGeom prst="rect">
            <a:avLst/>
          </a:prstGeom>
          <a:noFill/>
        </p:spPr>
        <p:txBody>
          <a:bodyPr wrap="none" rtlCol="0">
            <a:spAutoFit/>
          </a:bodyPr>
          <a:lstStyle/>
          <a:p>
            <a:r>
              <a:rPr lang="es-ES" sz="1600" dirty="0"/>
              <a:t>extraer(monto)</a:t>
            </a:r>
          </a:p>
        </p:txBody>
      </p:sp>
      <p:sp>
        <p:nvSpPr>
          <p:cNvPr id="62" name="61 CuadroTexto"/>
          <p:cNvSpPr txBox="1"/>
          <p:nvPr/>
        </p:nvSpPr>
        <p:spPr>
          <a:xfrm>
            <a:off x="4211960" y="2154342"/>
            <a:ext cx="2291012" cy="338554"/>
          </a:xfrm>
          <a:prstGeom prst="rect">
            <a:avLst/>
          </a:prstGeom>
          <a:noFill/>
        </p:spPr>
        <p:txBody>
          <a:bodyPr wrap="none" rtlCol="0">
            <a:spAutoFit/>
          </a:bodyPr>
          <a:lstStyle/>
          <a:p>
            <a:r>
              <a:rPr lang="es-ES" sz="1600" dirty="0" err="1"/>
              <a:t>puedeExtraer</a:t>
            </a:r>
            <a:r>
              <a:rPr lang="es-ES" sz="1600" dirty="0"/>
              <a:t>(monto)</a:t>
            </a:r>
          </a:p>
        </p:txBody>
      </p:sp>
      <p:cxnSp>
        <p:nvCxnSpPr>
          <p:cNvPr id="64" name="63 Conector recto de flecha"/>
          <p:cNvCxnSpPr>
            <a:stCxn id="13" idx="1"/>
          </p:cNvCxnSpPr>
          <p:nvPr/>
        </p:nvCxnSpPr>
        <p:spPr>
          <a:xfrm flipH="1" flipV="1">
            <a:off x="3347864" y="1556792"/>
            <a:ext cx="864096" cy="31329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S" dirty="0"/>
              <a:t>Doble encapsulamiento</a:t>
            </a:r>
          </a:p>
        </p:txBody>
      </p:sp>
      <p:sp>
        <p:nvSpPr>
          <p:cNvPr id="6" name="5 Marcador de contenido"/>
          <p:cNvSpPr>
            <a:spLocks noGrp="1"/>
          </p:cNvSpPr>
          <p:nvPr>
            <p:ph idx="1"/>
          </p:nvPr>
        </p:nvSpPr>
        <p:spPr>
          <a:xfrm>
            <a:off x="457200" y="1340768"/>
            <a:ext cx="8229600" cy="4755984"/>
          </a:xfrm>
        </p:spPr>
        <p:txBody>
          <a:bodyPr>
            <a:normAutofit fontScale="92500" lnSpcReduction="10000"/>
          </a:bodyPr>
          <a:lstStyle/>
          <a:p>
            <a:pPr algn="just"/>
            <a:r>
              <a:rPr lang="es-ES" dirty="0"/>
              <a:t>Dijimos que el concepto de encapsulamiento hace referencia a que los objetos van a ocultar los detalles de su implementación y su estado interno al mundo exterior.</a:t>
            </a:r>
          </a:p>
          <a:p>
            <a:pPr algn="just"/>
            <a:endParaRPr lang="es-ES" dirty="0"/>
          </a:p>
          <a:p>
            <a:pPr algn="just"/>
            <a:r>
              <a:rPr lang="es-ES" dirty="0"/>
              <a:t>El concepto de doble encapsulamiento nos hace ser un poco más extremistas y llevarlo un poco más allá.</a:t>
            </a:r>
          </a:p>
          <a:p>
            <a:pPr algn="just"/>
            <a:endParaRPr lang="es-ES" dirty="0"/>
          </a:p>
          <a:p>
            <a:pPr algn="just"/>
            <a:r>
              <a:rPr lang="es-ES" dirty="0"/>
              <a:t>La idea detrás de esto es que un objeto va a intentar utilizar en todo momento su protocolo, al punto de que la única forma de modificar su estado interno es mediante mensajes.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674635"/>
          </a:xfrm>
        </p:spPr>
        <p:txBody>
          <a:bodyPr/>
          <a:lstStyle/>
          <a:p>
            <a:r>
              <a:rPr lang="es-ES" dirty="0"/>
              <a:t>Pensando en las características del concepto de encapsulamiento, dijimos que favorece el mantenimiento y la escalabilidad del código.</a:t>
            </a:r>
          </a:p>
          <a:p>
            <a:endParaRPr lang="es-ES" dirty="0"/>
          </a:p>
          <a:p>
            <a:r>
              <a:rPr lang="es-ES" dirty="0"/>
              <a:t>Sin embargo, al cambiar el nombre de una propiedad de un objeto tendríamos que reemplazar varias líneas de código.</a:t>
            </a:r>
          </a:p>
          <a:p>
            <a:pPr>
              <a:buNone/>
            </a:pPr>
            <a:endParaRPr lang="es-ES" dirty="0"/>
          </a:p>
        </p:txBody>
      </p:sp>
      <p:sp>
        <p:nvSpPr>
          <p:cNvPr id="5" name="4 Esquina doblada"/>
          <p:cNvSpPr/>
          <p:nvPr/>
        </p:nvSpPr>
        <p:spPr>
          <a:xfrm rot="16200000">
            <a:off x="1187624" y="2420888"/>
            <a:ext cx="1584176" cy="3744416"/>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dirty="0"/>
              <a:t>extraer(monto)</a:t>
            </a:r>
          </a:p>
          <a:p>
            <a:r>
              <a:rPr lang="es-ES" dirty="0">
                <a:sym typeface="Wingdings"/>
              </a:rPr>
              <a:t>Si(</a:t>
            </a:r>
            <a:r>
              <a:rPr lang="es-ES" dirty="0" err="1">
                <a:sym typeface="Wingdings"/>
              </a:rPr>
              <a:t>this.puedeExtraer</a:t>
            </a:r>
            <a:r>
              <a:rPr lang="es-ES" dirty="0">
                <a:sym typeface="Wingdings"/>
              </a:rPr>
              <a:t>(monto))</a:t>
            </a:r>
          </a:p>
          <a:p>
            <a:r>
              <a:rPr lang="es-ES" dirty="0">
                <a:sym typeface="Wingdings"/>
              </a:rPr>
              <a:t>    saldo -= monto</a:t>
            </a:r>
          </a:p>
          <a:p>
            <a:r>
              <a:rPr lang="es-ES" dirty="0">
                <a:sym typeface="Wingdings"/>
              </a:rPr>
              <a:t>Sino</a:t>
            </a:r>
          </a:p>
          <a:p>
            <a:r>
              <a:rPr lang="es-ES" dirty="0">
                <a:sym typeface="Wingdings"/>
              </a:rPr>
              <a:t>    “Error”</a:t>
            </a:r>
          </a:p>
          <a:p>
            <a:r>
              <a:rPr lang="es-ES" sz="2000" dirty="0">
                <a:sym typeface="Wingdings"/>
              </a:rPr>
              <a:t>	</a:t>
            </a:r>
          </a:p>
        </p:txBody>
      </p:sp>
      <p:sp>
        <p:nvSpPr>
          <p:cNvPr id="6" name="5 Esquina doblada"/>
          <p:cNvSpPr/>
          <p:nvPr/>
        </p:nvSpPr>
        <p:spPr>
          <a:xfrm rot="16200000">
            <a:off x="4788024" y="3284984"/>
            <a:ext cx="864096" cy="2448272"/>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dirty="0"/>
              <a:t>depositar(monto)</a:t>
            </a:r>
          </a:p>
          <a:p>
            <a:r>
              <a:rPr lang="es-ES" dirty="0">
                <a:sym typeface="Wingdings"/>
              </a:rPr>
              <a:t>saldo += monto</a:t>
            </a:r>
          </a:p>
        </p:txBody>
      </p:sp>
      <p:sp>
        <p:nvSpPr>
          <p:cNvPr id="7" name="6 Esquina doblada"/>
          <p:cNvSpPr/>
          <p:nvPr/>
        </p:nvSpPr>
        <p:spPr>
          <a:xfrm rot="16200000">
            <a:off x="7366620" y="3298676"/>
            <a:ext cx="891480" cy="2448272"/>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dirty="0" err="1"/>
              <a:t>obtenerSaldo</a:t>
            </a:r>
            <a:r>
              <a:rPr lang="es-ES" dirty="0"/>
              <a:t>()</a:t>
            </a:r>
          </a:p>
          <a:p>
            <a:r>
              <a:rPr lang="es-ES" dirty="0">
                <a:sym typeface="Wingdings"/>
              </a:rPr>
              <a:t> saldo</a:t>
            </a:r>
            <a:endParaRPr lang="es-ES" dirty="0"/>
          </a:p>
          <a:p>
            <a:r>
              <a:rPr lang="es-ES" sz="2000" dirty="0">
                <a:sym typeface="Wingdings"/>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602627"/>
          </a:xfrm>
        </p:spPr>
        <p:txBody>
          <a:bodyPr/>
          <a:lstStyle/>
          <a:p>
            <a:pPr algn="just"/>
            <a:r>
              <a:rPr lang="es-ES" dirty="0"/>
              <a:t>Por el contrario, si creara un método para acceder y para editar cada propiedad del objeto eso no sería necesario.</a:t>
            </a:r>
          </a:p>
        </p:txBody>
      </p:sp>
      <p:sp>
        <p:nvSpPr>
          <p:cNvPr id="5" name="4 Esquina doblada"/>
          <p:cNvSpPr/>
          <p:nvPr/>
        </p:nvSpPr>
        <p:spPr>
          <a:xfrm rot="16200000">
            <a:off x="2555776" y="1268761"/>
            <a:ext cx="1008112" cy="2160240"/>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dirty="0"/>
              <a:t>saldo()</a:t>
            </a:r>
          </a:p>
          <a:p>
            <a:r>
              <a:rPr lang="es-ES" dirty="0">
                <a:sym typeface="Wingdings"/>
              </a:rPr>
              <a:t> saldo</a:t>
            </a:r>
          </a:p>
          <a:p>
            <a:r>
              <a:rPr lang="es-ES" sz="2000" dirty="0">
                <a:sym typeface="Wingdings"/>
              </a:rPr>
              <a:t>	</a:t>
            </a:r>
          </a:p>
        </p:txBody>
      </p:sp>
      <p:sp>
        <p:nvSpPr>
          <p:cNvPr id="6" name="5 Esquina doblada"/>
          <p:cNvSpPr/>
          <p:nvPr/>
        </p:nvSpPr>
        <p:spPr>
          <a:xfrm rot="16200000">
            <a:off x="5436096" y="1268761"/>
            <a:ext cx="1008112" cy="2160240"/>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dirty="0"/>
              <a:t>saldo(monto)</a:t>
            </a:r>
          </a:p>
          <a:p>
            <a:r>
              <a:rPr lang="es-ES" dirty="0">
                <a:sym typeface="Wingdings"/>
              </a:rPr>
              <a:t>saldo  monto</a:t>
            </a:r>
          </a:p>
          <a:p>
            <a:r>
              <a:rPr lang="es-ES" sz="2000" dirty="0">
                <a:sym typeface="Wingdings"/>
              </a:rPr>
              <a:t>	</a:t>
            </a:r>
          </a:p>
        </p:txBody>
      </p:sp>
      <p:sp>
        <p:nvSpPr>
          <p:cNvPr id="10" name="9 Esquina doblada"/>
          <p:cNvSpPr/>
          <p:nvPr/>
        </p:nvSpPr>
        <p:spPr>
          <a:xfrm rot="16200000">
            <a:off x="1403648" y="2204864"/>
            <a:ext cx="1584176" cy="4176464"/>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dirty="0"/>
              <a:t>extraer(monto)</a:t>
            </a:r>
          </a:p>
          <a:p>
            <a:r>
              <a:rPr lang="es-ES" dirty="0">
                <a:sym typeface="Wingdings"/>
              </a:rPr>
              <a:t>Si(</a:t>
            </a:r>
            <a:r>
              <a:rPr lang="es-ES" dirty="0" err="1">
                <a:sym typeface="Wingdings"/>
              </a:rPr>
              <a:t>this.puedeExtraer</a:t>
            </a:r>
            <a:r>
              <a:rPr lang="es-ES" dirty="0">
                <a:sym typeface="Wingdings"/>
              </a:rPr>
              <a:t>(monto))</a:t>
            </a:r>
          </a:p>
          <a:p>
            <a:r>
              <a:rPr lang="es-ES" dirty="0">
                <a:sym typeface="Wingdings"/>
              </a:rPr>
              <a:t>    </a:t>
            </a:r>
            <a:r>
              <a:rPr lang="es-ES" dirty="0" err="1">
                <a:sym typeface="Wingdings"/>
              </a:rPr>
              <a:t>this.saldo</a:t>
            </a:r>
            <a:r>
              <a:rPr lang="es-ES" dirty="0">
                <a:sym typeface="Wingdings"/>
              </a:rPr>
              <a:t>(</a:t>
            </a:r>
            <a:r>
              <a:rPr lang="es-ES" dirty="0" err="1">
                <a:sym typeface="Wingdings"/>
              </a:rPr>
              <a:t>this.saldo</a:t>
            </a:r>
            <a:r>
              <a:rPr lang="es-ES" dirty="0">
                <a:sym typeface="Wingdings"/>
              </a:rPr>
              <a:t>() – monto)</a:t>
            </a:r>
          </a:p>
          <a:p>
            <a:r>
              <a:rPr lang="es-ES" dirty="0">
                <a:sym typeface="Wingdings"/>
              </a:rPr>
              <a:t>Sino</a:t>
            </a:r>
          </a:p>
          <a:p>
            <a:r>
              <a:rPr lang="es-ES" dirty="0">
                <a:sym typeface="Wingdings"/>
              </a:rPr>
              <a:t>    “Error”</a:t>
            </a:r>
          </a:p>
          <a:p>
            <a:r>
              <a:rPr lang="es-ES" sz="2000" dirty="0">
                <a:sym typeface="Wingdings"/>
              </a:rPr>
              <a:t>	</a:t>
            </a:r>
          </a:p>
        </p:txBody>
      </p:sp>
      <p:sp>
        <p:nvSpPr>
          <p:cNvPr id="11" name="10 Esquina doblada"/>
          <p:cNvSpPr/>
          <p:nvPr/>
        </p:nvSpPr>
        <p:spPr>
          <a:xfrm rot="16200000">
            <a:off x="5940151" y="3573016"/>
            <a:ext cx="1296145" cy="4032448"/>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dirty="0"/>
              <a:t>depositar(monto)</a:t>
            </a:r>
          </a:p>
          <a:p>
            <a:r>
              <a:rPr lang="es-ES" dirty="0" err="1">
                <a:sym typeface="Wingdings"/>
              </a:rPr>
              <a:t>this.saldo</a:t>
            </a:r>
            <a:r>
              <a:rPr lang="es-ES" dirty="0">
                <a:sym typeface="Wingdings"/>
              </a:rPr>
              <a:t>(</a:t>
            </a:r>
            <a:r>
              <a:rPr lang="es-ES" dirty="0" err="1">
                <a:sym typeface="Wingdings"/>
              </a:rPr>
              <a:t>this.saldo</a:t>
            </a:r>
            <a:r>
              <a:rPr lang="es-ES" dirty="0">
                <a:sym typeface="Wingdings"/>
              </a:rPr>
              <a:t>() + monto)</a:t>
            </a:r>
          </a:p>
        </p:txBody>
      </p:sp>
      <p:sp>
        <p:nvSpPr>
          <p:cNvPr id="12" name="11 Esquina doblada"/>
          <p:cNvSpPr/>
          <p:nvPr/>
        </p:nvSpPr>
        <p:spPr>
          <a:xfrm rot="16200000">
            <a:off x="5350396" y="2722612"/>
            <a:ext cx="891480" cy="2448272"/>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dirty="0" err="1"/>
              <a:t>obtenerSaldo</a:t>
            </a:r>
            <a:r>
              <a:rPr lang="es-ES" dirty="0"/>
              <a:t>()</a:t>
            </a:r>
          </a:p>
          <a:p>
            <a:r>
              <a:rPr lang="es-ES" dirty="0">
                <a:sym typeface="Wingdings"/>
              </a:rPr>
              <a:t> </a:t>
            </a:r>
            <a:r>
              <a:rPr lang="es-ES" dirty="0" err="1">
                <a:sym typeface="Wingdings"/>
              </a:rPr>
              <a:t>this.saldo</a:t>
            </a:r>
            <a:r>
              <a:rPr lang="es-ES" dirty="0">
                <a:sym typeface="Wingdings"/>
              </a:rPr>
              <a:t>()</a:t>
            </a:r>
            <a:endParaRPr lang="es-ES" dirty="0"/>
          </a:p>
          <a:p>
            <a:r>
              <a:rPr lang="es-ES" sz="2000" dirty="0">
                <a:sym typeface="Wingdings"/>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5746643"/>
          </a:xfrm>
        </p:spPr>
        <p:txBody>
          <a:bodyPr/>
          <a:lstStyle/>
          <a:p>
            <a:pPr algn="just"/>
            <a:r>
              <a:rPr lang="es-ES" dirty="0"/>
              <a:t>Claramente esto simplifica aún más la tarea de mantenimiento del código frente a eventuales cambios.</a:t>
            </a:r>
          </a:p>
          <a:p>
            <a:endParaRPr lang="es-ES" dirty="0"/>
          </a:p>
          <a:p>
            <a:pPr algn="just"/>
            <a:r>
              <a:rPr lang="es-ES" dirty="0"/>
              <a:t>Las ventajas principales son:</a:t>
            </a:r>
          </a:p>
          <a:p>
            <a:pPr lvl="1" algn="just"/>
            <a:r>
              <a:rPr lang="es-ES" dirty="0"/>
              <a:t>Permite que el comportamiento del objeto crezca (es decir, se adicionen mensajes) sin preocuparnos por su implementación.</a:t>
            </a:r>
          </a:p>
          <a:p>
            <a:pPr lvl="1" algn="just"/>
            <a:r>
              <a:rPr lang="es-ES" dirty="0"/>
              <a:t>Fomenta un bajo acoplamiento internamente.</a:t>
            </a:r>
          </a:p>
          <a:p>
            <a:pPr lvl="1" algn="just"/>
            <a:r>
              <a:rPr lang="es-ES" dirty="0"/>
              <a:t>Asegura la reutilización y extensibilidad del código.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12776"/>
            <a:ext cx="8435280" cy="4594515"/>
          </a:xfrm>
        </p:spPr>
        <p:txBody>
          <a:bodyPr>
            <a:normAutofit/>
          </a:bodyPr>
          <a:lstStyle/>
          <a:p>
            <a:pPr algn="just"/>
            <a:r>
              <a:rPr lang="es-ES" sz="2600" dirty="0"/>
              <a:t>La forma en la que se definen clases en C# es:</a:t>
            </a:r>
          </a:p>
          <a:p>
            <a:pPr algn="just"/>
            <a:endParaRPr lang="es-ES" sz="2600" dirty="0"/>
          </a:p>
          <a:p>
            <a:pPr algn="just">
              <a:buNone/>
            </a:pPr>
            <a:r>
              <a:rPr lang="es-ES" sz="2600" dirty="0"/>
              <a:t>  </a:t>
            </a:r>
            <a:r>
              <a:rPr lang="es-ES" sz="2000" dirty="0"/>
              <a:t>&lt;</a:t>
            </a:r>
            <a:r>
              <a:rPr lang="es-ES" sz="2000" dirty="0" err="1"/>
              <a:t>modificadorDeAcceso</a:t>
            </a:r>
            <a:r>
              <a:rPr lang="es-ES" sz="2000" dirty="0"/>
              <a:t>&gt; </a:t>
            </a:r>
            <a:r>
              <a:rPr lang="es-ES" sz="2000" dirty="0" err="1"/>
              <a:t>class</a:t>
            </a:r>
            <a:r>
              <a:rPr lang="es-ES" sz="2000" dirty="0"/>
              <a:t> &lt;nombre&gt;</a:t>
            </a:r>
          </a:p>
          <a:p>
            <a:pPr algn="just">
              <a:buNone/>
            </a:pPr>
            <a:r>
              <a:rPr lang="es-ES" sz="2000" dirty="0"/>
              <a:t>	{</a:t>
            </a:r>
          </a:p>
          <a:p>
            <a:pPr algn="just">
              <a:buNone/>
            </a:pPr>
            <a:r>
              <a:rPr lang="es-ES" sz="2000" dirty="0"/>
              <a:t>		&lt;miembro&gt;</a:t>
            </a:r>
          </a:p>
          <a:p>
            <a:pPr algn="just">
              <a:buNone/>
            </a:pPr>
            <a:r>
              <a:rPr lang="es-ES" sz="2000" dirty="0"/>
              <a:t>	}</a:t>
            </a:r>
          </a:p>
          <a:p>
            <a:pPr algn="just">
              <a:buNone/>
            </a:pPr>
            <a:endParaRPr lang="es-ES" sz="2000" dirty="0"/>
          </a:p>
          <a:p>
            <a:pPr algn="just">
              <a:buNone/>
            </a:pPr>
            <a:r>
              <a:rPr lang="es-ES" sz="2000" dirty="0"/>
              <a:t>	</a:t>
            </a:r>
            <a:r>
              <a:rPr lang="es-ES" sz="2000" b="1" dirty="0"/>
              <a:t>Ejemplo:</a:t>
            </a:r>
          </a:p>
          <a:p>
            <a:pPr algn="just">
              <a:buNone/>
            </a:pPr>
            <a:r>
              <a:rPr lang="es-ES" sz="2000" dirty="0"/>
              <a:t>	</a:t>
            </a:r>
            <a:r>
              <a:rPr lang="es-ES" sz="2000" dirty="0" err="1"/>
              <a:t>public</a:t>
            </a:r>
            <a:r>
              <a:rPr lang="es-ES" sz="2000" dirty="0"/>
              <a:t> </a:t>
            </a:r>
            <a:r>
              <a:rPr lang="es-ES" sz="2000" dirty="0" err="1"/>
              <a:t>class</a:t>
            </a:r>
            <a:r>
              <a:rPr lang="es-ES" sz="2000" dirty="0"/>
              <a:t> Profesor</a:t>
            </a:r>
          </a:p>
          <a:p>
            <a:pPr algn="just">
              <a:buNone/>
            </a:pPr>
            <a:r>
              <a:rPr lang="es-ES" sz="2000" dirty="0"/>
              <a:t>	{</a:t>
            </a:r>
          </a:p>
          <a:p>
            <a:pPr algn="just">
              <a:buNone/>
            </a:pPr>
            <a:endParaRPr lang="es-ES" sz="2000" dirty="0"/>
          </a:p>
          <a:p>
            <a:pPr algn="just">
              <a:buNone/>
            </a:pPr>
            <a:r>
              <a:rPr lang="es-ES" sz="2000" dirty="0"/>
              <a:t>	}</a:t>
            </a:r>
          </a:p>
          <a:p>
            <a:pPr algn="just">
              <a:buNone/>
            </a:pPr>
            <a:endParaRPr lang="es-ES" sz="2800" dirty="0"/>
          </a:p>
          <a:p>
            <a:pPr lvl="1"/>
            <a:endParaRPr lang="es-ES" dirty="0"/>
          </a:p>
          <a:p>
            <a:endParaRPr lang="es-ES" dirty="0"/>
          </a:p>
        </p:txBody>
      </p:sp>
      <p:sp>
        <p:nvSpPr>
          <p:cNvPr id="2" name="1 Título"/>
          <p:cNvSpPr>
            <a:spLocks noGrp="1"/>
          </p:cNvSpPr>
          <p:nvPr>
            <p:ph type="title"/>
          </p:nvPr>
        </p:nvSpPr>
        <p:spPr/>
        <p:txBody>
          <a:bodyPr>
            <a:normAutofit fontScale="90000"/>
          </a:bodyPr>
          <a:lstStyle/>
          <a:p>
            <a:r>
              <a:rPr lang="es-ES" dirty="0"/>
              <a:t>Clases: Como declararlas y utilizarlas</a:t>
            </a:r>
          </a:p>
        </p:txBody>
      </p:sp>
    </p:spTree>
    <p:extLst>
      <p:ext uri="{BB962C8B-B14F-4D97-AF65-F5344CB8AC3E}">
        <p14:creationId xmlns:p14="http://schemas.microsoft.com/office/powerpoint/2010/main" val="3525352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12777"/>
            <a:ext cx="8435280" cy="1656184"/>
          </a:xfrm>
        </p:spPr>
        <p:txBody>
          <a:bodyPr>
            <a:normAutofit/>
          </a:bodyPr>
          <a:lstStyle/>
          <a:p>
            <a:pPr algn="just"/>
            <a:r>
              <a:rPr lang="es-ES" sz="2600" dirty="0"/>
              <a:t>Los miembros de una clase son aquellas cosas que se definen en la misma, y representan sus datos (características) o comportamiento.</a:t>
            </a:r>
          </a:p>
          <a:p>
            <a:pPr algn="just">
              <a:buNone/>
            </a:pPr>
            <a:endParaRPr lang="es-ES" sz="2800" dirty="0"/>
          </a:p>
          <a:p>
            <a:pPr lvl="1"/>
            <a:endParaRPr lang="es-ES" dirty="0"/>
          </a:p>
          <a:p>
            <a:endParaRPr lang="es-ES" dirty="0"/>
          </a:p>
        </p:txBody>
      </p:sp>
      <p:sp>
        <p:nvSpPr>
          <p:cNvPr id="2" name="1 Título"/>
          <p:cNvSpPr>
            <a:spLocks noGrp="1"/>
          </p:cNvSpPr>
          <p:nvPr>
            <p:ph type="title"/>
          </p:nvPr>
        </p:nvSpPr>
        <p:spPr/>
        <p:txBody>
          <a:bodyPr>
            <a:normAutofit/>
          </a:bodyPr>
          <a:lstStyle/>
          <a:p>
            <a:r>
              <a:rPr lang="es-ES" sz="3600" dirty="0"/>
              <a:t>Clases: miembros</a:t>
            </a:r>
          </a:p>
        </p:txBody>
      </p:sp>
      <p:sp>
        <p:nvSpPr>
          <p:cNvPr id="6" name="2 Marcador de contenido"/>
          <p:cNvSpPr txBox="1">
            <a:spLocks/>
          </p:cNvSpPr>
          <p:nvPr/>
        </p:nvSpPr>
        <p:spPr>
          <a:xfrm>
            <a:off x="457200" y="3717032"/>
            <a:ext cx="8435280" cy="2304256"/>
          </a:xfrm>
          <a:prstGeom prst="rect">
            <a:avLst/>
          </a:prstGeom>
        </p:spPr>
        <p:txBody>
          <a:bodyPr vert="horz">
            <a:normAutofit/>
          </a:bodyPr>
          <a:lstStyle/>
          <a:p>
            <a:pPr marL="365760" marR="0" lvl="0" indent="-256032" algn="just"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s-ES" sz="2800" b="0" i="0" u="none" strike="noStrike" kern="1200" cap="none" spc="0" normalizeH="0" baseline="0" noProof="0" dirty="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s-ES" sz="23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7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989152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Las variables se especifican de la siguiente forma:</a:t>
            </a:r>
          </a:p>
          <a:p>
            <a:pPr>
              <a:buNone/>
            </a:pPr>
            <a:r>
              <a:rPr lang="es-ES" dirty="0"/>
              <a:t>	&lt;</a:t>
            </a:r>
            <a:r>
              <a:rPr lang="es-ES" dirty="0" err="1"/>
              <a:t>modificadorDeAcceso</a:t>
            </a:r>
            <a:r>
              <a:rPr lang="es-ES" dirty="0"/>
              <a:t>&gt; &lt;tipo&gt; &lt;nombre&gt;;</a:t>
            </a:r>
          </a:p>
          <a:p>
            <a:pPr>
              <a:buNone/>
            </a:pPr>
            <a:endParaRPr lang="es-ES" dirty="0"/>
          </a:p>
          <a:p>
            <a:pPr>
              <a:buNone/>
            </a:pPr>
            <a:r>
              <a:rPr lang="es-ES" dirty="0"/>
              <a:t>	Ejemplo:</a:t>
            </a:r>
          </a:p>
          <a:p>
            <a:pPr>
              <a:buNone/>
            </a:pPr>
            <a:r>
              <a:rPr lang="es-ES" dirty="0"/>
              <a:t>	</a:t>
            </a:r>
            <a:r>
              <a:rPr lang="es-ES" dirty="0" err="1"/>
              <a:t>public</a:t>
            </a:r>
            <a:r>
              <a:rPr lang="es-ES" dirty="0"/>
              <a:t> </a:t>
            </a:r>
            <a:r>
              <a:rPr lang="es-ES" dirty="0" err="1"/>
              <a:t>bool</a:t>
            </a:r>
            <a:r>
              <a:rPr lang="es-ES" dirty="0"/>
              <a:t> activo; 	</a:t>
            </a:r>
          </a:p>
          <a:p>
            <a:pPr>
              <a:buNone/>
            </a:pPr>
            <a:r>
              <a:rPr lang="es-ES" dirty="0"/>
              <a:t>	</a:t>
            </a:r>
            <a:r>
              <a:rPr lang="es-ES" dirty="0" err="1"/>
              <a:t>private</a:t>
            </a:r>
            <a:r>
              <a:rPr lang="es-ES" dirty="0"/>
              <a:t> </a:t>
            </a:r>
            <a:r>
              <a:rPr lang="es-ES" dirty="0" err="1"/>
              <a:t>string</a:t>
            </a:r>
            <a:r>
              <a:rPr lang="es-ES" dirty="0"/>
              <a:t> texto;</a:t>
            </a:r>
          </a:p>
          <a:p>
            <a:pPr>
              <a:buNone/>
            </a:pPr>
            <a:r>
              <a:rPr lang="es-ES" dirty="0"/>
              <a:t>	</a:t>
            </a:r>
            <a:r>
              <a:rPr lang="es-ES" dirty="0" err="1"/>
              <a:t>private</a:t>
            </a:r>
            <a:r>
              <a:rPr lang="es-ES" dirty="0"/>
              <a:t> </a:t>
            </a:r>
            <a:r>
              <a:rPr lang="es-ES" dirty="0" err="1"/>
              <a:t>int</a:t>
            </a:r>
            <a:r>
              <a:rPr lang="es-ES" dirty="0"/>
              <a:t> edad;</a:t>
            </a:r>
          </a:p>
          <a:p>
            <a:pPr>
              <a:buNone/>
            </a:pPr>
            <a:r>
              <a:rPr lang="es-ES" dirty="0"/>
              <a:t>	</a:t>
            </a:r>
          </a:p>
        </p:txBody>
      </p:sp>
      <p:sp>
        <p:nvSpPr>
          <p:cNvPr id="2" name="1 Título"/>
          <p:cNvSpPr>
            <a:spLocks noGrp="1"/>
          </p:cNvSpPr>
          <p:nvPr>
            <p:ph type="title"/>
          </p:nvPr>
        </p:nvSpPr>
        <p:spPr/>
        <p:txBody>
          <a:bodyPr/>
          <a:lstStyle/>
          <a:p>
            <a:r>
              <a:rPr lang="es-ES" dirty="0"/>
              <a:t>Variables</a:t>
            </a:r>
          </a:p>
        </p:txBody>
      </p:sp>
    </p:spTree>
    <p:extLst>
      <p:ext uri="{BB962C8B-B14F-4D97-AF65-F5344CB8AC3E}">
        <p14:creationId xmlns:p14="http://schemas.microsoft.com/office/powerpoint/2010/main" val="176009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7500" lnSpcReduction="20000"/>
          </a:bodyPr>
          <a:lstStyle/>
          <a:p>
            <a:pPr algn="just"/>
            <a:r>
              <a:rPr lang="es-ES" dirty="0"/>
              <a:t>Son la forma que C# nos brinda para </a:t>
            </a:r>
            <a:r>
              <a:rPr lang="es-ES" b="1" dirty="0"/>
              <a:t>encapsular</a:t>
            </a:r>
            <a:r>
              <a:rPr lang="es-ES" dirty="0"/>
              <a:t> un determinado campo o </a:t>
            </a:r>
            <a:r>
              <a:rPr lang="es-ES" b="1" dirty="0"/>
              <a:t>característica</a:t>
            </a:r>
            <a:r>
              <a:rPr lang="es-ES" dirty="0"/>
              <a:t> de un </a:t>
            </a:r>
            <a:r>
              <a:rPr lang="es-ES" b="1" dirty="0"/>
              <a:t>objeto</a:t>
            </a:r>
            <a:r>
              <a:rPr lang="es-ES" dirty="0"/>
              <a:t> mediante un método de </a:t>
            </a:r>
            <a:r>
              <a:rPr lang="es-ES" b="1" dirty="0"/>
              <a:t>lectura</a:t>
            </a:r>
            <a:r>
              <a:rPr lang="es-ES" dirty="0"/>
              <a:t> (</a:t>
            </a:r>
            <a:r>
              <a:rPr lang="es-ES" dirty="0" err="1"/>
              <a:t>get</a:t>
            </a:r>
            <a:r>
              <a:rPr lang="es-ES" dirty="0"/>
              <a:t>) y otro de </a:t>
            </a:r>
            <a:r>
              <a:rPr lang="es-ES" b="1" dirty="0"/>
              <a:t>escritura</a:t>
            </a:r>
            <a:r>
              <a:rPr lang="es-ES" dirty="0"/>
              <a:t> (set).</a:t>
            </a:r>
          </a:p>
          <a:p>
            <a:pPr algn="just"/>
            <a:endParaRPr lang="es-ES" dirty="0"/>
          </a:p>
          <a:p>
            <a:pPr algn="just"/>
            <a:r>
              <a:rPr lang="es-ES" dirty="0"/>
              <a:t>Esto permite asociar código que deberá ejecutarse en una asignación o cuando se realiza la lectura de su valor.</a:t>
            </a:r>
          </a:p>
          <a:p>
            <a:pPr algn="just"/>
            <a:endParaRPr lang="es-ES" dirty="0"/>
          </a:p>
          <a:p>
            <a:pPr algn="just"/>
            <a:r>
              <a:rPr lang="es-ES" dirty="0"/>
              <a:t>No es necesario que ambos métodos sean definidos, en caso de que solo se especifique el </a:t>
            </a:r>
            <a:r>
              <a:rPr lang="es-ES" dirty="0" err="1"/>
              <a:t>get</a:t>
            </a:r>
            <a:r>
              <a:rPr lang="es-ES" dirty="0"/>
              <a:t> la propiedad será de solo lectura.</a:t>
            </a:r>
          </a:p>
          <a:p>
            <a:pPr algn="just"/>
            <a:endParaRPr lang="es-ES" dirty="0"/>
          </a:p>
          <a:p>
            <a:pPr algn="just"/>
            <a:r>
              <a:rPr lang="es-ES" dirty="0"/>
              <a:t>La sintaxis de acceso es igual que una variable pública:</a:t>
            </a:r>
          </a:p>
          <a:p>
            <a:pPr algn="just">
              <a:buNone/>
            </a:pPr>
            <a:r>
              <a:rPr lang="es-ES" dirty="0"/>
              <a:t>		</a:t>
            </a:r>
          </a:p>
          <a:p>
            <a:pPr algn="just">
              <a:buNone/>
              <a:tabLst>
                <a:tab pos="2247900" algn="l"/>
              </a:tabLst>
            </a:pPr>
            <a:r>
              <a:rPr lang="es-ES" dirty="0"/>
              <a:t>		val = </a:t>
            </a:r>
            <a:r>
              <a:rPr lang="es-ES" dirty="0" err="1"/>
              <a:t>obj.prop</a:t>
            </a:r>
            <a:r>
              <a:rPr lang="es-ES" dirty="0"/>
              <a:t>  </a:t>
            </a:r>
          </a:p>
          <a:p>
            <a:pPr algn="just">
              <a:buNone/>
              <a:tabLst>
                <a:tab pos="2247900" algn="l"/>
              </a:tabLst>
            </a:pPr>
            <a:r>
              <a:rPr lang="es-ES" dirty="0"/>
              <a:t>		</a:t>
            </a:r>
            <a:r>
              <a:rPr lang="es-ES" dirty="0" err="1"/>
              <a:t>obj.prop</a:t>
            </a:r>
            <a:r>
              <a:rPr lang="es-ES" dirty="0"/>
              <a:t> = val</a:t>
            </a:r>
          </a:p>
        </p:txBody>
      </p:sp>
      <p:sp>
        <p:nvSpPr>
          <p:cNvPr id="2" name="1 Título"/>
          <p:cNvSpPr>
            <a:spLocks noGrp="1"/>
          </p:cNvSpPr>
          <p:nvPr>
            <p:ph type="title"/>
          </p:nvPr>
        </p:nvSpPr>
        <p:spPr/>
        <p:txBody>
          <a:bodyPr/>
          <a:lstStyle/>
          <a:p>
            <a:r>
              <a:rPr lang="es-ES" dirty="0"/>
              <a:t>Propiedades</a:t>
            </a:r>
          </a:p>
        </p:txBody>
      </p:sp>
      <p:cxnSp>
        <p:nvCxnSpPr>
          <p:cNvPr id="6" name="5 Conector recto de flecha"/>
          <p:cNvCxnSpPr/>
          <p:nvPr/>
        </p:nvCxnSpPr>
        <p:spPr>
          <a:xfrm>
            <a:off x="4860032" y="5373216"/>
            <a:ext cx="720080" cy="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7" name="6 Conector recto de flecha"/>
          <p:cNvCxnSpPr/>
          <p:nvPr/>
        </p:nvCxnSpPr>
        <p:spPr>
          <a:xfrm>
            <a:off x="4860032" y="5733256"/>
            <a:ext cx="720080" cy="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9" name="8 CuadroTexto"/>
          <p:cNvSpPr txBox="1"/>
          <p:nvPr/>
        </p:nvSpPr>
        <p:spPr>
          <a:xfrm>
            <a:off x="5749914" y="5219908"/>
            <a:ext cx="622286" cy="369332"/>
          </a:xfrm>
          <a:prstGeom prst="rect">
            <a:avLst/>
          </a:prstGeom>
          <a:noFill/>
        </p:spPr>
        <p:txBody>
          <a:bodyPr wrap="none" rtlCol="0">
            <a:spAutoFit/>
          </a:bodyPr>
          <a:lstStyle/>
          <a:p>
            <a:r>
              <a:rPr lang="es-ES" dirty="0"/>
              <a:t>GET</a:t>
            </a:r>
          </a:p>
        </p:txBody>
      </p:sp>
      <p:sp>
        <p:nvSpPr>
          <p:cNvPr id="10" name="9 CuadroTexto"/>
          <p:cNvSpPr txBox="1"/>
          <p:nvPr/>
        </p:nvSpPr>
        <p:spPr>
          <a:xfrm>
            <a:off x="5796136" y="5579948"/>
            <a:ext cx="580608" cy="369332"/>
          </a:xfrm>
          <a:prstGeom prst="rect">
            <a:avLst/>
          </a:prstGeom>
          <a:noFill/>
        </p:spPr>
        <p:txBody>
          <a:bodyPr wrap="none" rtlCol="0">
            <a:spAutoFit/>
          </a:bodyPr>
          <a:lstStyle/>
          <a:p>
            <a:r>
              <a:rPr lang="es-ES" dirty="0"/>
              <a:t>SET</a:t>
            </a:r>
          </a:p>
        </p:txBody>
      </p:sp>
    </p:spTree>
    <p:extLst>
      <p:ext uri="{BB962C8B-B14F-4D97-AF65-F5344CB8AC3E}">
        <p14:creationId xmlns:p14="http://schemas.microsoft.com/office/powerpoint/2010/main" val="286853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674635"/>
          </a:xfrm>
        </p:spPr>
        <p:txBody>
          <a:bodyPr>
            <a:normAutofit fontScale="85000" lnSpcReduction="10000"/>
          </a:bodyPr>
          <a:lstStyle/>
          <a:p>
            <a:r>
              <a:rPr lang="es-ES" dirty="0"/>
              <a:t>La forma en la que se definen propiedades en C# es:</a:t>
            </a:r>
          </a:p>
          <a:p>
            <a:endParaRPr lang="es-ES" sz="2400" dirty="0"/>
          </a:p>
          <a:p>
            <a:pPr>
              <a:buNone/>
            </a:pPr>
            <a:r>
              <a:rPr lang="es-ES" sz="2400" dirty="0"/>
              <a:t>	&lt;</a:t>
            </a:r>
            <a:r>
              <a:rPr lang="es-ES" sz="2400" dirty="0" err="1"/>
              <a:t>modificadorDeAcceso</a:t>
            </a:r>
            <a:r>
              <a:rPr lang="es-ES" sz="2400" dirty="0"/>
              <a:t>&gt; &lt;tipo&gt; &lt;nombre&gt;</a:t>
            </a:r>
          </a:p>
          <a:p>
            <a:pPr>
              <a:buNone/>
            </a:pPr>
            <a:r>
              <a:rPr lang="es-ES" sz="2400" dirty="0"/>
              <a:t>	{</a:t>
            </a:r>
          </a:p>
          <a:p>
            <a:pPr>
              <a:buNone/>
            </a:pPr>
            <a:r>
              <a:rPr lang="es-ES" sz="2400" dirty="0"/>
              <a:t>		</a:t>
            </a:r>
            <a:r>
              <a:rPr lang="es-ES" sz="2400" dirty="0" err="1"/>
              <a:t>get</a:t>
            </a:r>
            <a:r>
              <a:rPr lang="es-ES" sz="2400" dirty="0"/>
              <a:t> { </a:t>
            </a:r>
          </a:p>
          <a:p>
            <a:pPr>
              <a:buNone/>
            </a:pPr>
            <a:r>
              <a:rPr lang="es-ES" sz="2400" dirty="0"/>
              <a:t>     //Líneas de código que devuelven un valor de tipo &lt;tipo&gt; }</a:t>
            </a:r>
          </a:p>
          <a:p>
            <a:pPr>
              <a:buNone/>
            </a:pPr>
            <a:r>
              <a:rPr lang="es-ES" sz="2400" dirty="0"/>
              <a:t>		set { //Código}</a:t>
            </a:r>
          </a:p>
          <a:p>
            <a:pPr>
              <a:buNone/>
            </a:pPr>
            <a:r>
              <a:rPr lang="es-ES" sz="2400" dirty="0"/>
              <a:t>	}</a:t>
            </a:r>
          </a:p>
          <a:p>
            <a:pPr>
              <a:buNone/>
            </a:pPr>
            <a:r>
              <a:rPr lang="es-ES" sz="2400" dirty="0"/>
              <a:t>	</a:t>
            </a:r>
          </a:p>
          <a:p>
            <a:pPr>
              <a:buNone/>
            </a:pPr>
            <a:r>
              <a:rPr lang="es-ES" sz="2400" dirty="0"/>
              <a:t>	Ejemplo</a:t>
            </a:r>
          </a:p>
          <a:p>
            <a:pPr>
              <a:buNone/>
            </a:pPr>
            <a:r>
              <a:rPr lang="es-ES" sz="2400" dirty="0"/>
              <a:t>	</a:t>
            </a:r>
            <a:r>
              <a:rPr lang="es-ES" sz="2400" dirty="0" err="1"/>
              <a:t>private</a:t>
            </a:r>
            <a:r>
              <a:rPr lang="es-ES" sz="2400" dirty="0"/>
              <a:t> </a:t>
            </a:r>
            <a:r>
              <a:rPr lang="es-ES" sz="2400" dirty="0" err="1"/>
              <a:t>string</a:t>
            </a:r>
            <a:r>
              <a:rPr lang="es-ES" sz="2400" dirty="0"/>
              <a:t> texto; //variable</a:t>
            </a:r>
          </a:p>
          <a:p>
            <a:pPr>
              <a:buNone/>
            </a:pPr>
            <a:r>
              <a:rPr lang="es-ES" sz="2400" dirty="0"/>
              <a:t>	</a:t>
            </a:r>
            <a:r>
              <a:rPr lang="es-ES" sz="2400" dirty="0" err="1"/>
              <a:t>public</a:t>
            </a:r>
            <a:r>
              <a:rPr lang="es-ES" sz="2400" dirty="0"/>
              <a:t> </a:t>
            </a:r>
            <a:r>
              <a:rPr lang="es-ES" sz="2400" dirty="0" err="1"/>
              <a:t>string</a:t>
            </a:r>
            <a:r>
              <a:rPr lang="es-ES" sz="2400" dirty="0"/>
              <a:t> Texto; //Propiedad</a:t>
            </a:r>
          </a:p>
          <a:p>
            <a:pPr>
              <a:buNone/>
            </a:pPr>
            <a:r>
              <a:rPr lang="es-ES" sz="2400" dirty="0"/>
              <a:t>	{</a:t>
            </a:r>
          </a:p>
          <a:p>
            <a:pPr>
              <a:buNone/>
            </a:pPr>
            <a:r>
              <a:rPr lang="es-ES" sz="2400" dirty="0"/>
              <a:t>		</a:t>
            </a:r>
            <a:r>
              <a:rPr lang="es-ES" sz="2400" dirty="0" err="1"/>
              <a:t>get</a:t>
            </a:r>
            <a:r>
              <a:rPr lang="es-ES" sz="2400" dirty="0"/>
              <a:t> { </a:t>
            </a:r>
            <a:r>
              <a:rPr lang="es-ES" sz="2400" dirty="0" err="1"/>
              <a:t>return</a:t>
            </a:r>
            <a:r>
              <a:rPr lang="es-ES" sz="2400" dirty="0"/>
              <a:t> texto; }</a:t>
            </a:r>
          </a:p>
          <a:p>
            <a:pPr>
              <a:buNone/>
            </a:pPr>
            <a:r>
              <a:rPr lang="es-ES" sz="2400" dirty="0"/>
              <a:t>		set { texto = </a:t>
            </a:r>
            <a:r>
              <a:rPr lang="es-ES" sz="2400" dirty="0" err="1"/>
              <a:t>value</a:t>
            </a:r>
            <a:r>
              <a:rPr lang="es-ES" sz="2400" dirty="0"/>
              <a:t>; }</a:t>
            </a:r>
          </a:p>
          <a:p>
            <a:pPr>
              <a:buNone/>
            </a:pPr>
            <a:r>
              <a:rPr lang="es-ES" sz="2400" dirty="0"/>
              <a:t>	}</a:t>
            </a:r>
          </a:p>
        </p:txBody>
      </p:sp>
    </p:spTree>
    <p:extLst>
      <p:ext uri="{BB962C8B-B14F-4D97-AF65-F5344CB8AC3E}">
        <p14:creationId xmlns:p14="http://schemas.microsoft.com/office/powerpoint/2010/main" val="422669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12776"/>
            <a:ext cx="8229600" cy="4594515"/>
          </a:xfrm>
        </p:spPr>
        <p:txBody>
          <a:bodyPr>
            <a:normAutofit/>
          </a:bodyPr>
          <a:lstStyle/>
          <a:p>
            <a:pPr algn="just"/>
            <a:r>
              <a:rPr lang="es-ES" dirty="0"/>
              <a:t>Mensajes</a:t>
            </a:r>
          </a:p>
          <a:p>
            <a:pPr algn="just"/>
            <a:r>
              <a:rPr lang="es-ES" sz="2800" dirty="0"/>
              <a:t>Métodos</a:t>
            </a:r>
          </a:p>
          <a:p>
            <a:pPr algn="just"/>
            <a:r>
              <a:rPr lang="es-ES" sz="2800" dirty="0"/>
              <a:t>Encapsulamiento</a:t>
            </a:r>
          </a:p>
          <a:p>
            <a:pPr algn="just"/>
            <a:r>
              <a:rPr lang="es-ES" sz="2800" dirty="0"/>
              <a:t>Clases</a:t>
            </a:r>
          </a:p>
          <a:p>
            <a:pPr algn="just"/>
            <a:r>
              <a:rPr lang="es-ES" sz="2800" dirty="0"/>
              <a:t>Instanciación</a:t>
            </a:r>
          </a:p>
          <a:p>
            <a:pPr lvl="1"/>
            <a:endParaRPr lang="es-ES" dirty="0"/>
          </a:p>
          <a:p>
            <a:endParaRPr lang="es-ES" dirty="0"/>
          </a:p>
        </p:txBody>
      </p:sp>
      <p:sp>
        <p:nvSpPr>
          <p:cNvPr id="2" name="1 Título"/>
          <p:cNvSpPr>
            <a:spLocks noGrp="1"/>
          </p:cNvSpPr>
          <p:nvPr>
            <p:ph type="title"/>
          </p:nvPr>
        </p:nvSpPr>
        <p:spPr/>
        <p:txBody>
          <a:bodyPr/>
          <a:lstStyle/>
          <a:p>
            <a:r>
              <a:rPr lang="es-ES" dirty="0"/>
              <a:t>Repaso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196752"/>
            <a:ext cx="8712968" cy="4810539"/>
          </a:xfrm>
        </p:spPr>
        <p:txBody>
          <a:bodyPr>
            <a:normAutofit/>
          </a:bodyPr>
          <a:lstStyle/>
          <a:p>
            <a:pPr algn="just"/>
            <a:r>
              <a:rPr lang="es-ES" sz="2000" dirty="0"/>
              <a:t>La sintaxis para definir métodos en C# es:</a:t>
            </a:r>
          </a:p>
          <a:p>
            <a:pPr>
              <a:buNone/>
            </a:pPr>
            <a:r>
              <a:rPr lang="es-ES" sz="2000" dirty="0"/>
              <a:t>	&lt;</a:t>
            </a:r>
            <a:r>
              <a:rPr lang="es-ES" sz="2000" dirty="0" err="1"/>
              <a:t>modificadorDeAcceso</a:t>
            </a:r>
            <a:r>
              <a:rPr lang="es-ES" sz="2000" dirty="0"/>
              <a:t>&gt; &lt;tipo&gt; &lt;nombre&gt;(&lt;Parámetros&gt;)</a:t>
            </a:r>
          </a:p>
          <a:p>
            <a:pPr>
              <a:buNone/>
            </a:pPr>
            <a:r>
              <a:rPr lang="es-ES" sz="2000" dirty="0"/>
              <a:t>	{</a:t>
            </a:r>
          </a:p>
          <a:p>
            <a:pPr>
              <a:buNone/>
            </a:pPr>
            <a:r>
              <a:rPr lang="es-ES" sz="2000" dirty="0"/>
              <a:t>		//Código</a:t>
            </a:r>
          </a:p>
          <a:p>
            <a:pPr>
              <a:buNone/>
            </a:pPr>
            <a:r>
              <a:rPr lang="es-ES" sz="2000" dirty="0"/>
              <a:t>	}</a:t>
            </a:r>
          </a:p>
          <a:p>
            <a:pPr>
              <a:buNone/>
            </a:pPr>
            <a:endParaRPr lang="es-ES" sz="2000" dirty="0"/>
          </a:p>
          <a:p>
            <a:pPr>
              <a:buNone/>
            </a:pPr>
            <a:endParaRPr lang="es-ES" sz="2000" dirty="0"/>
          </a:p>
          <a:p>
            <a:pPr>
              <a:buNone/>
            </a:pPr>
            <a:r>
              <a:rPr lang="es-ES" sz="2000" dirty="0"/>
              <a:t>	Dónde:</a:t>
            </a:r>
          </a:p>
          <a:p>
            <a:pPr algn="just"/>
            <a:r>
              <a:rPr lang="es-ES" sz="2000" dirty="0"/>
              <a:t>&lt;tipo&gt; es el tipo de dato de la respuesta.</a:t>
            </a:r>
          </a:p>
          <a:p>
            <a:pPr algn="just"/>
            <a:r>
              <a:rPr lang="es-ES" sz="2000" dirty="0"/>
              <a:t>En caso de no devolver nada, el &lt;tipo&gt; se especifica con la palabra reservada </a:t>
            </a:r>
            <a:r>
              <a:rPr lang="es-ES" sz="2000" dirty="0" err="1"/>
              <a:t>void</a:t>
            </a:r>
            <a:r>
              <a:rPr lang="es-ES" sz="2000" dirty="0"/>
              <a:t> (equivale a decir que no devuelve nada).</a:t>
            </a:r>
          </a:p>
          <a:p>
            <a:pPr algn="just"/>
            <a:r>
              <a:rPr lang="es-ES" sz="2000" dirty="0"/>
              <a:t>Los parámetros no necesariamente deben estar presentes.</a:t>
            </a:r>
          </a:p>
        </p:txBody>
      </p:sp>
      <p:sp>
        <p:nvSpPr>
          <p:cNvPr id="2" name="1 Título"/>
          <p:cNvSpPr>
            <a:spLocks noGrp="1"/>
          </p:cNvSpPr>
          <p:nvPr>
            <p:ph type="title"/>
          </p:nvPr>
        </p:nvSpPr>
        <p:spPr/>
        <p:txBody>
          <a:bodyPr/>
          <a:lstStyle/>
          <a:p>
            <a:r>
              <a:rPr lang="es-ES" dirty="0"/>
              <a:t>Métodos</a:t>
            </a:r>
          </a:p>
        </p:txBody>
      </p:sp>
    </p:spTree>
    <p:extLst>
      <p:ext uri="{BB962C8B-B14F-4D97-AF65-F5344CB8AC3E}">
        <p14:creationId xmlns:p14="http://schemas.microsoft.com/office/powerpoint/2010/main" val="2042868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674635"/>
          </a:xfrm>
        </p:spPr>
        <p:txBody>
          <a:bodyPr>
            <a:normAutofit fontScale="85000" lnSpcReduction="20000"/>
          </a:bodyPr>
          <a:lstStyle/>
          <a:p>
            <a:pPr>
              <a:buNone/>
            </a:pPr>
            <a:r>
              <a:rPr lang="es-ES" dirty="0"/>
              <a:t>Ejemplos</a:t>
            </a:r>
          </a:p>
          <a:p>
            <a:pPr>
              <a:buNone/>
            </a:pPr>
            <a:r>
              <a:rPr lang="es-ES" dirty="0" err="1"/>
              <a:t>public</a:t>
            </a:r>
            <a:r>
              <a:rPr lang="es-ES" dirty="0"/>
              <a:t> </a:t>
            </a:r>
            <a:r>
              <a:rPr lang="es-ES" dirty="0" err="1"/>
              <a:t>void</a:t>
            </a:r>
            <a:r>
              <a:rPr lang="es-ES" dirty="0"/>
              <a:t> </a:t>
            </a:r>
            <a:r>
              <a:rPr lang="es-ES" dirty="0" err="1"/>
              <a:t>cambiarTitulo</a:t>
            </a:r>
            <a:r>
              <a:rPr lang="es-ES" dirty="0"/>
              <a:t>(</a:t>
            </a:r>
            <a:r>
              <a:rPr lang="es-ES" dirty="0" err="1"/>
              <a:t>string</a:t>
            </a:r>
            <a:r>
              <a:rPr lang="es-ES" dirty="0"/>
              <a:t> </a:t>
            </a:r>
            <a:r>
              <a:rPr lang="es-ES" dirty="0" err="1"/>
              <a:t>tituloNuevo</a:t>
            </a:r>
            <a:r>
              <a:rPr lang="es-ES" dirty="0"/>
              <a:t>)</a:t>
            </a:r>
          </a:p>
          <a:p>
            <a:pPr>
              <a:buNone/>
            </a:pPr>
            <a:r>
              <a:rPr lang="es-ES" dirty="0"/>
              <a:t>{</a:t>
            </a:r>
          </a:p>
          <a:p>
            <a:pPr>
              <a:buNone/>
            </a:pPr>
            <a:r>
              <a:rPr lang="es-ES" dirty="0"/>
              <a:t>	Titulo = </a:t>
            </a:r>
            <a:r>
              <a:rPr lang="es-ES" dirty="0" err="1"/>
              <a:t>tituloNuevo</a:t>
            </a:r>
            <a:r>
              <a:rPr lang="es-ES" dirty="0"/>
              <a:t>;</a:t>
            </a:r>
          </a:p>
          <a:p>
            <a:pPr>
              <a:buNone/>
            </a:pPr>
            <a:r>
              <a:rPr lang="es-ES" dirty="0"/>
              <a:t>}</a:t>
            </a:r>
          </a:p>
          <a:p>
            <a:pPr>
              <a:buNone/>
            </a:pPr>
            <a:endParaRPr lang="es-ES" dirty="0"/>
          </a:p>
          <a:p>
            <a:pPr>
              <a:buNone/>
            </a:pPr>
            <a:r>
              <a:rPr lang="es-ES" dirty="0" err="1"/>
              <a:t>public</a:t>
            </a:r>
            <a:r>
              <a:rPr lang="es-ES" dirty="0"/>
              <a:t> </a:t>
            </a:r>
            <a:r>
              <a:rPr lang="es-ES" dirty="0" err="1"/>
              <a:t>int</a:t>
            </a:r>
            <a:r>
              <a:rPr lang="es-ES" dirty="0"/>
              <a:t> </a:t>
            </a:r>
            <a:r>
              <a:rPr lang="es-ES" dirty="0" err="1"/>
              <a:t>aumentarContador</a:t>
            </a:r>
            <a:r>
              <a:rPr lang="es-ES" dirty="0"/>
              <a:t>()</a:t>
            </a:r>
          </a:p>
          <a:p>
            <a:pPr>
              <a:buNone/>
            </a:pPr>
            <a:r>
              <a:rPr lang="es-ES" dirty="0"/>
              <a:t>{</a:t>
            </a:r>
          </a:p>
          <a:p>
            <a:pPr>
              <a:buNone/>
            </a:pPr>
            <a:r>
              <a:rPr lang="es-ES" dirty="0"/>
              <a:t>	Contador++;</a:t>
            </a:r>
          </a:p>
          <a:p>
            <a:pPr>
              <a:buNone/>
            </a:pPr>
            <a:r>
              <a:rPr lang="es-ES" dirty="0"/>
              <a:t>	</a:t>
            </a:r>
            <a:r>
              <a:rPr lang="es-ES" dirty="0" err="1"/>
              <a:t>return</a:t>
            </a:r>
            <a:r>
              <a:rPr lang="es-ES" dirty="0"/>
              <a:t> Contador;</a:t>
            </a:r>
          </a:p>
          <a:p>
            <a:pPr>
              <a:buNone/>
            </a:pPr>
            <a:r>
              <a:rPr lang="es-ES" dirty="0"/>
              <a:t>}</a:t>
            </a:r>
          </a:p>
          <a:p>
            <a:pPr>
              <a:buNone/>
            </a:pPr>
            <a:endParaRPr lang="es-ES" dirty="0"/>
          </a:p>
          <a:p>
            <a:pPr>
              <a:buNone/>
            </a:pPr>
            <a:r>
              <a:rPr lang="es-ES" dirty="0" err="1"/>
              <a:t>public</a:t>
            </a:r>
            <a:r>
              <a:rPr lang="es-ES" dirty="0"/>
              <a:t> </a:t>
            </a:r>
            <a:r>
              <a:rPr lang="es-ES" dirty="0" err="1"/>
              <a:t>string</a:t>
            </a:r>
            <a:r>
              <a:rPr lang="es-ES" dirty="0"/>
              <a:t> </a:t>
            </a:r>
            <a:r>
              <a:rPr lang="es-ES" dirty="0" err="1"/>
              <a:t>obtenerNotaCompleta</a:t>
            </a:r>
            <a:r>
              <a:rPr lang="es-ES" dirty="0"/>
              <a:t>(</a:t>
            </a:r>
            <a:r>
              <a:rPr lang="es-ES" dirty="0" err="1"/>
              <a:t>string</a:t>
            </a:r>
            <a:r>
              <a:rPr lang="es-ES" dirty="0"/>
              <a:t> cuerpo)</a:t>
            </a:r>
          </a:p>
          <a:p>
            <a:pPr>
              <a:buNone/>
            </a:pPr>
            <a:r>
              <a:rPr lang="es-ES" dirty="0"/>
              <a:t>{</a:t>
            </a:r>
          </a:p>
          <a:p>
            <a:pPr>
              <a:buNone/>
            </a:pPr>
            <a:r>
              <a:rPr lang="es-ES" dirty="0"/>
              <a:t>	</a:t>
            </a:r>
            <a:r>
              <a:rPr lang="es-ES" dirty="0" err="1"/>
              <a:t>return</a:t>
            </a:r>
            <a:r>
              <a:rPr lang="es-ES" dirty="0"/>
              <a:t> Titulo + “ “ + cuerpo;</a:t>
            </a:r>
          </a:p>
          <a:p>
            <a:pPr>
              <a:buNone/>
            </a:pPr>
            <a:r>
              <a:rPr lang="es-ES" dirty="0"/>
              <a:t>}</a:t>
            </a:r>
          </a:p>
        </p:txBody>
      </p:sp>
    </p:spTree>
    <p:extLst>
      <p:ext uri="{BB962C8B-B14F-4D97-AF65-F5344CB8AC3E}">
        <p14:creationId xmlns:p14="http://schemas.microsoft.com/office/powerpoint/2010/main" val="12823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animEffect transition="in" filter="fade">
                                      <p:cBhvr>
                                        <p:cTn id="29" dur="2000"/>
                                        <p:tgtEl>
                                          <p:spTgt spid="3">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fade">
                                      <p:cBhvr>
                                        <p:cTn id="32" dur="2000"/>
                                        <p:tgtEl>
                                          <p:spTgt spid="3">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animEffect transition="in" filter="fade">
                                      <p:cBhvr>
                                        <p:cTn id="35" dur="2000"/>
                                        <p:tgtEl>
                                          <p:spTgt spid="3">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5" end="15"/>
                                            </p:txEl>
                                          </p:spTgt>
                                        </p:tgtEl>
                                        <p:attrNameLst>
                                          <p:attrName>style.visibility</p:attrName>
                                        </p:attrNameLst>
                                      </p:cBhvr>
                                      <p:to>
                                        <p:strVal val="visible"/>
                                      </p:to>
                                    </p:set>
                                    <p:animEffect transition="in" filter="fade">
                                      <p:cBhvr>
                                        <p:cTn id="38" dur="2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674635"/>
          </a:xfrm>
        </p:spPr>
        <p:txBody>
          <a:bodyPr>
            <a:normAutofit fontScale="77500" lnSpcReduction="20000"/>
          </a:bodyPr>
          <a:lstStyle/>
          <a:p>
            <a:pPr algn="just"/>
            <a:r>
              <a:rPr lang="es-ES" dirty="0"/>
              <a:t>Dentro de la definición del método, llamaremos </a:t>
            </a:r>
            <a:r>
              <a:rPr lang="es-ES" b="1" dirty="0"/>
              <a:t>firma</a:t>
            </a:r>
            <a:r>
              <a:rPr lang="es-ES" dirty="0"/>
              <a:t> al </a:t>
            </a:r>
            <a:r>
              <a:rPr lang="es-ES" b="1" dirty="0"/>
              <a:t>nombre</a:t>
            </a:r>
            <a:r>
              <a:rPr lang="es-ES" dirty="0"/>
              <a:t> que recibe y al </a:t>
            </a:r>
            <a:r>
              <a:rPr lang="es-ES" b="1" dirty="0"/>
              <a:t>conjunto de parámetros</a:t>
            </a:r>
            <a:r>
              <a:rPr lang="es-ES" dirty="0"/>
              <a:t> (nombres y valores) considerados de izquierda a derecha.</a:t>
            </a:r>
          </a:p>
          <a:p>
            <a:pPr algn="just"/>
            <a:endParaRPr lang="es-ES" dirty="0"/>
          </a:p>
          <a:p>
            <a:pPr algn="just"/>
            <a:r>
              <a:rPr lang="es-ES" dirty="0"/>
              <a:t>De esta forma, el concepto de firma excluye el resultado del método.</a:t>
            </a:r>
          </a:p>
          <a:p>
            <a:pPr algn="just">
              <a:buNone/>
            </a:pPr>
            <a:endParaRPr lang="es-ES" dirty="0"/>
          </a:p>
          <a:p>
            <a:pPr algn="just">
              <a:buNone/>
            </a:pPr>
            <a:r>
              <a:rPr lang="es-ES" dirty="0"/>
              <a:t>	Ejemplo:</a:t>
            </a:r>
          </a:p>
          <a:p>
            <a:pPr>
              <a:buNone/>
            </a:pPr>
            <a:r>
              <a:rPr lang="es-ES" dirty="0"/>
              <a:t>	</a:t>
            </a:r>
            <a:r>
              <a:rPr lang="es-ES" dirty="0" err="1"/>
              <a:t>public</a:t>
            </a:r>
            <a:r>
              <a:rPr lang="es-ES" dirty="0"/>
              <a:t> </a:t>
            </a:r>
            <a:r>
              <a:rPr lang="es-ES" dirty="0" err="1"/>
              <a:t>int</a:t>
            </a:r>
            <a:r>
              <a:rPr lang="es-ES" dirty="0"/>
              <a:t> </a:t>
            </a:r>
            <a:r>
              <a:rPr lang="es-ES" dirty="0" err="1"/>
              <a:t>aumentarContador</a:t>
            </a:r>
            <a:r>
              <a:rPr lang="es-ES" dirty="0"/>
              <a:t>()</a:t>
            </a:r>
          </a:p>
          <a:p>
            <a:pPr>
              <a:buNone/>
            </a:pPr>
            <a:r>
              <a:rPr lang="es-ES" dirty="0"/>
              <a:t>	{</a:t>
            </a:r>
          </a:p>
          <a:p>
            <a:pPr>
              <a:buNone/>
            </a:pPr>
            <a:r>
              <a:rPr lang="es-ES" dirty="0"/>
              <a:t>		Contador++;</a:t>
            </a:r>
          </a:p>
          <a:p>
            <a:pPr>
              <a:buNone/>
            </a:pPr>
            <a:r>
              <a:rPr lang="es-ES" dirty="0"/>
              <a:t>		</a:t>
            </a:r>
            <a:r>
              <a:rPr lang="es-ES" dirty="0" err="1"/>
              <a:t>return</a:t>
            </a:r>
            <a:r>
              <a:rPr lang="es-ES" dirty="0"/>
              <a:t> Contador;</a:t>
            </a:r>
          </a:p>
          <a:p>
            <a:pPr>
              <a:buNone/>
            </a:pPr>
            <a:r>
              <a:rPr lang="es-ES" dirty="0"/>
              <a:t>	}</a:t>
            </a:r>
          </a:p>
          <a:p>
            <a:pPr>
              <a:buNone/>
            </a:pPr>
            <a:endParaRPr lang="es-ES" dirty="0"/>
          </a:p>
          <a:p>
            <a:pPr>
              <a:buNone/>
            </a:pPr>
            <a:r>
              <a:rPr lang="es-ES" dirty="0"/>
              <a:t>	</a:t>
            </a:r>
            <a:r>
              <a:rPr lang="es-ES" dirty="0" err="1"/>
              <a:t>public</a:t>
            </a:r>
            <a:r>
              <a:rPr lang="es-ES" dirty="0"/>
              <a:t> </a:t>
            </a:r>
            <a:r>
              <a:rPr lang="es-ES" dirty="0" err="1"/>
              <a:t>string</a:t>
            </a:r>
            <a:r>
              <a:rPr lang="es-ES" dirty="0"/>
              <a:t> </a:t>
            </a:r>
            <a:r>
              <a:rPr lang="es-ES" dirty="0" err="1"/>
              <a:t>obtenerNotaCompleta</a:t>
            </a:r>
            <a:r>
              <a:rPr lang="es-ES" dirty="0"/>
              <a:t>(</a:t>
            </a:r>
            <a:r>
              <a:rPr lang="es-ES" dirty="0" err="1"/>
              <a:t>string</a:t>
            </a:r>
            <a:r>
              <a:rPr lang="es-ES" dirty="0"/>
              <a:t> cuerpo)</a:t>
            </a:r>
          </a:p>
          <a:p>
            <a:pPr>
              <a:buNone/>
            </a:pPr>
            <a:r>
              <a:rPr lang="es-ES" dirty="0"/>
              <a:t>	{</a:t>
            </a:r>
          </a:p>
          <a:p>
            <a:pPr>
              <a:buNone/>
            </a:pPr>
            <a:r>
              <a:rPr lang="es-ES" dirty="0"/>
              <a:t>		</a:t>
            </a:r>
            <a:r>
              <a:rPr lang="es-ES" dirty="0" err="1"/>
              <a:t>return</a:t>
            </a:r>
            <a:r>
              <a:rPr lang="es-ES" dirty="0"/>
              <a:t> Titulo + “ “ + cuerpo;</a:t>
            </a:r>
          </a:p>
          <a:p>
            <a:pPr>
              <a:buNone/>
            </a:pPr>
            <a:r>
              <a:rPr lang="es-ES" dirty="0"/>
              <a:t>	}</a:t>
            </a:r>
          </a:p>
          <a:p>
            <a:pPr algn="just">
              <a:buNone/>
            </a:pPr>
            <a:endParaRPr lang="es-ES" dirty="0"/>
          </a:p>
        </p:txBody>
      </p:sp>
      <p:sp>
        <p:nvSpPr>
          <p:cNvPr id="5" name="4 Rectángulo redondeado"/>
          <p:cNvSpPr/>
          <p:nvPr/>
        </p:nvSpPr>
        <p:spPr>
          <a:xfrm>
            <a:off x="2123728" y="2564904"/>
            <a:ext cx="2808312" cy="504056"/>
          </a:xfrm>
          <a:prstGeom prst="roundRect">
            <a:avLst/>
          </a:prstGeom>
          <a:noFill/>
          <a:ln w="127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6" name="5 Rectángulo redondeado"/>
          <p:cNvSpPr/>
          <p:nvPr/>
        </p:nvSpPr>
        <p:spPr>
          <a:xfrm>
            <a:off x="2555776" y="4365104"/>
            <a:ext cx="4896544" cy="504056"/>
          </a:xfrm>
          <a:prstGeom prst="roundRect">
            <a:avLst/>
          </a:prstGeom>
          <a:noFill/>
          <a:ln w="127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190274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1124744"/>
            <a:ext cx="8964488" cy="4968552"/>
          </a:xfrm>
        </p:spPr>
        <p:txBody>
          <a:bodyPr>
            <a:normAutofit fontScale="70000" lnSpcReduction="20000"/>
          </a:bodyPr>
          <a:lstStyle/>
          <a:p>
            <a:pPr algn="just"/>
            <a:r>
              <a:rPr lang="es-ES" dirty="0"/>
              <a:t>Una característica muy útil que disponemos en C# es la posibilidad de </a:t>
            </a:r>
            <a:r>
              <a:rPr lang="es-ES" b="1" dirty="0"/>
              <a:t>sobrecargar</a:t>
            </a:r>
            <a:r>
              <a:rPr lang="es-ES" dirty="0"/>
              <a:t> un </a:t>
            </a:r>
            <a:r>
              <a:rPr lang="es-ES" b="1" dirty="0"/>
              <a:t>método</a:t>
            </a:r>
            <a:r>
              <a:rPr lang="es-ES" dirty="0"/>
              <a:t> con múltiples definiciones, para luego utilizar la que mejor se adapte en cada caso.</a:t>
            </a:r>
          </a:p>
          <a:p>
            <a:pPr algn="just"/>
            <a:endParaRPr lang="es-ES" dirty="0"/>
          </a:p>
          <a:p>
            <a:pPr algn="just"/>
            <a:r>
              <a:rPr lang="es-ES" dirty="0"/>
              <a:t>La </a:t>
            </a:r>
            <a:r>
              <a:rPr lang="es-ES" b="1" dirty="0"/>
              <a:t>sobrecarga</a:t>
            </a:r>
            <a:r>
              <a:rPr lang="es-ES" dirty="0"/>
              <a:t> de los </a:t>
            </a:r>
            <a:r>
              <a:rPr lang="es-ES" b="1" dirty="0"/>
              <a:t>métodos</a:t>
            </a:r>
            <a:r>
              <a:rPr lang="es-ES" dirty="0"/>
              <a:t> permite que una </a:t>
            </a:r>
            <a:r>
              <a:rPr lang="es-ES" b="1" dirty="0"/>
              <a:t>clase</a:t>
            </a:r>
            <a:r>
              <a:rPr lang="es-ES" dirty="0"/>
              <a:t>, </a:t>
            </a:r>
            <a:r>
              <a:rPr lang="es-ES" b="1" dirty="0"/>
              <a:t>estructura</a:t>
            </a:r>
            <a:r>
              <a:rPr lang="es-ES" dirty="0"/>
              <a:t> o </a:t>
            </a:r>
            <a:r>
              <a:rPr lang="es-ES" b="1" dirty="0"/>
              <a:t>interfaz</a:t>
            </a:r>
            <a:r>
              <a:rPr lang="es-ES" dirty="0"/>
              <a:t> declare varios métodos con el mismo nombre, siempre que sus firmas sean únicas dentro de esa clase, estructura o interfaz.</a:t>
            </a:r>
          </a:p>
          <a:p>
            <a:pPr algn="just">
              <a:buNone/>
            </a:pPr>
            <a:endParaRPr lang="es-ES" dirty="0"/>
          </a:p>
          <a:p>
            <a:pPr algn="just">
              <a:buNone/>
            </a:pPr>
            <a:r>
              <a:rPr lang="es-ES" dirty="0"/>
              <a:t>	Ejemplo:</a:t>
            </a:r>
          </a:p>
          <a:p>
            <a:pPr>
              <a:buNone/>
            </a:pPr>
            <a:r>
              <a:rPr lang="es-ES" dirty="0"/>
              <a:t>	</a:t>
            </a:r>
            <a:r>
              <a:rPr lang="es-ES" dirty="0" err="1"/>
              <a:t>public</a:t>
            </a:r>
            <a:r>
              <a:rPr lang="es-ES" dirty="0"/>
              <a:t> </a:t>
            </a:r>
            <a:r>
              <a:rPr lang="es-ES" dirty="0" err="1"/>
              <a:t>string</a:t>
            </a:r>
            <a:r>
              <a:rPr lang="es-ES" dirty="0"/>
              <a:t> </a:t>
            </a:r>
            <a:r>
              <a:rPr lang="es-ES" dirty="0" err="1"/>
              <a:t>obtenerNotaCompleta</a:t>
            </a:r>
            <a:r>
              <a:rPr lang="es-ES" dirty="0"/>
              <a:t>(</a:t>
            </a:r>
            <a:r>
              <a:rPr lang="es-ES" dirty="0" err="1"/>
              <a:t>string</a:t>
            </a:r>
            <a:r>
              <a:rPr lang="es-ES" dirty="0"/>
              <a:t> cuerpo)</a:t>
            </a:r>
          </a:p>
          <a:p>
            <a:pPr>
              <a:buNone/>
            </a:pPr>
            <a:r>
              <a:rPr lang="es-ES" dirty="0"/>
              <a:t>	{</a:t>
            </a:r>
          </a:p>
          <a:p>
            <a:pPr>
              <a:buNone/>
            </a:pPr>
            <a:r>
              <a:rPr lang="es-ES" dirty="0"/>
              <a:t>		</a:t>
            </a:r>
            <a:r>
              <a:rPr lang="es-ES" dirty="0" err="1"/>
              <a:t>return</a:t>
            </a:r>
            <a:r>
              <a:rPr lang="es-ES" dirty="0"/>
              <a:t> Titulo + “ “ + cuerpo;</a:t>
            </a:r>
          </a:p>
          <a:p>
            <a:pPr>
              <a:buNone/>
            </a:pPr>
            <a:r>
              <a:rPr lang="es-ES" dirty="0"/>
              <a:t>	}</a:t>
            </a:r>
          </a:p>
          <a:p>
            <a:pPr>
              <a:buNone/>
            </a:pPr>
            <a:endParaRPr lang="es-ES" dirty="0"/>
          </a:p>
          <a:p>
            <a:pPr>
              <a:buNone/>
            </a:pPr>
            <a:r>
              <a:rPr lang="es-ES" dirty="0"/>
              <a:t>	</a:t>
            </a:r>
            <a:r>
              <a:rPr lang="es-ES" dirty="0" err="1"/>
              <a:t>public</a:t>
            </a:r>
            <a:r>
              <a:rPr lang="es-ES" dirty="0"/>
              <a:t> </a:t>
            </a:r>
            <a:r>
              <a:rPr lang="es-ES" dirty="0" err="1"/>
              <a:t>string</a:t>
            </a:r>
            <a:r>
              <a:rPr lang="es-ES" dirty="0"/>
              <a:t> </a:t>
            </a:r>
            <a:r>
              <a:rPr lang="es-ES" dirty="0" err="1"/>
              <a:t>obtenerNotaCompleta</a:t>
            </a:r>
            <a:r>
              <a:rPr lang="es-ES" dirty="0"/>
              <a:t>(</a:t>
            </a:r>
            <a:r>
              <a:rPr lang="es-ES" dirty="0" err="1"/>
              <a:t>string</a:t>
            </a:r>
            <a:r>
              <a:rPr lang="es-ES" dirty="0"/>
              <a:t> cuerpo, </a:t>
            </a:r>
            <a:r>
              <a:rPr lang="es-ES" dirty="0" err="1"/>
              <a:t>string</a:t>
            </a:r>
            <a:r>
              <a:rPr lang="es-ES" dirty="0"/>
              <a:t> firma)</a:t>
            </a:r>
          </a:p>
          <a:p>
            <a:pPr>
              <a:buNone/>
            </a:pPr>
            <a:r>
              <a:rPr lang="es-ES" dirty="0"/>
              <a:t>	{</a:t>
            </a:r>
          </a:p>
          <a:p>
            <a:pPr>
              <a:buNone/>
            </a:pPr>
            <a:r>
              <a:rPr lang="es-ES" dirty="0"/>
              <a:t>		</a:t>
            </a:r>
            <a:r>
              <a:rPr lang="es-ES" dirty="0" err="1"/>
              <a:t>return</a:t>
            </a:r>
            <a:r>
              <a:rPr lang="es-ES" dirty="0"/>
              <a:t> Titulo + “ “ + cuerpo + “ “ + firma;</a:t>
            </a:r>
          </a:p>
          <a:p>
            <a:pPr>
              <a:buNone/>
            </a:pPr>
            <a:r>
              <a:rPr lang="es-ES" dirty="0"/>
              <a:t>	}</a:t>
            </a:r>
          </a:p>
          <a:p>
            <a:pPr algn="just">
              <a:buNone/>
            </a:pPr>
            <a:endParaRPr lang="es-ES" dirty="0"/>
          </a:p>
        </p:txBody>
      </p:sp>
      <p:sp>
        <p:nvSpPr>
          <p:cNvPr id="2" name="1 Título"/>
          <p:cNvSpPr>
            <a:spLocks noGrp="1"/>
          </p:cNvSpPr>
          <p:nvPr>
            <p:ph type="title"/>
          </p:nvPr>
        </p:nvSpPr>
        <p:spPr>
          <a:xfrm>
            <a:off x="323528" y="116632"/>
            <a:ext cx="8229600" cy="1143000"/>
          </a:xfrm>
        </p:spPr>
        <p:txBody>
          <a:bodyPr>
            <a:normAutofit/>
          </a:bodyPr>
          <a:lstStyle/>
          <a:p>
            <a:r>
              <a:rPr lang="es-ES" sz="3600" dirty="0"/>
              <a:t>Sobrecarga de métodos</a:t>
            </a:r>
          </a:p>
        </p:txBody>
      </p:sp>
    </p:spTree>
    <p:extLst>
      <p:ext uri="{BB962C8B-B14F-4D97-AF65-F5344CB8AC3E}">
        <p14:creationId xmlns:p14="http://schemas.microsoft.com/office/powerpoint/2010/main" val="3765337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332656"/>
            <a:ext cx="8640960" cy="5904656"/>
          </a:xfrm>
        </p:spPr>
        <p:txBody>
          <a:bodyPr>
            <a:normAutofit fontScale="55000" lnSpcReduction="20000"/>
          </a:bodyPr>
          <a:lstStyle/>
          <a:p>
            <a:pPr algn="just"/>
            <a:r>
              <a:rPr lang="es-ES" dirty="0"/>
              <a:t>No existen límites para sobrecargar un método, es decir, lo puedo reescribir cuántas veces quiera.</a:t>
            </a:r>
          </a:p>
          <a:p>
            <a:pPr>
              <a:buNone/>
            </a:pPr>
            <a:endParaRPr lang="es-ES" dirty="0"/>
          </a:p>
          <a:p>
            <a:pPr algn="just"/>
            <a:r>
              <a:rPr lang="es-ES" dirty="0"/>
              <a:t>No es posible sobrecargar un método utilizando el mismo conjunto de parámetros y distintos valores de respuesta.</a:t>
            </a:r>
          </a:p>
          <a:p>
            <a:endParaRPr lang="es-ES" dirty="0"/>
          </a:p>
          <a:p>
            <a:pPr algn="just"/>
            <a:r>
              <a:rPr lang="es-ES" dirty="0"/>
              <a:t>A su vez, tampoco es posible sobrecargar un método modificando solo los nombres de los parámetros cuando estás comparten los mismos tipos que otra definición.</a:t>
            </a:r>
          </a:p>
          <a:p>
            <a:pPr algn="just"/>
            <a:endParaRPr lang="es-ES" dirty="0"/>
          </a:p>
          <a:p>
            <a:pPr algn="just">
              <a:buNone/>
            </a:pPr>
            <a:r>
              <a:rPr lang="es-ES" dirty="0"/>
              <a:t>	Ejemplo:</a:t>
            </a:r>
          </a:p>
          <a:p>
            <a:pPr>
              <a:buNone/>
            </a:pPr>
            <a:r>
              <a:rPr lang="es-ES" dirty="0"/>
              <a:t>	</a:t>
            </a:r>
            <a:r>
              <a:rPr lang="es-ES" dirty="0" err="1"/>
              <a:t>public</a:t>
            </a:r>
            <a:r>
              <a:rPr lang="es-ES" dirty="0"/>
              <a:t> </a:t>
            </a:r>
            <a:r>
              <a:rPr lang="es-ES" dirty="0" err="1"/>
              <a:t>string</a:t>
            </a:r>
            <a:r>
              <a:rPr lang="es-ES" dirty="0"/>
              <a:t> </a:t>
            </a:r>
            <a:r>
              <a:rPr lang="es-ES" dirty="0" err="1"/>
              <a:t>obtenerNotaCompleta</a:t>
            </a:r>
            <a:r>
              <a:rPr lang="es-ES" dirty="0"/>
              <a:t>(</a:t>
            </a:r>
            <a:r>
              <a:rPr lang="es-ES" dirty="0" err="1"/>
              <a:t>string</a:t>
            </a:r>
            <a:r>
              <a:rPr lang="es-ES" dirty="0"/>
              <a:t> cuerpo)</a:t>
            </a:r>
          </a:p>
          <a:p>
            <a:pPr>
              <a:buNone/>
            </a:pPr>
            <a:r>
              <a:rPr lang="es-ES" dirty="0"/>
              <a:t>	{</a:t>
            </a:r>
          </a:p>
          <a:p>
            <a:pPr>
              <a:buNone/>
            </a:pPr>
            <a:r>
              <a:rPr lang="es-ES" dirty="0"/>
              <a:t>		</a:t>
            </a:r>
            <a:r>
              <a:rPr lang="es-ES" dirty="0" err="1"/>
              <a:t>return</a:t>
            </a:r>
            <a:r>
              <a:rPr lang="es-ES" dirty="0"/>
              <a:t> Titulo + “ “ + cuerpo;</a:t>
            </a:r>
          </a:p>
          <a:p>
            <a:pPr>
              <a:buNone/>
            </a:pPr>
            <a:r>
              <a:rPr lang="es-ES" dirty="0"/>
              <a:t>	}</a:t>
            </a:r>
          </a:p>
          <a:p>
            <a:pPr>
              <a:buNone/>
            </a:pPr>
            <a:endParaRPr lang="es-ES" dirty="0"/>
          </a:p>
          <a:p>
            <a:pPr>
              <a:buNone/>
            </a:pPr>
            <a:r>
              <a:rPr lang="es-ES" dirty="0"/>
              <a:t>	</a:t>
            </a:r>
            <a:r>
              <a:rPr lang="es-ES" dirty="0" err="1"/>
              <a:t>public</a:t>
            </a:r>
            <a:r>
              <a:rPr lang="es-ES" dirty="0"/>
              <a:t> </a:t>
            </a:r>
            <a:r>
              <a:rPr lang="es-ES" dirty="0" err="1"/>
              <a:t>string</a:t>
            </a:r>
            <a:r>
              <a:rPr lang="es-ES" dirty="0"/>
              <a:t> </a:t>
            </a:r>
            <a:r>
              <a:rPr lang="es-ES" dirty="0" err="1"/>
              <a:t>obtenerNotaCompleta</a:t>
            </a:r>
            <a:r>
              <a:rPr lang="es-ES" dirty="0"/>
              <a:t>(</a:t>
            </a:r>
            <a:r>
              <a:rPr lang="es-ES" dirty="0" err="1"/>
              <a:t>char</a:t>
            </a:r>
            <a:r>
              <a:rPr lang="es-ES" dirty="0"/>
              <a:t> cuerpo)</a:t>
            </a:r>
          </a:p>
          <a:p>
            <a:pPr>
              <a:buNone/>
            </a:pPr>
            <a:r>
              <a:rPr lang="es-ES" dirty="0"/>
              <a:t>	{</a:t>
            </a:r>
          </a:p>
          <a:p>
            <a:pPr>
              <a:buNone/>
            </a:pPr>
            <a:r>
              <a:rPr lang="es-ES" dirty="0"/>
              <a:t>		</a:t>
            </a:r>
            <a:r>
              <a:rPr lang="es-ES" dirty="0" err="1"/>
              <a:t>return</a:t>
            </a:r>
            <a:r>
              <a:rPr lang="es-ES" dirty="0"/>
              <a:t> Titulo + “ “ + cuerpo + “ “;</a:t>
            </a:r>
          </a:p>
          <a:p>
            <a:pPr>
              <a:buNone/>
            </a:pPr>
            <a:r>
              <a:rPr lang="es-ES" dirty="0"/>
              <a:t>	}</a:t>
            </a:r>
          </a:p>
          <a:p>
            <a:pPr>
              <a:buNone/>
            </a:pPr>
            <a:endParaRPr lang="es-ES" dirty="0"/>
          </a:p>
          <a:p>
            <a:pPr>
              <a:buNone/>
            </a:pPr>
            <a:r>
              <a:rPr lang="es-ES" dirty="0"/>
              <a:t>	</a:t>
            </a:r>
            <a:r>
              <a:rPr lang="es-ES" dirty="0" err="1"/>
              <a:t>public</a:t>
            </a:r>
            <a:r>
              <a:rPr lang="es-ES" dirty="0"/>
              <a:t> </a:t>
            </a:r>
            <a:r>
              <a:rPr lang="es-ES" dirty="0" err="1"/>
              <a:t>string</a:t>
            </a:r>
            <a:r>
              <a:rPr lang="es-ES" dirty="0"/>
              <a:t> </a:t>
            </a:r>
            <a:r>
              <a:rPr lang="es-ES" dirty="0" err="1"/>
              <a:t>obtenerNotaCompleta</a:t>
            </a:r>
            <a:r>
              <a:rPr lang="es-ES" dirty="0"/>
              <a:t>(</a:t>
            </a:r>
            <a:r>
              <a:rPr lang="es-ES" dirty="0" err="1"/>
              <a:t>string</a:t>
            </a:r>
            <a:r>
              <a:rPr lang="es-ES" dirty="0"/>
              <a:t> copete)</a:t>
            </a:r>
          </a:p>
          <a:p>
            <a:pPr>
              <a:buNone/>
            </a:pPr>
            <a:r>
              <a:rPr lang="es-ES" dirty="0"/>
              <a:t>	{</a:t>
            </a:r>
          </a:p>
          <a:p>
            <a:pPr>
              <a:buNone/>
            </a:pPr>
            <a:r>
              <a:rPr lang="es-ES" dirty="0"/>
              <a:t>		</a:t>
            </a:r>
            <a:r>
              <a:rPr lang="es-ES" dirty="0" err="1"/>
              <a:t>return</a:t>
            </a:r>
            <a:r>
              <a:rPr lang="es-ES" dirty="0"/>
              <a:t> Titulo + “ “ + copete;</a:t>
            </a:r>
          </a:p>
          <a:p>
            <a:pPr>
              <a:buNone/>
            </a:pPr>
            <a:r>
              <a:rPr lang="es-ES" dirty="0"/>
              <a:t>	}</a:t>
            </a:r>
          </a:p>
        </p:txBody>
      </p:sp>
      <p:sp>
        <p:nvSpPr>
          <p:cNvPr id="5" name="4 CuadroTexto"/>
          <p:cNvSpPr txBox="1"/>
          <p:nvPr/>
        </p:nvSpPr>
        <p:spPr>
          <a:xfrm>
            <a:off x="5724128" y="2276872"/>
            <a:ext cx="1080120" cy="1107996"/>
          </a:xfrm>
          <a:prstGeom prst="rect">
            <a:avLst/>
          </a:prstGeom>
          <a:noFill/>
        </p:spPr>
        <p:txBody>
          <a:bodyPr wrap="square" rtlCol="0">
            <a:spAutoFit/>
          </a:bodyPr>
          <a:lstStyle/>
          <a:p>
            <a:r>
              <a:rPr lang="es-ES" sz="6600" dirty="0">
                <a:solidFill>
                  <a:srgbClr val="00B050"/>
                </a:solidFill>
                <a:sym typeface="Wingdings"/>
              </a:rPr>
              <a:t></a:t>
            </a:r>
            <a:endParaRPr lang="es-ES" sz="6600" dirty="0">
              <a:solidFill>
                <a:srgbClr val="00B050"/>
              </a:solidFill>
            </a:endParaRPr>
          </a:p>
        </p:txBody>
      </p:sp>
      <p:sp>
        <p:nvSpPr>
          <p:cNvPr id="6" name="5 CuadroTexto"/>
          <p:cNvSpPr txBox="1"/>
          <p:nvPr/>
        </p:nvSpPr>
        <p:spPr>
          <a:xfrm>
            <a:off x="5940152" y="3429000"/>
            <a:ext cx="1080120" cy="1107996"/>
          </a:xfrm>
          <a:prstGeom prst="rect">
            <a:avLst/>
          </a:prstGeom>
          <a:noFill/>
        </p:spPr>
        <p:txBody>
          <a:bodyPr wrap="square" rtlCol="0">
            <a:spAutoFit/>
          </a:bodyPr>
          <a:lstStyle/>
          <a:p>
            <a:r>
              <a:rPr lang="es-ES" sz="6600" dirty="0">
                <a:solidFill>
                  <a:srgbClr val="00B050"/>
                </a:solidFill>
                <a:sym typeface="Wingdings"/>
              </a:rPr>
              <a:t></a:t>
            </a:r>
            <a:endParaRPr lang="es-ES" sz="6600" dirty="0">
              <a:solidFill>
                <a:srgbClr val="00B050"/>
              </a:solidFill>
            </a:endParaRPr>
          </a:p>
        </p:txBody>
      </p:sp>
      <p:sp>
        <p:nvSpPr>
          <p:cNvPr id="7" name="6 CuadroTexto"/>
          <p:cNvSpPr txBox="1"/>
          <p:nvPr/>
        </p:nvSpPr>
        <p:spPr>
          <a:xfrm>
            <a:off x="5868144" y="4653136"/>
            <a:ext cx="1080120" cy="1107996"/>
          </a:xfrm>
          <a:prstGeom prst="rect">
            <a:avLst/>
          </a:prstGeom>
          <a:noFill/>
        </p:spPr>
        <p:txBody>
          <a:bodyPr wrap="square" rtlCol="0">
            <a:spAutoFit/>
          </a:bodyPr>
          <a:lstStyle/>
          <a:p>
            <a:r>
              <a:rPr lang="es-ES" sz="6600" dirty="0">
                <a:solidFill>
                  <a:srgbClr val="FF0000"/>
                </a:solidFill>
                <a:sym typeface="Wingdings"/>
              </a:rPr>
              <a:t></a:t>
            </a:r>
            <a:endParaRPr lang="es-ES" sz="6600" dirty="0">
              <a:solidFill>
                <a:srgbClr val="FF0000"/>
              </a:solidFill>
            </a:endParaRPr>
          </a:p>
        </p:txBody>
      </p:sp>
    </p:spTree>
    <p:extLst>
      <p:ext uri="{BB962C8B-B14F-4D97-AF65-F5344CB8AC3E}">
        <p14:creationId xmlns:p14="http://schemas.microsoft.com/office/powerpoint/2010/main" val="189581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8"/>
            <a:ext cx="8229600" cy="4683976"/>
          </a:xfrm>
        </p:spPr>
        <p:txBody>
          <a:bodyPr>
            <a:normAutofit fontScale="70000" lnSpcReduction="20000"/>
          </a:bodyPr>
          <a:lstStyle/>
          <a:p>
            <a:pPr algn="just"/>
            <a:r>
              <a:rPr lang="es-ES" dirty="0"/>
              <a:t>Todos los métodos o variables tienen un nivel de accesibilidad, que controla desde donde pueden ser accedidos o “vistos”. </a:t>
            </a:r>
          </a:p>
          <a:p>
            <a:pPr algn="just"/>
            <a:endParaRPr lang="es-ES" dirty="0"/>
          </a:p>
          <a:p>
            <a:pPr algn="just"/>
            <a:r>
              <a:rPr lang="es-ES" dirty="0"/>
              <a:t>Los modificadores de acceso que se pueden utilizar en C# son:</a:t>
            </a:r>
          </a:p>
          <a:p>
            <a:pPr algn="just">
              <a:buNone/>
            </a:pPr>
            <a:r>
              <a:rPr lang="es-ES" dirty="0"/>
              <a:t>	</a:t>
            </a:r>
            <a:r>
              <a:rPr lang="es-ES" b="1" u="sng" dirty="0" err="1"/>
              <a:t>public</a:t>
            </a:r>
            <a:r>
              <a:rPr lang="es-ES" dirty="0"/>
              <a:t>: El tipo o miembro es accesible 	desde cualquier otro objeto o sección del 	código.</a:t>
            </a:r>
          </a:p>
          <a:p>
            <a:pPr algn="just">
              <a:buNone/>
            </a:pPr>
            <a:r>
              <a:rPr lang="es-ES" dirty="0"/>
              <a:t>	</a:t>
            </a:r>
            <a:r>
              <a:rPr lang="es-ES" b="1" dirty="0" err="1"/>
              <a:t>protected</a:t>
            </a:r>
            <a:r>
              <a:rPr lang="es-ES" dirty="0"/>
              <a:t>: El tipo o miembro es accesible 	solo desde la misma clase o subclases de la 	misma.</a:t>
            </a:r>
          </a:p>
          <a:p>
            <a:pPr algn="just">
              <a:buNone/>
            </a:pPr>
            <a:r>
              <a:rPr lang="es-ES" dirty="0"/>
              <a:t>	</a:t>
            </a:r>
            <a:r>
              <a:rPr lang="es-ES" b="1" u="sng" dirty="0" err="1"/>
              <a:t>private</a:t>
            </a:r>
            <a:r>
              <a:rPr lang="es-ES" dirty="0"/>
              <a:t>: El tipo o miembro solamente se puede acceder desde la misma clase. Esta es la opción que se define por defecto, en caso de que no se utilicen modificadores de acceso para definir variables, métodos, etc.</a:t>
            </a:r>
          </a:p>
          <a:p>
            <a:pPr algn="just">
              <a:buNone/>
            </a:pPr>
            <a:r>
              <a:rPr lang="es-ES" dirty="0"/>
              <a:t>	</a:t>
            </a:r>
            <a:r>
              <a:rPr lang="es-ES" b="1" dirty="0" err="1"/>
              <a:t>internal</a:t>
            </a:r>
            <a:r>
              <a:rPr lang="es-ES" dirty="0"/>
              <a:t>: El tipo o miembro solamente se puede acceder desde el mismo ensamblado.</a:t>
            </a:r>
          </a:p>
          <a:p>
            <a:pPr algn="just">
              <a:buNone/>
            </a:pPr>
            <a:r>
              <a:rPr lang="es-ES" dirty="0"/>
              <a:t>	</a:t>
            </a:r>
            <a:r>
              <a:rPr lang="es-ES" b="1" dirty="0" err="1"/>
              <a:t>protected</a:t>
            </a:r>
            <a:r>
              <a:rPr lang="es-ES" b="1" dirty="0"/>
              <a:t> </a:t>
            </a:r>
            <a:r>
              <a:rPr lang="es-ES" b="1" dirty="0" err="1"/>
              <a:t>internal</a:t>
            </a:r>
            <a:r>
              <a:rPr lang="es-ES" dirty="0"/>
              <a:t>: El tipo o miembro solamente puede ser accedido desde código que se encuentre dentro del mismo ensamblado o desde clases que deriven de otro ensamblado.</a:t>
            </a:r>
          </a:p>
          <a:p>
            <a:pPr algn="just">
              <a:buNone/>
            </a:pPr>
            <a:endParaRPr lang="es-ES" dirty="0"/>
          </a:p>
          <a:p>
            <a:pPr algn="just">
              <a:buNone/>
            </a:pPr>
            <a:endParaRPr lang="es-ES" dirty="0"/>
          </a:p>
        </p:txBody>
      </p:sp>
      <p:sp>
        <p:nvSpPr>
          <p:cNvPr id="2" name="1 Título"/>
          <p:cNvSpPr>
            <a:spLocks noGrp="1"/>
          </p:cNvSpPr>
          <p:nvPr>
            <p:ph type="title"/>
          </p:nvPr>
        </p:nvSpPr>
        <p:spPr/>
        <p:txBody>
          <a:bodyPr>
            <a:normAutofit/>
          </a:bodyPr>
          <a:lstStyle/>
          <a:p>
            <a:r>
              <a:rPr lang="es-ES" dirty="0"/>
              <a:t>Modificadores de acceso</a:t>
            </a:r>
          </a:p>
        </p:txBody>
      </p:sp>
    </p:spTree>
    <p:extLst>
      <p:ext uri="{BB962C8B-B14F-4D97-AF65-F5344CB8AC3E}">
        <p14:creationId xmlns:p14="http://schemas.microsoft.com/office/powerpoint/2010/main" val="3232875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904656"/>
          </a:xfrm>
        </p:spPr>
        <p:txBody>
          <a:bodyPr/>
          <a:lstStyle/>
          <a:p>
            <a:pPr algn="just"/>
            <a:r>
              <a:rPr lang="es-ES" dirty="0"/>
              <a:t>Los modificadores de acceso también son factibles de aplicarse a clases.</a:t>
            </a:r>
          </a:p>
          <a:p>
            <a:pPr algn="just"/>
            <a:endParaRPr lang="es-ES" dirty="0"/>
          </a:p>
          <a:p>
            <a:pPr algn="just"/>
            <a:r>
              <a:rPr lang="es-ES" dirty="0"/>
              <a:t>En este caso, sólo se utilizan dos:</a:t>
            </a:r>
          </a:p>
          <a:p>
            <a:pPr lvl="1" algn="just"/>
            <a:r>
              <a:rPr lang="es-ES" b="1" dirty="0" err="1"/>
              <a:t>public</a:t>
            </a:r>
            <a:r>
              <a:rPr lang="es-ES" dirty="0"/>
              <a:t>: la clase es accesible desde cualquier </a:t>
            </a:r>
            <a:r>
              <a:rPr lang="es-ES" dirty="0" err="1"/>
              <a:t>assembly</a:t>
            </a:r>
            <a:r>
              <a:rPr lang="es-ES" dirty="0"/>
              <a:t>.</a:t>
            </a:r>
          </a:p>
          <a:p>
            <a:pPr lvl="1" algn="just"/>
            <a:endParaRPr lang="es-ES" dirty="0"/>
          </a:p>
          <a:p>
            <a:pPr lvl="1" algn="just"/>
            <a:r>
              <a:rPr lang="es-ES" b="1" dirty="0" err="1"/>
              <a:t>internal</a:t>
            </a:r>
            <a:r>
              <a:rPr lang="es-ES" dirty="0"/>
              <a:t>: la clase es accesible solo desde el </a:t>
            </a:r>
            <a:r>
              <a:rPr lang="es-ES" dirty="0" err="1"/>
              <a:t>assembly</a:t>
            </a:r>
            <a:r>
              <a:rPr lang="es-ES" dirty="0"/>
              <a:t> donde se declara. Esta es la opción utilizada por defecto si no se especifica ningún modificador de acceso al crear una clase.</a:t>
            </a:r>
          </a:p>
        </p:txBody>
      </p:sp>
    </p:spTree>
    <p:extLst>
      <p:ext uri="{BB962C8B-B14F-4D97-AF65-F5344CB8AC3E}">
        <p14:creationId xmlns:p14="http://schemas.microsoft.com/office/powerpoint/2010/main" val="1785829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96752"/>
            <a:ext cx="8229600" cy="4900000"/>
          </a:xfrm>
        </p:spPr>
        <p:txBody>
          <a:bodyPr>
            <a:normAutofit lnSpcReduction="10000"/>
          </a:bodyPr>
          <a:lstStyle/>
          <a:p>
            <a:pPr algn="just"/>
            <a:r>
              <a:rPr lang="es-ES" dirty="0"/>
              <a:t>Un ensamblado puede entenderse como una colección de tipos y recursos que forman una unidad lógica de funcionalidad y que se compilan para trabajar conjuntamente.</a:t>
            </a:r>
          </a:p>
          <a:p>
            <a:pPr algn="just"/>
            <a:endParaRPr lang="es-ES" dirty="0"/>
          </a:p>
          <a:p>
            <a:pPr algn="just"/>
            <a:r>
              <a:rPr lang="es-ES" dirty="0"/>
              <a:t>Los ensamblados adoptan la forma de un archivo ejecutable (.</a:t>
            </a:r>
            <a:r>
              <a:rPr lang="es-ES" dirty="0" err="1"/>
              <a:t>exe</a:t>
            </a:r>
            <a:r>
              <a:rPr lang="es-ES" dirty="0"/>
              <a:t>) o un archivo de biblioteca de vínculos dinámicos (.</a:t>
            </a:r>
            <a:r>
              <a:rPr lang="es-ES" dirty="0" err="1"/>
              <a:t>dll</a:t>
            </a:r>
            <a:r>
              <a:rPr lang="es-ES" dirty="0"/>
              <a:t>).</a:t>
            </a:r>
          </a:p>
          <a:p>
            <a:pPr algn="just"/>
            <a:endParaRPr lang="es-ES" dirty="0"/>
          </a:p>
          <a:p>
            <a:pPr algn="just"/>
            <a:r>
              <a:rPr lang="es-ES" dirty="0"/>
              <a:t>Proporcionan al CLR la información que necesita para estar al corriente de las implementaciones de tipos.</a:t>
            </a:r>
          </a:p>
          <a:p>
            <a:pPr algn="just"/>
            <a:endParaRPr lang="es-ES" dirty="0"/>
          </a:p>
        </p:txBody>
      </p:sp>
      <p:sp>
        <p:nvSpPr>
          <p:cNvPr id="2" name="1 Título"/>
          <p:cNvSpPr>
            <a:spLocks noGrp="1"/>
          </p:cNvSpPr>
          <p:nvPr>
            <p:ph type="title"/>
          </p:nvPr>
        </p:nvSpPr>
        <p:spPr>
          <a:xfrm>
            <a:off x="457200" y="197768"/>
            <a:ext cx="8229600" cy="1143000"/>
          </a:xfrm>
        </p:spPr>
        <p:txBody>
          <a:bodyPr/>
          <a:lstStyle/>
          <a:p>
            <a:r>
              <a:rPr lang="es-ES" dirty="0"/>
              <a:t>Ensamblados (</a:t>
            </a:r>
            <a:r>
              <a:rPr lang="es-ES" dirty="0" err="1"/>
              <a:t>assemblies</a:t>
            </a:r>
            <a:r>
              <a:rPr lang="es-ES" dirty="0"/>
              <a:t>)</a:t>
            </a:r>
          </a:p>
        </p:txBody>
      </p:sp>
    </p:spTree>
    <p:extLst>
      <p:ext uri="{BB962C8B-B14F-4D97-AF65-F5344CB8AC3E}">
        <p14:creationId xmlns:p14="http://schemas.microsoft.com/office/powerpoint/2010/main" val="3849303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68760"/>
            <a:ext cx="8229600" cy="4968552"/>
          </a:xfrm>
        </p:spPr>
        <p:txBody>
          <a:bodyPr>
            <a:normAutofit fontScale="70000" lnSpcReduction="20000"/>
          </a:bodyPr>
          <a:lstStyle/>
          <a:p>
            <a:pPr algn="just"/>
            <a:r>
              <a:rPr lang="es-ES" dirty="0"/>
              <a:t>Es la forma en la cuál se crean conjuntos de enumeración.</a:t>
            </a:r>
          </a:p>
          <a:p>
            <a:pPr algn="just"/>
            <a:endParaRPr lang="es-ES" dirty="0"/>
          </a:p>
          <a:p>
            <a:pPr algn="just"/>
            <a:r>
              <a:rPr lang="es-ES" dirty="0"/>
              <a:t>Este tipo, de acuerdo a lo visto anteriormente, es una estructura donde cada uno de los miembros son campos públicos constantes.</a:t>
            </a:r>
          </a:p>
          <a:p>
            <a:pPr algn="just"/>
            <a:endParaRPr lang="es-ES" dirty="0"/>
          </a:p>
          <a:p>
            <a:pPr algn="just"/>
            <a:r>
              <a:rPr lang="es-ES" dirty="0"/>
              <a:t>Como principal ventaja, desde el punto de vista del lenguaje, se dice que facilitan principalmente la lectura del código.</a:t>
            </a:r>
          </a:p>
          <a:p>
            <a:pPr algn="just"/>
            <a:endParaRPr lang="es-ES" dirty="0"/>
          </a:p>
          <a:p>
            <a:pPr algn="just">
              <a:buNone/>
            </a:pPr>
            <a:r>
              <a:rPr lang="es-ES" dirty="0"/>
              <a:t>	Ejemplo:</a:t>
            </a:r>
          </a:p>
          <a:p>
            <a:pPr algn="just">
              <a:buNone/>
            </a:pPr>
            <a:r>
              <a:rPr lang="es-ES" dirty="0"/>
              <a:t>	</a:t>
            </a:r>
            <a:r>
              <a:rPr lang="es-ES" dirty="0" err="1"/>
              <a:t>public</a:t>
            </a:r>
            <a:r>
              <a:rPr lang="es-ES" dirty="0"/>
              <a:t> </a:t>
            </a:r>
            <a:r>
              <a:rPr lang="es-ES" dirty="0" err="1"/>
              <a:t>enum</a:t>
            </a:r>
            <a:r>
              <a:rPr lang="es-ES" dirty="0"/>
              <a:t> </a:t>
            </a:r>
            <a:r>
              <a:rPr lang="es-ES" dirty="0" err="1"/>
              <a:t>ColoresPrimarios</a:t>
            </a:r>
            <a:endParaRPr lang="es-ES" dirty="0"/>
          </a:p>
          <a:p>
            <a:pPr algn="just">
              <a:buNone/>
            </a:pPr>
            <a:r>
              <a:rPr lang="es-ES" dirty="0"/>
              <a:t>	{</a:t>
            </a:r>
          </a:p>
          <a:p>
            <a:pPr algn="just">
              <a:buNone/>
            </a:pPr>
            <a:r>
              <a:rPr lang="es-ES" dirty="0"/>
              <a:t>		Amarillo = 156,</a:t>
            </a:r>
          </a:p>
          <a:p>
            <a:pPr algn="just">
              <a:buNone/>
            </a:pPr>
            <a:r>
              <a:rPr lang="es-ES" dirty="0"/>
              <a:t>		Rojo = 264</a:t>
            </a:r>
          </a:p>
          <a:p>
            <a:pPr algn="just">
              <a:buNone/>
            </a:pPr>
            <a:r>
              <a:rPr lang="es-ES" dirty="0"/>
              <a:t>		Azul = 36</a:t>
            </a:r>
          </a:p>
          <a:p>
            <a:pPr algn="just">
              <a:buNone/>
            </a:pPr>
            <a:r>
              <a:rPr lang="es-ES" dirty="0"/>
              <a:t>	}</a:t>
            </a:r>
          </a:p>
        </p:txBody>
      </p:sp>
      <p:sp>
        <p:nvSpPr>
          <p:cNvPr id="2" name="1 Título"/>
          <p:cNvSpPr>
            <a:spLocks noGrp="1"/>
          </p:cNvSpPr>
          <p:nvPr>
            <p:ph type="title"/>
          </p:nvPr>
        </p:nvSpPr>
        <p:spPr>
          <a:xfrm>
            <a:off x="457200" y="116632"/>
            <a:ext cx="8229600" cy="1143000"/>
          </a:xfrm>
        </p:spPr>
        <p:txBody>
          <a:bodyPr/>
          <a:lstStyle/>
          <a:p>
            <a:r>
              <a:rPr lang="es-ES" dirty="0"/>
              <a:t>Enumeradores</a:t>
            </a:r>
          </a:p>
        </p:txBody>
      </p:sp>
    </p:spTree>
    <p:extLst>
      <p:ext uri="{BB962C8B-B14F-4D97-AF65-F5344CB8AC3E}">
        <p14:creationId xmlns:p14="http://schemas.microsoft.com/office/powerpoint/2010/main" val="3881945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96752"/>
            <a:ext cx="8229600" cy="5328592"/>
          </a:xfrm>
        </p:spPr>
        <p:txBody>
          <a:bodyPr>
            <a:normAutofit fontScale="70000" lnSpcReduction="20000"/>
          </a:bodyPr>
          <a:lstStyle/>
          <a:p>
            <a:pPr algn="just"/>
            <a:r>
              <a:rPr lang="es-ES" dirty="0"/>
              <a:t>La herencia, junto con la encapsulación y el polimorfismo, es una de las tres características principales (o </a:t>
            </a:r>
            <a:r>
              <a:rPr lang="es-ES" i="1" dirty="0"/>
              <a:t>pilares</a:t>
            </a:r>
            <a:r>
              <a:rPr lang="es-ES" dirty="0"/>
              <a:t>) de la programación orientada a objetos.</a:t>
            </a:r>
          </a:p>
          <a:p>
            <a:pPr algn="just"/>
            <a:endParaRPr lang="es-ES" dirty="0"/>
          </a:p>
          <a:p>
            <a:pPr algn="just"/>
            <a:r>
              <a:rPr lang="es-ES" dirty="0"/>
              <a:t>La herencia permite crear nuevas clases que reutilizan, extienden y modifican el comportamiento que se define en otras clases.</a:t>
            </a:r>
          </a:p>
          <a:p>
            <a:pPr algn="just"/>
            <a:endParaRPr lang="es-ES" dirty="0"/>
          </a:p>
          <a:p>
            <a:pPr algn="just"/>
            <a:r>
              <a:rPr lang="es-ES" dirty="0"/>
              <a:t>La clase cuyos miembros se heredan se denomina </a:t>
            </a:r>
            <a:r>
              <a:rPr lang="es-ES" b="1" dirty="0"/>
              <a:t>clase base</a:t>
            </a:r>
            <a:r>
              <a:rPr lang="es-ES" dirty="0"/>
              <a:t> y la clase que hereda esos miembros se denomina </a:t>
            </a:r>
            <a:r>
              <a:rPr lang="es-ES" b="1" dirty="0"/>
              <a:t>clase derivada</a:t>
            </a:r>
            <a:r>
              <a:rPr lang="es-ES" dirty="0"/>
              <a:t>.</a:t>
            </a:r>
          </a:p>
          <a:p>
            <a:pPr algn="just"/>
            <a:endParaRPr lang="es-ES" dirty="0"/>
          </a:p>
          <a:p>
            <a:pPr algn="just"/>
            <a:r>
              <a:rPr lang="es-ES" dirty="0"/>
              <a:t>Conceptualmente, una clase derivada es una especialización de la clase base. </a:t>
            </a:r>
          </a:p>
          <a:p>
            <a:pPr algn="just"/>
            <a:endParaRPr lang="es-ES" dirty="0"/>
          </a:p>
          <a:p>
            <a:pPr algn="just"/>
            <a:r>
              <a:rPr lang="es-ES" dirty="0"/>
              <a:t>Por ejemplo, si existe una clase base Animal, puede tener una clase derivada denominada </a:t>
            </a:r>
            <a:r>
              <a:rPr lang="es-ES" dirty="0" err="1"/>
              <a:t>Mamiferos</a:t>
            </a:r>
            <a:r>
              <a:rPr lang="es-ES" dirty="0"/>
              <a:t>. Se dice entonces que </a:t>
            </a:r>
            <a:r>
              <a:rPr lang="es-ES" dirty="0" err="1"/>
              <a:t>Mamiferos</a:t>
            </a:r>
            <a:r>
              <a:rPr lang="es-ES" dirty="0"/>
              <a:t> es Animal, pero la clase derivada representa una </a:t>
            </a:r>
            <a:r>
              <a:rPr lang="es-ES" b="1" dirty="0"/>
              <a:t>especialización</a:t>
            </a:r>
            <a:r>
              <a:rPr lang="es-ES" dirty="0"/>
              <a:t> diferente de la clase base.</a:t>
            </a:r>
          </a:p>
        </p:txBody>
      </p:sp>
      <p:sp>
        <p:nvSpPr>
          <p:cNvPr id="2" name="1 Título"/>
          <p:cNvSpPr>
            <a:spLocks noGrp="1"/>
          </p:cNvSpPr>
          <p:nvPr>
            <p:ph type="title"/>
          </p:nvPr>
        </p:nvSpPr>
        <p:spPr>
          <a:xfrm>
            <a:off x="457200" y="116632"/>
            <a:ext cx="8229600" cy="1143000"/>
          </a:xfrm>
        </p:spPr>
        <p:txBody>
          <a:bodyPr/>
          <a:lstStyle/>
          <a:p>
            <a:r>
              <a:rPr lang="es-ES" dirty="0"/>
              <a:t>Herencia</a:t>
            </a:r>
          </a:p>
        </p:txBody>
      </p:sp>
    </p:spTree>
    <p:extLst>
      <p:ext uri="{BB962C8B-B14F-4D97-AF65-F5344CB8AC3E}">
        <p14:creationId xmlns:p14="http://schemas.microsoft.com/office/powerpoint/2010/main" val="1884772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12776"/>
            <a:ext cx="8229600" cy="4594515"/>
          </a:xfrm>
        </p:spPr>
        <p:txBody>
          <a:bodyPr>
            <a:normAutofit/>
          </a:bodyPr>
          <a:lstStyle/>
          <a:p>
            <a:pPr lvl="1"/>
            <a:endParaRPr lang="es-ES" dirty="0"/>
          </a:p>
          <a:p>
            <a:endParaRPr lang="es-ES" dirty="0"/>
          </a:p>
        </p:txBody>
      </p:sp>
      <p:sp>
        <p:nvSpPr>
          <p:cNvPr id="2" name="1 Título"/>
          <p:cNvSpPr>
            <a:spLocks noGrp="1"/>
          </p:cNvSpPr>
          <p:nvPr>
            <p:ph type="title"/>
          </p:nvPr>
        </p:nvSpPr>
        <p:spPr/>
        <p:txBody>
          <a:bodyPr>
            <a:normAutofit fontScale="90000"/>
          </a:bodyPr>
          <a:lstStyle/>
          <a:p>
            <a:r>
              <a:rPr lang="es-ES" dirty="0"/>
              <a:t>Repasemos la utilidad de las clases</a:t>
            </a:r>
          </a:p>
        </p:txBody>
      </p:sp>
      <p:sp>
        <p:nvSpPr>
          <p:cNvPr id="24" name="23 Rectángulo redondeado"/>
          <p:cNvSpPr/>
          <p:nvPr/>
        </p:nvSpPr>
        <p:spPr>
          <a:xfrm>
            <a:off x="755576" y="1916832"/>
            <a:ext cx="3024336" cy="2304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Caja de ahorro</a:t>
            </a:r>
          </a:p>
        </p:txBody>
      </p:sp>
      <p:sp>
        <p:nvSpPr>
          <p:cNvPr id="25" name="24 Elipse"/>
          <p:cNvSpPr/>
          <p:nvPr/>
        </p:nvSpPr>
        <p:spPr>
          <a:xfrm>
            <a:off x="899592" y="2420888"/>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saldo</a:t>
            </a:r>
          </a:p>
          <a:p>
            <a:pPr algn="ctr"/>
            <a:r>
              <a:rPr lang="es-ES" sz="1400" dirty="0"/>
              <a:t>1500</a:t>
            </a:r>
          </a:p>
        </p:txBody>
      </p:sp>
      <p:sp>
        <p:nvSpPr>
          <p:cNvPr id="26" name="25 Elipse"/>
          <p:cNvSpPr/>
          <p:nvPr/>
        </p:nvSpPr>
        <p:spPr>
          <a:xfrm>
            <a:off x="2267744" y="2420888"/>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titular</a:t>
            </a:r>
          </a:p>
        </p:txBody>
      </p:sp>
      <p:cxnSp>
        <p:nvCxnSpPr>
          <p:cNvPr id="27" name="26 Conector recto de flecha"/>
          <p:cNvCxnSpPr>
            <a:stCxn id="26" idx="6"/>
          </p:cNvCxnSpPr>
          <p:nvPr/>
        </p:nvCxnSpPr>
        <p:spPr>
          <a:xfrm flipV="1">
            <a:off x="3347864" y="2420888"/>
            <a:ext cx="216024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 name="27 Rectángulo redondeado"/>
          <p:cNvSpPr/>
          <p:nvPr/>
        </p:nvSpPr>
        <p:spPr>
          <a:xfrm>
            <a:off x="5508104" y="1700808"/>
            <a:ext cx="295232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Persona</a:t>
            </a:r>
          </a:p>
        </p:txBody>
      </p:sp>
      <p:sp>
        <p:nvSpPr>
          <p:cNvPr id="29" name="28 Elipse"/>
          <p:cNvSpPr/>
          <p:nvPr/>
        </p:nvSpPr>
        <p:spPr>
          <a:xfrm>
            <a:off x="5580112" y="213285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nombre</a:t>
            </a:r>
          </a:p>
          <a:p>
            <a:pPr algn="ctr"/>
            <a:r>
              <a:rPr lang="es-ES" sz="1400" dirty="0"/>
              <a:t>Pedro</a:t>
            </a:r>
          </a:p>
        </p:txBody>
      </p:sp>
      <p:sp>
        <p:nvSpPr>
          <p:cNvPr id="30" name="29 Elipse"/>
          <p:cNvSpPr/>
          <p:nvPr/>
        </p:nvSpPr>
        <p:spPr>
          <a:xfrm>
            <a:off x="7020272" y="213285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p>
        </p:txBody>
      </p:sp>
      <p:sp>
        <p:nvSpPr>
          <p:cNvPr id="31" name="30 CuadroTexto"/>
          <p:cNvSpPr txBox="1"/>
          <p:nvPr/>
        </p:nvSpPr>
        <p:spPr>
          <a:xfrm>
            <a:off x="7020272" y="2329135"/>
            <a:ext cx="1351652" cy="307777"/>
          </a:xfrm>
          <a:prstGeom prst="rect">
            <a:avLst/>
          </a:prstGeom>
          <a:noFill/>
        </p:spPr>
        <p:txBody>
          <a:bodyPr wrap="none" rtlCol="0">
            <a:spAutoFit/>
          </a:bodyPr>
          <a:lstStyle/>
          <a:p>
            <a:r>
              <a:rPr lang="es-ES" sz="1400" dirty="0">
                <a:solidFill>
                  <a:schemeClr val="bg1"/>
                </a:solidFill>
              </a:rPr>
              <a:t>identificación</a:t>
            </a:r>
          </a:p>
        </p:txBody>
      </p:sp>
      <p:sp>
        <p:nvSpPr>
          <p:cNvPr id="32" name="31 CuadroTexto"/>
          <p:cNvSpPr txBox="1"/>
          <p:nvPr/>
        </p:nvSpPr>
        <p:spPr>
          <a:xfrm>
            <a:off x="7109034" y="2617167"/>
            <a:ext cx="1207382" cy="307777"/>
          </a:xfrm>
          <a:prstGeom prst="rect">
            <a:avLst/>
          </a:prstGeom>
          <a:noFill/>
        </p:spPr>
        <p:txBody>
          <a:bodyPr wrap="none" rtlCol="0">
            <a:spAutoFit/>
          </a:bodyPr>
          <a:lstStyle/>
          <a:p>
            <a:r>
              <a:rPr lang="es-ES" sz="1400" dirty="0">
                <a:solidFill>
                  <a:schemeClr val="bg1"/>
                </a:solidFill>
              </a:rPr>
              <a:t>41.567.321</a:t>
            </a:r>
          </a:p>
        </p:txBody>
      </p:sp>
      <p:sp>
        <p:nvSpPr>
          <p:cNvPr id="34" name="33 Elipse"/>
          <p:cNvSpPr/>
          <p:nvPr/>
        </p:nvSpPr>
        <p:spPr>
          <a:xfrm>
            <a:off x="899592"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36" name="35 Elipse"/>
          <p:cNvSpPr/>
          <p:nvPr/>
        </p:nvSpPr>
        <p:spPr>
          <a:xfrm>
            <a:off x="1043608"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37" name="36 Elipse"/>
          <p:cNvSpPr/>
          <p:nvPr/>
        </p:nvSpPr>
        <p:spPr>
          <a:xfrm>
            <a:off x="1187624"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38" name="37 Elipse"/>
          <p:cNvSpPr/>
          <p:nvPr/>
        </p:nvSpPr>
        <p:spPr>
          <a:xfrm>
            <a:off x="1331640"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39" name="38 Elipse"/>
          <p:cNvSpPr/>
          <p:nvPr/>
        </p:nvSpPr>
        <p:spPr>
          <a:xfrm>
            <a:off x="1475656"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40" name="39 Elipse"/>
          <p:cNvSpPr/>
          <p:nvPr/>
        </p:nvSpPr>
        <p:spPr>
          <a:xfrm>
            <a:off x="1619672"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41" name="40 Elipse"/>
          <p:cNvSpPr/>
          <p:nvPr/>
        </p:nvSpPr>
        <p:spPr>
          <a:xfrm>
            <a:off x="1763688"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42" name="41 Elipse"/>
          <p:cNvSpPr/>
          <p:nvPr/>
        </p:nvSpPr>
        <p:spPr>
          <a:xfrm>
            <a:off x="1907704"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43" name="42 Elipse"/>
          <p:cNvSpPr/>
          <p:nvPr/>
        </p:nvSpPr>
        <p:spPr>
          <a:xfrm>
            <a:off x="2051720"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44" name="43 Elipse"/>
          <p:cNvSpPr/>
          <p:nvPr/>
        </p:nvSpPr>
        <p:spPr>
          <a:xfrm>
            <a:off x="2195736"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45" name="44 Elipse"/>
          <p:cNvSpPr/>
          <p:nvPr/>
        </p:nvSpPr>
        <p:spPr>
          <a:xfrm>
            <a:off x="2339752"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sp>
        <p:nvSpPr>
          <p:cNvPr id="46" name="45 Elipse"/>
          <p:cNvSpPr/>
          <p:nvPr/>
        </p:nvSpPr>
        <p:spPr>
          <a:xfrm>
            <a:off x="2483768" y="3284984"/>
            <a:ext cx="122413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movimiento</a:t>
            </a:r>
          </a:p>
        </p:txBody>
      </p:sp>
      <p:grpSp>
        <p:nvGrpSpPr>
          <p:cNvPr id="53" name="52 Grupo"/>
          <p:cNvGrpSpPr/>
          <p:nvPr/>
        </p:nvGrpSpPr>
        <p:grpSpPr>
          <a:xfrm>
            <a:off x="6804248" y="4653136"/>
            <a:ext cx="1800200" cy="1368152"/>
            <a:chOff x="6804248" y="4653136"/>
            <a:chExt cx="1800200" cy="1368152"/>
          </a:xfrm>
        </p:grpSpPr>
        <p:sp>
          <p:nvSpPr>
            <p:cNvPr id="47" name="46 Rectángulo redondeado"/>
            <p:cNvSpPr/>
            <p:nvPr/>
          </p:nvSpPr>
          <p:spPr>
            <a:xfrm>
              <a:off x="6804248" y="4653136"/>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Movimiento</a:t>
              </a:r>
            </a:p>
          </p:txBody>
        </p:sp>
        <p:sp>
          <p:nvSpPr>
            <p:cNvPr id="48" name="47 Elipse"/>
            <p:cNvSpPr/>
            <p:nvPr/>
          </p:nvSpPr>
          <p:spPr>
            <a:xfrm>
              <a:off x="7020272" y="501317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valor</a:t>
              </a:r>
            </a:p>
            <a:p>
              <a:pPr algn="ctr"/>
              <a:r>
                <a:rPr lang="es-ES" sz="1400" dirty="0"/>
                <a:t>230</a:t>
              </a:r>
            </a:p>
          </p:txBody>
        </p:sp>
      </p:grpSp>
      <p:grpSp>
        <p:nvGrpSpPr>
          <p:cNvPr id="54" name="53 Grupo"/>
          <p:cNvGrpSpPr/>
          <p:nvPr/>
        </p:nvGrpSpPr>
        <p:grpSpPr>
          <a:xfrm>
            <a:off x="4860032" y="5085184"/>
            <a:ext cx="1800200" cy="1368152"/>
            <a:chOff x="6804248" y="4653136"/>
            <a:chExt cx="1800200" cy="1368152"/>
          </a:xfrm>
        </p:grpSpPr>
        <p:sp>
          <p:nvSpPr>
            <p:cNvPr id="55" name="54 Rectángulo redondeado"/>
            <p:cNvSpPr/>
            <p:nvPr/>
          </p:nvSpPr>
          <p:spPr>
            <a:xfrm>
              <a:off x="6804248" y="4653136"/>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Movimiento</a:t>
              </a:r>
            </a:p>
          </p:txBody>
        </p:sp>
        <p:sp>
          <p:nvSpPr>
            <p:cNvPr id="56" name="55 Elipse"/>
            <p:cNvSpPr/>
            <p:nvPr/>
          </p:nvSpPr>
          <p:spPr>
            <a:xfrm>
              <a:off x="7020272" y="501317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valor</a:t>
              </a:r>
            </a:p>
            <a:p>
              <a:pPr algn="ctr"/>
              <a:r>
                <a:rPr lang="es-ES" sz="1400" dirty="0"/>
                <a:t>230</a:t>
              </a:r>
            </a:p>
          </p:txBody>
        </p:sp>
      </p:grpSp>
      <p:grpSp>
        <p:nvGrpSpPr>
          <p:cNvPr id="57" name="56 Grupo"/>
          <p:cNvGrpSpPr/>
          <p:nvPr/>
        </p:nvGrpSpPr>
        <p:grpSpPr>
          <a:xfrm>
            <a:off x="4932040" y="4509120"/>
            <a:ext cx="1800200" cy="1368152"/>
            <a:chOff x="6804248" y="4653136"/>
            <a:chExt cx="1800200" cy="1368152"/>
          </a:xfrm>
        </p:grpSpPr>
        <p:sp>
          <p:nvSpPr>
            <p:cNvPr id="58" name="57 Rectángulo redondeado"/>
            <p:cNvSpPr/>
            <p:nvPr/>
          </p:nvSpPr>
          <p:spPr>
            <a:xfrm>
              <a:off x="6804248" y="4653136"/>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Movimiento</a:t>
              </a:r>
            </a:p>
          </p:txBody>
        </p:sp>
        <p:sp>
          <p:nvSpPr>
            <p:cNvPr id="59" name="58 Elipse"/>
            <p:cNvSpPr/>
            <p:nvPr/>
          </p:nvSpPr>
          <p:spPr>
            <a:xfrm>
              <a:off x="7020272" y="501317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valor</a:t>
              </a:r>
            </a:p>
            <a:p>
              <a:pPr algn="ctr"/>
              <a:r>
                <a:rPr lang="es-ES" sz="1400" dirty="0"/>
                <a:t>170</a:t>
              </a:r>
            </a:p>
          </p:txBody>
        </p:sp>
      </p:grpSp>
      <p:grpSp>
        <p:nvGrpSpPr>
          <p:cNvPr id="60" name="59 Grupo"/>
          <p:cNvGrpSpPr/>
          <p:nvPr/>
        </p:nvGrpSpPr>
        <p:grpSpPr>
          <a:xfrm>
            <a:off x="3851920" y="5157192"/>
            <a:ext cx="1800200" cy="1368152"/>
            <a:chOff x="6804248" y="4653136"/>
            <a:chExt cx="1800200" cy="1368152"/>
          </a:xfrm>
        </p:grpSpPr>
        <p:sp>
          <p:nvSpPr>
            <p:cNvPr id="61" name="60 Rectángulo redondeado"/>
            <p:cNvSpPr/>
            <p:nvPr/>
          </p:nvSpPr>
          <p:spPr>
            <a:xfrm>
              <a:off x="6804248" y="4653136"/>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Movimiento</a:t>
              </a:r>
            </a:p>
          </p:txBody>
        </p:sp>
        <p:sp>
          <p:nvSpPr>
            <p:cNvPr id="62" name="61 Elipse"/>
            <p:cNvSpPr/>
            <p:nvPr/>
          </p:nvSpPr>
          <p:spPr>
            <a:xfrm>
              <a:off x="7020272" y="501317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valor</a:t>
              </a:r>
            </a:p>
            <a:p>
              <a:pPr algn="ctr"/>
              <a:r>
                <a:rPr lang="es-ES" sz="1400" dirty="0"/>
                <a:t>250</a:t>
              </a:r>
            </a:p>
          </p:txBody>
        </p:sp>
      </p:grpSp>
      <p:grpSp>
        <p:nvGrpSpPr>
          <p:cNvPr id="63" name="62 Grupo"/>
          <p:cNvGrpSpPr/>
          <p:nvPr/>
        </p:nvGrpSpPr>
        <p:grpSpPr>
          <a:xfrm>
            <a:off x="6516216" y="5157192"/>
            <a:ext cx="1800200" cy="1368152"/>
            <a:chOff x="6804248" y="4653136"/>
            <a:chExt cx="1800200" cy="1368152"/>
          </a:xfrm>
        </p:grpSpPr>
        <p:sp>
          <p:nvSpPr>
            <p:cNvPr id="64" name="63 Rectángulo redondeado"/>
            <p:cNvSpPr/>
            <p:nvPr/>
          </p:nvSpPr>
          <p:spPr>
            <a:xfrm>
              <a:off x="6804248" y="4653136"/>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Movimiento</a:t>
              </a:r>
            </a:p>
          </p:txBody>
        </p:sp>
        <p:sp>
          <p:nvSpPr>
            <p:cNvPr id="65" name="64 Elipse"/>
            <p:cNvSpPr/>
            <p:nvPr/>
          </p:nvSpPr>
          <p:spPr>
            <a:xfrm>
              <a:off x="7020272" y="501317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valor</a:t>
              </a:r>
            </a:p>
            <a:p>
              <a:pPr algn="ctr"/>
              <a:r>
                <a:rPr lang="es-ES" sz="1400" dirty="0"/>
                <a:t>415</a:t>
              </a:r>
            </a:p>
          </p:txBody>
        </p:sp>
      </p:grpSp>
      <p:grpSp>
        <p:nvGrpSpPr>
          <p:cNvPr id="66" name="65 Grupo"/>
          <p:cNvGrpSpPr/>
          <p:nvPr/>
        </p:nvGrpSpPr>
        <p:grpSpPr>
          <a:xfrm>
            <a:off x="3779912" y="4365104"/>
            <a:ext cx="1800200" cy="1368152"/>
            <a:chOff x="6804248" y="4653136"/>
            <a:chExt cx="1800200" cy="1368152"/>
          </a:xfrm>
        </p:grpSpPr>
        <p:sp>
          <p:nvSpPr>
            <p:cNvPr id="67" name="66 Rectángulo redondeado"/>
            <p:cNvSpPr/>
            <p:nvPr/>
          </p:nvSpPr>
          <p:spPr>
            <a:xfrm>
              <a:off x="6804248" y="4653136"/>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Movimiento</a:t>
              </a:r>
            </a:p>
          </p:txBody>
        </p:sp>
        <p:sp>
          <p:nvSpPr>
            <p:cNvPr id="68" name="67 Elipse"/>
            <p:cNvSpPr/>
            <p:nvPr/>
          </p:nvSpPr>
          <p:spPr>
            <a:xfrm>
              <a:off x="7020272" y="501317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valor</a:t>
              </a:r>
            </a:p>
            <a:p>
              <a:pPr algn="ctr"/>
              <a:r>
                <a:rPr lang="es-ES" sz="1400" dirty="0"/>
                <a:t>700</a:t>
              </a:r>
            </a:p>
          </p:txBody>
        </p:sp>
      </p:grpSp>
      <p:grpSp>
        <p:nvGrpSpPr>
          <p:cNvPr id="69" name="68 Grupo"/>
          <p:cNvGrpSpPr/>
          <p:nvPr/>
        </p:nvGrpSpPr>
        <p:grpSpPr>
          <a:xfrm>
            <a:off x="2555776" y="4941168"/>
            <a:ext cx="1800200" cy="1368152"/>
            <a:chOff x="6804248" y="4653136"/>
            <a:chExt cx="1800200" cy="1368152"/>
          </a:xfrm>
        </p:grpSpPr>
        <p:sp>
          <p:nvSpPr>
            <p:cNvPr id="70" name="69 Rectángulo redondeado"/>
            <p:cNvSpPr/>
            <p:nvPr/>
          </p:nvSpPr>
          <p:spPr>
            <a:xfrm>
              <a:off x="6804248" y="4653136"/>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Movimiento</a:t>
              </a:r>
            </a:p>
          </p:txBody>
        </p:sp>
        <p:sp>
          <p:nvSpPr>
            <p:cNvPr id="71" name="70 Elipse"/>
            <p:cNvSpPr/>
            <p:nvPr/>
          </p:nvSpPr>
          <p:spPr>
            <a:xfrm>
              <a:off x="7020272" y="501317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valor</a:t>
              </a:r>
            </a:p>
            <a:p>
              <a:pPr algn="ctr"/>
              <a:r>
                <a:rPr lang="es-ES" sz="1400" dirty="0"/>
                <a:t>110</a:t>
              </a:r>
            </a:p>
          </p:txBody>
        </p:sp>
      </p:grpSp>
      <p:grpSp>
        <p:nvGrpSpPr>
          <p:cNvPr id="72" name="71 Grupo"/>
          <p:cNvGrpSpPr/>
          <p:nvPr/>
        </p:nvGrpSpPr>
        <p:grpSpPr>
          <a:xfrm>
            <a:off x="2051720" y="4365104"/>
            <a:ext cx="1800200" cy="1368152"/>
            <a:chOff x="6804248" y="4653136"/>
            <a:chExt cx="1800200" cy="1368152"/>
          </a:xfrm>
        </p:grpSpPr>
        <p:sp>
          <p:nvSpPr>
            <p:cNvPr id="73" name="72 Rectángulo redondeado"/>
            <p:cNvSpPr/>
            <p:nvPr/>
          </p:nvSpPr>
          <p:spPr>
            <a:xfrm>
              <a:off x="6804248" y="4653136"/>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Movimiento</a:t>
              </a:r>
            </a:p>
          </p:txBody>
        </p:sp>
        <p:sp>
          <p:nvSpPr>
            <p:cNvPr id="74" name="73 Elipse"/>
            <p:cNvSpPr/>
            <p:nvPr/>
          </p:nvSpPr>
          <p:spPr>
            <a:xfrm>
              <a:off x="7020272" y="501317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valor</a:t>
              </a:r>
            </a:p>
            <a:p>
              <a:pPr algn="ctr"/>
              <a:r>
                <a:rPr lang="es-ES" sz="1400" dirty="0"/>
                <a:t>230</a:t>
              </a:r>
            </a:p>
          </p:txBody>
        </p:sp>
      </p:grpSp>
      <p:grpSp>
        <p:nvGrpSpPr>
          <p:cNvPr id="75" name="74 Grupo"/>
          <p:cNvGrpSpPr/>
          <p:nvPr/>
        </p:nvGrpSpPr>
        <p:grpSpPr>
          <a:xfrm>
            <a:off x="1115616" y="4437112"/>
            <a:ext cx="1800200" cy="1368152"/>
            <a:chOff x="6804248" y="4653136"/>
            <a:chExt cx="1800200" cy="1368152"/>
          </a:xfrm>
        </p:grpSpPr>
        <p:sp>
          <p:nvSpPr>
            <p:cNvPr id="76" name="75 Rectángulo redondeado"/>
            <p:cNvSpPr/>
            <p:nvPr/>
          </p:nvSpPr>
          <p:spPr>
            <a:xfrm>
              <a:off x="6804248" y="4653136"/>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Movimiento</a:t>
              </a:r>
            </a:p>
          </p:txBody>
        </p:sp>
        <p:sp>
          <p:nvSpPr>
            <p:cNvPr id="77" name="76 Elipse"/>
            <p:cNvSpPr/>
            <p:nvPr/>
          </p:nvSpPr>
          <p:spPr>
            <a:xfrm>
              <a:off x="7020272" y="501317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valor</a:t>
              </a:r>
            </a:p>
            <a:p>
              <a:pPr algn="ctr"/>
              <a:r>
                <a:rPr lang="es-ES" sz="1400" dirty="0"/>
                <a:t>230</a:t>
              </a:r>
            </a:p>
          </p:txBody>
        </p:sp>
      </p:grpSp>
      <p:grpSp>
        <p:nvGrpSpPr>
          <p:cNvPr id="78" name="77 Grupo"/>
          <p:cNvGrpSpPr/>
          <p:nvPr/>
        </p:nvGrpSpPr>
        <p:grpSpPr>
          <a:xfrm>
            <a:off x="251520" y="4365104"/>
            <a:ext cx="1800200" cy="1368152"/>
            <a:chOff x="6804248" y="4653136"/>
            <a:chExt cx="1800200" cy="1368152"/>
          </a:xfrm>
        </p:grpSpPr>
        <p:sp>
          <p:nvSpPr>
            <p:cNvPr id="79" name="78 Rectángulo redondeado"/>
            <p:cNvSpPr/>
            <p:nvPr/>
          </p:nvSpPr>
          <p:spPr>
            <a:xfrm>
              <a:off x="6804248" y="4653136"/>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Movimiento</a:t>
              </a:r>
            </a:p>
          </p:txBody>
        </p:sp>
        <p:sp>
          <p:nvSpPr>
            <p:cNvPr id="80" name="79 Elipse"/>
            <p:cNvSpPr/>
            <p:nvPr/>
          </p:nvSpPr>
          <p:spPr>
            <a:xfrm>
              <a:off x="7020272" y="501317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valor</a:t>
              </a:r>
            </a:p>
            <a:p>
              <a:pPr algn="ctr"/>
              <a:r>
                <a:rPr lang="es-ES" sz="1400" dirty="0"/>
                <a:t>140</a:t>
              </a:r>
            </a:p>
          </p:txBody>
        </p:sp>
      </p:grpSp>
      <p:cxnSp>
        <p:nvCxnSpPr>
          <p:cNvPr id="81" name="80 Conector recto de flecha"/>
          <p:cNvCxnSpPr/>
          <p:nvPr/>
        </p:nvCxnSpPr>
        <p:spPr>
          <a:xfrm>
            <a:off x="3707904" y="3645024"/>
            <a:ext cx="4176464" cy="9361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3" name="82 Conector recto de flecha"/>
          <p:cNvCxnSpPr>
            <a:endCxn id="64" idx="0"/>
          </p:cNvCxnSpPr>
          <p:nvPr/>
        </p:nvCxnSpPr>
        <p:spPr>
          <a:xfrm>
            <a:off x="3707904" y="3645024"/>
            <a:ext cx="3708412" cy="15121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5" name="84 Conector recto de flecha"/>
          <p:cNvCxnSpPr>
            <a:stCxn id="46" idx="6"/>
            <a:endCxn id="67" idx="0"/>
          </p:cNvCxnSpPr>
          <p:nvPr/>
        </p:nvCxnSpPr>
        <p:spPr>
          <a:xfrm>
            <a:off x="3707904" y="3717032"/>
            <a:ext cx="972108" cy="648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7" name="86 Conector recto de flecha"/>
          <p:cNvCxnSpPr>
            <a:stCxn id="39" idx="3"/>
            <a:endCxn id="73" idx="0"/>
          </p:cNvCxnSpPr>
          <p:nvPr/>
        </p:nvCxnSpPr>
        <p:spPr>
          <a:xfrm>
            <a:off x="1654927" y="4022536"/>
            <a:ext cx="1296893" cy="3425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0" name="89 Conector recto de flecha"/>
          <p:cNvCxnSpPr/>
          <p:nvPr/>
        </p:nvCxnSpPr>
        <p:spPr>
          <a:xfrm flipH="1">
            <a:off x="395536" y="4077072"/>
            <a:ext cx="792088" cy="288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2" name="91 Conector recto de flecha"/>
          <p:cNvCxnSpPr/>
          <p:nvPr/>
        </p:nvCxnSpPr>
        <p:spPr>
          <a:xfrm>
            <a:off x="1403648" y="4149080"/>
            <a:ext cx="1008112"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4" name="93 Conector recto de flecha"/>
          <p:cNvCxnSpPr/>
          <p:nvPr/>
        </p:nvCxnSpPr>
        <p:spPr>
          <a:xfrm>
            <a:off x="2339752" y="4005064"/>
            <a:ext cx="1656184" cy="9361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6" name="95 Conector recto de flecha"/>
          <p:cNvCxnSpPr/>
          <p:nvPr/>
        </p:nvCxnSpPr>
        <p:spPr>
          <a:xfrm>
            <a:off x="2843808" y="4005064"/>
            <a:ext cx="3096344" cy="1800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6120680"/>
          </a:xfrm>
        </p:spPr>
        <p:txBody>
          <a:bodyPr>
            <a:normAutofit/>
          </a:bodyPr>
          <a:lstStyle/>
          <a:p>
            <a:pPr algn="just"/>
            <a:r>
              <a:rPr lang="es-ES" dirty="0"/>
              <a:t>La sintaxis para trabajar con Herencia en C# es la siguiente:</a:t>
            </a:r>
          </a:p>
          <a:p>
            <a:pPr algn="just">
              <a:buNone/>
            </a:pPr>
            <a:endParaRPr lang="es-ES" dirty="0"/>
          </a:p>
          <a:p>
            <a:pPr algn="just">
              <a:buNone/>
            </a:pPr>
            <a:r>
              <a:rPr lang="es-ES" dirty="0"/>
              <a:t>	</a:t>
            </a:r>
            <a:r>
              <a:rPr lang="es-ES" sz="2000" dirty="0"/>
              <a:t>&lt;</a:t>
            </a:r>
            <a:r>
              <a:rPr lang="es-ES" sz="2000" dirty="0" err="1"/>
              <a:t>modificadorDeAcceso</a:t>
            </a:r>
            <a:r>
              <a:rPr lang="es-ES" sz="2000" dirty="0"/>
              <a:t>&gt; </a:t>
            </a:r>
            <a:r>
              <a:rPr lang="es-ES" sz="2000" dirty="0" err="1"/>
              <a:t>class</a:t>
            </a:r>
            <a:r>
              <a:rPr lang="es-ES" sz="2000" dirty="0"/>
              <a:t> &lt;nombre&gt; </a:t>
            </a:r>
            <a:r>
              <a:rPr lang="es-ES" sz="2000" dirty="0">
                <a:solidFill>
                  <a:srgbClr val="FF0000"/>
                </a:solidFill>
              </a:rPr>
              <a:t>: &lt;superclase&gt;</a:t>
            </a:r>
          </a:p>
          <a:p>
            <a:pPr algn="just">
              <a:buNone/>
            </a:pPr>
            <a:r>
              <a:rPr lang="es-ES" sz="2000" dirty="0"/>
              <a:t>	{</a:t>
            </a:r>
          </a:p>
          <a:p>
            <a:pPr algn="just">
              <a:buNone/>
            </a:pPr>
            <a:r>
              <a:rPr lang="es-ES" sz="2000" dirty="0"/>
              <a:t>		 &lt;miembro&gt;</a:t>
            </a:r>
          </a:p>
          <a:p>
            <a:pPr algn="just">
              <a:buNone/>
            </a:pPr>
            <a:r>
              <a:rPr lang="es-ES" sz="2000" dirty="0"/>
              <a:t>		 &lt;miembro&gt;</a:t>
            </a:r>
          </a:p>
          <a:p>
            <a:pPr algn="just">
              <a:buNone/>
            </a:pPr>
            <a:r>
              <a:rPr lang="es-ES" sz="2000" dirty="0"/>
              <a:t>		 &lt;miembro&gt;</a:t>
            </a:r>
          </a:p>
          <a:p>
            <a:pPr algn="just">
              <a:buNone/>
            </a:pPr>
            <a:r>
              <a:rPr lang="es-ES" sz="2000" dirty="0"/>
              <a:t>	}</a:t>
            </a:r>
          </a:p>
        </p:txBody>
      </p:sp>
    </p:spTree>
    <p:extLst>
      <p:ext uri="{BB962C8B-B14F-4D97-AF65-F5344CB8AC3E}">
        <p14:creationId xmlns:p14="http://schemas.microsoft.com/office/powerpoint/2010/main" val="2831099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760640"/>
          </a:xfrm>
        </p:spPr>
        <p:txBody>
          <a:bodyPr>
            <a:normAutofit fontScale="62500" lnSpcReduction="20000"/>
          </a:bodyPr>
          <a:lstStyle/>
          <a:p>
            <a:pPr>
              <a:buNone/>
            </a:pPr>
            <a:r>
              <a:rPr lang="es-ES" dirty="0"/>
              <a:t>Ejemplo:</a:t>
            </a:r>
          </a:p>
          <a:p>
            <a:pPr>
              <a:buNone/>
            </a:pPr>
            <a:endParaRPr lang="es-ES" dirty="0"/>
          </a:p>
          <a:p>
            <a:pPr>
              <a:buNone/>
            </a:pPr>
            <a:r>
              <a:rPr lang="es-ES" dirty="0" err="1"/>
              <a:t>public</a:t>
            </a:r>
            <a:r>
              <a:rPr lang="es-ES" dirty="0"/>
              <a:t> </a:t>
            </a:r>
            <a:r>
              <a:rPr lang="es-ES" dirty="0" err="1"/>
              <a:t>class</a:t>
            </a:r>
            <a:r>
              <a:rPr lang="es-ES" dirty="0"/>
              <a:t> Animal</a:t>
            </a:r>
          </a:p>
          <a:p>
            <a:pPr>
              <a:buNone/>
            </a:pPr>
            <a:r>
              <a:rPr lang="es-ES" dirty="0"/>
              <a:t>{</a:t>
            </a:r>
          </a:p>
          <a:p>
            <a:pPr>
              <a:buNone/>
            </a:pPr>
            <a:r>
              <a:rPr lang="es-ES" dirty="0"/>
              <a:t>	</a:t>
            </a:r>
            <a:r>
              <a:rPr lang="es-ES" dirty="0" err="1"/>
              <a:t>private</a:t>
            </a:r>
            <a:r>
              <a:rPr lang="es-ES" dirty="0"/>
              <a:t> </a:t>
            </a:r>
            <a:r>
              <a:rPr lang="es-ES" dirty="0" err="1"/>
              <a:t>string</a:t>
            </a:r>
            <a:r>
              <a:rPr lang="es-ES" dirty="0"/>
              <a:t> nombre;</a:t>
            </a:r>
          </a:p>
          <a:p>
            <a:pPr>
              <a:buNone/>
            </a:pPr>
            <a:r>
              <a:rPr lang="es-ES" dirty="0"/>
              <a:t>	</a:t>
            </a:r>
            <a:r>
              <a:rPr lang="es-ES" dirty="0" err="1"/>
              <a:t>public</a:t>
            </a:r>
            <a:r>
              <a:rPr lang="es-ES" dirty="0"/>
              <a:t> </a:t>
            </a:r>
            <a:r>
              <a:rPr lang="es-ES" dirty="0" err="1"/>
              <a:t>string</a:t>
            </a:r>
            <a:r>
              <a:rPr lang="es-ES" dirty="0"/>
              <a:t> Nombre </a:t>
            </a:r>
          </a:p>
          <a:p>
            <a:pPr>
              <a:buNone/>
            </a:pPr>
            <a:r>
              <a:rPr lang="es-ES" dirty="0"/>
              <a:t>	{</a:t>
            </a:r>
          </a:p>
          <a:p>
            <a:pPr>
              <a:buNone/>
            </a:pPr>
            <a:r>
              <a:rPr lang="es-ES" dirty="0"/>
              <a:t>		</a:t>
            </a:r>
            <a:r>
              <a:rPr lang="es-ES" dirty="0" err="1"/>
              <a:t>get</a:t>
            </a:r>
            <a:r>
              <a:rPr lang="es-ES" dirty="0"/>
              <a:t> { </a:t>
            </a:r>
            <a:r>
              <a:rPr lang="es-ES" dirty="0" err="1"/>
              <a:t>return</a:t>
            </a:r>
            <a:r>
              <a:rPr lang="es-ES" dirty="0"/>
              <a:t> nombre; }</a:t>
            </a:r>
          </a:p>
          <a:p>
            <a:pPr>
              <a:buNone/>
            </a:pPr>
            <a:r>
              <a:rPr lang="es-ES" dirty="0"/>
              <a:t>		set { nombre = </a:t>
            </a:r>
            <a:r>
              <a:rPr lang="es-ES" dirty="0" err="1"/>
              <a:t>value</a:t>
            </a:r>
            <a:r>
              <a:rPr lang="es-ES" dirty="0"/>
              <a:t> }</a:t>
            </a:r>
          </a:p>
          <a:p>
            <a:pPr>
              <a:buNone/>
            </a:pPr>
            <a:r>
              <a:rPr lang="es-ES" dirty="0"/>
              <a:t>	}</a:t>
            </a:r>
          </a:p>
          <a:p>
            <a:pPr>
              <a:buNone/>
            </a:pPr>
            <a:r>
              <a:rPr lang="es-ES" dirty="0"/>
              <a:t>}</a:t>
            </a:r>
          </a:p>
          <a:p>
            <a:pPr>
              <a:buNone/>
            </a:pPr>
            <a:endParaRPr lang="es-ES" dirty="0"/>
          </a:p>
          <a:p>
            <a:pPr>
              <a:buNone/>
            </a:pPr>
            <a:r>
              <a:rPr lang="es-ES" dirty="0" err="1"/>
              <a:t>public</a:t>
            </a:r>
            <a:r>
              <a:rPr lang="es-ES" dirty="0"/>
              <a:t> </a:t>
            </a:r>
            <a:r>
              <a:rPr lang="es-ES" dirty="0" err="1"/>
              <a:t>class</a:t>
            </a:r>
            <a:r>
              <a:rPr lang="es-ES" dirty="0"/>
              <a:t> </a:t>
            </a:r>
            <a:r>
              <a:rPr lang="es-ES" dirty="0" err="1"/>
              <a:t>Mamifero</a:t>
            </a:r>
            <a:r>
              <a:rPr lang="es-ES" dirty="0"/>
              <a:t>: Animal</a:t>
            </a:r>
          </a:p>
          <a:p>
            <a:pPr>
              <a:buNone/>
            </a:pPr>
            <a:r>
              <a:rPr lang="es-ES" dirty="0"/>
              <a:t>{</a:t>
            </a:r>
          </a:p>
          <a:p>
            <a:pPr>
              <a:buNone/>
            </a:pPr>
            <a:r>
              <a:rPr lang="es-ES" dirty="0"/>
              <a:t>	</a:t>
            </a:r>
            <a:r>
              <a:rPr lang="es-ES" dirty="0" err="1"/>
              <a:t>private</a:t>
            </a:r>
            <a:r>
              <a:rPr lang="es-ES" dirty="0"/>
              <a:t> </a:t>
            </a:r>
            <a:r>
              <a:rPr lang="es-ES" dirty="0" err="1"/>
              <a:t>bool</a:t>
            </a:r>
            <a:r>
              <a:rPr lang="es-ES" dirty="0"/>
              <a:t> masculino;</a:t>
            </a:r>
          </a:p>
          <a:p>
            <a:pPr>
              <a:buNone/>
            </a:pPr>
            <a:r>
              <a:rPr lang="es-ES" dirty="0"/>
              <a:t>	</a:t>
            </a:r>
            <a:r>
              <a:rPr lang="es-ES" dirty="0" err="1"/>
              <a:t>public</a:t>
            </a:r>
            <a:r>
              <a:rPr lang="es-ES" dirty="0"/>
              <a:t> </a:t>
            </a:r>
            <a:r>
              <a:rPr lang="es-ES" dirty="0" err="1"/>
              <a:t>bool</a:t>
            </a:r>
            <a:r>
              <a:rPr lang="es-ES" dirty="0"/>
              <a:t> Masculino</a:t>
            </a:r>
          </a:p>
          <a:p>
            <a:pPr>
              <a:buNone/>
            </a:pPr>
            <a:r>
              <a:rPr lang="es-ES" dirty="0"/>
              <a:t>	{</a:t>
            </a:r>
          </a:p>
          <a:p>
            <a:pPr>
              <a:buNone/>
            </a:pPr>
            <a:r>
              <a:rPr lang="es-ES" dirty="0"/>
              <a:t>		</a:t>
            </a:r>
            <a:r>
              <a:rPr lang="es-ES" dirty="0" err="1"/>
              <a:t>get</a:t>
            </a:r>
            <a:r>
              <a:rPr lang="es-ES" dirty="0"/>
              <a:t> { </a:t>
            </a:r>
            <a:r>
              <a:rPr lang="es-ES" dirty="0" err="1"/>
              <a:t>return</a:t>
            </a:r>
            <a:r>
              <a:rPr lang="es-ES" dirty="0"/>
              <a:t> masculino; }</a:t>
            </a:r>
          </a:p>
          <a:p>
            <a:pPr>
              <a:buNone/>
            </a:pPr>
            <a:r>
              <a:rPr lang="es-ES" dirty="0"/>
              <a:t>		set { masculino = </a:t>
            </a:r>
            <a:r>
              <a:rPr lang="es-ES" dirty="0" err="1"/>
              <a:t>value</a:t>
            </a:r>
            <a:r>
              <a:rPr lang="es-ES" dirty="0"/>
              <a:t> }</a:t>
            </a:r>
          </a:p>
          <a:p>
            <a:pPr>
              <a:buNone/>
            </a:pPr>
            <a:r>
              <a:rPr lang="es-ES" dirty="0"/>
              <a:t>	}</a:t>
            </a:r>
          </a:p>
          <a:p>
            <a:pPr>
              <a:buNone/>
            </a:pPr>
            <a:r>
              <a:rPr lang="es-ES" dirty="0"/>
              <a:t>}</a:t>
            </a:r>
          </a:p>
        </p:txBody>
      </p:sp>
      <p:pic>
        <p:nvPicPr>
          <p:cNvPr id="6146" name="Picture 2" descr="http://pixabay.com/static/uploads/photo/2012/04/02/15/05/animals-24722_640.png"/>
          <p:cNvPicPr>
            <a:picLocks noChangeAspect="1" noChangeArrowheads="1"/>
          </p:cNvPicPr>
          <p:nvPr/>
        </p:nvPicPr>
        <p:blipFill>
          <a:blip r:embed="rId2" cstate="print"/>
          <a:srcRect/>
          <a:stretch>
            <a:fillRect/>
          </a:stretch>
        </p:blipFill>
        <p:spPr bwMode="auto">
          <a:xfrm>
            <a:off x="4788024" y="620688"/>
            <a:ext cx="3973614" cy="4871865"/>
          </a:xfrm>
          <a:prstGeom prst="rect">
            <a:avLst/>
          </a:prstGeom>
          <a:noFill/>
        </p:spPr>
      </p:pic>
      <p:cxnSp>
        <p:nvCxnSpPr>
          <p:cNvPr id="7" name="6 Conector recto de flecha"/>
          <p:cNvCxnSpPr/>
          <p:nvPr/>
        </p:nvCxnSpPr>
        <p:spPr>
          <a:xfrm>
            <a:off x="2627784" y="5589240"/>
            <a:ext cx="1440160" cy="43204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8" name="7 CuadroTexto"/>
          <p:cNvSpPr txBox="1"/>
          <p:nvPr/>
        </p:nvSpPr>
        <p:spPr>
          <a:xfrm>
            <a:off x="4211960" y="5949280"/>
            <a:ext cx="4644008" cy="646331"/>
          </a:xfrm>
          <a:prstGeom prst="rect">
            <a:avLst/>
          </a:prstGeom>
          <a:noFill/>
        </p:spPr>
        <p:txBody>
          <a:bodyPr wrap="square" rtlCol="0">
            <a:spAutoFit/>
          </a:bodyPr>
          <a:lstStyle/>
          <a:p>
            <a:pPr algn="ctr"/>
            <a:r>
              <a:rPr lang="es-ES" dirty="0"/>
              <a:t>Las instancias de clase </a:t>
            </a:r>
            <a:r>
              <a:rPr lang="es-ES" dirty="0" err="1"/>
              <a:t>Mamifero</a:t>
            </a:r>
            <a:r>
              <a:rPr lang="es-ES" dirty="0"/>
              <a:t>, también tienen la propiedad Nombre</a:t>
            </a:r>
          </a:p>
        </p:txBody>
      </p:sp>
    </p:spTree>
    <p:extLst>
      <p:ext uri="{BB962C8B-B14F-4D97-AF65-F5344CB8AC3E}">
        <p14:creationId xmlns:p14="http://schemas.microsoft.com/office/powerpoint/2010/main" val="416212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052736"/>
            <a:ext cx="8229600" cy="5040560"/>
          </a:xfrm>
        </p:spPr>
        <p:txBody>
          <a:bodyPr>
            <a:normAutofit fontScale="77500" lnSpcReduction="20000"/>
          </a:bodyPr>
          <a:lstStyle/>
          <a:p>
            <a:pPr algn="just"/>
            <a:r>
              <a:rPr lang="es-ES" dirty="0"/>
              <a:t>Cuando una clase hereda de otra, recibe todos los miembros (propiedades y métodos) definidos en la superclase.</a:t>
            </a:r>
          </a:p>
          <a:p>
            <a:endParaRPr lang="es-ES" dirty="0"/>
          </a:p>
          <a:p>
            <a:r>
              <a:rPr lang="es-ES" dirty="0"/>
              <a:t>C# permite a la clase que hereda de la clase base redefinir métodos para que implementen una lógica distinta.</a:t>
            </a:r>
          </a:p>
          <a:p>
            <a:endParaRPr lang="es-ES" dirty="0"/>
          </a:p>
          <a:p>
            <a:r>
              <a:rPr lang="es-ES" dirty="0"/>
              <a:t>Para hacer esto, es necesario que la superclase especifique a esos métodos como virtuales, anteponiendo la palabra reservada </a:t>
            </a:r>
            <a:r>
              <a:rPr lang="es-ES" b="1" dirty="0"/>
              <a:t>virtual</a:t>
            </a:r>
            <a:r>
              <a:rPr lang="es-ES" dirty="0"/>
              <a:t> a la definición del método.</a:t>
            </a:r>
          </a:p>
          <a:p>
            <a:endParaRPr lang="es-ES" dirty="0"/>
          </a:p>
          <a:p>
            <a:r>
              <a:rPr lang="es-ES" dirty="0"/>
              <a:t>Sintaxis:</a:t>
            </a:r>
          </a:p>
          <a:p>
            <a:pPr>
              <a:buNone/>
            </a:pPr>
            <a:endParaRPr lang="es-ES" dirty="0"/>
          </a:p>
          <a:p>
            <a:pPr>
              <a:buNone/>
            </a:pPr>
            <a:r>
              <a:rPr lang="es-ES" dirty="0"/>
              <a:t>	</a:t>
            </a:r>
            <a:r>
              <a:rPr lang="es-ES" dirty="0">
                <a:solidFill>
                  <a:srgbClr val="FF0000"/>
                </a:solidFill>
              </a:rPr>
              <a:t>virtual</a:t>
            </a:r>
            <a:r>
              <a:rPr lang="es-ES" dirty="0"/>
              <a:t> &lt;</a:t>
            </a:r>
            <a:r>
              <a:rPr lang="es-ES" dirty="0" err="1"/>
              <a:t>tipoRetorno</a:t>
            </a:r>
            <a:r>
              <a:rPr lang="es-ES" dirty="0"/>
              <a:t>&gt; &lt;</a:t>
            </a:r>
            <a:r>
              <a:rPr lang="es-ES" dirty="0" err="1"/>
              <a:t>nombreMétodo</a:t>
            </a:r>
            <a:r>
              <a:rPr lang="es-ES" dirty="0"/>
              <a:t>&gt;(&lt;parámetros&gt;)</a:t>
            </a:r>
          </a:p>
          <a:p>
            <a:pPr>
              <a:buNone/>
            </a:pPr>
            <a:r>
              <a:rPr lang="es-ES" dirty="0"/>
              <a:t>	{</a:t>
            </a:r>
          </a:p>
          <a:p>
            <a:pPr>
              <a:buNone/>
            </a:pPr>
            <a:r>
              <a:rPr lang="es-ES" dirty="0"/>
              <a:t>		//código</a:t>
            </a:r>
          </a:p>
          <a:p>
            <a:pPr>
              <a:buNone/>
            </a:pPr>
            <a:r>
              <a:rPr lang="es-ES" dirty="0"/>
              <a:t>	}</a:t>
            </a:r>
          </a:p>
        </p:txBody>
      </p:sp>
      <p:sp>
        <p:nvSpPr>
          <p:cNvPr id="2" name="1 Título"/>
          <p:cNvSpPr>
            <a:spLocks noGrp="1"/>
          </p:cNvSpPr>
          <p:nvPr>
            <p:ph type="title"/>
          </p:nvPr>
        </p:nvSpPr>
        <p:spPr>
          <a:xfrm>
            <a:off x="457200" y="44624"/>
            <a:ext cx="8229600" cy="1143000"/>
          </a:xfrm>
        </p:spPr>
        <p:txBody>
          <a:bodyPr/>
          <a:lstStyle/>
          <a:p>
            <a:r>
              <a:rPr lang="es-ES" dirty="0"/>
              <a:t>Métodos virtuales</a:t>
            </a:r>
          </a:p>
        </p:txBody>
      </p:sp>
    </p:spTree>
    <p:extLst>
      <p:ext uri="{BB962C8B-B14F-4D97-AF65-F5344CB8AC3E}">
        <p14:creationId xmlns:p14="http://schemas.microsoft.com/office/powerpoint/2010/main" val="193859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404664"/>
            <a:ext cx="8568952" cy="5760640"/>
          </a:xfrm>
        </p:spPr>
        <p:txBody>
          <a:bodyPr>
            <a:normAutofit fontScale="92500" lnSpcReduction="10000"/>
          </a:bodyPr>
          <a:lstStyle/>
          <a:p>
            <a:pPr algn="just"/>
            <a:r>
              <a:rPr lang="es-ES" dirty="0"/>
              <a:t>Entonces, vamos a decir que un método es virtual si incluye la palabra reservada </a:t>
            </a:r>
            <a:r>
              <a:rPr lang="es-ES" b="1" dirty="0"/>
              <a:t>virtual</a:t>
            </a:r>
            <a:r>
              <a:rPr lang="es-ES" dirty="0"/>
              <a:t> en su declaración. De otra forma, el método es no virtual y por lo tanto es invariable.</a:t>
            </a:r>
          </a:p>
          <a:p>
            <a:pPr algn="just"/>
            <a:endParaRPr lang="es-ES" dirty="0"/>
          </a:p>
          <a:p>
            <a:pPr algn="just"/>
            <a:r>
              <a:rPr lang="es-ES" dirty="0"/>
              <a:t>En caso de que el método se declare como </a:t>
            </a:r>
            <a:r>
              <a:rPr lang="es-ES" b="1" dirty="0"/>
              <a:t>virtual</a:t>
            </a:r>
            <a:r>
              <a:rPr lang="es-ES" dirty="0"/>
              <a:t> .</a:t>
            </a:r>
          </a:p>
          <a:p>
            <a:pPr algn="just"/>
            <a:endParaRPr lang="es-ES" b="1" dirty="0"/>
          </a:p>
          <a:p>
            <a:pPr algn="just"/>
            <a:r>
              <a:rPr lang="es-ES" dirty="0"/>
              <a:t>Cuando la clase que hereda redefine un método de su clase padre, debe especificarlo con la palabra reservada </a:t>
            </a:r>
            <a:r>
              <a:rPr lang="es-ES" b="1" dirty="0" err="1"/>
              <a:t>override</a:t>
            </a:r>
            <a:r>
              <a:rPr lang="es-ES" dirty="0"/>
              <a:t>.</a:t>
            </a:r>
          </a:p>
          <a:p>
            <a:pPr algn="just"/>
            <a:endParaRPr lang="es-ES" dirty="0"/>
          </a:p>
          <a:p>
            <a:pPr>
              <a:buNone/>
            </a:pPr>
            <a:r>
              <a:rPr lang="es-ES" sz="2200" dirty="0">
                <a:solidFill>
                  <a:srgbClr val="FF0000"/>
                </a:solidFill>
              </a:rPr>
              <a:t>	</a:t>
            </a:r>
            <a:r>
              <a:rPr lang="es-ES" sz="2200" dirty="0" err="1">
                <a:solidFill>
                  <a:srgbClr val="FF0000"/>
                </a:solidFill>
              </a:rPr>
              <a:t>override</a:t>
            </a:r>
            <a:r>
              <a:rPr lang="es-ES" sz="2200" dirty="0"/>
              <a:t> &lt;</a:t>
            </a:r>
            <a:r>
              <a:rPr lang="es-ES" sz="2200" dirty="0" err="1"/>
              <a:t>tipoRetorno</a:t>
            </a:r>
            <a:r>
              <a:rPr lang="es-ES" sz="2200" dirty="0"/>
              <a:t>&gt; &lt;</a:t>
            </a:r>
            <a:r>
              <a:rPr lang="es-ES" sz="2200" dirty="0" err="1"/>
              <a:t>nombreMétodo</a:t>
            </a:r>
            <a:r>
              <a:rPr lang="es-ES" sz="2200" dirty="0"/>
              <a:t>&gt;(&lt;parámetros&gt;)</a:t>
            </a:r>
          </a:p>
          <a:p>
            <a:pPr>
              <a:buNone/>
            </a:pPr>
            <a:r>
              <a:rPr lang="es-ES" sz="2200" dirty="0"/>
              <a:t>	{</a:t>
            </a:r>
          </a:p>
          <a:p>
            <a:pPr>
              <a:buNone/>
            </a:pPr>
            <a:r>
              <a:rPr lang="es-ES" sz="2200" dirty="0"/>
              <a:t>		//código</a:t>
            </a:r>
          </a:p>
          <a:p>
            <a:pPr>
              <a:buNone/>
            </a:pPr>
            <a:r>
              <a:rPr lang="es-ES" sz="2200" dirty="0"/>
              <a:t>	}</a:t>
            </a:r>
          </a:p>
          <a:p>
            <a:pPr algn="just"/>
            <a:endParaRPr lang="es-ES" dirty="0"/>
          </a:p>
          <a:p>
            <a:pPr algn="just"/>
            <a:endParaRPr lang="es-ES" dirty="0"/>
          </a:p>
          <a:p>
            <a:pPr algn="just"/>
            <a:endParaRPr lang="es-ES" dirty="0"/>
          </a:p>
        </p:txBody>
      </p:sp>
    </p:spTree>
    <p:extLst>
      <p:ext uri="{BB962C8B-B14F-4D97-AF65-F5344CB8AC3E}">
        <p14:creationId xmlns:p14="http://schemas.microsoft.com/office/powerpoint/2010/main" val="3993357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260649"/>
            <a:ext cx="4032448" cy="4752528"/>
          </a:xfrm>
        </p:spPr>
        <p:txBody>
          <a:bodyPr>
            <a:normAutofit/>
          </a:bodyPr>
          <a:lstStyle/>
          <a:p>
            <a:pPr>
              <a:buNone/>
            </a:pPr>
            <a:r>
              <a:rPr lang="es-ES" sz="1800" dirty="0"/>
              <a:t>Ejemplo:</a:t>
            </a:r>
          </a:p>
          <a:p>
            <a:pPr>
              <a:buNone/>
            </a:pPr>
            <a:r>
              <a:rPr lang="es-ES" sz="1800" dirty="0" err="1"/>
              <a:t>class</a:t>
            </a:r>
            <a:r>
              <a:rPr lang="es-ES" sz="1800" dirty="0"/>
              <a:t> A </a:t>
            </a:r>
          </a:p>
          <a:p>
            <a:pPr>
              <a:buNone/>
            </a:pPr>
            <a:r>
              <a:rPr lang="es-ES" sz="1800" dirty="0"/>
              <a:t>{ </a:t>
            </a:r>
          </a:p>
          <a:p>
            <a:pPr>
              <a:buNone/>
            </a:pPr>
            <a:r>
              <a:rPr lang="es-ES" sz="1800" dirty="0"/>
              <a:t>	</a:t>
            </a:r>
            <a:r>
              <a:rPr lang="es-ES" sz="1800" dirty="0" err="1"/>
              <a:t>public</a:t>
            </a:r>
            <a:r>
              <a:rPr lang="es-ES" sz="1800" dirty="0"/>
              <a:t> </a:t>
            </a:r>
            <a:r>
              <a:rPr lang="es-ES" sz="1800" dirty="0" err="1"/>
              <a:t>void</a:t>
            </a:r>
            <a:r>
              <a:rPr lang="es-ES" sz="1800" dirty="0"/>
              <a:t> F() </a:t>
            </a:r>
          </a:p>
          <a:p>
            <a:pPr>
              <a:buNone/>
            </a:pPr>
            <a:r>
              <a:rPr lang="es-ES" sz="1800" dirty="0"/>
              <a:t>	{ </a:t>
            </a:r>
          </a:p>
          <a:p>
            <a:pPr>
              <a:buNone/>
            </a:pPr>
            <a:r>
              <a:rPr lang="es-ES" sz="1800" dirty="0"/>
              <a:t>		</a:t>
            </a:r>
            <a:r>
              <a:rPr lang="es-ES" sz="1800" dirty="0" err="1"/>
              <a:t>Console.WriteLine</a:t>
            </a:r>
            <a:r>
              <a:rPr lang="es-ES" sz="1800" dirty="0"/>
              <a:t>("A.F"); </a:t>
            </a:r>
          </a:p>
          <a:p>
            <a:pPr>
              <a:buNone/>
            </a:pPr>
            <a:r>
              <a:rPr lang="es-ES" sz="1800" dirty="0"/>
              <a:t>	} </a:t>
            </a:r>
          </a:p>
          <a:p>
            <a:pPr>
              <a:buNone/>
            </a:pPr>
            <a:endParaRPr lang="es-ES" sz="1800" dirty="0"/>
          </a:p>
          <a:p>
            <a:pPr>
              <a:buNone/>
            </a:pPr>
            <a:r>
              <a:rPr lang="es-ES" sz="1800" dirty="0"/>
              <a:t>	</a:t>
            </a:r>
            <a:r>
              <a:rPr lang="es-ES" sz="1800" dirty="0" err="1"/>
              <a:t>public</a:t>
            </a:r>
            <a:r>
              <a:rPr lang="es-ES" sz="1800" dirty="0"/>
              <a:t> </a:t>
            </a:r>
            <a:r>
              <a:rPr lang="es-ES" sz="1800" dirty="0">
                <a:solidFill>
                  <a:srgbClr val="FF0000"/>
                </a:solidFill>
              </a:rPr>
              <a:t>virtual</a:t>
            </a:r>
            <a:r>
              <a:rPr lang="es-ES" sz="1800" dirty="0"/>
              <a:t> </a:t>
            </a:r>
            <a:r>
              <a:rPr lang="es-ES" sz="1800" dirty="0" err="1"/>
              <a:t>void</a:t>
            </a:r>
            <a:r>
              <a:rPr lang="es-ES" sz="1800" dirty="0"/>
              <a:t> G()</a:t>
            </a:r>
          </a:p>
          <a:p>
            <a:pPr>
              <a:buNone/>
            </a:pPr>
            <a:r>
              <a:rPr lang="es-ES" sz="1800" dirty="0"/>
              <a:t>	{ </a:t>
            </a:r>
          </a:p>
          <a:p>
            <a:pPr>
              <a:buNone/>
            </a:pPr>
            <a:r>
              <a:rPr lang="es-ES" sz="1800" dirty="0"/>
              <a:t>		</a:t>
            </a:r>
            <a:r>
              <a:rPr lang="es-ES" sz="1800" dirty="0" err="1"/>
              <a:t>Console.WriteLine</a:t>
            </a:r>
            <a:r>
              <a:rPr lang="es-ES" sz="1800" dirty="0"/>
              <a:t>("A.G"); </a:t>
            </a:r>
          </a:p>
          <a:p>
            <a:pPr>
              <a:buNone/>
            </a:pPr>
            <a:r>
              <a:rPr lang="es-ES" sz="1800" dirty="0"/>
              <a:t>	} </a:t>
            </a:r>
          </a:p>
          <a:p>
            <a:pPr>
              <a:buNone/>
            </a:pPr>
            <a:r>
              <a:rPr lang="es-ES" sz="1800" dirty="0"/>
              <a:t>} </a:t>
            </a:r>
          </a:p>
          <a:p>
            <a:pPr>
              <a:buNone/>
            </a:pPr>
            <a:endParaRPr lang="es-ES" dirty="0"/>
          </a:p>
        </p:txBody>
      </p:sp>
      <p:sp>
        <p:nvSpPr>
          <p:cNvPr id="5" name="2 Marcador de contenido"/>
          <p:cNvSpPr txBox="1">
            <a:spLocks/>
          </p:cNvSpPr>
          <p:nvPr/>
        </p:nvSpPr>
        <p:spPr>
          <a:xfrm>
            <a:off x="4248472" y="706693"/>
            <a:ext cx="4860032" cy="4234475"/>
          </a:xfrm>
          <a:prstGeom prst="rect">
            <a:avLst/>
          </a:prstGeom>
        </p:spPr>
        <p:txBody>
          <a:bodyPr vert="horz">
            <a:normAutofit/>
          </a:bodyPr>
          <a:lstStyle/>
          <a:p>
            <a:pPr>
              <a:buNone/>
            </a:pPr>
            <a:r>
              <a:rPr lang="es-ES" dirty="0" err="1"/>
              <a:t>class</a:t>
            </a:r>
            <a:r>
              <a:rPr lang="es-ES" dirty="0"/>
              <a:t> B: A </a:t>
            </a:r>
          </a:p>
          <a:p>
            <a:pPr>
              <a:buNone/>
            </a:pPr>
            <a:r>
              <a:rPr lang="es-ES" dirty="0"/>
              <a:t>{ </a:t>
            </a:r>
          </a:p>
          <a:p>
            <a:pPr>
              <a:buNone/>
            </a:pPr>
            <a:r>
              <a:rPr lang="es-ES" dirty="0"/>
              <a:t>	</a:t>
            </a:r>
            <a:r>
              <a:rPr lang="es-ES" dirty="0" err="1"/>
              <a:t>public</a:t>
            </a:r>
            <a:r>
              <a:rPr lang="es-ES" dirty="0"/>
              <a:t> </a:t>
            </a:r>
            <a:r>
              <a:rPr lang="es-ES" dirty="0" err="1">
                <a:solidFill>
                  <a:srgbClr val="FF0000"/>
                </a:solidFill>
              </a:rPr>
              <a:t>override</a:t>
            </a:r>
            <a:r>
              <a:rPr lang="es-ES" dirty="0"/>
              <a:t> </a:t>
            </a:r>
            <a:r>
              <a:rPr lang="es-ES" dirty="0" err="1"/>
              <a:t>void</a:t>
            </a:r>
            <a:r>
              <a:rPr lang="es-ES" dirty="0"/>
              <a:t> G() </a:t>
            </a:r>
          </a:p>
          <a:p>
            <a:pPr>
              <a:buNone/>
            </a:pPr>
            <a:r>
              <a:rPr lang="es-ES" dirty="0"/>
              <a:t>	{ </a:t>
            </a:r>
          </a:p>
          <a:p>
            <a:pPr>
              <a:buNone/>
            </a:pPr>
            <a:r>
              <a:rPr lang="es-ES" dirty="0"/>
              <a:t>		</a:t>
            </a:r>
            <a:r>
              <a:rPr lang="es-ES" dirty="0" err="1"/>
              <a:t>Console.WriteLine</a:t>
            </a:r>
            <a:r>
              <a:rPr lang="es-ES" dirty="0"/>
              <a:t>("B.G"); </a:t>
            </a:r>
          </a:p>
          <a:p>
            <a:pPr>
              <a:buNone/>
            </a:pPr>
            <a:r>
              <a:rPr lang="es-ES" dirty="0"/>
              <a:t>	} </a:t>
            </a:r>
          </a:p>
          <a:p>
            <a:pPr>
              <a:buNone/>
            </a:pPr>
            <a:r>
              <a:rPr lang="es-ES" dirty="0"/>
              <a: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s-ES" sz="27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26118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052736"/>
            <a:ext cx="8229600" cy="5256584"/>
          </a:xfrm>
        </p:spPr>
        <p:txBody>
          <a:bodyPr>
            <a:normAutofit fontScale="92500" lnSpcReduction="10000"/>
          </a:bodyPr>
          <a:lstStyle/>
          <a:p>
            <a:pPr algn="just"/>
            <a:r>
              <a:rPr lang="es-ES" dirty="0"/>
              <a:t>Se utiliza para indicar que una clase está incompleta y que sólo se va a utilizar como una </a:t>
            </a:r>
            <a:r>
              <a:rPr lang="es-ES" b="1" dirty="0"/>
              <a:t>clase base</a:t>
            </a:r>
            <a:r>
              <a:rPr lang="es-ES" dirty="0"/>
              <a:t>. Una clase </a:t>
            </a:r>
            <a:r>
              <a:rPr lang="es-ES" b="1" dirty="0"/>
              <a:t>abstracta</a:t>
            </a:r>
            <a:r>
              <a:rPr lang="es-ES" dirty="0"/>
              <a:t> se diferencia de una clase no abstracta en lo siguiente:</a:t>
            </a:r>
          </a:p>
          <a:p>
            <a:pPr lvl="1" algn="just"/>
            <a:r>
              <a:rPr lang="es-ES" dirty="0"/>
              <a:t>No se puede crear una instancia de una clase abstracta directamente, y es un error en tiempo de compilación utilizar el operador new en una clase abstracta.</a:t>
            </a:r>
          </a:p>
          <a:p>
            <a:pPr lvl="1" algn="just"/>
            <a:r>
              <a:rPr lang="es-ES" dirty="0"/>
              <a:t>Se permite que una clase abstracta contenga miembros abstractos, aunque no es necesario.</a:t>
            </a:r>
          </a:p>
          <a:p>
            <a:pPr lvl="1" algn="just"/>
            <a:endParaRPr lang="es-ES" dirty="0"/>
          </a:p>
          <a:p>
            <a:pPr algn="just"/>
            <a:r>
              <a:rPr lang="es-ES" dirty="0"/>
              <a:t>Cuando una clase </a:t>
            </a:r>
            <a:r>
              <a:rPr lang="es-ES" b="1" dirty="0"/>
              <a:t>no abstracta</a:t>
            </a:r>
            <a:r>
              <a:rPr lang="es-ES" dirty="0"/>
              <a:t> se deriva de una clase </a:t>
            </a:r>
            <a:r>
              <a:rPr lang="es-ES" b="1" dirty="0"/>
              <a:t>abstracta</a:t>
            </a:r>
            <a:r>
              <a:rPr lang="es-ES" dirty="0"/>
              <a:t>, la clase no abstracta debe incluir implementaciones reales de todos los miembros abstractos heredados; de esta forma, reemplaza a estos miembros abstractos. </a:t>
            </a:r>
          </a:p>
        </p:txBody>
      </p:sp>
      <p:sp>
        <p:nvSpPr>
          <p:cNvPr id="2" name="1 Título"/>
          <p:cNvSpPr>
            <a:spLocks noGrp="1"/>
          </p:cNvSpPr>
          <p:nvPr>
            <p:ph type="title"/>
          </p:nvPr>
        </p:nvSpPr>
        <p:spPr>
          <a:xfrm>
            <a:off x="457200" y="116632"/>
            <a:ext cx="8229600" cy="1143000"/>
          </a:xfrm>
        </p:spPr>
        <p:txBody>
          <a:bodyPr/>
          <a:lstStyle/>
          <a:p>
            <a:r>
              <a:rPr lang="es-ES" dirty="0"/>
              <a:t>Herencia: clases abstractas</a:t>
            </a:r>
          </a:p>
        </p:txBody>
      </p:sp>
    </p:spTree>
    <p:extLst>
      <p:ext uri="{BB962C8B-B14F-4D97-AF65-F5344CB8AC3E}">
        <p14:creationId xmlns:p14="http://schemas.microsoft.com/office/powerpoint/2010/main" val="2105168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976664"/>
          </a:xfrm>
        </p:spPr>
        <p:txBody>
          <a:bodyPr>
            <a:normAutofit/>
          </a:bodyPr>
          <a:lstStyle/>
          <a:p>
            <a:pPr algn="just"/>
            <a:r>
              <a:rPr lang="es-ES" dirty="0"/>
              <a:t>De esta forma vamos a decir que si una clase no es abstracta, no puede contener métodos abstractos.</a:t>
            </a:r>
          </a:p>
          <a:p>
            <a:pPr algn="just"/>
            <a:endParaRPr lang="es-ES" dirty="0"/>
          </a:p>
          <a:p>
            <a:pPr algn="just"/>
            <a:r>
              <a:rPr lang="es-ES" dirty="0"/>
              <a:t>Si la clase es abstracta y tiene métodos, los mismos </a:t>
            </a:r>
            <a:r>
              <a:rPr lang="es-ES" b="1" dirty="0"/>
              <a:t>NO PODRÁN</a:t>
            </a:r>
            <a:r>
              <a:rPr lang="es-ES" dirty="0"/>
              <a:t> ser privados. Por que?</a:t>
            </a:r>
          </a:p>
          <a:p>
            <a:pPr algn="just"/>
            <a:endParaRPr lang="es-ES" dirty="0"/>
          </a:p>
          <a:p>
            <a:pPr algn="just"/>
            <a:r>
              <a:rPr lang="es-ES" dirty="0"/>
              <a:t>En caso de que la clase sea abstracta puede que sus métodos no tengan una implementación definida. En ese caso solo se fuerza que las clases que hereden solo los redefinan.</a:t>
            </a:r>
          </a:p>
        </p:txBody>
      </p:sp>
    </p:spTree>
    <p:extLst>
      <p:ext uri="{BB962C8B-B14F-4D97-AF65-F5344CB8AC3E}">
        <p14:creationId xmlns:p14="http://schemas.microsoft.com/office/powerpoint/2010/main" val="3113964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976664"/>
          </a:xfrm>
        </p:spPr>
        <p:txBody>
          <a:bodyPr>
            <a:normAutofit/>
          </a:bodyPr>
          <a:lstStyle/>
          <a:p>
            <a:pPr algn="just"/>
            <a:r>
              <a:rPr lang="es-ES" dirty="0"/>
              <a:t>Sintaxis:</a:t>
            </a:r>
          </a:p>
          <a:p>
            <a:pPr>
              <a:buNone/>
            </a:pPr>
            <a:r>
              <a:rPr lang="es-ES" dirty="0"/>
              <a:t>	</a:t>
            </a:r>
            <a:r>
              <a:rPr lang="es-ES" sz="2000" dirty="0" err="1"/>
              <a:t>public</a:t>
            </a:r>
            <a:r>
              <a:rPr lang="es-ES" sz="2000" dirty="0">
                <a:solidFill>
                  <a:srgbClr val="FF0000"/>
                </a:solidFill>
              </a:rPr>
              <a:t> </a:t>
            </a:r>
            <a:r>
              <a:rPr lang="es-ES" sz="2000" dirty="0" err="1">
                <a:solidFill>
                  <a:srgbClr val="FF0000"/>
                </a:solidFill>
              </a:rPr>
              <a:t>abstract</a:t>
            </a:r>
            <a:r>
              <a:rPr lang="es-ES" sz="2000" dirty="0">
                <a:solidFill>
                  <a:srgbClr val="FF0000"/>
                </a:solidFill>
              </a:rPr>
              <a:t> </a:t>
            </a:r>
            <a:r>
              <a:rPr lang="es-ES" sz="2000" dirty="0" err="1"/>
              <a:t>class</a:t>
            </a:r>
            <a:r>
              <a:rPr lang="es-ES" sz="2000" dirty="0"/>
              <a:t> &lt;</a:t>
            </a:r>
            <a:r>
              <a:rPr lang="es-ES" sz="2000" dirty="0" err="1"/>
              <a:t>nombreClase</a:t>
            </a:r>
            <a:r>
              <a:rPr lang="es-ES" sz="2000" dirty="0"/>
              <a:t>&gt;</a:t>
            </a:r>
          </a:p>
          <a:p>
            <a:pPr>
              <a:buNone/>
            </a:pPr>
            <a:r>
              <a:rPr lang="es-ES" sz="2000" dirty="0"/>
              <a:t>	{</a:t>
            </a:r>
          </a:p>
          <a:p>
            <a:pPr>
              <a:buNone/>
            </a:pPr>
            <a:r>
              <a:rPr lang="es-ES" sz="2000" dirty="0"/>
              <a:t>		&lt;miembros&gt;</a:t>
            </a:r>
          </a:p>
          <a:p>
            <a:pPr>
              <a:buNone/>
            </a:pPr>
            <a:r>
              <a:rPr lang="es-ES" sz="2000" dirty="0"/>
              <a:t>	}</a:t>
            </a:r>
            <a:endParaRPr lang="es-ES" sz="2800" dirty="0"/>
          </a:p>
          <a:p>
            <a:r>
              <a:rPr lang="es-ES" sz="2800" dirty="0"/>
              <a:t>Ejemplo:</a:t>
            </a:r>
          </a:p>
          <a:p>
            <a:pPr algn="just">
              <a:buNone/>
            </a:pPr>
            <a:endParaRPr lang="es-ES" dirty="0"/>
          </a:p>
          <a:p>
            <a:pPr algn="just"/>
            <a:endParaRPr lang="es-ES" dirty="0"/>
          </a:p>
        </p:txBody>
      </p:sp>
      <p:sp>
        <p:nvSpPr>
          <p:cNvPr id="7" name="2 Marcador de contenido"/>
          <p:cNvSpPr txBox="1">
            <a:spLocks/>
          </p:cNvSpPr>
          <p:nvPr/>
        </p:nvSpPr>
        <p:spPr>
          <a:xfrm>
            <a:off x="467544" y="2852936"/>
            <a:ext cx="3923928" cy="3240360"/>
          </a:xfrm>
          <a:prstGeom prst="rect">
            <a:avLst/>
          </a:prstGeom>
        </p:spPr>
        <p:txBody>
          <a:bodyPr vert="horz">
            <a:normAutofit lnSpcReduction="1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s-ES" sz="1800" b="0" i="0" u="none" strike="noStrike" kern="1200" cap="none" spc="0" normalizeH="0" baseline="0" noProof="0" dirty="0">
                <a:ln>
                  <a:noFill/>
                </a:ln>
                <a:solidFill>
                  <a:schemeClr val="tx1"/>
                </a:solidFill>
                <a:effectLst/>
                <a:uLnTx/>
                <a:uFillTx/>
                <a:latin typeface="+mn-lt"/>
                <a:ea typeface="+mn-ea"/>
                <a:cs typeface="+mn-cs"/>
              </a:rPr>
              <a:t>Ejemplo:</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s-ES" dirty="0"/>
              <a:t>p</a:t>
            </a:r>
            <a:r>
              <a:rPr kumimoji="0" lang="es-ES" sz="1800" b="0" i="0" u="none" strike="noStrike" kern="1200" cap="none" spc="0" normalizeH="0" baseline="0" noProof="0" dirty="0" err="1">
                <a:ln>
                  <a:noFill/>
                </a:ln>
                <a:solidFill>
                  <a:schemeClr val="tx1"/>
                </a:solidFill>
                <a:effectLst/>
                <a:uLnTx/>
                <a:uFillTx/>
                <a:latin typeface="+mn-lt"/>
                <a:ea typeface="+mn-ea"/>
                <a:cs typeface="+mn-cs"/>
              </a:rPr>
              <a:t>ublic</a:t>
            </a:r>
            <a:r>
              <a:rPr kumimoji="0" lang="es-ES" sz="1800" b="0" i="0" u="none" strike="noStrike" kern="1200" cap="none" spc="0" normalizeH="0" noProof="0" dirty="0">
                <a:ln>
                  <a:noFill/>
                </a:ln>
                <a:solidFill>
                  <a:schemeClr val="tx1"/>
                </a:solidFill>
                <a:effectLst/>
                <a:uLnTx/>
                <a:uFillTx/>
                <a:latin typeface="+mn-lt"/>
                <a:ea typeface="+mn-ea"/>
                <a:cs typeface="+mn-cs"/>
              </a:rPr>
              <a:t> </a:t>
            </a:r>
            <a:r>
              <a:rPr kumimoji="0" lang="es-ES" sz="1800" b="0" i="0" u="none" strike="noStrike" kern="1200" cap="none" spc="0" normalizeH="0" noProof="0" dirty="0" err="1">
                <a:ln>
                  <a:noFill/>
                </a:ln>
                <a:solidFill>
                  <a:srgbClr val="FF0000"/>
                </a:solidFill>
                <a:effectLst/>
                <a:uLnTx/>
                <a:uFillTx/>
                <a:latin typeface="+mn-lt"/>
                <a:ea typeface="+mn-ea"/>
                <a:cs typeface="+mn-cs"/>
              </a:rPr>
              <a:t>a</a:t>
            </a:r>
            <a:r>
              <a:rPr kumimoji="0" lang="es-ES" sz="1800" b="0" i="0" u="none" strike="noStrike" kern="1200" cap="none" spc="0" normalizeH="0" baseline="0" noProof="0" dirty="0" err="1">
                <a:ln>
                  <a:noFill/>
                </a:ln>
                <a:solidFill>
                  <a:srgbClr val="FF0000"/>
                </a:solidFill>
                <a:effectLst/>
                <a:uLnTx/>
                <a:uFillTx/>
                <a:latin typeface="+mn-lt"/>
                <a:ea typeface="+mn-ea"/>
                <a:cs typeface="+mn-cs"/>
              </a:rPr>
              <a:t>bstract</a:t>
            </a:r>
            <a:r>
              <a:rPr kumimoji="0" lang="es-ES" sz="1800" b="0" i="0" u="none" strike="noStrike" kern="1200" cap="none" spc="0" normalizeH="0" baseline="0" noProof="0" dirty="0">
                <a:ln>
                  <a:noFill/>
                </a:ln>
                <a:solidFill>
                  <a:schemeClr val="tx1"/>
                </a:solidFill>
                <a:effectLst/>
                <a:uLnTx/>
                <a:uFillTx/>
                <a:latin typeface="+mn-lt"/>
                <a:ea typeface="+mn-ea"/>
                <a:cs typeface="+mn-cs"/>
              </a:rPr>
              <a:t> </a:t>
            </a:r>
            <a:r>
              <a:rPr kumimoji="0" lang="es-ES" sz="1800" b="0" i="0" u="none" strike="noStrike" kern="1200" cap="none" spc="0" normalizeH="0" baseline="0" noProof="0" dirty="0" err="1">
                <a:ln>
                  <a:noFill/>
                </a:ln>
                <a:solidFill>
                  <a:schemeClr val="tx1"/>
                </a:solidFill>
                <a:effectLst/>
                <a:uLnTx/>
                <a:uFillTx/>
                <a:latin typeface="+mn-lt"/>
                <a:ea typeface="+mn-ea"/>
                <a:cs typeface="+mn-cs"/>
              </a:rPr>
              <a:t>class</a:t>
            </a:r>
            <a:r>
              <a:rPr kumimoji="0" lang="es-ES" sz="1800" b="0" i="0" u="none" strike="noStrike" kern="1200" cap="none" spc="0" normalizeH="0" baseline="0" noProof="0" dirty="0">
                <a:ln>
                  <a:noFill/>
                </a:ln>
                <a:solidFill>
                  <a:schemeClr val="tx1"/>
                </a:solidFill>
                <a:effectLst/>
                <a:uLnTx/>
                <a:uFillTx/>
                <a:latin typeface="+mn-lt"/>
                <a:ea typeface="+mn-ea"/>
                <a:cs typeface="+mn-cs"/>
              </a:rPr>
              <a:t> A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s-ES" sz="1800" b="0" i="0" u="none" strike="noStrike" kern="1200" cap="none" spc="0" normalizeH="0" baseline="0" noProof="0" dirty="0">
                <a:ln>
                  <a:noFill/>
                </a:ln>
                <a:solidFill>
                  <a:schemeClr val="tx1"/>
                </a:solidFill>
                <a:effectLst/>
                <a:uLnTx/>
                <a:uFillTx/>
                <a:latin typeface="+mn-lt"/>
                <a:ea typeface="+mn-ea"/>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s-ES" sz="1800" b="0" i="0" u="none" strike="noStrike" kern="1200" cap="none" spc="0" normalizeH="0" baseline="0" noProof="0" dirty="0">
                <a:ln>
                  <a:noFill/>
                </a:ln>
                <a:solidFill>
                  <a:schemeClr val="tx1"/>
                </a:solidFill>
                <a:effectLst/>
                <a:uLnTx/>
                <a:uFillTx/>
                <a:latin typeface="+mn-lt"/>
                <a:ea typeface="+mn-ea"/>
                <a:cs typeface="+mn-cs"/>
              </a:rPr>
              <a:t>	</a:t>
            </a:r>
            <a:r>
              <a:rPr kumimoji="0" lang="es-ES" sz="1800" b="0" i="0" u="none" strike="noStrike" kern="1200" cap="none" spc="0" normalizeH="0" baseline="0" noProof="0" dirty="0" err="1">
                <a:ln>
                  <a:noFill/>
                </a:ln>
                <a:solidFill>
                  <a:schemeClr val="tx1"/>
                </a:solidFill>
                <a:effectLst/>
                <a:uLnTx/>
                <a:uFillTx/>
                <a:latin typeface="+mn-lt"/>
                <a:ea typeface="+mn-ea"/>
                <a:cs typeface="+mn-cs"/>
              </a:rPr>
              <a:t>public</a:t>
            </a:r>
            <a:r>
              <a:rPr kumimoji="0" lang="es-ES" sz="1800" b="0" i="0" u="none" strike="noStrike" kern="1200" cap="none" spc="0" normalizeH="0" baseline="0" noProof="0" dirty="0">
                <a:ln>
                  <a:noFill/>
                </a:ln>
                <a:solidFill>
                  <a:schemeClr val="tx1"/>
                </a:solidFill>
                <a:effectLst/>
                <a:uLnTx/>
                <a:uFillTx/>
                <a:latin typeface="+mn-lt"/>
                <a:ea typeface="+mn-ea"/>
                <a:cs typeface="+mn-cs"/>
              </a:rPr>
              <a:t> </a:t>
            </a:r>
            <a:r>
              <a:rPr kumimoji="0" lang="es-ES" sz="1800" b="0" i="0" u="none" strike="noStrike" kern="1200" cap="none" spc="0" normalizeH="0" baseline="0" noProof="0" dirty="0" err="1">
                <a:ln>
                  <a:noFill/>
                </a:ln>
                <a:solidFill>
                  <a:srgbClr val="FF0000"/>
                </a:solidFill>
                <a:effectLst/>
                <a:uLnTx/>
                <a:uFillTx/>
                <a:latin typeface="+mn-lt"/>
                <a:ea typeface="+mn-ea"/>
                <a:cs typeface="+mn-cs"/>
              </a:rPr>
              <a:t>abstract</a:t>
            </a:r>
            <a:r>
              <a:rPr kumimoji="0" lang="es-ES" sz="1800" b="0" i="0" u="none" strike="noStrike" kern="1200" cap="none" spc="0" normalizeH="0" baseline="0" noProof="0" dirty="0">
                <a:ln>
                  <a:noFill/>
                </a:ln>
                <a:solidFill>
                  <a:schemeClr val="tx1"/>
                </a:solidFill>
                <a:effectLst/>
                <a:uLnTx/>
                <a:uFillTx/>
                <a:latin typeface="+mn-lt"/>
                <a:ea typeface="+mn-ea"/>
                <a:cs typeface="+mn-cs"/>
              </a:rPr>
              <a:t> </a:t>
            </a:r>
            <a:r>
              <a:rPr kumimoji="0" lang="es-ES" sz="1800" b="0" i="0" u="none" strike="noStrike" kern="1200" cap="none" spc="0" normalizeH="0" baseline="0" noProof="0" dirty="0" err="1">
                <a:ln>
                  <a:noFill/>
                </a:ln>
                <a:solidFill>
                  <a:schemeClr val="tx1"/>
                </a:solidFill>
                <a:effectLst/>
                <a:uLnTx/>
                <a:uFillTx/>
                <a:latin typeface="+mn-lt"/>
                <a:ea typeface="+mn-ea"/>
                <a:cs typeface="+mn-cs"/>
              </a:rPr>
              <a:t>void</a:t>
            </a:r>
            <a:r>
              <a:rPr kumimoji="0" lang="es-ES" sz="1800" b="0" i="0" u="none" strike="noStrike" kern="1200" cap="none" spc="0" normalizeH="0" baseline="0" noProof="0" dirty="0">
                <a:ln>
                  <a:noFill/>
                </a:ln>
                <a:solidFill>
                  <a:schemeClr val="tx1"/>
                </a:solidFill>
                <a:effectLst/>
                <a:uLnTx/>
                <a:uFillTx/>
                <a:latin typeface="+mn-lt"/>
                <a:ea typeface="+mn-ea"/>
                <a:cs typeface="+mn-cs"/>
              </a:rPr>
              <a:t> G();</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lang="es-ES" dirty="0"/>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s-ES" sz="1800" b="0" i="0" u="none" strike="noStrike" kern="1200" cap="none" spc="0" normalizeH="0" baseline="0" noProof="0" dirty="0">
                <a:ln>
                  <a:noFill/>
                </a:ln>
                <a:solidFill>
                  <a:schemeClr val="tx1"/>
                </a:solidFill>
                <a:effectLst/>
                <a:uLnTx/>
                <a:uFillTx/>
                <a:latin typeface="+mn-lt"/>
                <a:ea typeface="+mn-ea"/>
                <a:cs typeface="+mn-cs"/>
              </a:rPr>
              <a:t>	</a:t>
            </a:r>
            <a:r>
              <a:rPr kumimoji="0" lang="es-ES" sz="1800" b="0" i="0" u="none" strike="noStrike" kern="1200" cap="none" spc="0" normalizeH="0" baseline="0" noProof="0" dirty="0" err="1">
                <a:ln>
                  <a:noFill/>
                </a:ln>
                <a:solidFill>
                  <a:schemeClr val="tx1"/>
                </a:solidFill>
                <a:effectLst/>
                <a:uLnTx/>
                <a:uFillTx/>
                <a:latin typeface="+mn-lt"/>
                <a:ea typeface="+mn-ea"/>
                <a:cs typeface="+mn-cs"/>
              </a:rPr>
              <a:t>public</a:t>
            </a:r>
            <a:r>
              <a:rPr kumimoji="0" lang="es-ES" sz="1800" b="0" i="0" u="none" strike="noStrike" kern="1200" cap="none" spc="0" normalizeH="0" noProof="0" dirty="0">
                <a:ln>
                  <a:noFill/>
                </a:ln>
                <a:solidFill>
                  <a:schemeClr val="tx1"/>
                </a:solidFill>
                <a:effectLst/>
                <a:uLnTx/>
                <a:uFillTx/>
                <a:latin typeface="+mn-lt"/>
                <a:ea typeface="+mn-ea"/>
                <a:cs typeface="+mn-cs"/>
              </a:rPr>
              <a:t> </a:t>
            </a:r>
            <a:r>
              <a:rPr kumimoji="0" lang="es-ES" sz="1800" b="0" i="0" u="none" strike="noStrike" kern="1200" cap="none" spc="0" normalizeH="0" noProof="0" dirty="0" err="1">
                <a:ln>
                  <a:noFill/>
                </a:ln>
                <a:solidFill>
                  <a:schemeClr val="tx1"/>
                </a:solidFill>
                <a:effectLst/>
                <a:uLnTx/>
                <a:uFillTx/>
                <a:latin typeface="+mn-lt"/>
                <a:ea typeface="+mn-ea"/>
                <a:cs typeface="+mn-cs"/>
              </a:rPr>
              <a:t>string</a:t>
            </a:r>
            <a:r>
              <a:rPr kumimoji="0" lang="es-ES" sz="1800" b="0" i="0" u="none" strike="noStrike" kern="1200" cap="none" spc="0" normalizeH="0" noProof="0" dirty="0">
                <a:ln>
                  <a:noFill/>
                </a:ln>
                <a:solidFill>
                  <a:schemeClr val="tx1"/>
                </a:solidFill>
                <a:effectLst/>
                <a:uLnTx/>
                <a:uFillTx/>
                <a:latin typeface="+mn-lt"/>
                <a:ea typeface="+mn-ea"/>
                <a:cs typeface="+mn-cs"/>
              </a:rPr>
              <a:t> F()</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s-ES" baseline="0" dirty="0"/>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s-ES" dirty="0"/>
              <a:t>		</a:t>
            </a:r>
            <a:r>
              <a:rPr lang="es-ES" dirty="0" err="1"/>
              <a:t>return</a:t>
            </a:r>
            <a:r>
              <a:rPr lang="es-ES" dirty="0"/>
              <a:t> “F”;</a:t>
            </a:r>
            <a:endParaRPr lang="es-ES" baseline="0" dirty="0"/>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s-ES" sz="1800" b="0" i="0" u="none" strike="noStrike" kern="1200" cap="none" spc="0" normalizeH="0" noProof="0" dirty="0">
                <a:ln>
                  <a:noFill/>
                </a:ln>
                <a:solidFill>
                  <a:schemeClr val="tx1"/>
                </a:solidFill>
                <a:effectLst/>
                <a:uLnTx/>
                <a:uFillTx/>
                <a:latin typeface="+mn-lt"/>
                <a:ea typeface="+mn-ea"/>
                <a:cs typeface="+mn-cs"/>
              </a:rPr>
              <a:t>	}</a:t>
            </a:r>
            <a:endParaRPr kumimoji="0" lang="es-ES" sz="18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s-ES" sz="1800" b="0" i="0" u="none" strike="noStrike" kern="1200" cap="none" spc="0" normalizeH="0" baseline="0" noProof="0" dirty="0">
                <a:ln>
                  <a:noFill/>
                </a:ln>
                <a:solidFill>
                  <a:schemeClr val="tx1"/>
                </a:solidFill>
                <a:effectLst/>
                <a:uLnTx/>
                <a:uFillTx/>
                <a:latin typeface="+mn-lt"/>
                <a:ea typeface="+mn-ea"/>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s-ES"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2 Marcador de contenido"/>
          <p:cNvSpPr txBox="1">
            <a:spLocks/>
          </p:cNvSpPr>
          <p:nvPr/>
        </p:nvSpPr>
        <p:spPr>
          <a:xfrm>
            <a:off x="3779912" y="3055572"/>
            <a:ext cx="4860032" cy="2245636"/>
          </a:xfrm>
          <a:prstGeom prst="rect">
            <a:avLst/>
          </a:prstGeom>
        </p:spPr>
        <p:txBody>
          <a:bodyPr vert="horz">
            <a:normAutofit/>
          </a:bodyPr>
          <a:lstStyle/>
          <a:p>
            <a:pPr>
              <a:buNone/>
            </a:pPr>
            <a:r>
              <a:rPr lang="es-ES" dirty="0" err="1"/>
              <a:t>public</a:t>
            </a:r>
            <a:r>
              <a:rPr lang="es-ES" dirty="0"/>
              <a:t> </a:t>
            </a:r>
            <a:r>
              <a:rPr lang="es-ES" dirty="0" err="1"/>
              <a:t>class</a:t>
            </a:r>
            <a:r>
              <a:rPr lang="es-ES" dirty="0"/>
              <a:t> B: A </a:t>
            </a:r>
          </a:p>
          <a:p>
            <a:pPr>
              <a:buNone/>
            </a:pPr>
            <a:r>
              <a:rPr lang="es-ES" dirty="0"/>
              <a:t>{ </a:t>
            </a:r>
          </a:p>
          <a:p>
            <a:pPr>
              <a:buNone/>
            </a:pPr>
            <a:r>
              <a:rPr lang="es-ES" dirty="0"/>
              <a:t>	</a:t>
            </a:r>
            <a:r>
              <a:rPr lang="es-ES" dirty="0" err="1"/>
              <a:t>public</a:t>
            </a:r>
            <a:r>
              <a:rPr lang="es-ES" dirty="0"/>
              <a:t> </a:t>
            </a:r>
            <a:r>
              <a:rPr lang="es-ES" dirty="0" err="1">
                <a:solidFill>
                  <a:srgbClr val="FF0000"/>
                </a:solidFill>
              </a:rPr>
              <a:t>override</a:t>
            </a:r>
            <a:r>
              <a:rPr lang="es-ES" dirty="0"/>
              <a:t> </a:t>
            </a:r>
            <a:r>
              <a:rPr lang="es-ES" dirty="0" err="1"/>
              <a:t>void</a:t>
            </a:r>
            <a:r>
              <a:rPr lang="es-ES" dirty="0"/>
              <a:t> G() </a:t>
            </a:r>
          </a:p>
          <a:p>
            <a:pPr>
              <a:buNone/>
            </a:pPr>
            <a:r>
              <a:rPr lang="es-ES" dirty="0"/>
              <a:t>	{ </a:t>
            </a:r>
          </a:p>
          <a:p>
            <a:pPr>
              <a:buNone/>
            </a:pPr>
            <a:r>
              <a:rPr lang="es-ES" dirty="0"/>
              <a:t>		</a:t>
            </a:r>
            <a:r>
              <a:rPr lang="es-ES" dirty="0" err="1"/>
              <a:t>Console.WriteLine</a:t>
            </a:r>
            <a:r>
              <a:rPr lang="es-ES" dirty="0"/>
              <a:t>("B.G"); </a:t>
            </a:r>
          </a:p>
          <a:p>
            <a:pPr>
              <a:buNone/>
            </a:pPr>
            <a:r>
              <a:rPr lang="es-ES" dirty="0"/>
              <a:t>	} </a:t>
            </a:r>
          </a:p>
          <a:p>
            <a:pPr>
              <a:buNone/>
            </a:pPr>
            <a:r>
              <a:rPr lang="es-ES" dirty="0"/>
              <a: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s-ES" sz="27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139195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08720"/>
            <a:ext cx="8229600" cy="5256584"/>
          </a:xfrm>
        </p:spPr>
        <p:txBody>
          <a:bodyPr>
            <a:normAutofit fontScale="77500" lnSpcReduction="20000"/>
          </a:bodyPr>
          <a:lstStyle/>
          <a:p>
            <a:pPr algn="just"/>
            <a:r>
              <a:rPr lang="es-ES" dirty="0"/>
              <a:t>Cada vez que se crea una instancia de una clase, se llama al constructor de la misma.</a:t>
            </a:r>
          </a:p>
          <a:p>
            <a:pPr algn="just"/>
            <a:endParaRPr lang="es-ES" dirty="0"/>
          </a:p>
          <a:p>
            <a:pPr algn="just"/>
            <a:r>
              <a:rPr lang="es-ES" dirty="0"/>
              <a:t>El constructor hace las veces de método que se ejecuta al crear una nueva instancia de una clase, el cuál se ejecuta automáticamente.</a:t>
            </a:r>
          </a:p>
          <a:p>
            <a:pPr algn="just"/>
            <a:endParaRPr lang="es-ES" dirty="0"/>
          </a:p>
          <a:p>
            <a:pPr algn="just"/>
            <a:r>
              <a:rPr lang="es-ES" dirty="0"/>
              <a:t>Por convención tiene el mismo nombre que la clase.</a:t>
            </a:r>
          </a:p>
          <a:p>
            <a:pPr algn="just"/>
            <a:endParaRPr lang="es-ES" dirty="0"/>
          </a:p>
          <a:p>
            <a:pPr algn="just"/>
            <a:r>
              <a:rPr lang="es-ES" dirty="0"/>
              <a:t>No es necesario especificar uno dado que C# implementa uno por defecto que crea la instancia y le asigna los valores predeterminados definidos en la especificación de la clase.</a:t>
            </a:r>
          </a:p>
          <a:p>
            <a:pPr algn="just"/>
            <a:endParaRPr lang="es-ES" dirty="0"/>
          </a:p>
          <a:p>
            <a:pPr algn="just"/>
            <a:r>
              <a:rPr lang="es-ES" dirty="0"/>
              <a:t>Son útiles para inicializar valores, etc.</a:t>
            </a:r>
          </a:p>
          <a:p>
            <a:pPr algn="just"/>
            <a:endParaRPr lang="es-ES" dirty="0"/>
          </a:p>
          <a:p>
            <a:pPr algn="just"/>
            <a:r>
              <a:rPr lang="es-ES" dirty="0"/>
              <a:t>Es factible de realizar una sobre escritura del constructor de una clase.</a:t>
            </a:r>
          </a:p>
        </p:txBody>
      </p:sp>
      <p:sp>
        <p:nvSpPr>
          <p:cNvPr id="2" name="1 Título"/>
          <p:cNvSpPr>
            <a:spLocks noGrp="1"/>
          </p:cNvSpPr>
          <p:nvPr>
            <p:ph type="title"/>
          </p:nvPr>
        </p:nvSpPr>
        <p:spPr>
          <a:xfrm>
            <a:off x="457200" y="-27384"/>
            <a:ext cx="8229600" cy="1143000"/>
          </a:xfrm>
        </p:spPr>
        <p:txBody>
          <a:bodyPr/>
          <a:lstStyle/>
          <a:p>
            <a:r>
              <a:rPr lang="es-ES" dirty="0"/>
              <a:t>Constructores</a:t>
            </a:r>
          </a:p>
        </p:txBody>
      </p:sp>
    </p:spTree>
    <p:extLst>
      <p:ext uri="{BB962C8B-B14F-4D97-AF65-F5344CB8AC3E}">
        <p14:creationId xmlns:p14="http://schemas.microsoft.com/office/powerpoint/2010/main" val="2526668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976664"/>
          </a:xfrm>
        </p:spPr>
        <p:txBody>
          <a:bodyPr>
            <a:normAutofit/>
          </a:bodyPr>
          <a:lstStyle/>
          <a:p>
            <a:pPr algn="just"/>
            <a:r>
              <a:rPr lang="es-ES" dirty="0"/>
              <a:t>Sintaxis:</a:t>
            </a:r>
          </a:p>
          <a:p>
            <a:pPr algn="just">
              <a:buNone/>
            </a:pPr>
            <a:r>
              <a:rPr lang="es-ES" dirty="0"/>
              <a:t>	</a:t>
            </a:r>
            <a:r>
              <a:rPr lang="es-ES" dirty="0" err="1"/>
              <a:t>public</a:t>
            </a:r>
            <a:r>
              <a:rPr lang="es-ES" dirty="0"/>
              <a:t> </a:t>
            </a:r>
            <a:r>
              <a:rPr lang="es-ES" dirty="0" err="1"/>
              <a:t>class</a:t>
            </a:r>
            <a:r>
              <a:rPr lang="es-ES" dirty="0"/>
              <a:t> &lt;</a:t>
            </a:r>
            <a:r>
              <a:rPr lang="es-ES" dirty="0" err="1"/>
              <a:t>nombreClase</a:t>
            </a:r>
            <a:r>
              <a:rPr lang="es-ES" dirty="0"/>
              <a:t>&gt;</a:t>
            </a:r>
          </a:p>
          <a:p>
            <a:pPr algn="just">
              <a:buNone/>
            </a:pPr>
            <a:r>
              <a:rPr lang="es-ES" dirty="0"/>
              <a:t>	{</a:t>
            </a:r>
          </a:p>
          <a:p>
            <a:pPr algn="just">
              <a:buNone/>
            </a:pPr>
            <a:r>
              <a:rPr lang="es-ES" dirty="0"/>
              <a:t>		</a:t>
            </a:r>
            <a:r>
              <a:rPr lang="es-ES" dirty="0" err="1">
                <a:solidFill>
                  <a:srgbClr val="FF0000"/>
                </a:solidFill>
              </a:rPr>
              <a:t>public</a:t>
            </a:r>
            <a:r>
              <a:rPr lang="es-ES" dirty="0">
                <a:solidFill>
                  <a:srgbClr val="FF0000"/>
                </a:solidFill>
              </a:rPr>
              <a:t> &lt;</a:t>
            </a:r>
            <a:r>
              <a:rPr lang="es-ES" dirty="0" err="1">
                <a:solidFill>
                  <a:srgbClr val="FF0000"/>
                </a:solidFill>
              </a:rPr>
              <a:t>nombreClase</a:t>
            </a:r>
            <a:r>
              <a:rPr lang="es-ES" dirty="0">
                <a:solidFill>
                  <a:srgbClr val="FF0000"/>
                </a:solidFill>
              </a:rPr>
              <a:t>&gt;()</a:t>
            </a:r>
          </a:p>
          <a:p>
            <a:pPr algn="just">
              <a:buNone/>
            </a:pPr>
            <a:r>
              <a:rPr lang="es-ES" dirty="0">
                <a:solidFill>
                  <a:srgbClr val="FF0000"/>
                </a:solidFill>
              </a:rPr>
              <a:t>		{</a:t>
            </a:r>
          </a:p>
          <a:p>
            <a:pPr algn="just">
              <a:buNone/>
            </a:pPr>
            <a:r>
              <a:rPr lang="es-ES" dirty="0">
                <a:solidFill>
                  <a:srgbClr val="FF0000"/>
                </a:solidFill>
              </a:rPr>
              <a:t>			//Código</a:t>
            </a:r>
          </a:p>
          <a:p>
            <a:pPr algn="just">
              <a:buNone/>
            </a:pPr>
            <a:r>
              <a:rPr lang="es-ES" dirty="0">
                <a:solidFill>
                  <a:srgbClr val="FF0000"/>
                </a:solidFill>
              </a:rPr>
              <a:t>		}</a:t>
            </a:r>
          </a:p>
          <a:p>
            <a:pPr algn="just">
              <a:buNone/>
            </a:pPr>
            <a:r>
              <a:rPr lang="es-ES" dirty="0"/>
              <a:t>	}</a:t>
            </a:r>
          </a:p>
        </p:txBody>
      </p:sp>
    </p:spTree>
    <p:extLst>
      <p:ext uri="{BB962C8B-B14F-4D97-AF65-F5344CB8AC3E}">
        <p14:creationId xmlns:p14="http://schemas.microsoft.com/office/powerpoint/2010/main" val="164784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39552" y="980728"/>
            <a:ext cx="3528392" cy="18002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6" name="5 Rectángulo"/>
          <p:cNvSpPr/>
          <p:nvPr/>
        </p:nvSpPr>
        <p:spPr>
          <a:xfrm>
            <a:off x="539552" y="1988840"/>
            <a:ext cx="3528392" cy="79208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7" name="6 Rectángulo"/>
          <p:cNvSpPr/>
          <p:nvPr/>
        </p:nvSpPr>
        <p:spPr>
          <a:xfrm>
            <a:off x="539552" y="1412776"/>
            <a:ext cx="3528392" cy="57606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8" name="7 CuadroTexto"/>
          <p:cNvSpPr txBox="1"/>
          <p:nvPr/>
        </p:nvSpPr>
        <p:spPr>
          <a:xfrm>
            <a:off x="1403648" y="1043444"/>
            <a:ext cx="1572866" cy="338554"/>
          </a:xfrm>
          <a:prstGeom prst="rect">
            <a:avLst/>
          </a:prstGeom>
          <a:noFill/>
        </p:spPr>
        <p:txBody>
          <a:bodyPr wrap="none" rtlCol="0">
            <a:spAutoFit/>
          </a:bodyPr>
          <a:lstStyle/>
          <a:p>
            <a:r>
              <a:rPr lang="es-ES" sz="1600" dirty="0" err="1"/>
              <a:t>CajaDeAhorro</a:t>
            </a:r>
            <a:endParaRPr lang="es-ES" sz="1600" dirty="0"/>
          </a:p>
        </p:txBody>
      </p:sp>
      <p:sp>
        <p:nvSpPr>
          <p:cNvPr id="9" name="8 CuadroTexto"/>
          <p:cNvSpPr txBox="1"/>
          <p:nvPr/>
        </p:nvSpPr>
        <p:spPr>
          <a:xfrm>
            <a:off x="971600" y="1434262"/>
            <a:ext cx="718466" cy="338554"/>
          </a:xfrm>
          <a:prstGeom prst="rect">
            <a:avLst/>
          </a:prstGeom>
          <a:noFill/>
        </p:spPr>
        <p:txBody>
          <a:bodyPr wrap="none" rtlCol="0">
            <a:spAutoFit/>
          </a:bodyPr>
          <a:lstStyle/>
          <a:p>
            <a:r>
              <a:rPr lang="es-ES" sz="1600" dirty="0"/>
              <a:t>saldo</a:t>
            </a:r>
          </a:p>
        </p:txBody>
      </p:sp>
      <p:sp>
        <p:nvSpPr>
          <p:cNvPr id="10" name="9 CuadroTexto"/>
          <p:cNvSpPr txBox="1"/>
          <p:nvPr/>
        </p:nvSpPr>
        <p:spPr>
          <a:xfrm>
            <a:off x="971600" y="1628800"/>
            <a:ext cx="780983" cy="338554"/>
          </a:xfrm>
          <a:prstGeom prst="rect">
            <a:avLst/>
          </a:prstGeom>
          <a:noFill/>
        </p:spPr>
        <p:txBody>
          <a:bodyPr wrap="none" rtlCol="0">
            <a:spAutoFit/>
          </a:bodyPr>
          <a:lstStyle/>
          <a:p>
            <a:r>
              <a:rPr lang="es-ES" sz="1600" dirty="0"/>
              <a:t>titular</a:t>
            </a:r>
          </a:p>
        </p:txBody>
      </p:sp>
      <p:sp>
        <p:nvSpPr>
          <p:cNvPr id="11" name="10 CuadroTexto"/>
          <p:cNvSpPr txBox="1"/>
          <p:nvPr/>
        </p:nvSpPr>
        <p:spPr>
          <a:xfrm>
            <a:off x="971600" y="1988840"/>
            <a:ext cx="1906291" cy="338554"/>
          </a:xfrm>
          <a:prstGeom prst="rect">
            <a:avLst/>
          </a:prstGeom>
          <a:noFill/>
        </p:spPr>
        <p:txBody>
          <a:bodyPr wrap="none" rtlCol="0">
            <a:spAutoFit/>
          </a:bodyPr>
          <a:lstStyle/>
          <a:p>
            <a:r>
              <a:rPr lang="es-ES" sz="1600" dirty="0"/>
              <a:t>depositar(monto)</a:t>
            </a:r>
          </a:p>
        </p:txBody>
      </p:sp>
      <p:sp>
        <p:nvSpPr>
          <p:cNvPr id="12" name="11 CuadroTexto"/>
          <p:cNvSpPr txBox="1"/>
          <p:nvPr/>
        </p:nvSpPr>
        <p:spPr>
          <a:xfrm>
            <a:off x="971600" y="2204864"/>
            <a:ext cx="1680268" cy="338554"/>
          </a:xfrm>
          <a:prstGeom prst="rect">
            <a:avLst/>
          </a:prstGeom>
          <a:noFill/>
        </p:spPr>
        <p:txBody>
          <a:bodyPr wrap="none" rtlCol="0">
            <a:spAutoFit/>
          </a:bodyPr>
          <a:lstStyle/>
          <a:p>
            <a:r>
              <a:rPr lang="es-ES" sz="1600" dirty="0"/>
              <a:t>extraer(monto)</a:t>
            </a:r>
          </a:p>
        </p:txBody>
      </p:sp>
      <p:sp>
        <p:nvSpPr>
          <p:cNvPr id="13" name="12 Rectángulo"/>
          <p:cNvSpPr/>
          <p:nvPr/>
        </p:nvSpPr>
        <p:spPr>
          <a:xfrm>
            <a:off x="4932040" y="980728"/>
            <a:ext cx="3528392" cy="158417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4" name="13 Rectángulo"/>
          <p:cNvSpPr/>
          <p:nvPr/>
        </p:nvSpPr>
        <p:spPr>
          <a:xfrm>
            <a:off x="4932040" y="1988840"/>
            <a:ext cx="3528392" cy="57606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5" name="14 Rectángulo"/>
          <p:cNvSpPr/>
          <p:nvPr/>
        </p:nvSpPr>
        <p:spPr>
          <a:xfrm>
            <a:off x="4932040" y="1412776"/>
            <a:ext cx="3528392" cy="57606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6" name="15 CuadroTexto"/>
          <p:cNvSpPr txBox="1"/>
          <p:nvPr/>
        </p:nvSpPr>
        <p:spPr>
          <a:xfrm>
            <a:off x="6133060" y="1043444"/>
            <a:ext cx="966931" cy="338554"/>
          </a:xfrm>
          <a:prstGeom prst="rect">
            <a:avLst/>
          </a:prstGeom>
          <a:noFill/>
        </p:spPr>
        <p:txBody>
          <a:bodyPr wrap="none" rtlCol="0">
            <a:spAutoFit/>
          </a:bodyPr>
          <a:lstStyle/>
          <a:p>
            <a:pPr algn="ctr"/>
            <a:r>
              <a:rPr lang="es-ES" sz="1600" dirty="0"/>
              <a:t>Persona</a:t>
            </a:r>
          </a:p>
        </p:txBody>
      </p:sp>
      <p:sp>
        <p:nvSpPr>
          <p:cNvPr id="17" name="16 CuadroTexto"/>
          <p:cNvSpPr txBox="1"/>
          <p:nvPr/>
        </p:nvSpPr>
        <p:spPr>
          <a:xfrm>
            <a:off x="5364088" y="1412776"/>
            <a:ext cx="957313" cy="338554"/>
          </a:xfrm>
          <a:prstGeom prst="rect">
            <a:avLst/>
          </a:prstGeom>
          <a:noFill/>
        </p:spPr>
        <p:txBody>
          <a:bodyPr wrap="none" rtlCol="0">
            <a:spAutoFit/>
          </a:bodyPr>
          <a:lstStyle/>
          <a:p>
            <a:r>
              <a:rPr lang="es-ES" sz="1600" dirty="0"/>
              <a:t>nombre</a:t>
            </a:r>
          </a:p>
        </p:txBody>
      </p:sp>
      <p:sp>
        <p:nvSpPr>
          <p:cNvPr id="18" name="17 CuadroTexto"/>
          <p:cNvSpPr txBox="1"/>
          <p:nvPr/>
        </p:nvSpPr>
        <p:spPr>
          <a:xfrm>
            <a:off x="5364088" y="1628800"/>
            <a:ext cx="1523174" cy="338554"/>
          </a:xfrm>
          <a:prstGeom prst="rect">
            <a:avLst/>
          </a:prstGeom>
          <a:noFill/>
        </p:spPr>
        <p:txBody>
          <a:bodyPr wrap="none" rtlCol="0">
            <a:spAutoFit/>
          </a:bodyPr>
          <a:lstStyle/>
          <a:p>
            <a:r>
              <a:rPr lang="es-ES" sz="1600" dirty="0" err="1"/>
              <a:t>identificacion</a:t>
            </a:r>
            <a:endParaRPr lang="es-ES" sz="1600" dirty="0"/>
          </a:p>
        </p:txBody>
      </p:sp>
      <p:sp>
        <p:nvSpPr>
          <p:cNvPr id="19" name="18 CuadroTexto"/>
          <p:cNvSpPr txBox="1"/>
          <p:nvPr/>
        </p:nvSpPr>
        <p:spPr>
          <a:xfrm>
            <a:off x="5364088" y="1988840"/>
            <a:ext cx="1888659" cy="338554"/>
          </a:xfrm>
          <a:prstGeom prst="rect">
            <a:avLst/>
          </a:prstGeom>
          <a:noFill/>
        </p:spPr>
        <p:txBody>
          <a:bodyPr wrap="none" rtlCol="0">
            <a:spAutoFit/>
          </a:bodyPr>
          <a:lstStyle/>
          <a:p>
            <a:r>
              <a:rPr lang="es-ES" sz="1600" dirty="0" err="1"/>
              <a:t>obtenerNombre</a:t>
            </a:r>
            <a:r>
              <a:rPr lang="es-ES" sz="1600" dirty="0"/>
              <a:t>()</a:t>
            </a:r>
          </a:p>
        </p:txBody>
      </p:sp>
      <p:sp>
        <p:nvSpPr>
          <p:cNvPr id="20" name="19 CuadroTexto"/>
          <p:cNvSpPr txBox="1"/>
          <p:nvPr/>
        </p:nvSpPr>
        <p:spPr>
          <a:xfrm>
            <a:off x="5364088" y="2226350"/>
            <a:ext cx="2428870" cy="338554"/>
          </a:xfrm>
          <a:prstGeom prst="rect">
            <a:avLst/>
          </a:prstGeom>
          <a:noFill/>
        </p:spPr>
        <p:txBody>
          <a:bodyPr wrap="none" rtlCol="0">
            <a:spAutoFit/>
          </a:bodyPr>
          <a:lstStyle/>
          <a:p>
            <a:r>
              <a:rPr lang="es-ES" sz="1600" dirty="0" err="1"/>
              <a:t>obtenerIdentificacion</a:t>
            </a:r>
            <a:r>
              <a:rPr lang="es-ES" sz="1600" dirty="0"/>
              <a:t>()</a:t>
            </a:r>
          </a:p>
        </p:txBody>
      </p:sp>
      <p:sp>
        <p:nvSpPr>
          <p:cNvPr id="21" name="20 CuadroTexto"/>
          <p:cNvSpPr txBox="1"/>
          <p:nvPr/>
        </p:nvSpPr>
        <p:spPr>
          <a:xfrm>
            <a:off x="971600" y="2420888"/>
            <a:ext cx="1739579" cy="338554"/>
          </a:xfrm>
          <a:prstGeom prst="rect">
            <a:avLst/>
          </a:prstGeom>
          <a:noFill/>
        </p:spPr>
        <p:txBody>
          <a:bodyPr wrap="none" rtlCol="0">
            <a:spAutoFit/>
          </a:bodyPr>
          <a:lstStyle/>
          <a:p>
            <a:r>
              <a:rPr lang="es-ES" sz="1600" dirty="0" err="1"/>
              <a:t>obtenerTitular</a:t>
            </a:r>
            <a:r>
              <a:rPr lang="es-ES" sz="1600" dirty="0"/>
              <a:t>()</a:t>
            </a:r>
          </a:p>
        </p:txBody>
      </p:sp>
      <p:sp>
        <p:nvSpPr>
          <p:cNvPr id="22" name="21 Rectángulo redondeado"/>
          <p:cNvSpPr/>
          <p:nvPr/>
        </p:nvSpPr>
        <p:spPr>
          <a:xfrm>
            <a:off x="827584" y="3068960"/>
            <a:ext cx="273630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Caja de ahorro</a:t>
            </a:r>
          </a:p>
        </p:txBody>
      </p:sp>
      <p:sp>
        <p:nvSpPr>
          <p:cNvPr id="23" name="22 Elipse"/>
          <p:cNvSpPr/>
          <p:nvPr/>
        </p:nvSpPr>
        <p:spPr>
          <a:xfrm>
            <a:off x="971600" y="3645024"/>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saldo</a:t>
            </a:r>
          </a:p>
          <a:p>
            <a:pPr algn="ctr"/>
            <a:r>
              <a:rPr lang="es-ES" sz="1400" dirty="0"/>
              <a:t>1500</a:t>
            </a:r>
          </a:p>
        </p:txBody>
      </p:sp>
      <p:sp>
        <p:nvSpPr>
          <p:cNvPr id="24" name="23 Elipse"/>
          <p:cNvSpPr/>
          <p:nvPr/>
        </p:nvSpPr>
        <p:spPr>
          <a:xfrm>
            <a:off x="2267744" y="3645024"/>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titular</a:t>
            </a:r>
          </a:p>
        </p:txBody>
      </p:sp>
      <p:sp>
        <p:nvSpPr>
          <p:cNvPr id="25" name="24 Rectángulo redondeado"/>
          <p:cNvSpPr/>
          <p:nvPr/>
        </p:nvSpPr>
        <p:spPr>
          <a:xfrm>
            <a:off x="5436096" y="2996952"/>
            <a:ext cx="295232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Persona</a:t>
            </a:r>
          </a:p>
        </p:txBody>
      </p:sp>
      <p:sp>
        <p:nvSpPr>
          <p:cNvPr id="26" name="25 Elipse"/>
          <p:cNvSpPr/>
          <p:nvPr/>
        </p:nvSpPr>
        <p:spPr>
          <a:xfrm>
            <a:off x="5508104" y="3429000"/>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nombre</a:t>
            </a:r>
          </a:p>
          <a:p>
            <a:pPr algn="ctr"/>
            <a:r>
              <a:rPr lang="es-ES" sz="1400" dirty="0"/>
              <a:t>Pedro</a:t>
            </a:r>
          </a:p>
        </p:txBody>
      </p:sp>
      <p:sp>
        <p:nvSpPr>
          <p:cNvPr id="27" name="26 Rectángulo redondeado"/>
          <p:cNvSpPr/>
          <p:nvPr/>
        </p:nvSpPr>
        <p:spPr>
          <a:xfrm>
            <a:off x="1907704" y="4581128"/>
            <a:ext cx="273630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Caja de ahorro</a:t>
            </a:r>
          </a:p>
        </p:txBody>
      </p:sp>
      <p:sp>
        <p:nvSpPr>
          <p:cNvPr id="28" name="27 Elipse"/>
          <p:cNvSpPr/>
          <p:nvPr/>
        </p:nvSpPr>
        <p:spPr>
          <a:xfrm>
            <a:off x="2051720" y="5085184"/>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saldo</a:t>
            </a:r>
          </a:p>
          <a:p>
            <a:pPr algn="ctr"/>
            <a:r>
              <a:rPr lang="es-ES" sz="1400" dirty="0"/>
              <a:t>1500</a:t>
            </a:r>
          </a:p>
        </p:txBody>
      </p:sp>
      <p:sp>
        <p:nvSpPr>
          <p:cNvPr id="29" name="28 Elipse"/>
          <p:cNvSpPr/>
          <p:nvPr/>
        </p:nvSpPr>
        <p:spPr>
          <a:xfrm>
            <a:off x="3347864" y="5085184"/>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titular</a:t>
            </a:r>
          </a:p>
        </p:txBody>
      </p:sp>
      <p:sp>
        <p:nvSpPr>
          <p:cNvPr id="30" name="29 Elipse"/>
          <p:cNvSpPr/>
          <p:nvPr/>
        </p:nvSpPr>
        <p:spPr>
          <a:xfrm>
            <a:off x="6948264" y="3429000"/>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p>
        </p:txBody>
      </p:sp>
      <p:sp>
        <p:nvSpPr>
          <p:cNvPr id="31" name="30 CuadroTexto"/>
          <p:cNvSpPr txBox="1"/>
          <p:nvPr/>
        </p:nvSpPr>
        <p:spPr>
          <a:xfrm>
            <a:off x="6948264" y="3625279"/>
            <a:ext cx="1351652" cy="307777"/>
          </a:xfrm>
          <a:prstGeom prst="rect">
            <a:avLst/>
          </a:prstGeom>
          <a:noFill/>
        </p:spPr>
        <p:txBody>
          <a:bodyPr wrap="none" rtlCol="0">
            <a:spAutoFit/>
          </a:bodyPr>
          <a:lstStyle/>
          <a:p>
            <a:r>
              <a:rPr lang="es-ES" sz="1400" dirty="0">
                <a:solidFill>
                  <a:schemeClr val="bg1"/>
                </a:solidFill>
              </a:rPr>
              <a:t>identificación</a:t>
            </a:r>
          </a:p>
        </p:txBody>
      </p:sp>
      <p:sp>
        <p:nvSpPr>
          <p:cNvPr id="32" name="31 CuadroTexto"/>
          <p:cNvSpPr txBox="1"/>
          <p:nvPr/>
        </p:nvSpPr>
        <p:spPr>
          <a:xfrm>
            <a:off x="7037026" y="3913311"/>
            <a:ext cx="1207382" cy="307777"/>
          </a:xfrm>
          <a:prstGeom prst="rect">
            <a:avLst/>
          </a:prstGeom>
          <a:noFill/>
        </p:spPr>
        <p:txBody>
          <a:bodyPr wrap="none" rtlCol="0">
            <a:spAutoFit/>
          </a:bodyPr>
          <a:lstStyle/>
          <a:p>
            <a:r>
              <a:rPr lang="es-ES" sz="1400" dirty="0">
                <a:solidFill>
                  <a:schemeClr val="bg1"/>
                </a:solidFill>
              </a:rPr>
              <a:t>41.567.321</a:t>
            </a:r>
          </a:p>
        </p:txBody>
      </p:sp>
      <p:sp>
        <p:nvSpPr>
          <p:cNvPr id="33" name="32 Rectángulo redondeado"/>
          <p:cNvSpPr/>
          <p:nvPr/>
        </p:nvSpPr>
        <p:spPr>
          <a:xfrm>
            <a:off x="5220072" y="4941168"/>
            <a:ext cx="295232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400" dirty="0"/>
              <a:t>Persona</a:t>
            </a:r>
          </a:p>
        </p:txBody>
      </p:sp>
      <p:sp>
        <p:nvSpPr>
          <p:cNvPr id="34" name="33 Elipse"/>
          <p:cNvSpPr/>
          <p:nvPr/>
        </p:nvSpPr>
        <p:spPr>
          <a:xfrm>
            <a:off x="5292080" y="537321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nombre</a:t>
            </a:r>
          </a:p>
          <a:p>
            <a:pPr algn="ctr"/>
            <a:r>
              <a:rPr lang="es-ES" sz="1400" dirty="0"/>
              <a:t>Alicia</a:t>
            </a:r>
          </a:p>
        </p:txBody>
      </p:sp>
      <p:sp>
        <p:nvSpPr>
          <p:cNvPr id="35" name="34 Elipse"/>
          <p:cNvSpPr/>
          <p:nvPr/>
        </p:nvSpPr>
        <p:spPr>
          <a:xfrm>
            <a:off x="6732240" y="5373216"/>
            <a:ext cx="13681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p>
        </p:txBody>
      </p:sp>
      <p:sp>
        <p:nvSpPr>
          <p:cNvPr id="36" name="35 CuadroTexto"/>
          <p:cNvSpPr txBox="1"/>
          <p:nvPr/>
        </p:nvSpPr>
        <p:spPr>
          <a:xfrm>
            <a:off x="6732240" y="5569495"/>
            <a:ext cx="1351652" cy="307777"/>
          </a:xfrm>
          <a:prstGeom prst="rect">
            <a:avLst/>
          </a:prstGeom>
          <a:noFill/>
        </p:spPr>
        <p:txBody>
          <a:bodyPr wrap="none" rtlCol="0">
            <a:spAutoFit/>
          </a:bodyPr>
          <a:lstStyle/>
          <a:p>
            <a:r>
              <a:rPr lang="es-ES" sz="1400" dirty="0">
                <a:solidFill>
                  <a:schemeClr val="bg1"/>
                </a:solidFill>
              </a:rPr>
              <a:t>identificación</a:t>
            </a:r>
          </a:p>
        </p:txBody>
      </p:sp>
      <p:sp>
        <p:nvSpPr>
          <p:cNvPr id="37" name="36 CuadroTexto"/>
          <p:cNvSpPr txBox="1"/>
          <p:nvPr/>
        </p:nvSpPr>
        <p:spPr>
          <a:xfrm>
            <a:off x="6821002" y="5857527"/>
            <a:ext cx="1093569" cy="307777"/>
          </a:xfrm>
          <a:prstGeom prst="rect">
            <a:avLst/>
          </a:prstGeom>
          <a:noFill/>
        </p:spPr>
        <p:txBody>
          <a:bodyPr wrap="none" rtlCol="0">
            <a:spAutoFit/>
          </a:bodyPr>
          <a:lstStyle/>
          <a:p>
            <a:r>
              <a:rPr lang="es-ES" sz="1400" dirty="0">
                <a:solidFill>
                  <a:schemeClr val="bg1"/>
                </a:solidFill>
              </a:rPr>
              <a:t>7.919.163</a:t>
            </a:r>
          </a:p>
        </p:txBody>
      </p:sp>
      <p:cxnSp>
        <p:nvCxnSpPr>
          <p:cNvPr id="38" name="37 Conector recto de flecha"/>
          <p:cNvCxnSpPr>
            <a:stCxn id="24" idx="6"/>
          </p:cNvCxnSpPr>
          <p:nvPr/>
        </p:nvCxnSpPr>
        <p:spPr>
          <a:xfrm flipV="1">
            <a:off x="3347864" y="3573016"/>
            <a:ext cx="2088232"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38 Conector recto de flecha"/>
          <p:cNvCxnSpPr/>
          <p:nvPr/>
        </p:nvCxnSpPr>
        <p:spPr>
          <a:xfrm flipV="1">
            <a:off x="4427984" y="5301208"/>
            <a:ext cx="792088" cy="144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39 Conector recto de flecha"/>
          <p:cNvCxnSpPr/>
          <p:nvPr/>
        </p:nvCxnSpPr>
        <p:spPr>
          <a:xfrm>
            <a:off x="2987824" y="2780928"/>
            <a:ext cx="0" cy="504056"/>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41" name="40 Conector recto de flecha"/>
          <p:cNvCxnSpPr/>
          <p:nvPr/>
        </p:nvCxnSpPr>
        <p:spPr>
          <a:xfrm>
            <a:off x="3851920" y="2780928"/>
            <a:ext cx="0" cy="187220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42" name="41 Conector recto de flecha"/>
          <p:cNvCxnSpPr/>
          <p:nvPr/>
        </p:nvCxnSpPr>
        <p:spPr>
          <a:xfrm>
            <a:off x="6876256" y="2564904"/>
            <a:ext cx="0" cy="504056"/>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43" name="42 Conector recto de flecha"/>
          <p:cNvCxnSpPr/>
          <p:nvPr/>
        </p:nvCxnSpPr>
        <p:spPr>
          <a:xfrm>
            <a:off x="5508104" y="2564904"/>
            <a:ext cx="0" cy="2376264"/>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44" name="43 Flecha curvada hacia arriba"/>
          <p:cNvSpPr/>
          <p:nvPr/>
        </p:nvSpPr>
        <p:spPr>
          <a:xfrm>
            <a:off x="3851920" y="5949280"/>
            <a:ext cx="1440160" cy="43204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5" name="44 CuadroTexto"/>
          <p:cNvSpPr txBox="1"/>
          <p:nvPr/>
        </p:nvSpPr>
        <p:spPr>
          <a:xfrm>
            <a:off x="3779912" y="6330806"/>
            <a:ext cx="1888659" cy="338554"/>
          </a:xfrm>
          <a:prstGeom prst="rect">
            <a:avLst/>
          </a:prstGeom>
          <a:noFill/>
        </p:spPr>
        <p:txBody>
          <a:bodyPr wrap="none" rtlCol="0">
            <a:spAutoFit/>
          </a:bodyPr>
          <a:lstStyle/>
          <a:p>
            <a:r>
              <a:rPr lang="es-ES" sz="1600" dirty="0" err="1"/>
              <a:t>obtenerNombre</a:t>
            </a:r>
            <a:r>
              <a:rPr lang="es-ES" sz="1600" dirty="0"/>
              <a:t>()</a:t>
            </a:r>
          </a:p>
        </p:txBody>
      </p:sp>
      <p:sp>
        <p:nvSpPr>
          <p:cNvPr id="46" name="45 Flecha curvada hacia arriba"/>
          <p:cNvSpPr/>
          <p:nvPr/>
        </p:nvSpPr>
        <p:spPr>
          <a:xfrm rot="11521818">
            <a:off x="4062252" y="4220776"/>
            <a:ext cx="1441486" cy="593692"/>
          </a:xfrm>
          <a:prstGeom prst="curvedUpArrow">
            <a:avLst>
              <a:gd name="adj1" fmla="val 9270"/>
              <a:gd name="adj2" fmla="val 41691"/>
              <a:gd name="adj3" fmla="val 39542"/>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7" name="46 CuadroTexto"/>
          <p:cNvSpPr txBox="1"/>
          <p:nvPr/>
        </p:nvSpPr>
        <p:spPr>
          <a:xfrm>
            <a:off x="4427984" y="3933056"/>
            <a:ext cx="723275" cy="338554"/>
          </a:xfrm>
          <a:prstGeom prst="rect">
            <a:avLst/>
          </a:prstGeom>
          <a:noFill/>
        </p:spPr>
        <p:txBody>
          <a:bodyPr wrap="none" rtlCol="0">
            <a:spAutoFit/>
          </a:bodyPr>
          <a:lstStyle/>
          <a:p>
            <a:r>
              <a:rPr lang="es-ES" sz="1600" dirty="0"/>
              <a:t>Alicia</a:t>
            </a:r>
          </a:p>
        </p:txBody>
      </p:sp>
      <p:cxnSp>
        <p:nvCxnSpPr>
          <p:cNvPr id="48" name="47 Conector angular"/>
          <p:cNvCxnSpPr>
            <a:stCxn id="33" idx="0"/>
          </p:cNvCxnSpPr>
          <p:nvPr/>
        </p:nvCxnSpPr>
        <p:spPr>
          <a:xfrm rot="5400000" flipH="1" flipV="1">
            <a:off x="6390202" y="2870938"/>
            <a:ext cx="2376264" cy="1764196"/>
          </a:xfrm>
          <a:prstGeom prst="bentConnector3">
            <a:avLst>
              <a:gd name="adj1" fmla="val 16508"/>
            </a:avLst>
          </a:prstGeom>
          <a:ln>
            <a:prstDash val="dash"/>
            <a:tailEnd type="arrow"/>
          </a:ln>
        </p:spPr>
        <p:style>
          <a:lnRef idx="2">
            <a:schemeClr val="dk1"/>
          </a:lnRef>
          <a:fillRef idx="0">
            <a:schemeClr val="dk1"/>
          </a:fillRef>
          <a:effectRef idx="1">
            <a:schemeClr val="dk1"/>
          </a:effectRef>
          <a:fontRef idx="minor">
            <a:schemeClr val="tx1"/>
          </a:fontRef>
        </p:style>
      </p:cxnSp>
      <p:sp>
        <p:nvSpPr>
          <p:cNvPr id="49" name="48 Esquina doblada"/>
          <p:cNvSpPr/>
          <p:nvPr/>
        </p:nvSpPr>
        <p:spPr>
          <a:xfrm rot="16200000">
            <a:off x="7344308" y="-567444"/>
            <a:ext cx="720080" cy="2088232"/>
          </a:xfrm>
          <a:prstGeom prst="foldedCorner">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vert" rtlCol="0" anchor="t"/>
          <a:lstStyle/>
          <a:p>
            <a:r>
              <a:rPr lang="es-ES" sz="1600" dirty="0" err="1"/>
              <a:t>obtenerNombre</a:t>
            </a:r>
            <a:r>
              <a:rPr lang="es-ES" sz="1600" dirty="0"/>
              <a:t>()</a:t>
            </a:r>
          </a:p>
          <a:p>
            <a:r>
              <a:rPr lang="es-ES" sz="1600" dirty="0">
                <a:sym typeface="Wingdings"/>
              </a:rPr>
              <a:t>     nombre</a:t>
            </a:r>
          </a:p>
          <a:p>
            <a:r>
              <a:rPr lang="es-ES" sz="2000" dirty="0">
                <a:sym typeface="Wingdings"/>
              </a:rPr>
              <a:t>	</a:t>
            </a:r>
          </a:p>
        </p:txBody>
      </p:sp>
      <p:cxnSp>
        <p:nvCxnSpPr>
          <p:cNvPr id="50" name="49 Conector recto"/>
          <p:cNvCxnSpPr>
            <a:stCxn id="19" idx="3"/>
          </p:cNvCxnSpPr>
          <p:nvPr/>
        </p:nvCxnSpPr>
        <p:spPr>
          <a:xfrm flipH="1" flipV="1">
            <a:off x="6732241" y="836713"/>
            <a:ext cx="520506" cy="1321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50 Conector recto"/>
          <p:cNvCxnSpPr>
            <a:stCxn id="19" idx="3"/>
          </p:cNvCxnSpPr>
          <p:nvPr/>
        </p:nvCxnSpPr>
        <p:spPr>
          <a:xfrm flipV="1">
            <a:off x="7252747" y="836712"/>
            <a:ext cx="1423709" cy="132140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88640"/>
            <a:ext cx="8229600" cy="3960440"/>
          </a:xfrm>
        </p:spPr>
        <p:txBody>
          <a:bodyPr>
            <a:normAutofit/>
          </a:bodyPr>
          <a:lstStyle/>
          <a:p>
            <a:pPr algn="just"/>
            <a:r>
              <a:rPr lang="es-ES" dirty="0"/>
              <a:t>Ejemplo:</a:t>
            </a:r>
          </a:p>
          <a:p>
            <a:pPr algn="just">
              <a:buNone/>
            </a:pPr>
            <a:r>
              <a:rPr lang="es-ES" dirty="0"/>
              <a:t>	</a:t>
            </a:r>
            <a:r>
              <a:rPr lang="es-ES" dirty="0" err="1"/>
              <a:t>public</a:t>
            </a:r>
            <a:r>
              <a:rPr lang="es-ES" dirty="0"/>
              <a:t> </a:t>
            </a:r>
            <a:r>
              <a:rPr lang="es-ES" dirty="0" err="1"/>
              <a:t>class</a:t>
            </a:r>
            <a:r>
              <a:rPr lang="es-ES" dirty="0"/>
              <a:t> Persona</a:t>
            </a:r>
          </a:p>
          <a:p>
            <a:pPr algn="just">
              <a:buNone/>
            </a:pPr>
            <a:r>
              <a:rPr lang="es-ES" dirty="0"/>
              <a:t>	{</a:t>
            </a:r>
          </a:p>
          <a:p>
            <a:pPr algn="just">
              <a:buNone/>
            </a:pPr>
            <a:r>
              <a:rPr lang="es-ES" dirty="0"/>
              <a:t>		</a:t>
            </a:r>
            <a:r>
              <a:rPr lang="es-ES" dirty="0" err="1"/>
              <a:t>public</a:t>
            </a:r>
            <a:r>
              <a:rPr lang="es-ES" dirty="0"/>
              <a:t> Persona()</a:t>
            </a:r>
          </a:p>
          <a:p>
            <a:pPr algn="just">
              <a:buNone/>
            </a:pPr>
            <a:r>
              <a:rPr lang="es-ES" dirty="0"/>
              <a:t>		{ </a:t>
            </a:r>
          </a:p>
          <a:p>
            <a:pPr algn="just">
              <a:buNone/>
            </a:pPr>
            <a:r>
              <a:rPr lang="es-ES" dirty="0"/>
              <a:t>			 </a:t>
            </a:r>
            <a:r>
              <a:rPr lang="es-ES" dirty="0" err="1"/>
              <a:t>this.Edad</a:t>
            </a:r>
            <a:r>
              <a:rPr lang="es-ES" dirty="0"/>
              <a:t> = 1;</a:t>
            </a:r>
          </a:p>
          <a:p>
            <a:pPr algn="just">
              <a:buNone/>
            </a:pPr>
            <a:r>
              <a:rPr lang="es-ES" dirty="0"/>
              <a:t>		}</a:t>
            </a:r>
          </a:p>
          <a:p>
            <a:pPr algn="just">
              <a:buNone/>
            </a:pPr>
            <a:r>
              <a:rPr lang="es-ES" dirty="0"/>
              <a:t>	}</a:t>
            </a:r>
          </a:p>
        </p:txBody>
      </p:sp>
    </p:spTree>
    <p:extLst>
      <p:ext uri="{BB962C8B-B14F-4D97-AF65-F5344CB8AC3E}">
        <p14:creationId xmlns:p14="http://schemas.microsoft.com/office/powerpoint/2010/main" val="1586512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08720"/>
            <a:ext cx="8229600" cy="5256584"/>
          </a:xfrm>
        </p:spPr>
        <p:txBody>
          <a:bodyPr>
            <a:normAutofit/>
          </a:bodyPr>
          <a:lstStyle/>
          <a:p>
            <a:pPr algn="just"/>
            <a:r>
              <a:rPr lang="es-ES" dirty="0"/>
              <a:t>La forma en la que se realizan conversiones de tipo en C# tiene la siguiente sintaxis:</a:t>
            </a:r>
          </a:p>
          <a:p>
            <a:pPr algn="just">
              <a:buNone/>
            </a:pPr>
            <a:r>
              <a:rPr lang="es-ES" dirty="0"/>
              <a:t>	</a:t>
            </a:r>
            <a:r>
              <a:rPr lang="es-ES" sz="2000" dirty="0"/>
              <a:t>&lt;</a:t>
            </a:r>
            <a:r>
              <a:rPr lang="es-ES" sz="2000" dirty="0" err="1"/>
              <a:t>variableTipoDestino</a:t>
            </a:r>
            <a:r>
              <a:rPr lang="es-ES" sz="2000" dirty="0"/>
              <a:t>&gt; = (&lt;</a:t>
            </a:r>
            <a:r>
              <a:rPr lang="es-ES" sz="2000" dirty="0" err="1"/>
              <a:t>tipoDestino</a:t>
            </a:r>
            <a:r>
              <a:rPr lang="es-ES" sz="2000" dirty="0"/>
              <a:t>&gt;)&lt;expresión&gt;</a:t>
            </a:r>
          </a:p>
          <a:p>
            <a:pPr algn="just">
              <a:buNone/>
            </a:pPr>
            <a:endParaRPr lang="es-ES" sz="2000" dirty="0"/>
          </a:p>
          <a:p>
            <a:pPr algn="just"/>
            <a:r>
              <a:rPr lang="es-ES" sz="2000" dirty="0"/>
              <a:t>Las conversiones se pueden hacer solo si se hace presente alguna de estas condiciones:</a:t>
            </a:r>
          </a:p>
          <a:p>
            <a:pPr lvl="1" algn="just"/>
            <a:r>
              <a:rPr lang="es-ES" dirty="0"/>
              <a:t>El &lt;</a:t>
            </a:r>
            <a:r>
              <a:rPr lang="es-ES" dirty="0" err="1"/>
              <a:t>tipoDestino</a:t>
            </a:r>
            <a:r>
              <a:rPr lang="es-ES" dirty="0"/>
              <a:t>&gt; es una superclase de la &lt;expresión&gt;</a:t>
            </a:r>
          </a:p>
          <a:p>
            <a:pPr lvl="1" algn="just"/>
            <a:r>
              <a:rPr lang="es-ES" dirty="0"/>
              <a:t>El &lt;</a:t>
            </a:r>
            <a:r>
              <a:rPr lang="es-ES" dirty="0" err="1"/>
              <a:t>tipoDestino</a:t>
            </a:r>
            <a:r>
              <a:rPr lang="es-ES" dirty="0"/>
              <a:t>&gt; y &lt;expresión&gt; tienen la misma interfaz</a:t>
            </a:r>
          </a:p>
          <a:p>
            <a:pPr lvl="1" algn="just"/>
            <a:r>
              <a:rPr lang="es-ES" dirty="0"/>
              <a:t>El &lt;</a:t>
            </a:r>
            <a:r>
              <a:rPr lang="es-ES" dirty="0" err="1"/>
              <a:t>tipoDestino</a:t>
            </a:r>
            <a:r>
              <a:rPr lang="es-ES" dirty="0"/>
              <a:t>&gt; sea del mismo tipo que la expresión</a:t>
            </a:r>
          </a:p>
        </p:txBody>
      </p:sp>
      <p:sp>
        <p:nvSpPr>
          <p:cNvPr id="2" name="1 Título"/>
          <p:cNvSpPr>
            <a:spLocks noGrp="1"/>
          </p:cNvSpPr>
          <p:nvPr>
            <p:ph type="title"/>
          </p:nvPr>
        </p:nvSpPr>
        <p:spPr>
          <a:xfrm>
            <a:off x="457200" y="-27384"/>
            <a:ext cx="8229600" cy="1143000"/>
          </a:xfrm>
        </p:spPr>
        <p:txBody>
          <a:bodyPr/>
          <a:lstStyle/>
          <a:p>
            <a:r>
              <a:rPr lang="es-ES" dirty="0"/>
              <a:t>Conversiones</a:t>
            </a:r>
          </a:p>
        </p:txBody>
      </p:sp>
    </p:spTree>
    <p:extLst>
      <p:ext uri="{BB962C8B-B14F-4D97-AF65-F5344CB8AC3E}">
        <p14:creationId xmlns:p14="http://schemas.microsoft.com/office/powerpoint/2010/main" val="39417912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29600" cy="5256584"/>
          </a:xfrm>
        </p:spPr>
        <p:txBody>
          <a:bodyPr>
            <a:normAutofit/>
          </a:bodyPr>
          <a:lstStyle/>
          <a:p>
            <a:pPr algn="just"/>
            <a:r>
              <a:rPr lang="es-ES" dirty="0"/>
              <a:t>Ejemplos:</a:t>
            </a:r>
          </a:p>
          <a:p>
            <a:pPr algn="just">
              <a:buNone/>
            </a:pPr>
            <a:r>
              <a:rPr lang="es-ES" dirty="0"/>
              <a:t>	</a:t>
            </a:r>
          </a:p>
          <a:p>
            <a:pPr algn="just">
              <a:buNone/>
            </a:pPr>
            <a:r>
              <a:rPr lang="es-ES" dirty="0"/>
              <a:t>	Alumno </a:t>
            </a:r>
            <a:r>
              <a:rPr lang="es-ES" dirty="0" err="1"/>
              <a:t>alumno</a:t>
            </a:r>
            <a:r>
              <a:rPr lang="es-ES" dirty="0"/>
              <a:t> = new Alumno();</a:t>
            </a:r>
          </a:p>
          <a:p>
            <a:pPr algn="just">
              <a:buNone/>
            </a:pPr>
            <a:r>
              <a:rPr lang="es-ES" dirty="0"/>
              <a:t>	Persona </a:t>
            </a:r>
            <a:r>
              <a:rPr lang="es-ES" dirty="0" err="1"/>
              <a:t>persona</a:t>
            </a:r>
            <a:r>
              <a:rPr lang="es-ES" dirty="0"/>
              <a:t> = (Persona)alumno;</a:t>
            </a:r>
          </a:p>
          <a:p>
            <a:pPr algn="just">
              <a:buNone/>
            </a:pPr>
            <a:endParaRPr lang="es-ES" dirty="0"/>
          </a:p>
          <a:p>
            <a:pPr algn="just">
              <a:buNone/>
            </a:pPr>
            <a:r>
              <a:rPr lang="es-ES" dirty="0"/>
              <a:t>	</a:t>
            </a:r>
            <a:r>
              <a:rPr lang="es-ES" dirty="0" err="1"/>
              <a:t>int</a:t>
            </a:r>
            <a:r>
              <a:rPr lang="es-ES" dirty="0"/>
              <a:t> numero = 31;</a:t>
            </a:r>
          </a:p>
          <a:p>
            <a:pPr algn="just">
              <a:buNone/>
            </a:pPr>
            <a:r>
              <a:rPr lang="es-ES" dirty="0"/>
              <a:t>	</a:t>
            </a:r>
            <a:r>
              <a:rPr lang="es-ES" dirty="0" err="1"/>
              <a:t>float</a:t>
            </a:r>
            <a:r>
              <a:rPr lang="es-ES" dirty="0"/>
              <a:t> </a:t>
            </a:r>
            <a:r>
              <a:rPr lang="es-ES" dirty="0" err="1"/>
              <a:t>numeroFlotante</a:t>
            </a:r>
            <a:r>
              <a:rPr lang="es-ES" dirty="0"/>
              <a:t> = (</a:t>
            </a:r>
            <a:r>
              <a:rPr lang="es-ES" dirty="0" err="1"/>
              <a:t>float</a:t>
            </a:r>
            <a:r>
              <a:rPr lang="es-ES" dirty="0"/>
              <a:t>)numero;</a:t>
            </a:r>
          </a:p>
        </p:txBody>
      </p:sp>
    </p:spTree>
    <p:extLst>
      <p:ext uri="{BB962C8B-B14F-4D97-AF65-F5344CB8AC3E}">
        <p14:creationId xmlns:p14="http://schemas.microsoft.com/office/powerpoint/2010/main" val="3437563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908720"/>
            <a:ext cx="8712968" cy="5184576"/>
          </a:xfrm>
        </p:spPr>
        <p:txBody>
          <a:bodyPr>
            <a:normAutofit fontScale="85000" lnSpcReduction="20000"/>
          </a:bodyPr>
          <a:lstStyle/>
          <a:p>
            <a:pPr algn="just"/>
            <a:r>
              <a:rPr lang="es-ES" dirty="0"/>
              <a:t>Dada la necesidad de informatizar la administración del ZOO de una importante ciudad, modelar las clases necesarias para contemplar el manejo de aves, acuario y reptiles. Es de vital importancia poder almacenar el nombre de cada especie, el peso, la zona en la que se encuentra y la edad. Claramente, distintos grupos de animales tienen otras características específicas.</a:t>
            </a:r>
          </a:p>
          <a:p>
            <a:pPr algn="just"/>
            <a:r>
              <a:rPr lang="es-ES" dirty="0"/>
              <a:t>De las aves se necesita poder conocer en un determinado momento si están en época de cría o no, mientras que de los reptiles se debe poder modificar cuando se desee si están en un reservorio con agua o no.</a:t>
            </a:r>
          </a:p>
          <a:p>
            <a:pPr algn="just"/>
            <a:r>
              <a:rPr lang="es-ES" dirty="0"/>
              <a:t>Las especies de todos los grupos pueden ser movidas de una zona a otra en cualquier momento, pero para el caso del acuario solo será factible en caso de que tengan más de un año.</a:t>
            </a:r>
          </a:p>
          <a:p>
            <a:pPr algn="just"/>
            <a:r>
              <a:rPr lang="es-ES" dirty="0"/>
              <a:t>Llegada la fecha de cumpleaños, cada especie deberá poder aumentar su edad.</a:t>
            </a:r>
          </a:p>
        </p:txBody>
      </p:sp>
      <p:sp>
        <p:nvSpPr>
          <p:cNvPr id="2" name="1 Título"/>
          <p:cNvSpPr>
            <a:spLocks noGrp="1"/>
          </p:cNvSpPr>
          <p:nvPr>
            <p:ph type="title"/>
          </p:nvPr>
        </p:nvSpPr>
        <p:spPr>
          <a:xfrm>
            <a:off x="457200" y="-27384"/>
            <a:ext cx="8229600" cy="1143000"/>
          </a:xfrm>
        </p:spPr>
        <p:txBody>
          <a:bodyPr/>
          <a:lstStyle/>
          <a:p>
            <a:r>
              <a:rPr lang="es-ES" dirty="0"/>
              <a:t>Práctica: POO en C#</a:t>
            </a:r>
          </a:p>
        </p:txBody>
      </p:sp>
      <p:sp>
        <p:nvSpPr>
          <p:cNvPr id="34818" name="AutoShape 2" descr="data:image/jpeg;base64,/9j/4AAQSkZJRgABAQAAAQABAAD/2wCEAAkGBxQSEhUUEhQTFhAQFRkYFBcUEBQYFRYSGBcYFxcYFxgYHCggGRolGxcUJTEhJSkrLjAuHR8zODQsOSktLisBCgoKDg0OGxAQGywmICYvLDIsLSwsLCwsLCwtLCwsLC8yLCwsLCwsLC0tLCwsLC8sLC0sLCwsLCwsLDQsLCw0LP/AABEIAI4BYwMBEQACEQEDEQH/xAAcAAEAAgMBAQEAAAAAAAAAAAAABAYDBQcCAQj/xABAEAACAgEDAgMFBgMFBwUBAAABAgADEQQSIQUxE0FRBgciYXEjMkKBkaEUcsEkUqKx0TNTgpKys/BDYmN0kxX/xAAaAQEAAwEBAQAAAAAAAAAAAAAAAgMEAQUG/8QANxEAAgECBAIIBQQCAQUAAAAAAAECAxEEEiExQVETImFxgaGx8AUykcHRFCPh8TNCBhU0UmJy/9oADAMBAAIRAxEAPwDuMAQBAEAQBAEAQBAEAQBAEA+bhnHn6fKACf37QD7AEAQBAEAQBAEAQBAEAQBAEAQBAEAQBAEAQBAEAQBAEAQBAEAQBAEAQBAEAQBAEAQBAEAQBAKD7y77dLZTrdPYi21A1vW7L9pW5BxtJBYbh2HPn5TNiG4Wmi+ilK8WR/ZXWWdS1q6u2u5KdOuKFA+xDlcOzOSN5JLYAHkM4xzGlJ1Z5mu47NKEcqOjTWZxAEAQBAEAQBAEAQBAEAQBAEAQBAEAQBAEAQBAEAQBAEAQBAEAQBAEAQBAEAQBAEAQBAEAQDwaV3btq78Y3YGceme+IsD3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ZnLoH2dAgCAIAgCAIAgCAIBi/ik3+HvXxdu7ZuG/ZnG7b3xkHmcur2O2drmNNT9q1ZHZQ4IPdSSOR5HIP1/WL62FtLkgnHfsJ04fYB8Vs9v/CODAPsAQBAEAQBAEAQBAEAQBAEAQBAEAQBAEAQBAEAQBAMF+rRPvMB8vP9BMuIxuHw/wDlml2cfpuWQpTn8qNfd11R91SfqcCeJX/5JSjpSg336fl+hqhgZP5mQ7Os2HttX6D/AFnl1fj+Ln8to9y/NzRHB01vqRn11h7u364/ymCp8RxU/mqS+tvSxcqNNbRRhawnuSfqTM0qk5fNJvxZYopbI+ZldkdAaSTa2OWMi6lx2Zh/xGXxxeIh8tSS8WRdOD3SJFfVbR+LP1AM2U/jWNh/vfvSf8+ZVLC0nwJdXXT+JQf5Tj9jPSo/8kmv8sE+528nf1KJYFf6snUdVrbz2n0bj9+09jD/ABrCVtM2V8paee3mZZ4WpHhfuJoM9VNNXRnPs6CFq9eaj8VVhr/3iAOB9UU7/wBFI9cSLlbgdSuYn69phszfUBbnYTYNrYIBAbtkEgYznkTnSR5nckuRNv1KIhd2VawMlmYBQPqeJJtJXZxK5XesdQ0+o2V7VtzltpD13FP95pWIG9lOPuHODwewNcnGXv0JxTWvvxIvS9XbRnUNv1GgvrRluIxqKKlXgWoQC6DLMWHxZJyD3nE3HXdEpJPTZmu6N7wftE09n21mPtLUBADAEOqqqkPhvx/Cu05JGOa4YjXK9WSlR0ubC3qz6NTc1bvodS+cUkN/CLgKxJTI2EAsdp+Fi2M5zJuWXXh6EcubTj6muHtb/CVCqkpqqRS509lQZrK0qA51NYxwAyfGCM8nAzmQ6XIrLX3xJdHmd3p74GS72gs0+NRQj6ujUgKtr3Eb9R8RC1VorMqnBG3ao3AduTOuo49Zao4oJ6PQ2+i9otTgDUaWpLCCfCr1iPqCoGSRUVGePIMTLFOXFeZBwjwfkb3p3Uqr1LUuGCnDAZDK2M4dTypwRwQDLIyT2IOLW5LnTggCAIAgCAIAgCAIAgCAIAgCAIAgCAIBC1nU0r4zlvQf19J5mM+LYfDdVu8uS+/I0UsNOprsjS6rq1j9jtX0Xv8Ar3ny2K+NYmvpF5VyW/13+lj0KeEpw31faQMzyO00jMHRmAMwCO+tUKTydrhCOMhywUDn13KfoRLFSd0uy/ha/wBiOYkZlZIZgDMAZgDMAZgGbT6t0+6xHy8v0mrD4yvh3elJrs4fTYrnShP5kbfSdcB4sGD6jt+Y7ifSYP8A5DCXVxCs+a2+m68zBVwLWsDbLYCNwI2+ueMfWfRQqRnHNF3XNGFxadmc89pNWqapNRplrQWfA7v4uzVBuymrwwHyQoFqFvw5+HtROVpZl/fvmXwXVs/698jY6Xqem099H8PaqafUCwW0taQtLBDareGxzRjY6lcAcjjMnmjGSs9CLjKSd/f5JfWmF9Q1FlG7T0vlkuQEtpwObhWwzWyn4h2YqDxyBOyd1ma0+xyOjsmVb2Z65dpNPW1wW1r61Natc6saz9yvTg1+Ezc5K79xzz2EppzlFa+/sWzgpPQh+7zoxem3FvgapzuqUM1bWBGyWO0hmoyNhCHH3yedu2OHho+D9+R2rKz5r35lj6braTpXvVdRX/GMaRUtouN+oztLU+KWU5w67iANq5OAMy6FnFtcfEraea3Ig16BumolOrdm0VxVBYHOzTozZsptwAWRh8IfGOW4TMioumrS29Dred3juV7q/U1fUlqq6KaadTYjAWWeHYoGw2NWg2oGUKu5eTvA+KVSleWltGWRjaOvIs3T0Lubqs0NXXhdNob6mQ3nkrZuUVizB5Ug4AJzLYq+q07EVvk/qyRo+rplbNZdXpOpKxR0Uc2Vknw1tQj7UDuGQ4BzgjcRJKfGTszji9oq6LtpNWlq7q2yvbsRg+hB5Bl6aexS1YzzpwQBAEAQBAEAQBAEAQBAEAQBAEAx6i9UG5jgD/ziU169OhBzqOyJwhKbtFFd1/WWfhMqn+I/6T5DH/G6tfq0urHzf48PqepRwcYay1fkazM8OxsGYAzAGYAzAMOrp8RGTc67hjcjbXHzB8jJ05ZJKVk7c9jjV1Y5xdfa2tNNN1hBtRdxIJJrwN7eTldp58won0UY01hukqRWzdu/guV/uZdc1kzonTdL4Na173fbnLO2WJJJOT+c+erVOkm5WS7FsaYxsrEnMrJDMAZgDMAZgDMAZgGWnUlcjgqwwysMqwPBDA9+JqwuMrYaV6b71wfevbK6lKNRdY2x6g95rSpjUxz4hIQgKAPuhhkuT28h8ROcAH7DA/FaeLtH5ZcvxzPLq4Z0td0ajr3R6LWG5rPAciu5kdltr1G7dVdbnvhsAZHw7h+E8ehOKZVGTRX6upa0nVVut2t0ektNTrvSu9gAfvlFJevGeAcnjPGRKs09U9UizLHR7NmH2G1tWrxoLFYUAV3Ilh3Zas5ZUYnIV/gfHzsA4IkaMlPqPbtFROPWR6auqldQ1V1+muVrUo3bTRZpnv2fZGxSAgZgW2EHjPoZKySbTtvb6jV2urk/2ZQPe7GwGnpajT6eykBKUAGbLHVrDu3ABTjOcE8cEShq78tCM9u/Uv2KdVT+C3T3qDyMq6HkTTpJFGsWclfp6r1K6nQGj+FrUPqF1JzplKAq4PmQviHHoxPpxgypVGoWtxvsa79ROW/C25M9n9DrXtXTtdfp9Ed66eylNosC5ZED2YsKhA23IOQpxxzJwU27N2XAjJxte12W72c9mL9JYzG+i7e2Xss0rfxLr6G7xfIdsgy+nTcON/UqnUUlt+C2S4qEAQBAEAQBAEAQBAEAQBAEAQBAInUdetK5PLH7q+Z/0HzmHHY+nhIZpavguf8AHaXUKEqrstuZVNZrGtbLH6DyA+U+HxeLq4qeeo+5cF3HtUqUaatEwZmYsGYAzAGYAzAGYBA691DwKLLPxAYT+c8L+5z+UvwtHpaqh9e4hN5Y3NF7FdErFSahwTcWZkO5hheUHAODkZPPrN3xHFTc3Sj8vH1K6VNWzFszPKLxmAMwBmAMwBmAebbQoLMQFUZJJwAB5kzsYuTshsYm1qbVYMrK7AKQy4JPoc47Z/pzJdFK7TVrbnLojdO1mVVeWsy3ic8Iwdg5JPYbgwVfl6AkW1adm3stLduit5bv7kYvgbBmPkcHyOM4/QiUR0dybRhN5cWjWug8ZGRLagy2AFdoqKHIuyCxwT37DPI+rwHxSFb9qpe9vm3+tl6+p5tbDOHWj9D17PabUI40F97UmrTh9P4KVjxa2JVvF3Bg1iYUYU+ZOW7z2oRkuo3bTSxlm42zJFc94OhKsl627LNClVFlYfw7duWCW0tj4ldWPYcYYc4OKa8WnmT20LKT4czU9H6Kmv1L1aZr/wCDpUOK3uXxSB8JKKRsBy3n5HvzK4wVSVo3sSlJwV3ubD2Z0tujKP8AxIpr8d6tUltSutV9YJQum8fCygYdSCCQMnMnTi4a3tzuRm1Lh3Gko6rrdTd4Olsv2u9hrqqdq1CO5c5Ab4V58ycdsypTqTlaLLHGEVeRdej+7nUUeHZu0vjaYmxQEd/GfjCWM5AVQBgELwTnvNMMM42el0USrJ6anR9Bq0vrS1OUcblyOR5fr3E1ppq5nas7EmdOCAIAgCAIAgCAIAgCAIAgCAIAgEPqfUFpXJ5Y/dHqf9Jhx+OhhKeZ6t7Ln/HMvoUHVlZbcSn6jUM7FmOSf/MD5T4WvWnXm6lR3bPchTjCOWJizKrExmLAZiwGYsBmLAZiwGYsCj+8HqGWSkHhBvf+Y8KPyGf+YT2/hVG0XUfHRff32GXES1sW/plPh01J/crUfmFGf3nkVpZ6kpc2zRFWikScyuxIZiwGYsBmLAZiwGYsDDq2s2/ZeHv/APkLBf8ACMydNQv1727P5Iu/Aq/UtImbv9mz+F9oxpB7E7lprGAWyUB5yPhySTx6dGpK0d0r6K/0cnrpu9tdbKyKJRWvv6GbT9Vs09my+pK/FwzP4rGsEV7eTgncSgHxHyPJkJ4eFaGanJu2lra7+mvA6pOLs0e9H1S+1QKLK7G+HJahtqgjLb2D4Ug7htAJ7Y45HKlCjTl+5Fpd+/Kyt538zsZSa0Nfr/alW+yvRX8OxSxpfNdgXvgnBGDgjvyJfSwDXXpu1091qiEqvBmu1ftfqXahlb49GX8CwqDbtbja57N8IA7c8z2oVJwik3t7+hlcItvtN11/TXkpnUm7UW1qy7qcX7r6X+yrrGSEK1hWYdmK9viM1VFLn+dUVRa5aFR0Wtu0tu6pmquTcp45H4WUg/18x8pljKUHpuWtKS1M2pU6vUIKRa9t+1T41gd2uPDEvgDb8zjAEk+vLTiF1VqdK9nOi/wNFWp0pD6lx/aar2rrLVFsMqknFbKynByQ2GznjG6nTVON47mac8zae3Atek1y66so/hqjcW1i4tYR5oSmAB2yVLAjI88y6+dWKWsrNbqup6i5nFYso0CFq1uo0/jWuyHY+1QSUXO4KQjfdJyvGYOUntoiailvuYtEzPca9I2sNqn7W/VW2GulWXOPBLANaQQQhUbcgnAwCSu+rfx/Aei61vA3+j09VFyVKrNbbXY7Wu2XbY1YYuT3ybF4HAxgADEmkouxBttXJ2j6hVcXFTq5qYo4U5KuDgg+h4k1JPYi01uSp04IAgCAIAgCAIAgCAIAgGHV6la0Lt2X9z5AfOU4ivChTdSeyJ06bqSUYlH1usa1y7dz2HkB5AT4LFYmeJqOpP8Apcj6ClSjTjlRgzM9iwZiwGYsBmLAZiwGYsBmLAjdS1wpqexuyDIHq3ZR+ZwJbRpOpNQXEjN5Vc5bZqDbbvtOS7AuceXAOB9J9MoKEMsOC0PPbu7s64TPlLHpWPmYsBmLAZiwGYsBmLAZiwNbrdHdYCBeyqQf9miqxb8I3HJA+mCfl56adSnB3cL97+xCUJPiYK0WxdGQBtVtwUDjd4Tnt8m/eTblCVVcdvC6+xFJNR98CXo7Cb7s/h8NR/LgsOMc8sxz+XkZVUilSh4+/JevElH5mVP2j6rWrNVQPhxtsKkbCwZWVfmow4I7fER5T1cJh5ySnU34c/72fgZqs0naJip9quALdNQ4UYGFC4A7YBDCSl8P1vCcl5/gKtzSMej1dVmupausVJuUFRjG/nB447lR+UlUp1IYacZSzPn2HIuLqJpWLK/VCrrpWeusIwNeosQuStddYr04XcM7s7W5wwYjHJno4DFuvTWbf362M1eioSbRXPbnp706hRaiJdbUtloS0uDYzPk8qAhOPuDIHkZZXi1LU5Saa0NP0yi2y1Eo3eM7bU2tg5PHfyGM5PpmVxTbtHcnJpLU6HofduqVm3X32ChFDlUGCHyQ6kHdk8IAV5bPHlnZHDWV5vQzuvraKPXUvY2t1CVaNNO1pRaWsuusuJOS7MqvtTYilj94dh3PHZUVayjY4qr4u55f2fu05StdXqdRpVdqxVp7WpsLctZ4Q3FXFeDuzgZyM5yIVNx0zNo7nT1skyT7NdPB0g1Gj1t66is51Nb3pszn7YsloKq2MsGbjtk+Y7Tj1c0ZPt+5Gb61pLuPFuitsxbcdQS5NYt1ir4AqduyGtN9BIwviFVUnn0EZW9Xfx2/jvO3S0XkWH+G6nUop0tHTqaiDzW74Q+uCg+L/hbnvLLVVpFJFd4PWTZO6PVXQA1iawX5O422XXl27EjwyyYPkAF+gxJxst7kZNva3oWOmzcobBAYZwykEfUHkH5S1FZ7gHNfed7bmr+zaSzFp/21iHlB/cUjs58z3A+vGPE18vViaaNK/WkVb2d95Oq0wCWYvqDZPiMxtC+YV8/9QMop4qUdHqWzoRltodS0PtvoLVDDU1Lnysbw2HyIfH7TdGtTa3MrpTXAj9R94Ogp/wDXFh9KVL/4h8P7zksRTjxOqjN8D50P3gaLVOEV2rsY4Vbl27j2GCCVz8s5nIYiEtBKjKOpapeVCAIAgFN9o+peI+xT9nWcfVvM/wBP19Z8d8XxvT1ejj8sfN8X9ke5gsP0cMz3foajM8extGYsBmLAZiwGYsBmLAZiwNd1nrVemA3ZLt91R3PzPoPn/nNOHws6z025ldSooblH6316zU4BAWtTkKCTz6sfMz2sNhIUNVq+ZiqVXMi9J0/iXVp5M4z/ACg5b9gZbXnkpyl2EYK8kjqZafL2PTGYsBmLAZiwGYsBmLAZiwNY3VW8RlSouASARaoyU2b+G7AM4HfuDNKw8cqlKVvB8b29LlWd3skQ9Hq3VdhrOVdsWVbHUM7k7AXwA25gCcEcd88C6pTi5Zs3BaO62W+l9NNNn4EYtpWt9CRb0QWqfHdntZcbg2Ng7gKFABwfMjn5dpWsU4P9tJLlz+tyTpXXW3Ier6Wulp30/eQBXVj8N6k42so7t8R24+kuhXlXqZamz2t/r2rs5kJU1CN4/wBlafp9VO5dQbPFR1yiDhqyASVYjBIye+O3znoqtUq2dK1mnq+fcZ3CMdJbkTXadVO6ouaWOEZgAdwAJBx5jI54l1Kcmss7ZuKISSWq2JnTvaG2p1chbNqspD87g+CdxPfsPqOJB4eO8NHdPTs7OR3O9nqQNfrXucvYcsQAO+AqgKqjPOAABzz65PM1Sk5O7K0klZEjoHVW0morvQAtU2cH8SkFWHyypPM7TnkkpHJxzKxeusdR3aZNTbqQL7L67m051PiA6RnBrHgMNoZRtPAPYkk542Sl1czfh2dxRGOtkvHt7yNq+u22XOvS01Nw8PwjcyuSNzbn8MLhaVYCscBMYyADgiDm2/27vt97HVBJdc2NdOuprFzaHUDWUjCW1amp08Pg+CdOhwKeB8KjPnnPMstNK+XXv+3IjeDdr6e+JK0nsPqbqqrb3Su/T1oNPUvADKQ58ewDdlmB4X7vGCcTqoykk3ujjqxTsi3dP0QuUM1uqDocPW1wGx/NHCgBh8+QRyMgy9K/Mpbsb2WEBAEAqHvU6k9Ggbw3KPa615Bw2DksFPqQp/LMoxEnGGhdQjeepweeUbhAEAQBAO2+6z2pOqpNFpzqNOByTy9XYMfVgeCfofOenhqueNnujFXp5XdF6mkoEA1ftDr/AAqjg/G/wr8vU/kP6TzfimK/T0Hb5novz4GvB0elqa7Lco2Z8VY98ZgDMAZgDMAZgDMAZgHN/aO8vqbSfwttHyVeB/U/nPosJBRoxt3/AFPNrO82a2aSsz6HUtXYjpyysCB6+WPzHH5yFSCnBxlsyUZOLujqeZ8ueoMwBmAMwBmAMwBmAQtLpPDYY+4qFV5yRypyT3LMdxJ+Q/O6dTPHXe9/X00sQjCzJDVksCSNijgY/HyMn5Adh8z8pBO0bcX6EramUt+khY6a7RafewusyXOTWrfdqQ9sL/fK4yTzyRxNFSeVdHDbi+b/AByK4xv1n/RsczOWFQ9pem2KbDVWDRZtdsAZSxc5ZR5ZHfAPcz1sHXg8qnLrK6XamZK1OSvZaFUnqmQQBAOh+yvuyusNV2pKLSSGao5LtXwQDjhc/XI/abKWFbs5GeddLRHXdHpK6kCVIqVr2VFCqPyE3pJaIyNt7medOCAIAgCAIBzb33VnwNO34BawP8xQlf2Vpkxnyo04bdlD9kPZC7qDNsZUqrwHdgSNx/CoH3jjnuMceomSlRdQvqVFA8+2XsrZ0+1UZg6WLlHC7c44YEZOCMjz8xOVqTpuwp1FNFflRYIAgFr92jMmsW1WAWsqti85aq5xTn6K71E/r5TRhrqdyqtrGx3yeoYDm/vB94Qq3abSN9uCVttxxWR3VM939T2H17ZK+Iy9WO5ppUb6yKMPbjUsqi4i0oMKzcNj5kd/LnvPHxdH9S05yehvoz6JNRW4HtlZ/uk/5mmT/psP/Jl36qXIsXSeqpqF3LwR95T3U/1Hznn18PKjKz+pqp1FNXROzKCwZgDMAZgDMAZgFB9rKdupY/3wrfqMH91M97AyzUV2aHnYiNqhg/8A5LDTG8nA3AKuO6k43Z+pk/1C6bokR6J5M5sm6eBbogBjeqluO5B3tn9ZnVZuFV8m/wAFnR2lAumZ41jefMwBmAMwBmAMwBmAMwBmAMxYDMWAzAMepyUYL94qcfXBx+8lCykr7EZLR2OW4x+U+nPJEAmdH6edRfVQCFNzqm4+QJ5Pz4zxJwjmkkRlLKrn6X09QRVUchVABPfAGJ7KPNMkAQBAEAQBAEAoPvoP9hr+epT/ALdp/pMmM+Rd5fh/mNr7sun+D06nj4rgbW+e85X/AABB+Usw8ctNEazvNlC983VC+qroGNunTJ9d9mCc/RVT9TM2MleSiX4eNo3Kp0j2c1GqqtsoTeKNu5QfjO7P3F/FgDt37YzM8KUpptcC2U1F2ZrX07g4KOCO4KEH9MSGVkro96nRWVhTZW6CwEpvRl3AYyRkcjkTri1ugmnsWH3bV79ctRztvqurbHfaa2OR88qJbh9Z253K62kbnd9BazVqXGHxhxjs44bHyyDg+YnqRd1qYXufnqzplup1moVF+IW3PYTwEUO24t+Zxj1IE8as7ZpPhdnpQ1yrnY1vUNG1NhRsZXzHYg8giU0qiqRUkWTg4SsyPLCBtfZewjUpj8W4H5rtJ/oD+Uy41J0Xcuw7fSIv2Z4R6YzAGYAzAGYAzAKx1jReNrq0P3fDUt/KGcn9eB+c9KhV6LDOS3vp5GOrDPWS7DZe0qZ0zKONxrUegzYoEz4N2rKT7fRltdfttd3qetbSBfpfRPEA/wDz4/ynKcn0VTtt6nZR68fH0NnmZi4ZgDMAZgDMAZgDMAZgDMAZgDMAj2awAqD2Zihz+F8bhn5EA/qvrLFTbT7r+G3vxIOSTRB6l1VFqy4ba5AXawDgfhfkgjtkYz259BdRw8nO0Xque3d+SupUSjd++0ouobLMQSQWJyQATk98Dt9J7cVaKR5z3PEkcJPTM+NXizwjvXFm7b4fI+PPljv+UlD5kclsfoToXVltqLVVsNNWg8JmYBrFA4ITuq4AwWwT6Y5PrQkmtNjz5Rs9dzY6PWpbu2HIQgE+RLIrjHr8Lr+smmnsRasSZ04IAgCAIAgHP/fWf7DX/wDZX/tWzJjPkXeaMN83gXHpoFWlr/u1Ur29FQf6TTHSJS9WcNpQ9V1t9jE1hq7LsdyFrQBF/wCjP5zzUumqNs2v9uKRcvccfs9V/NX/ANLS/B7MpxO6OnzaZjnXvl6MH06akNhtOdpHkyWMB+obH5E/KZMXC8c3I0YeVnY5zTVbof4PWVuCbt7oMEEGtzW6N6qw4z6E9pjV6eWaNOkrxZ+gela0X013KCFurVwD3AYA4OPrPVjLMkzz5Kzsc60QCnqjADdZrvDJ89o3Pj6ZzPF+Jyy4efbJL7/Y9PBxzVY9iv8AY5xqT42qO7OHtC/MLuCj9pnh+1Q04K/3LZderrzN83slXniywL6YUnH1xMK+ITtsjV+kjzZXOjX7L62/94H5N8P+RnoYiGalJdnpqZKUrTTOi5nz56wzBwZgDMAZgDMA1VR/tr+ooX9N5M1S/wC2X/0/QpX+Z9x6683w1D+9qKh/iz/Scwy1k/8A1fodrbLvRm6icPQfS7H/ADVuJCkrxmuz0aO1N4vt+zJuZSWDMAZgDMAZgDMAZgDMAZgDMHStda9oU+Orwt/4W3nC/ljk/tPRw+DlpUzW7jHVxC1ja5VRYwGATj0ycZnqZVyMV2fbLWbG5mO0YGWJwPQZ7CFFLZBtvc8TpwQBAPVNrIcqSp9VJB/adTa2DVzbdF9ptTprFdLbCqsC1ZsbY44yGU8cgAZxkeUshWnF3uQlTjJWsdN6L71abSFtotS0/wBwo6fqSp/abYYqMtGjNLDtapl60GsW5A6ghW7Zxn9jNKd1coasSJ04IAgCA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4820" name="Picture 4" descr="http://zoo-project.org/trac/raw-attachment/wiki/ZooWebSite/Identity/zoo-project-logotype-1000x400-300dpi.png"/>
          <p:cNvPicPr>
            <a:picLocks noChangeAspect="1" noChangeArrowheads="1"/>
          </p:cNvPicPr>
          <p:nvPr/>
        </p:nvPicPr>
        <p:blipFill>
          <a:blip r:embed="rId3" cstate="print"/>
          <a:srcRect/>
          <a:stretch>
            <a:fillRect/>
          </a:stretch>
        </p:blipFill>
        <p:spPr bwMode="auto">
          <a:xfrm>
            <a:off x="4355976" y="4862601"/>
            <a:ext cx="4988496" cy="1995399"/>
          </a:xfrm>
          <a:prstGeom prst="rect">
            <a:avLst/>
          </a:prstGeom>
          <a:noFill/>
        </p:spPr>
      </p:pic>
    </p:spTree>
    <p:extLst>
      <p:ext uri="{BB962C8B-B14F-4D97-AF65-F5344CB8AC3E}">
        <p14:creationId xmlns:p14="http://schemas.microsoft.com/office/powerpoint/2010/main" val="2169148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¿Preguntas?</a:t>
            </a:r>
          </a:p>
        </p:txBody>
      </p:sp>
      <p:pic>
        <p:nvPicPr>
          <p:cNvPr id="4098" name="Picture 2" descr="http://2.bp.blogspot.com/-eQtCCwwu644/UEoa_snYIjI/AAAAAAAAAG8/24szB7zJynU/s1600/La+pregunta+te+aplasta.jpg"/>
          <p:cNvPicPr>
            <a:picLocks noChangeAspect="1" noChangeArrowheads="1"/>
          </p:cNvPicPr>
          <p:nvPr/>
        </p:nvPicPr>
        <p:blipFill>
          <a:blip r:embed="rId3" cstate="print"/>
          <a:srcRect l="12857" t="1429" r="10000" b="2857"/>
          <a:stretch>
            <a:fillRect/>
          </a:stretch>
        </p:blipFill>
        <p:spPr bwMode="auto">
          <a:xfrm>
            <a:off x="2699792" y="1340768"/>
            <a:ext cx="3888432" cy="482453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pPr algn="just"/>
            <a:r>
              <a:rPr lang="es-ES" dirty="0"/>
              <a:t>Para que un objeto pueda nombrar a otro lo debe conocer de alguna forma.</a:t>
            </a:r>
          </a:p>
          <a:p>
            <a:pPr algn="just"/>
            <a:r>
              <a:rPr lang="es-ES" dirty="0"/>
              <a:t>Cuando esto sucede decimos que se establece un enlace (ligadura o </a:t>
            </a:r>
            <a:r>
              <a:rPr lang="es-ES" dirty="0" err="1"/>
              <a:t>binding</a:t>
            </a:r>
            <a:r>
              <a:rPr lang="es-ES" dirty="0"/>
              <a:t>) entre un nombre y un objeto.</a:t>
            </a:r>
          </a:p>
          <a:p>
            <a:pPr algn="just"/>
            <a:endParaRPr lang="es-ES" dirty="0"/>
          </a:p>
          <a:p>
            <a:pPr algn="just"/>
            <a:r>
              <a:rPr lang="es-ES" dirty="0"/>
              <a:t>Dentro de ese conocimiento que existe entre los objetos, podemos nombrar 3 niveles distintos:</a:t>
            </a:r>
          </a:p>
          <a:p>
            <a:pPr lvl="1" algn="just"/>
            <a:r>
              <a:rPr lang="es-ES" dirty="0"/>
              <a:t>Conocimiento interno: variables de instancia</a:t>
            </a:r>
          </a:p>
          <a:p>
            <a:pPr lvl="1" algn="just"/>
            <a:r>
              <a:rPr lang="es-ES" dirty="0"/>
              <a:t>Conocimiento externo: parámetros</a:t>
            </a:r>
          </a:p>
          <a:p>
            <a:pPr lvl="1" algn="just"/>
            <a:r>
              <a:rPr lang="es-ES" dirty="0"/>
              <a:t>Conocimiento temporal: variables temporales</a:t>
            </a:r>
          </a:p>
          <a:p>
            <a:pPr lvl="1" algn="just"/>
            <a:endParaRPr lang="es-ES" dirty="0"/>
          </a:p>
          <a:p>
            <a:pPr algn="just"/>
            <a:r>
              <a:rPr lang="es-ES" dirty="0"/>
              <a:t>Por último, se dice que existe un cuarto nivel de conocimiento conocido como </a:t>
            </a:r>
            <a:r>
              <a:rPr lang="es-ES" dirty="0" err="1"/>
              <a:t>pseudo</a:t>
            </a:r>
            <a:r>
              <a:rPr lang="es-ES" dirty="0"/>
              <a:t>-variables.</a:t>
            </a:r>
          </a:p>
        </p:txBody>
      </p:sp>
      <p:sp>
        <p:nvSpPr>
          <p:cNvPr id="2" name="1 Título"/>
          <p:cNvSpPr>
            <a:spLocks noGrp="1"/>
          </p:cNvSpPr>
          <p:nvPr>
            <p:ph type="title"/>
          </p:nvPr>
        </p:nvSpPr>
        <p:spPr/>
        <p:txBody>
          <a:bodyPr/>
          <a:lstStyle/>
          <a:p>
            <a:r>
              <a:rPr lang="es-ES" dirty="0"/>
              <a:t>Formas de conocimiento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pPr algn="just"/>
            <a:r>
              <a:rPr lang="es-ES" dirty="0"/>
              <a:t>Son las que definen la relación entre un objeto y los atributos del mismo. Por ejemplo: variable saldo para el objeto </a:t>
            </a:r>
            <a:r>
              <a:rPr lang="es-ES" dirty="0" err="1"/>
              <a:t>CajaAhorro</a:t>
            </a:r>
            <a:r>
              <a:rPr lang="es-ES" dirty="0"/>
              <a:t>.</a:t>
            </a:r>
          </a:p>
          <a:p>
            <a:pPr algn="just"/>
            <a:endParaRPr lang="es-ES" dirty="0"/>
          </a:p>
          <a:p>
            <a:pPr algn="just"/>
            <a:r>
              <a:rPr lang="es-ES" dirty="0"/>
              <a:t>Las variables de instancia se definen explícitamente como parte de la estructura de la clase.</a:t>
            </a:r>
          </a:p>
          <a:p>
            <a:pPr algn="just"/>
            <a:endParaRPr lang="es-ES" dirty="0"/>
          </a:p>
          <a:p>
            <a:pPr algn="just"/>
            <a:r>
              <a:rPr lang="es-ES" dirty="0"/>
              <a:t>La relación perdura mientras perdure la vida del objeto.</a:t>
            </a:r>
          </a:p>
        </p:txBody>
      </p:sp>
      <p:sp>
        <p:nvSpPr>
          <p:cNvPr id="2" name="1 Título"/>
          <p:cNvSpPr>
            <a:spLocks noGrp="1"/>
          </p:cNvSpPr>
          <p:nvPr>
            <p:ph type="title"/>
          </p:nvPr>
        </p:nvSpPr>
        <p:spPr/>
        <p:txBody>
          <a:bodyPr>
            <a:normAutofit/>
          </a:bodyPr>
          <a:lstStyle/>
          <a:p>
            <a:r>
              <a:rPr lang="es-ES" sz="3200" dirty="0"/>
              <a:t>Variables de instancia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052736"/>
            <a:ext cx="8229600" cy="5256584"/>
          </a:xfrm>
        </p:spPr>
        <p:txBody>
          <a:bodyPr>
            <a:normAutofit lnSpcReduction="10000"/>
          </a:bodyPr>
          <a:lstStyle/>
          <a:p>
            <a:pPr algn="just"/>
            <a:r>
              <a:rPr lang="es-ES" dirty="0"/>
              <a:t>Hace referencia a los parámetros que se especifican en un mensaje. Ejemplo: el monto a extraer en el mensaje </a:t>
            </a:r>
            <a:r>
              <a:rPr lang="es-ES" dirty="0" err="1"/>
              <a:t>extraerSaldo</a:t>
            </a:r>
            <a:r>
              <a:rPr lang="es-ES" dirty="0"/>
              <a:t> del objeto </a:t>
            </a:r>
            <a:r>
              <a:rPr lang="es-ES" dirty="0" err="1"/>
              <a:t>CajaAhorro</a:t>
            </a:r>
            <a:r>
              <a:rPr lang="es-ES" dirty="0"/>
              <a:t>.</a:t>
            </a:r>
          </a:p>
          <a:p>
            <a:pPr algn="just"/>
            <a:r>
              <a:rPr lang="es-ES" dirty="0"/>
              <a:t>El nombre de la relación que se genera se define en el nombre del método.</a:t>
            </a:r>
          </a:p>
          <a:p>
            <a:pPr algn="just"/>
            <a:r>
              <a:rPr lang="es-ES" dirty="0"/>
              <a:t>El tiempo de vida de la relación que se genera está ligado al momento en el cuál el método se encuentra activo. Mientras el método esté activo, la relación existe.</a:t>
            </a:r>
          </a:p>
          <a:p>
            <a:pPr algn="just"/>
            <a:r>
              <a:rPr lang="es-ES" dirty="0"/>
              <a:t>Esta relación entre el nombre y el objeto no se puede modificar durante la ejecución del método.</a:t>
            </a:r>
          </a:p>
        </p:txBody>
      </p:sp>
      <p:sp>
        <p:nvSpPr>
          <p:cNvPr id="2" name="1 Título"/>
          <p:cNvSpPr>
            <a:spLocks noGrp="1"/>
          </p:cNvSpPr>
          <p:nvPr>
            <p:ph type="title"/>
          </p:nvPr>
        </p:nvSpPr>
        <p:spPr>
          <a:xfrm>
            <a:off x="457200" y="116632"/>
            <a:ext cx="8229600" cy="1143000"/>
          </a:xfrm>
        </p:spPr>
        <p:txBody>
          <a:bodyPr/>
          <a:lstStyle/>
          <a:p>
            <a:r>
              <a:rPr lang="es-ES" sz="3200" dirty="0"/>
              <a:t>Parámetros</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96752"/>
            <a:ext cx="8229600" cy="4810539"/>
          </a:xfrm>
        </p:spPr>
        <p:txBody>
          <a:bodyPr>
            <a:normAutofit lnSpcReduction="10000"/>
          </a:bodyPr>
          <a:lstStyle/>
          <a:p>
            <a:pPr algn="just"/>
            <a:r>
              <a:rPr lang="es-ES" dirty="0"/>
              <a:t>Son aquellas que definen relaciones temporales dentro de un método. Ejemplo: cálculo de intereses parcial sobre una operación de extracción.</a:t>
            </a:r>
          </a:p>
          <a:p>
            <a:pPr algn="just"/>
            <a:r>
              <a:rPr lang="es-ES" dirty="0"/>
              <a:t>La relación se crea cuando el método se ejecuta, y el nombre de la misma está expresado dentro del método.</a:t>
            </a:r>
          </a:p>
          <a:p>
            <a:pPr algn="just"/>
            <a:r>
              <a:rPr lang="es-ES" dirty="0"/>
              <a:t>La relación se acota al contexto donde fue definida la variable.</a:t>
            </a:r>
          </a:p>
          <a:p>
            <a:pPr algn="just"/>
            <a:r>
              <a:rPr lang="es-ES" dirty="0"/>
              <a:t>Durante la ejecución del método, la relación entre el nombre y el objeto puede modificarse.</a:t>
            </a:r>
          </a:p>
        </p:txBody>
      </p:sp>
      <p:sp>
        <p:nvSpPr>
          <p:cNvPr id="2" name="1 Título"/>
          <p:cNvSpPr>
            <a:spLocks noGrp="1"/>
          </p:cNvSpPr>
          <p:nvPr>
            <p:ph type="title"/>
          </p:nvPr>
        </p:nvSpPr>
        <p:spPr/>
        <p:txBody>
          <a:bodyPr>
            <a:normAutofit/>
          </a:bodyPr>
          <a:lstStyle/>
          <a:p>
            <a:r>
              <a:rPr lang="es-ES" sz="3200" dirty="0"/>
              <a:t>Variables temporales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gn="just"/>
            <a:r>
              <a:rPr lang="es-ES" dirty="0"/>
              <a:t>Dado que dijo que para que un objeto pueda mandarle un mensaje a otro debe antes conocerlo, ¿Cómo podría un objeto mandarse un mensaje a si mismo?.</a:t>
            </a:r>
          </a:p>
          <a:p>
            <a:pPr algn="just"/>
            <a:r>
              <a:rPr lang="es-ES" dirty="0"/>
              <a:t>Esta pregunta se responde con la variable </a:t>
            </a:r>
            <a:r>
              <a:rPr lang="es-ES" dirty="0" err="1"/>
              <a:t>this</a:t>
            </a:r>
            <a:r>
              <a:rPr lang="es-ES" dirty="0"/>
              <a:t>.</a:t>
            </a:r>
          </a:p>
          <a:p>
            <a:pPr algn="just"/>
            <a:r>
              <a:rPr lang="es-ES" dirty="0"/>
              <a:t>En todo momento un objeto puede hacer referencia a el mismo utilizando esa variable.</a:t>
            </a:r>
          </a:p>
          <a:p>
            <a:pPr algn="just"/>
            <a:r>
              <a:rPr lang="es-ES" dirty="0"/>
              <a:t>Tiene como características principales que no se declara y no es posible modificarla.</a:t>
            </a:r>
          </a:p>
        </p:txBody>
      </p:sp>
      <p:sp>
        <p:nvSpPr>
          <p:cNvPr id="2" name="1 Título"/>
          <p:cNvSpPr>
            <a:spLocks noGrp="1"/>
          </p:cNvSpPr>
          <p:nvPr>
            <p:ph type="title"/>
          </p:nvPr>
        </p:nvSpPr>
        <p:spPr/>
        <p:txBody>
          <a:bodyPr/>
          <a:lstStyle/>
          <a:p>
            <a:r>
              <a:rPr lang="es-ES" dirty="0" err="1"/>
              <a:t>Pseudo</a:t>
            </a:r>
            <a:r>
              <a:rPr lang="es-ES" dirty="0"/>
              <a:t> variable: </a:t>
            </a:r>
            <a:r>
              <a:rPr lang="es-ES" dirty="0" err="1"/>
              <a:t>this</a:t>
            </a:r>
            <a:endParaRPr lang="es-ES" dirty="0"/>
          </a:p>
        </p:txBody>
      </p:sp>
      <p:sp>
        <p:nvSpPr>
          <p:cNvPr id="4" name="3 Marcador de pie de página"/>
          <p:cNvSpPr>
            <a:spLocks noGrp="1"/>
          </p:cNvSpPr>
          <p:nvPr>
            <p:ph type="ftr" sz="quarter" idx="11"/>
          </p:nvPr>
        </p:nvSpPr>
        <p:spPr>
          <a:xfrm>
            <a:off x="35496" y="6525344"/>
            <a:ext cx="2350681" cy="365125"/>
          </a:xfrm>
        </p:spPr>
        <p:txBody>
          <a:bodyPr/>
          <a:lstStyle/>
          <a:p>
            <a:pPr algn="l"/>
            <a:r>
              <a:rPr lang="es-ES" dirty="0">
                <a:solidFill>
                  <a:schemeClr val="bg1"/>
                </a:solidFill>
              </a:rPr>
              <a:t>EMPLEARTEC CONTROL+F / CONTROL+A</a:t>
            </a:r>
            <a:br>
              <a:rPr lang="es-ES" dirty="0">
                <a:solidFill>
                  <a:schemeClr val="bg1"/>
                </a:solidFill>
              </a:rPr>
            </a:br>
            <a:r>
              <a:rPr lang="es-ES" dirty="0">
                <a:solidFill>
                  <a:schemeClr val="bg1"/>
                </a:solidFill>
              </a:rPr>
              <a:t>Página </a:t>
            </a:r>
            <a:fld id="{FC32018E-0AC2-408B-A210-A6CC7F570BAD}" type="slidenum">
              <a:rPr lang="es-ES" smtClean="0">
                <a:solidFill>
                  <a:schemeClr val="bg1"/>
                </a:solidFill>
              </a:rPr>
              <a:pPr algn="l"/>
              <a:t>9</a:t>
            </a:fld>
            <a:endParaRPr lang="es-ES"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495</TotalTime>
  <Words>2500</Words>
  <Application>Microsoft Office PowerPoint</Application>
  <PresentationFormat>Presentación en pantalla (4:3)</PresentationFormat>
  <Paragraphs>565</Paragraphs>
  <Slides>44</Slides>
  <Notes>11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44</vt:i4>
      </vt:variant>
    </vt:vector>
  </HeadingPairs>
  <TitlesOfParts>
    <vt:vector size="51" baseType="lpstr">
      <vt:lpstr>Calibri</vt:lpstr>
      <vt:lpstr>Lucida Sans Unicode</vt:lpstr>
      <vt:lpstr>Verdana</vt:lpstr>
      <vt:lpstr>Wingdings</vt:lpstr>
      <vt:lpstr>Wingdings 2</vt:lpstr>
      <vt:lpstr>Wingdings 3</vt:lpstr>
      <vt:lpstr>Concurrencia</vt:lpstr>
      <vt:lpstr>Programación I</vt:lpstr>
      <vt:lpstr>Repaso</vt:lpstr>
      <vt:lpstr>Repasemos la utilidad de las clases</vt:lpstr>
      <vt:lpstr>Presentación de PowerPoint</vt:lpstr>
      <vt:lpstr>Formas de conocimiento</vt:lpstr>
      <vt:lpstr>Variables de instancia</vt:lpstr>
      <vt:lpstr>Parámetros</vt:lpstr>
      <vt:lpstr>Variables temporales</vt:lpstr>
      <vt:lpstr>Pseudo variable: this</vt:lpstr>
      <vt:lpstr>Presentación de PowerPoint</vt:lpstr>
      <vt:lpstr>Doble encapsulamiento</vt:lpstr>
      <vt:lpstr>Presentación de PowerPoint</vt:lpstr>
      <vt:lpstr>Presentación de PowerPoint</vt:lpstr>
      <vt:lpstr>Presentación de PowerPoint</vt:lpstr>
      <vt:lpstr>Clases: Como declararlas y utilizarlas</vt:lpstr>
      <vt:lpstr>Clases: miembros</vt:lpstr>
      <vt:lpstr>Variables</vt:lpstr>
      <vt:lpstr>Propiedades</vt:lpstr>
      <vt:lpstr>Presentación de PowerPoint</vt:lpstr>
      <vt:lpstr>Métodos</vt:lpstr>
      <vt:lpstr>Presentación de PowerPoint</vt:lpstr>
      <vt:lpstr>Presentación de PowerPoint</vt:lpstr>
      <vt:lpstr>Sobrecarga de métodos</vt:lpstr>
      <vt:lpstr>Presentación de PowerPoint</vt:lpstr>
      <vt:lpstr>Modificadores de acceso</vt:lpstr>
      <vt:lpstr>Presentación de PowerPoint</vt:lpstr>
      <vt:lpstr>Ensamblados (assemblies)</vt:lpstr>
      <vt:lpstr>Enumeradores</vt:lpstr>
      <vt:lpstr>Herencia</vt:lpstr>
      <vt:lpstr>Presentación de PowerPoint</vt:lpstr>
      <vt:lpstr>Presentación de PowerPoint</vt:lpstr>
      <vt:lpstr>Métodos virtuales</vt:lpstr>
      <vt:lpstr>Presentación de PowerPoint</vt:lpstr>
      <vt:lpstr>Presentación de PowerPoint</vt:lpstr>
      <vt:lpstr>Herencia: clases abstractas</vt:lpstr>
      <vt:lpstr>Presentación de PowerPoint</vt:lpstr>
      <vt:lpstr>Presentación de PowerPoint</vt:lpstr>
      <vt:lpstr>Constructores</vt:lpstr>
      <vt:lpstr>Presentación de PowerPoint</vt:lpstr>
      <vt:lpstr>Presentación de PowerPoint</vt:lpstr>
      <vt:lpstr>Conversiones</vt:lpstr>
      <vt:lpstr>Presentación de PowerPoint</vt:lpstr>
      <vt:lpstr>Práctica: POO en C#</vt:lpstr>
      <vt:lpstr>¿Preguntas?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EMPLEARTEC CONTROL+F / CONTROL+A  FORMACIÓN PROFESIONAL GRATUITA EN SOFTWARE Y TECNOLOGÍA</dc:title>
  <dc:creator>Mariano Ferrero</dc:creator>
  <cp:lastModifiedBy>DELL</cp:lastModifiedBy>
  <cp:revision>114</cp:revision>
  <dcterms:created xsi:type="dcterms:W3CDTF">2014-07-01T22:06:24Z</dcterms:created>
  <dcterms:modified xsi:type="dcterms:W3CDTF">2017-09-04T13:21:26Z</dcterms:modified>
</cp:coreProperties>
</file>