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7"/>
  </p:notesMasterIdLst>
  <p:sldIdLst>
    <p:sldId id="256" r:id="rId2"/>
    <p:sldId id="264" r:id="rId3"/>
    <p:sldId id="265" r:id="rId4"/>
    <p:sldId id="289" r:id="rId5"/>
    <p:sldId id="292" r:id="rId6"/>
    <p:sldId id="290" r:id="rId7"/>
    <p:sldId id="294" r:id="rId8"/>
    <p:sldId id="291" r:id="rId9"/>
    <p:sldId id="293" r:id="rId10"/>
    <p:sldId id="300" r:id="rId11"/>
    <p:sldId id="301" r:id="rId12"/>
    <p:sldId id="302" r:id="rId13"/>
    <p:sldId id="295" r:id="rId14"/>
    <p:sldId id="297" r:id="rId15"/>
    <p:sldId id="298" r:id="rId16"/>
    <p:sldId id="303" r:id="rId17"/>
    <p:sldId id="309" r:id="rId18"/>
    <p:sldId id="311" r:id="rId19"/>
    <p:sldId id="310" r:id="rId20"/>
    <p:sldId id="312" r:id="rId21"/>
    <p:sldId id="304" r:id="rId22"/>
    <p:sldId id="305" r:id="rId23"/>
    <p:sldId id="306" r:id="rId24"/>
    <p:sldId id="308" r:id="rId25"/>
    <p:sldId id="281"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80287" autoAdjust="0"/>
  </p:normalViewPr>
  <p:slideViewPr>
    <p:cSldViewPr>
      <p:cViewPr varScale="1">
        <p:scale>
          <a:sx n="61" d="100"/>
          <a:sy n="61" d="100"/>
        </p:scale>
        <p:origin x="1656" y="60"/>
      </p:cViewPr>
      <p:guideLst>
        <p:guide orient="horz" pos="2160"/>
        <p:guide pos="2880"/>
      </p:guideLst>
    </p:cSldViewPr>
  </p:slideViewPr>
  <p:outlineViewPr>
    <p:cViewPr>
      <p:scale>
        <a:sx n="33" d="100"/>
        <a:sy n="33" d="100"/>
      </p:scale>
      <p:origin x="0" y="2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5E7AA-5A36-4DCE-9FB2-C049F4DC365A}" type="datetimeFigureOut">
              <a:rPr lang="es-ES" smtClean="0"/>
              <a:pPr/>
              <a:t>31/08/2016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B0C7-C44F-40F6-9D56-56F683497096}" type="slidenum">
              <a:rPr lang="es-ES" smtClean="0"/>
              <a:pPr/>
              <a:t>‹Nº›</a:t>
            </a:fld>
            <a:endParaRPr lang="es-ES"/>
          </a:p>
        </p:txBody>
      </p:sp>
    </p:spTree>
    <p:extLst>
      <p:ext uri="{BB962C8B-B14F-4D97-AF65-F5344CB8AC3E}">
        <p14:creationId xmlns:p14="http://schemas.microsoft.com/office/powerpoint/2010/main" val="118431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0" i="0" u="none" strike="noStrike" kern="1200" dirty="0" smtClean="0">
                <a:solidFill>
                  <a:srgbClr val="000000"/>
                </a:solidFill>
                <a:latin typeface="+mn-lt"/>
                <a:ea typeface="+mn-ea"/>
                <a:cs typeface="+mn-cs"/>
              </a:rPr>
              <a:t>Primario      Unario      Comparación     Igualdad     Lógico     Condicional     Asignación</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a:t>
            </a:fld>
            <a:endParaRPr lang="es-ES"/>
          </a:p>
        </p:txBody>
      </p:sp>
    </p:spTree>
    <p:extLst>
      <p:ext uri="{BB962C8B-B14F-4D97-AF65-F5344CB8AC3E}">
        <p14:creationId xmlns:p14="http://schemas.microsoft.com/office/powerpoint/2010/main" val="265548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a:t>
            </a:fld>
            <a:endParaRPr lang="es-ES"/>
          </a:p>
        </p:txBody>
      </p:sp>
    </p:spTree>
    <p:extLst>
      <p:ext uri="{BB962C8B-B14F-4D97-AF65-F5344CB8AC3E}">
        <p14:creationId xmlns:p14="http://schemas.microsoft.com/office/powerpoint/2010/main" val="19078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934B0C7-C44F-40F6-9D56-56F683497096}" type="slidenum">
              <a:rPr lang="es-ES" smtClean="0"/>
              <a:pPr/>
              <a:t>13</a:t>
            </a:fld>
            <a:endParaRPr lang="es-ES"/>
          </a:p>
        </p:txBody>
      </p:sp>
    </p:spTree>
    <p:extLst>
      <p:ext uri="{BB962C8B-B14F-4D97-AF65-F5344CB8AC3E}">
        <p14:creationId xmlns:p14="http://schemas.microsoft.com/office/powerpoint/2010/main" val="319113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9934B0C7-C44F-40F6-9D56-56F683497096}" type="slidenum">
              <a:rPr lang="es-ES" smtClean="0"/>
              <a:pPr/>
              <a:t>25</a:t>
            </a:fld>
            <a:endParaRPr lang="es-ES"/>
          </a:p>
        </p:txBody>
      </p:sp>
    </p:spTree>
    <p:extLst>
      <p:ext uri="{BB962C8B-B14F-4D97-AF65-F5344CB8AC3E}">
        <p14:creationId xmlns:p14="http://schemas.microsoft.com/office/powerpoint/2010/main" val="3975345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39704C4-DA6F-42E0-8B22-3264675741E3}" type="datetime1">
              <a:rPr lang="es-ES" smtClean="0"/>
              <a:pPr/>
              <a:t>31/08/2016</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smtClean="0"/>
              <a:t>EMPLEARTEC CONTROL+F / CONTROL+A</a:t>
            </a:r>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5C3977D3-362D-476A-9147-A535CEF5A40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B8C421A-2FDD-4D0F-9DE4-2FBF0F5BC02B}" type="datetime1">
              <a:rPr lang="es-ES" smtClean="0"/>
              <a:pPr/>
              <a:t>31/08/2016</a:t>
            </a:fld>
            <a:endParaRPr lang="es-ES"/>
          </a:p>
        </p:txBody>
      </p:sp>
      <p:sp>
        <p:nvSpPr>
          <p:cNvPr id="5" name="4 Marcador de pie de página"/>
          <p:cNvSpPr>
            <a:spLocks noGrp="1"/>
          </p:cNvSpPr>
          <p:nvPr>
            <p:ph type="ftr" sz="quarter" idx="11"/>
          </p:nvPr>
        </p:nvSpPr>
        <p:spPr/>
        <p:txBody>
          <a:bodyPr/>
          <a:lstStyle/>
          <a:p>
            <a:r>
              <a:rPr lang="es-ES" smtClean="0"/>
              <a:t>EMPLEARTEC CONTROL+F / CONTROL+A</a:t>
            </a:r>
            <a:endParaRPr lang="es-ES"/>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FE55D-40D9-47BA-8992-C30699769EB5}" type="datetime1">
              <a:rPr lang="es-ES" smtClean="0"/>
              <a:pPr/>
              <a:t>31/08/2016</a:t>
            </a:fld>
            <a:endParaRPr lang="es-ES"/>
          </a:p>
        </p:txBody>
      </p:sp>
      <p:sp>
        <p:nvSpPr>
          <p:cNvPr id="5" name="4 Marcador de pie de página"/>
          <p:cNvSpPr>
            <a:spLocks noGrp="1"/>
          </p:cNvSpPr>
          <p:nvPr>
            <p:ph type="ftr" sz="quarter" idx="11"/>
          </p:nvPr>
        </p:nvSpPr>
        <p:spPr/>
        <p:txBody>
          <a:bodyPr/>
          <a:lstStyle/>
          <a:p>
            <a:r>
              <a:rPr lang="es-ES" smtClean="0"/>
              <a:t>EMPLEARTEC CONTROL+F / CONTROL+A</a:t>
            </a:r>
            <a:endParaRPr lang="es-ES"/>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D2E3949-061D-4852-8E9D-F980F0775286}" type="datetime1">
              <a:rPr lang="es-ES" smtClean="0"/>
              <a:pPr/>
              <a:t>31/08/2016</a:t>
            </a:fld>
            <a:endParaRPr lang="es-ES"/>
          </a:p>
        </p:txBody>
      </p:sp>
      <p:sp>
        <p:nvSpPr>
          <p:cNvPr id="5" name="4 Marcador de pie de página"/>
          <p:cNvSpPr>
            <a:spLocks noGrp="1"/>
          </p:cNvSpPr>
          <p:nvPr>
            <p:ph type="ftr" sz="quarter" idx="11"/>
          </p:nvPr>
        </p:nvSpPr>
        <p:spPr/>
        <p:txBody>
          <a:bodyPr/>
          <a:lstStyle/>
          <a:p>
            <a:r>
              <a:rPr lang="es-ES" smtClean="0"/>
              <a:t>EMPLEARTEC CONTROL+F / CONTROL+A</a:t>
            </a:r>
            <a:endParaRPr lang="es-ES"/>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866E4E8-7B50-49DA-B1EF-501D395A21AD}" type="datetime1">
              <a:rPr lang="es-ES" smtClean="0"/>
              <a:pPr/>
              <a:t>31/08/2016</a:t>
            </a:fld>
            <a:endParaRPr lang="es-ES"/>
          </a:p>
        </p:txBody>
      </p:sp>
      <p:sp>
        <p:nvSpPr>
          <p:cNvPr id="5" name="4 Marcador de pie de página"/>
          <p:cNvSpPr>
            <a:spLocks noGrp="1"/>
          </p:cNvSpPr>
          <p:nvPr>
            <p:ph type="ftr" sz="quarter" idx="11"/>
          </p:nvPr>
        </p:nvSpPr>
        <p:spPr/>
        <p:txBody>
          <a:bodyPr/>
          <a:lstStyle/>
          <a:p>
            <a:r>
              <a:rPr lang="es-ES" smtClean="0"/>
              <a:t>EMPLEARTEC CONTROL+F / CONTROL+A</a:t>
            </a:r>
            <a:endParaRPr lang="es-ES"/>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06EDA9-5F22-4681-9CD7-EC921B90E716}" type="datetime1">
              <a:rPr lang="es-ES" smtClean="0"/>
              <a:pPr/>
              <a:t>31/08/2016</a:t>
            </a:fld>
            <a:endParaRPr lang="es-ES"/>
          </a:p>
        </p:txBody>
      </p:sp>
      <p:sp>
        <p:nvSpPr>
          <p:cNvPr id="6" name="5 Marcador de pie de página"/>
          <p:cNvSpPr>
            <a:spLocks noGrp="1"/>
          </p:cNvSpPr>
          <p:nvPr>
            <p:ph type="ftr" sz="quarter" idx="11"/>
          </p:nvPr>
        </p:nvSpPr>
        <p:spPr/>
        <p:txBody>
          <a:bodyPr/>
          <a:lstStyle/>
          <a:p>
            <a:r>
              <a:rPr lang="es-ES" smtClean="0"/>
              <a:t>EMPLEARTEC CONTROL+F / CONTROL+A</a:t>
            </a:r>
            <a:endParaRPr lang="es-ES"/>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8" name="7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5AAFEBD1-D74D-4336-8CB0-D81CC338C7E4}" type="datetime1">
              <a:rPr lang="es-ES" smtClean="0"/>
              <a:pPr/>
              <a:t>31/08/2016</a:t>
            </a:fld>
            <a:endParaRPr lang="es-ES"/>
          </a:p>
        </p:txBody>
      </p:sp>
      <p:sp>
        <p:nvSpPr>
          <p:cNvPr id="8" name="7 Marcador de pie de página"/>
          <p:cNvSpPr>
            <a:spLocks noGrp="1"/>
          </p:cNvSpPr>
          <p:nvPr>
            <p:ph type="ftr" sz="quarter" idx="11"/>
          </p:nvPr>
        </p:nvSpPr>
        <p:spPr/>
        <p:txBody>
          <a:bodyPr/>
          <a:lstStyle/>
          <a:p>
            <a:r>
              <a:rPr lang="es-ES" smtClean="0"/>
              <a:t>EMPLEARTEC CONTROL+F / CONTROL+A</a:t>
            </a:r>
            <a:endParaRPr lang="es-ES"/>
          </a:p>
        </p:txBody>
      </p:sp>
      <p:sp>
        <p:nvSpPr>
          <p:cNvPr id="9" name="8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22E82-2206-467B-B4D4-4D7181B4FD8F}" type="datetime1">
              <a:rPr lang="es-ES" smtClean="0"/>
              <a:pPr/>
              <a:t>31/08/2016</a:t>
            </a:fld>
            <a:endParaRPr lang="es-ES"/>
          </a:p>
        </p:txBody>
      </p:sp>
      <p:sp>
        <p:nvSpPr>
          <p:cNvPr id="4" name="3 Marcador de pie de página"/>
          <p:cNvSpPr>
            <a:spLocks noGrp="1"/>
          </p:cNvSpPr>
          <p:nvPr>
            <p:ph type="ftr" sz="quarter" idx="11"/>
          </p:nvPr>
        </p:nvSpPr>
        <p:spPr/>
        <p:txBody>
          <a:bodyPr/>
          <a:lstStyle/>
          <a:p>
            <a:r>
              <a:rPr lang="es-ES" smtClean="0"/>
              <a:t>EMPLEARTEC CONTROL+F / CONTROL+A</a:t>
            </a:r>
            <a:endParaRPr lang="es-ES"/>
          </a:p>
        </p:txBody>
      </p:sp>
      <p:sp>
        <p:nvSpPr>
          <p:cNvPr id="5" name="4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6" name="5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D15159-B491-40DD-B086-794B167A94D1}" type="datetime1">
              <a:rPr lang="es-ES" smtClean="0"/>
              <a:pPr/>
              <a:t>31/08/2016</a:t>
            </a:fld>
            <a:endParaRPr lang="es-ES"/>
          </a:p>
        </p:txBody>
      </p:sp>
      <p:sp>
        <p:nvSpPr>
          <p:cNvPr id="3" name="2 Marcador de pie de página"/>
          <p:cNvSpPr>
            <a:spLocks noGrp="1"/>
          </p:cNvSpPr>
          <p:nvPr>
            <p:ph type="ftr" sz="quarter" idx="11"/>
          </p:nvPr>
        </p:nvSpPr>
        <p:spPr/>
        <p:txBody>
          <a:bodyPr/>
          <a:lstStyle/>
          <a:p>
            <a:r>
              <a:rPr lang="es-ES" smtClean="0"/>
              <a:t>EMPLEARTEC CONTROL+F / CONTROL+A</a:t>
            </a:r>
            <a:endParaRPr lang="es-ES"/>
          </a:p>
        </p:txBody>
      </p:sp>
      <p:sp>
        <p:nvSpPr>
          <p:cNvPr id="4" name="3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D7FEDF0F-BE94-48DD-9B40-9F8CE0028E78}" type="datetime1">
              <a:rPr lang="es-ES" smtClean="0"/>
              <a:pPr/>
              <a:t>31/08/2016</a:t>
            </a:fld>
            <a:endParaRPr lang="es-ES"/>
          </a:p>
        </p:txBody>
      </p:sp>
      <p:sp>
        <p:nvSpPr>
          <p:cNvPr id="6" name="5 Marcador de pie de página"/>
          <p:cNvSpPr>
            <a:spLocks noGrp="1"/>
          </p:cNvSpPr>
          <p:nvPr>
            <p:ph type="ftr" sz="quarter" idx="11"/>
          </p:nvPr>
        </p:nvSpPr>
        <p:spPr/>
        <p:txBody>
          <a:bodyPr/>
          <a:lstStyle/>
          <a:p>
            <a:r>
              <a:rPr lang="es-ES" smtClean="0"/>
              <a:t>EMPLEARTEC CONTROL+F / CONTROL+A</a:t>
            </a:r>
            <a:endParaRPr lang="es-ES"/>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8C04C86-7BF1-481E-8043-4CF07CCB7684}" type="datetime1">
              <a:rPr lang="es-ES" smtClean="0"/>
              <a:pPr/>
              <a:t>31/08/2016</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smtClean="0"/>
              <a:t>EMPLEARTEC CONTROL+F / CONTROL+A</a:t>
            </a:r>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5C3977D3-362D-476A-9147-A535CEF5A40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A06465-DD29-48D3-B96C-802E79C960AC}" type="datetime1">
              <a:rPr lang="es-ES" smtClean="0"/>
              <a:pPr/>
              <a:t>31/08/2016</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smtClean="0"/>
              <a:t>EMPLEARTEC CONTROL+F / CONTROL+A</a:t>
            </a:r>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3977D3-362D-476A-9147-A535CEF5A40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mpleartec.org.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55223"/>
            <a:ext cx="7772400" cy="1829761"/>
          </a:xfrm>
        </p:spPr>
        <p:txBody>
          <a:bodyPr>
            <a:normAutofit/>
          </a:bodyPr>
          <a:lstStyle/>
          <a:p>
            <a:pPr algn="ctr"/>
            <a:r>
              <a:rPr lang="es-ES" b="0" cap="all" dirty="0">
                <a:hlinkClick r:id="rId2"/>
              </a:rPr>
              <a:t>Programación I</a:t>
            </a:r>
            <a:endParaRPr lang="es-ES" dirty="0"/>
          </a:p>
        </p:txBody>
      </p:sp>
      <p:sp>
        <p:nvSpPr>
          <p:cNvPr id="7" name="6 CuadroTexto"/>
          <p:cNvSpPr txBox="1"/>
          <p:nvPr/>
        </p:nvSpPr>
        <p:spPr>
          <a:xfrm>
            <a:off x="2267793" y="4149080"/>
            <a:ext cx="4984058" cy="523220"/>
          </a:xfrm>
          <a:prstGeom prst="rect">
            <a:avLst/>
          </a:prstGeom>
          <a:noFill/>
        </p:spPr>
        <p:txBody>
          <a:bodyPr wrap="none" rtlCol="0">
            <a:spAutoFit/>
          </a:bodyPr>
          <a:lstStyle/>
          <a:p>
            <a:pPr algn="ctr"/>
            <a:r>
              <a:rPr lang="es-ES" sz="2800" b="1" u="sng" dirty="0" smtClean="0"/>
              <a:t>Introducción al lenguaje C#</a:t>
            </a:r>
            <a:endParaRPr lang="es-ES" sz="2800"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smtClean="0"/>
              <a:t>Las matrices </a:t>
            </a:r>
            <a:r>
              <a:rPr lang="en-US" dirty="0" err="1" smtClean="0"/>
              <a:t>pueden</a:t>
            </a:r>
            <a:r>
              <a:rPr lang="en-US" dirty="0" smtClean="0"/>
              <a:t> </a:t>
            </a:r>
            <a:r>
              <a:rPr lang="en-US" dirty="0" err="1" smtClean="0"/>
              <a:t>ser</a:t>
            </a:r>
            <a:r>
              <a:rPr lang="en-US" dirty="0" smtClean="0"/>
              <a:t> </a:t>
            </a:r>
            <a:r>
              <a:rPr lang="en-US" dirty="0" err="1" smtClean="0"/>
              <a:t>inicializadas</a:t>
            </a:r>
            <a:r>
              <a:rPr lang="en-US" dirty="0" smtClean="0"/>
              <a:t> </a:t>
            </a:r>
            <a:r>
              <a:rPr lang="en-US" dirty="0" err="1" smtClean="0"/>
              <a:t>definiendo</a:t>
            </a:r>
            <a:r>
              <a:rPr lang="en-US" dirty="0" smtClean="0"/>
              <a:t> </a:t>
            </a:r>
            <a:r>
              <a:rPr lang="en-US" dirty="0" err="1" smtClean="0"/>
              <a:t>todo</a:t>
            </a:r>
            <a:r>
              <a:rPr lang="en-US" dirty="0" smtClean="0"/>
              <a:t> el </a:t>
            </a:r>
            <a:r>
              <a:rPr lang="en-US" dirty="0" err="1" smtClean="0"/>
              <a:t>listado</a:t>
            </a:r>
            <a:r>
              <a:rPr lang="en-US" dirty="0" smtClean="0"/>
              <a:t> de </a:t>
            </a:r>
            <a:r>
              <a:rPr lang="en-US" dirty="0" err="1" smtClean="0"/>
              <a:t>valores</a:t>
            </a:r>
            <a:r>
              <a:rPr lang="en-US" dirty="0" smtClean="0"/>
              <a:t> de </a:t>
            </a:r>
            <a:r>
              <a:rPr lang="en-US" dirty="0" err="1" smtClean="0"/>
              <a:t>cada</a:t>
            </a:r>
            <a:r>
              <a:rPr lang="en-US" dirty="0" smtClean="0"/>
              <a:t> fila, </a:t>
            </a:r>
            <a:r>
              <a:rPr lang="en-US" dirty="0" err="1" smtClean="0"/>
              <a:t>como</a:t>
            </a:r>
            <a:r>
              <a:rPr lang="en-US" dirty="0" smtClean="0"/>
              <a:t> </a:t>
            </a:r>
            <a:r>
              <a:rPr lang="en-US" dirty="0" err="1" smtClean="0"/>
              <a:t>por</a:t>
            </a:r>
            <a:r>
              <a:rPr lang="en-US" dirty="0" smtClean="0"/>
              <a:t> </a:t>
            </a:r>
            <a:r>
              <a:rPr lang="en-US" dirty="0" err="1" smtClean="0"/>
              <a:t>ejemplo</a:t>
            </a:r>
            <a:r>
              <a:rPr lang="en-US" dirty="0" smtClean="0"/>
              <a:t>:</a:t>
            </a:r>
            <a:endParaRPr lang="es-ES" dirty="0"/>
          </a:p>
        </p:txBody>
      </p:sp>
      <p:sp>
        <p:nvSpPr>
          <p:cNvPr id="4" name="Título 3"/>
          <p:cNvSpPr>
            <a:spLocks noGrp="1"/>
          </p:cNvSpPr>
          <p:nvPr>
            <p:ph type="title"/>
          </p:nvPr>
        </p:nvSpPr>
        <p:spPr/>
        <p:txBody>
          <a:bodyPr>
            <a:normAutofit/>
          </a:bodyPr>
          <a:lstStyle/>
          <a:p>
            <a:r>
              <a:rPr lang="es-ES" b="0" dirty="0" smtClean="0">
                <a:effectLst/>
              </a:rPr>
              <a:t>Inicialización de matrices</a:t>
            </a:r>
            <a:endParaRPr lang="es-ES" dirty="0"/>
          </a:p>
        </p:txBody>
      </p:sp>
      <p:pic>
        <p:nvPicPr>
          <p:cNvPr id="5" name="Imagen 4"/>
          <p:cNvPicPr>
            <a:picLocks noChangeAspect="1"/>
          </p:cNvPicPr>
          <p:nvPr/>
        </p:nvPicPr>
        <p:blipFill>
          <a:blip r:embed="rId2"/>
          <a:stretch>
            <a:fillRect/>
          </a:stretch>
        </p:blipFill>
        <p:spPr>
          <a:xfrm>
            <a:off x="514508" y="3645024"/>
            <a:ext cx="8173537" cy="1638474"/>
          </a:xfrm>
          <a:prstGeom prst="rect">
            <a:avLst/>
          </a:prstGeom>
        </p:spPr>
      </p:pic>
    </p:spTree>
    <p:extLst>
      <p:ext uri="{BB962C8B-B14F-4D97-AF65-F5344CB8AC3E}">
        <p14:creationId xmlns:p14="http://schemas.microsoft.com/office/powerpoint/2010/main" val="318491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dirty="0" smtClean="0"/>
              <a:t>Un </a:t>
            </a:r>
            <a:r>
              <a:rPr lang="en-US" dirty="0" err="1" smtClean="0"/>
              <a:t>elemento</a:t>
            </a:r>
            <a:r>
              <a:rPr lang="en-US" dirty="0" smtClean="0"/>
              <a:t> </a:t>
            </a:r>
            <a:r>
              <a:rPr lang="en-US" dirty="0" err="1" smtClean="0"/>
              <a:t>puede</a:t>
            </a:r>
            <a:r>
              <a:rPr lang="en-US" dirty="0" smtClean="0"/>
              <a:t> </a:t>
            </a:r>
            <a:r>
              <a:rPr lang="en-US" dirty="0" err="1" smtClean="0"/>
              <a:t>ser</a:t>
            </a:r>
            <a:r>
              <a:rPr lang="en-US" dirty="0" smtClean="0"/>
              <a:t> </a:t>
            </a:r>
            <a:r>
              <a:rPr lang="en-US" dirty="0" err="1" smtClean="0"/>
              <a:t>accedido</a:t>
            </a:r>
            <a:r>
              <a:rPr lang="en-US" dirty="0" smtClean="0"/>
              <a:t> </a:t>
            </a:r>
            <a:r>
              <a:rPr lang="en-US" dirty="0" err="1" smtClean="0"/>
              <a:t>usando</a:t>
            </a:r>
            <a:r>
              <a:rPr lang="en-US" dirty="0" smtClean="0"/>
              <a:t> </a:t>
            </a:r>
            <a:r>
              <a:rPr lang="en-US" dirty="0" err="1" smtClean="0"/>
              <a:t>también</a:t>
            </a:r>
            <a:r>
              <a:rPr lang="en-US" dirty="0" smtClean="0"/>
              <a:t> </a:t>
            </a:r>
            <a:r>
              <a:rPr lang="en-US" dirty="0" err="1" smtClean="0"/>
              <a:t>los</a:t>
            </a:r>
            <a:r>
              <a:rPr lang="en-US" dirty="0" smtClean="0"/>
              <a:t> </a:t>
            </a:r>
            <a:r>
              <a:rPr lang="en-US" dirty="0" err="1" smtClean="0"/>
              <a:t>índices</a:t>
            </a:r>
            <a:r>
              <a:rPr lang="en-US" dirty="0" smtClean="0"/>
              <a:t>. </a:t>
            </a:r>
            <a:r>
              <a:rPr lang="en-US" dirty="0" err="1" smtClean="0"/>
              <a:t>Esto</a:t>
            </a:r>
            <a:r>
              <a:rPr lang="en-US" dirty="0" smtClean="0"/>
              <a:t> </a:t>
            </a:r>
            <a:r>
              <a:rPr lang="en-US" dirty="0" err="1" smtClean="0"/>
              <a:t>corresponde</a:t>
            </a:r>
            <a:r>
              <a:rPr lang="en-US" dirty="0" smtClean="0"/>
              <a:t> a </a:t>
            </a:r>
            <a:r>
              <a:rPr lang="en-US" dirty="0" err="1" smtClean="0"/>
              <a:t>índices</a:t>
            </a:r>
            <a:r>
              <a:rPr lang="en-US" dirty="0" smtClean="0"/>
              <a:t> de fila y </a:t>
            </a:r>
            <a:r>
              <a:rPr lang="en-US" dirty="0" err="1" smtClean="0"/>
              <a:t>columna</a:t>
            </a:r>
            <a:r>
              <a:rPr lang="en-US" dirty="0" smtClean="0"/>
              <a:t>. </a:t>
            </a:r>
            <a:r>
              <a:rPr lang="en-US" dirty="0"/>
              <a:t>For </a:t>
            </a:r>
            <a:r>
              <a:rPr lang="en-US" dirty="0" smtClean="0"/>
              <a:t>example.</a:t>
            </a:r>
          </a:p>
          <a:p>
            <a:endParaRPr lang="en-US" dirty="0" smtClean="0"/>
          </a:p>
          <a:p>
            <a:endParaRPr lang="en-US" dirty="0"/>
          </a:p>
          <a:p>
            <a:r>
              <a:rPr lang="en-US" dirty="0" smtClean="0"/>
              <a:t>La </a:t>
            </a:r>
            <a:r>
              <a:rPr lang="en-US" dirty="0" err="1" smtClean="0"/>
              <a:t>sentencia</a:t>
            </a:r>
            <a:r>
              <a:rPr lang="en-US" dirty="0" smtClean="0"/>
              <a:t> de </a:t>
            </a:r>
            <a:r>
              <a:rPr lang="en-US" dirty="0" err="1" smtClean="0"/>
              <a:t>arriba</a:t>
            </a:r>
            <a:r>
              <a:rPr lang="en-US" dirty="0" smtClean="0"/>
              <a:t> </a:t>
            </a:r>
            <a:r>
              <a:rPr lang="en-US" dirty="0" err="1" smtClean="0"/>
              <a:t>retorna</a:t>
            </a:r>
            <a:r>
              <a:rPr lang="en-US" dirty="0" smtClean="0"/>
              <a:t> el 3er </a:t>
            </a:r>
            <a:r>
              <a:rPr lang="en-US" dirty="0" err="1" smtClean="0"/>
              <a:t>elemento</a:t>
            </a:r>
            <a:r>
              <a:rPr lang="en-US" dirty="0" smtClean="0"/>
              <a:t> de la </a:t>
            </a:r>
            <a:r>
              <a:rPr lang="en-US" dirty="0" err="1" smtClean="0"/>
              <a:t>segunda</a:t>
            </a:r>
            <a:r>
              <a:rPr lang="en-US" dirty="0" smtClean="0"/>
              <a:t> fila:</a:t>
            </a:r>
          </a:p>
          <a:p>
            <a:endParaRPr lang="en-US" dirty="0"/>
          </a:p>
          <a:p>
            <a:r>
              <a:rPr lang="en-US" dirty="0" smtClean="0"/>
              <a:t>Un </a:t>
            </a:r>
            <a:r>
              <a:rPr lang="en-US" dirty="0" err="1" smtClean="0"/>
              <a:t>ejemplo</a:t>
            </a:r>
            <a:r>
              <a:rPr lang="en-US" dirty="0" smtClean="0"/>
              <a:t> </a:t>
            </a:r>
            <a:r>
              <a:rPr lang="en-US" dirty="0" err="1" smtClean="0"/>
              <a:t>más</a:t>
            </a:r>
            <a:r>
              <a:rPr lang="en-US" dirty="0" smtClean="0"/>
              <a:t> </a:t>
            </a:r>
            <a:r>
              <a:rPr lang="en-US" dirty="0" err="1" smtClean="0"/>
              <a:t>claro</a:t>
            </a:r>
            <a:r>
              <a:rPr lang="en-US" dirty="0"/>
              <a:t>. (?)</a:t>
            </a:r>
            <a:endParaRPr lang="es-ES" dirty="0"/>
          </a:p>
        </p:txBody>
      </p:sp>
      <p:sp>
        <p:nvSpPr>
          <p:cNvPr id="4" name="Título 3"/>
          <p:cNvSpPr>
            <a:spLocks noGrp="1"/>
          </p:cNvSpPr>
          <p:nvPr>
            <p:ph type="title"/>
          </p:nvPr>
        </p:nvSpPr>
        <p:spPr/>
        <p:txBody>
          <a:bodyPr/>
          <a:lstStyle/>
          <a:p>
            <a:r>
              <a:rPr lang="en-US" dirty="0" err="1" smtClean="0"/>
              <a:t>Acceso</a:t>
            </a:r>
            <a:r>
              <a:rPr lang="en-US" dirty="0" smtClean="0"/>
              <a:t> a </a:t>
            </a:r>
            <a:r>
              <a:rPr lang="en-US" dirty="0" err="1" smtClean="0"/>
              <a:t>elementos</a:t>
            </a:r>
            <a:r>
              <a:rPr lang="en-US" dirty="0" smtClean="0"/>
              <a:t> de </a:t>
            </a:r>
            <a:r>
              <a:rPr lang="en-US" dirty="0" err="1" smtClean="0"/>
              <a:t>matriz</a:t>
            </a:r>
            <a:endParaRPr lang="es-ES" dirty="0"/>
          </a:p>
        </p:txBody>
      </p:sp>
      <p:pic>
        <p:nvPicPr>
          <p:cNvPr id="5" name="Imagen 4"/>
          <p:cNvPicPr>
            <a:picLocks noChangeAspect="1"/>
          </p:cNvPicPr>
          <p:nvPr/>
        </p:nvPicPr>
        <p:blipFill>
          <a:blip r:embed="rId2"/>
          <a:stretch>
            <a:fillRect/>
          </a:stretch>
        </p:blipFill>
        <p:spPr>
          <a:xfrm>
            <a:off x="2843808" y="2852936"/>
            <a:ext cx="3187704" cy="627881"/>
          </a:xfrm>
          <a:prstGeom prst="rect">
            <a:avLst/>
          </a:prstGeom>
        </p:spPr>
      </p:pic>
    </p:spTree>
    <p:extLst>
      <p:ext uri="{BB962C8B-B14F-4D97-AF65-F5344CB8AC3E}">
        <p14:creationId xmlns:p14="http://schemas.microsoft.com/office/powerpoint/2010/main" val="21487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611560" y="764704"/>
            <a:ext cx="8021528" cy="4443214"/>
          </a:xfrm>
          <a:prstGeom prst="rect">
            <a:avLst/>
          </a:prstGeom>
        </p:spPr>
      </p:pic>
    </p:spTree>
    <p:extLst>
      <p:ext uri="{BB962C8B-B14F-4D97-AF65-F5344CB8AC3E}">
        <p14:creationId xmlns:p14="http://schemas.microsoft.com/office/powerpoint/2010/main" val="328261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n-US" dirty="0" smtClean="0"/>
              <a:t>Nos </a:t>
            </a:r>
            <a:r>
              <a:rPr lang="en-US" dirty="0" err="1" smtClean="0"/>
              <a:t>permite</a:t>
            </a:r>
            <a:r>
              <a:rPr lang="en-US" dirty="0" smtClean="0"/>
              <a:t> la </a:t>
            </a:r>
            <a:r>
              <a:rPr lang="en-US" dirty="0" err="1" smtClean="0"/>
              <a:t>misma</a:t>
            </a:r>
            <a:r>
              <a:rPr lang="en-US" dirty="0" smtClean="0"/>
              <a:t> </a:t>
            </a:r>
            <a:r>
              <a:rPr lang="en-US" dirty="0" err="1" smtClean="0"/>
              <a:t>funcionalidad</a:t>
            </a:r>
            <a:r>
              <a:rPr lang="en-US" dirty="0" smtClean="0"/>
              <a:t> que arrays </a:t>
            </a:r>
            <a:r>
              <a:rPr lang="en-US" dirty="0" err="1" smtClean="0"/>
              <a:t>pero</a:t>
            </a:r>
            <a:r>
              <a:rPr lang="en-US" dirty="0" smtClean="0"/>
              <a:t> </a:t>
            </a:r>
            <a:r>
              <a:rPr lang="en-US" dirty="0" err="1" smtClean="0"/>
              <a:t>tiene</a:t>
            </a:r>
            <a:r>
              <a:rPr lang="en-US" dirty="0" smtClean="0"/>
              <a:t> </a:t>
            </a:r>
            <a:r>
              <a:rPr lang="en-US" dirty="0" err="1" smtClean="0"/>
              <a:t>muchos</a:t>
            </a:r>
            <a:r>
              <a:rPr lang="en-US" dirty="0" smtClean="0"/>
              <a:t> mas </a:t>
            </a:r>
            <a:r>
              <a:rPr lang="en-US" dirty="0" err="1" smtClean="0"/>
              <a:t>métodos</a:t>
            </a:r>
            <a:r>
              <a:rPr lang="en-US" dirty="0" smtClean="0"/>
              <a:t> </a:t>
            </a:r>
            <a:r>
              <a:rPr lang="en-US" dirty="0" err="1" smtClean="0"/>
              <a:t>disponibles</a:t>
            </a:r>
            <a:r>
              <a:rPr lang="en-US" dirty="0" smtClean="0"/>
              <a:t> para </a:t>
            </a:r>
            <a:r>
              <a:rPr lang="en-US" dirty="0" err="1" smtClean="0"/>
              <a:t>trabajar</a:t>
            </a:r>
            <a:r>
              <a:rPr lang="en-US" dirty="0" smtClean="0"/>
              <a:t> con el vector.</a:t>
            </a:r>
          </a:p>
          <a:p>
            <a:endParaRPr lang="en-US" dirty="0" smtClean="0"/>
          </a:p>
          <a:p>
            <a:r>
              <a:rPr lang="en-US" dirty="0" smtClean="0"/>
              <a:t>Se define con la palabra clave List y </a:t>
            </a:r>
            <a:r>
              <a:rPr lang="en-US" dirty="0" err="1" smtClean="0"/>
              <a:t>luego</a:t>
            </a:r>
            <a:r>
              <a:rPr lang="en-US" dirty="0" smtClean="0"/>
              <a:t> se le </a:t>
            </a:r>
            <a:r>
              <a:rPr lang="en-US" dirty="0" err="1" smtClean="0"/>
              <a:t>pasa</a:t>
            </a:r>
            <a:r>
              <a:rPr lang="en-US" dirty="0" smtClean="0"/>
              <a:t> un </a:t>
            </a:r>
            <a:r>
              <a:rPr lang="en-US" dirty="0" err="1" smtClean="0"/>
              <a:t>tipo</a:t>
            </a:r>
            <a:r>
              <a:rPr lang="en-US" dirty="0" smtClean="0"/>
              <a:t> de </a:t>
            </a:r>
            <a:r>
              <a:rPr lang="en-US" dirty="0" err="1" smtClean="0"/>
              <a:t>datos</a:t>
            </a:r>
            <a:r>
              <a:rPr lang="en-US" dirty="0" smtClean="0"/>
              <a:t> </a:t>
            </a:r>
            <a:r>
              <a:rPr lang="en-US" dirty="0" err="1" smtClean="0"/>
              <a:t>asociado</a:t>
            </a:r>
            <a:r>
              <a:rPr lang="en-US" dirty="0" smtClean="0"/>
              <a:t>.</a:t>
            </a:r>
          </a:p>
          <a:p>
            <a:endParaRPr lang="en-US" dirty="0" smtClean="0"/>
          </a:p>
          <a:p>
            <a:r>
              <a:rPr lang="en-US" dirty="0" err="1" smtClean="0"/>
              <a:t>Algunos</a:t>
            </a:r>
            <a:r>
              <a:rPr lang="en-US" dirty="0" smtClean="0"/>
              <a:t> </a:t>
            </a:r>
            <a:r>
              <a:rPr lang="en-US" dirty="0" err="1" smtClean="0"/>
              <a:t>métodos</a:t>
            </a:r>
            <a:r>
              <a:rPr lang="en-US" dirty="0" smtClean="0"/>
              <a:t> </a:t>
            </a:r>
            <a:r>
              <a:rPr lang="en-US" dirty="0" err="1" smtClean="0"/>
              <a:t>disponibles</a:t>
            </a:r>
            <a:r>
              <a:rPr lang="en-US" dirty="0" smtClean="0"/>
              <a:t>.</a:t>
            </a:r>
          </a:p>
          <a:p>
            <a:pPr lvl="1"/>
            <a:r>
              <a:rPr lang="en-US" dirty="0"/>
              <a:t>Add()</a:t>
            </a:r>
          </a:p>
          <a:p>
            <a:pPr lvl="1"/>
            <a:r>
              <a:rPr lang="en-US" dirty="0" err="1"/>
              <a:t>AddRange</a:t>
            </a:r>
            <a:r>
              <a:rPr lang="en-US" dirty="0"/>
              <a:t>()</a:t>
            </a:r>
          </a:p>
          <a:p>
            <a:pPr lvl="1"/>
            <a:r>
              <a:rPr lang="en-US" dirty="0"/>
              <a:t>Clear()</a:t>
            </a:r>
          </a:p>
          <a:p>
            <a:pPr lvl="1"/>
            <a:r>
              <a:rPr lang="en-US" dirty="0"/>
              <a:t>Contains()</a:t>
            </a:r>
          </a:p>
          <a:p>
            <a:pPr lvl="1"/>
            <a:r>
              <a:rPr lang="en-US" dirty="0"/>
              <a:t>Reverse</a:t>
            </a:r>
            <a:r>
              <a:rPr lang="en-US" dirty="0" smtClean="0"/>
              <a:t>()</a:t>
            </a:r>
          </a:p>
          <a:p>
            <a:pPr lvl="1"/>
            <a:r>
              <a:rPr lang="en-US" dirty="0" smtClean="0"/>
              <a:t>Remove()</a:t>
            </a:r>
          </a:p>
          <a:p>
            <a:pPr lvl="1"/>
            <a:r>
              <a:rPr lang="en-US" dirty="0" smtClean="0"/>
              <a:t>Count()</a:t>
            </a:r>
            <a:endParaRPr lang="en-US" dirty="0"/>
          </a:p>
          <a:p>
            <a:pPr lvl="1"/>
            <a:endParaRPr lang="es-ES" dirty="0"/>
          </a:p>
        </p:txBody>
      </p:sp>
      <p:sp>
        <p:nvSpPr>
          <p:cNvPr id="4" name="Título 3"/>
          <p:cNvSpPr>
            <a:spLocks noGrp="1"/>
          </p:cNvSpPr>
          <p:nvPr>
            <p:ph type="title"/>
          </p:nvPr>
        </p:nvSpPr>
        <p:spPr/>
        <p:txBody>
          <a:bodyPr/>
          <a:lstStyle/>
          <a:p>
            <a:r>
              <a:rPr lang="en-US" dirty="0" err="1" smtClean="0"/>
              <a:t>Vectores</a:t>
            </a:r>
            <a:r>
              <a:rPr lang="en-US" dirty="0" smtClean="0"/>
              <a:t> </a:t>
            </a:r>
            <a:r>
              <a:rPr lang="en-US" dirty="0" err="1" smtClean="0"/>
              <a:t>en</a:t>
            </a:r>
            <a:r>
              <a:rPr lang="en-US" dirty="0" smtClean="0"/>
              <a:t> C#: </a:t>
            </a:r>
            <a:r>
              <a:rPr lang="en-US" dirty="0" err="1" smtClean="0"/>
              <a:t>Listas</a:t>
            </a:r>
            <a:endParaRPr lang="es-ES" dirty="0"/>
          </a:p>
        </p:txBody>
      </p:sp>
      <p:pic>
        <p:nvPicPr>
          <p:cNvPr id="7" name="Imagen 6"/>
          <p:cNvPicPr>
            <a:picLocks noChangeAspect="1"/>
          </p:cNvPicPr>
          <p:nvPr/>
        </p:nvPicPr>
        <p:blipFill>
          <a:blip r:embed="rId3"/>
          <a:stretch>
            <a:fillRect/>
          </a:stretch>
        </p:blipFill>
        <p:spPr>
          <a:xfrm>
            <a:off x="2701411" y="5640963"/>
            <a:ext cx="6441267" cy="732656"/>
          </a:xfrm>
          <a:prstGeom prst="rect">
            <a:avLst/>
          </a:prstGeom>
        </p:spPr>
      </p:pic>
    </p:spTree>
    <p:extLst>
      <p:ext uri="{BB962C8B-B14F-4D97-AF65-F5344CB8AC3E}">
        <p14:creationId xmlns:p14="http://schemas.microsoft.com/office/powerpoint/2010/main" val="211631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smtClean="0"/>
              <a:t>La </a:t>
            </a:r>
            <a:r>
              <a:rPr lang="en-US" dirty="0" err="1" smtClean="0"/>
              <a:t>iteración</a:t>
            </a:r>
            <a:r>
              <a:rPr lang="en-US" dirty="0" smtClean="0"/>
              <a:t> </a:t>
            </a:r>
            <a:r>
              <a:rPr lang="en-US" dirty="0" err="1" smtClean="0"/>
              <a:t>puede</a:t>
            </a:r>
            <a:r>
              <a:rPr lang="en-US" dirty="0" smtClean="0"/>
              <a:t> </a:t>
            </a:r>
            <a:r>
              <a:rPr lang="en-US" dirty="0" err="1" smtClean="0"/>
              <a:t>hacerse</a:t>
            </a:r>
            <a:r>
              <a:rPr lang="en-US" dirty="0" smtClean="0"/>
              <a:t> </a:t>
            </a:r>
            <a:r>
              <a:rPr lang="en-US" dirty="0" err="1" smtClean="0"/>
              <a:t>mediante</a:t>
            </a:r>
            <a:r>
              <a:rPr lang="en-US" dirty="0" smtClean="0"/>
              <a:t> indices, </a:t>
            </a:r>
            <a:r>
              <a:rPr lang="en-US" dirty="0" err="1" smtClean="0"/>
              <a:t>usando</a:t>
            </a:r>
            <a:r>
              <a:rPr lang="en-US" dirty="0" smtClean="0"/>
              <a:t> </a:t>
            </a:r>
            <a:r>
              <a:rPr lang="en-US" dirty="0" err="1" smtClean="0"/>
              <a:t>ciclos</a:t>
            </a:r>
            <a:r>
              <a:rPr lang="en-US" dirty="0" smtClean="0"/>
              <a:t> </a:t>
            </a:r>
            <a:r>
              <a:rPr lang="en-US" dirty="0" err="1" smtClean="0"/>
              <a:t>ya</a:t>
            </a:r>
            <a:r>
              <a:rPr lang="en-US" dirty="0" smtClean="0"/>
              <a:t> </a:t>
            </a:r>
            <a:r>
              <a:rPr lang="en-US" dirty="0" err="1" smtClean="0"/>
              <a:t>vistos</a:t>
            </a:r>
            <a:r>
              <a:rPr lang="en-US" dirty="0" smtClean="0"/>
              <a:t> </a:t>
            </a:r>
            <a:r>
              <a:rPr lang="en-US" dirty="0" err="1" smtClean="0"/>
              <a:t>como</a:t>
            </a:r>
            <a:r>
              <a:rPr lang="en-US" dirty="0" smtClean="0"/>
              <a:t> For, While, o Do.</a:t>
            </a:r>
            <a:endParaRPr lang="es-ES" dirty="0"/>
          </a:p>
        </p:txBody>
      </p:sp>
      <p:sp>
        <p:nvSpPr>
          <p:cNvPr id="4" name="Título 3"/>
          <p:cNvSpPr>
            <a:spLocks noGrp="1"/>
          </p:cNvSpPr>
          <p:nvPr>
            <p:ph type="title"/>
          </p:nvPr>
        </p:nvSpPr>
        <p:spPr/>
        <p:txBody>
          <a:bodyPr/>
          <a:lstStyle/>
          <a:p>
            <a:r>
              <a:rPr lang="en-US" dirty="0" err="1" smtClean="0"/>
              <a:t>Iterando</a:t>
            </a:r>
            <a:r>
              <a:rPr lang="en-US" dirty="0" smtClean="0"/>
              <a:t> </a:t>
            </a:r>
            <a:r>
              <a:rPr lang="en-US" dirty="0" err="1" smtClean="0"/>
              <a:t>Vectores</a:t>
            </a:r>
            <a:r>
              <a:rPr lang="en-US" dirty="0" smtClean="0"/>
              <a:t> y matrices</a:t>
            </a:r>
            <a:endParaRPr lang="es-ES" dirty="0"/>
          </a:p>
        </p:txBody>
      </p:sp>
      <p:pic>
        <p:nvPicPr>
          <p:cNvPr id="5" name="Imagen 4"/>
          <p:cNvPicPr>
            <a:picLocks noChangeAspect="1"/>
          </p:cNvPicPr>
          <p:nvPr/>
        </p:nvPicPr>
        <p:blipFill>
          <a:blip r:embed="rId2"/>
          <a:stretch>
            <a:fillRect/>
          </a:stretch>
        </p:blipFill>
        <p:spPr>
          <a:xfrm>
            <a:off x="457200" y="2801334"/>
            <a:ext cx="5186780" cy="1347746"/>
          </a:xfrm>
          <a:prstGeom prst="rect">
            <a:avLst/>
          </a:prstGeom>
        </p:spPr>
      </p:pic>
      <p:pic>
        <p:nvPicPr>
          <p:cNvPr id="6" name="Imagen 5"/>
          <p:cNvPicPr>
            <a:picLocks noChangeAspect="1"/>
          </p:cNvPicPr>
          <p:nvPr/>
        </p:nvPicPr>
        <p:blipFill>
          <a:blip r:embed="rId3"/>
          <a:stretch>
            <a:fillRect/>
          </a:stretch>
        </p:blipFill>
        <p:spPr>
          <a:xfrm>
            <a:off x="3707904" y="4478114"/>
            <a:ext cx="4748408" cy="1981944"/>
          </a:xfrm>
          <a:prstGeom prst="rect">
            <a:avLst/>
          </a:prstGeom>
        </p:spPr>
      </p:pic>
    </p:spTree>
    <p:extLst>
      <p:ext uri="{BB962C8B-B14F-4D97-AF65-F5344CB8AC3E}">
        <p14:creationId xmlns:p14="http://schemas.microsoft.com/office/powerpoint/2010/main" val="2533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20000"/>
          </a:bodyPr>
          <a:lstStyle/>
          <a:p>
            <a:r>
              <a:rPr lang="en-US" dirty="0" smtClean="0"/>
              <a:t>Sin embargo, </a:t>
            </a:r>
            <a:r>
              <a:rPr lang="en-US" dirty="0" err="1" smtClean="0"/>
              <a:t>tenemos</a:t>
            </a:r>
            <a:r>
              <a:rPr lang="en-US" dirty="0" smtClean="0"/>
              <a:t> </a:t>
            </a:r>
            <a:r>
              <a:rPr lang="en-US" dirty="0" err="1" smtClean="0"/>
              <a:t>otro</a:t>
            </a:r>
            <a:r>
              <a:rPr lang="en-US" dirty="0" smtClean="0"/>
              <a:t> </a:t>
            </a:r>
            <a:r>
              <a:rPr lang="en-US" dirty="0" err="1" smtClean="0"/>
              <a:t>tipo</a:t>
            </a:r>
            <a:r>
              <a:rPr lang="en-US" dirty="0" smtClean="0"/>
              <a:t> de </a:t>
            </a:r>
            <a:r>
              <a:rPr lang="en-US" dirty="0" err="1" smtClean="0"/>
              <a:t>ciclo</a:t>
            </a:r>
            <a:r>
              <a:rPr lang="en-US" dirty="0" smtClean="0"/>
              <a:t>, especial para </a:t>
            </a:r>
            <a:r>
              <a:rPr lang="en-US" dirty="0" err="1" smtClean="0"/>
              <a:t>usar</a:t>
            </a:r>
            <a:r>
              <a:rPr lang="en-US" dirty="0" smtClean="0"/>
              <a:t> con </a:t>
            </a:r>
            <a:r>
              <a:rPr lang="en-US" dirty="0" err="1" smtClean="0"/>
              <a:t>vectores</a:t>
            </a:r>
            <a:r>
              <a:rPr lang="en-US" dirty="0" smtClean="0"/>
              <a:t> o matrices que se </a:t>
            </a:r>
            <a:r>
              <a:rPr lang="en-US" dirty="0" err="1" smtClean="0"/>
              <a:t>denomina</a:t>
            </a:r>
            <a:r>
              <a:rPr lang="en-US" dirty="0" smtClean="0"/>
              <a:t>: </a:t>
            </a:r>
            <a:r>
              <a:rPr lang="en-US" dirty="0" err="1" smtClean="0"/>
              <a:t>ForEach</a:t>
            </a:r>
            <a:r>
              <a:rPr lang="en-US" dirty="0" smtClean="0"/>
              <a:t>;</a:t>
            </a:r>
          </a:p>
          <a:p>
            <a:endParaRPr lang="en-US" dirty="0"/>
          </a:p>
          <a:p>
            <a:r>
              <a:rPr lang="en-US" dirty="0" smtClean="0"/>
              <a:t>Este </a:t>
            </a:r>
            <a:r>
              <a:rPr lang="en-US" dirty="0" err="1" smtClean="0"/>
              <a:t>ciclo</a:t>
            </a:r>
            <a:r>
              <a:rPr lang="en-US" dirty="0" smtClean="0"/>
              <a:t> </a:t>
            </a:r>
            <a:r>
              <a:rPr lang="en-US" dirty="0" err="1" smtClean="0"/>
              <a:t>permite</a:t>
            </a:r>
            <a:r>
              <a:rPr lang="en-US" dirty="0" smtClean="0"/>
              <a:t> </a:t>
            </a:r>
            <a:r>
              <a:rPr lang="en-US" dirty="0" err="1" smtClean="0"/>
              <a:t>realizar</a:t>
            </a:r>
            <a:r>
              <a:rPr lang="en-US" dirty="0" smtClean="0"/>
              <a:t> la </a:t>
            </a:r>
            <a:r>
              <a:rPr lang="en-US" dirty="0" err="1" smtClean="0"/>
              <a:t>asignación</a:t>
            </a:r>
            <a:r>
              <a:rPr lang="en-US" dirty="0" smtClean="0"/>
              <a:t> </a:t>
            </a:r>
            <a:r>
              <a:rPr lang="en-US" dirty="0" err="1" smtClean="0"/>
              <a:t>elemento</a:t>
            </a:r>
            <a:r>
              <a:rPr lang="en-US" dirty="0" smtClean="0"/>
              <a:t> </a:t>
            </a:r>
            <a:r>
              <a:rPr lang="en-US" dirty="0" err="1" smtClean="0"/>
              <a:t>por</a:t>
            </a:r>
            <a:r>
              <a:rPr lang="en-US" dirty="0" smtClean="0"/>
              <a:t> </a:t>
            </a:r>
            <a:r>
              <a:rPr lang="en-US" dirty="0" err="1" smtClean="0"/>
              <a:t>elemento</a:t>
            </a:r>
            <a:r>
              <a:rPr lang="en-US" dirty="0" smtClean="0"/>
              <a:t> (</a:t>
            </a:r>
            <a:r>
              <a:rPr lang="en-US" dirty="0" err="1" smtClean="0"/>
              <a:t>en</a:t>
            </a:r>
            <a:r>
              <a:rPr lang="en-US" dirty="0" smtClean="0"/>
              <a:t> </a:t>
            </a:r>
            <a:r>
              <a:rPr lang="en-US" dirty="0" err="1" smtClean="0"/>
              <a:t>orden</a:t>
            </a:r>
            <a:r>
              <a:rPr lang="en-US" dirty="0"/>
              <a:t>)</a:t>
            </a:r>
            <a:r>
              <a:rPr lang="en-US" dirty="0" smtClean="0"/>
              <a:t>. </a:t>
            </a:r>
            <a:r>
              <a:rPr lang="en-US" dirty="0" err="1" smtClean="0"/>
              <a:t>Sirve</a:t>
            </a:r>
            <a:r>
              <a:rPr lang="en-US" dirty="0" smtClean="0"/>
              <a:t> </a:t>
            </a:r>
            <a:r>
              <a:rPr lang="en-US" dirty="0" err="1" smtClean="0"/>
              <a:t>cuando</a:t>
            </a:r>
            <a:r>
              <a:rPr lang="en-US" dirty="0" smtClean="0"/>
              <a:t> no </a:t>
            </a:r>
            <a:r>
              <a:rPr lang="en-US" dirty="0" err="1" smtClean="0"/>
              <a:t>es</a:t>
            </a:r>
            <a:r>
              <a:rPr lang="en-US" dirty="0" smtClean="0"/>
              <a:t> </a:t>
            </a:r>
            <a:r>
              <a:rPr lang="en-US" dirty="0" err="1" smtClean="0"/>
              <a:t>necesario</a:t>
            </a:r>
            <a:r>
              <a:rPr lang="en-US" dirty="0" smtClean="0"/>
              <a:t> </a:t>
            </a:r>
            <a:r>
              <a:rPr lang="en-US" dirty="0" err="1" smtClean="0"/>
              <a:t>usar</a:t>
            </a:r>
            <a:r>
              <a:rPr lang="en-US" dirty="0" smtClean="0"/>
              <a:t> o </a:t>
            </a:r>
            <a:r>
              <a:rPr lang="en-US" dirty="0" err="1" smtClean="0"/>
              <a:t>consultar</a:t>
            </a:r>
            <a:r>
              <a:rPr lang="en-US" dirty="0" smtClean="0"/>
              <a:t> el </a:t>
            </a:r>
            <a:r>
              <a:rPr lang="en-US" dirty="0" err="1" smtClean="0"/>
              <a:t>iterador</a:t>
            </a:r>
            <a:r>
              <a:rPr lang="en-US" dirty="0" smtClean="0"/>
              <a:t> </a:t>
            </a:r>
            <a:r>
              <a:rPr lang="en-US" dirty="0" err="1" smtClean="0"/>
              <a:t>numérico</a:t>
            </a:r>
            <a:r>
              <a:rPr lang="en-US" dirty="0" smtClean="0"/>
              <a:t> de </a:t>
            </a:r>
            <a:r>
              <a:rPr lang="en-US" dirty="0" err="1" smtClean="0"/>
              <a:t>índice</a:t>
            </a:r>
            <a:r>
              <a:rPr lang="en-US" dirty="0" smtClean="0"/>
              <a:t>.</a:t>
            </a:r>
          </a:p>
          <a:p>
            <a:endParaRPr lang="en-US" dirty="0"/>
          </a:p>
          <a:p>
            <a:pPr marL="109728" indent="0">
              <a:buNone/>
            </a:pPr>
            <a:r>
              <a:rPr lang="en-US" dirty="0" err="1" smtClean="0"/>
              <a:t>Es</a:t>
            </a:r>
            <a:r>
              <a:rPr lang="en-US" dirty="0" smtClean="0"/>
              <a:t> </a:t>
            </a:r>
            <a:r>
              <a:rPr lang="en-US" dirty="0" err="1" smtClean="0"/>
              <a:t>una</a:t>
            </a:r>
            <a:r>
              <a:rPr lang="en-US" dirty="0" smtClean="0"/>
              <a:t> </a:t>
            </a:r>
            <a:r>
              <a:rPr lang="en-US" dirty="0" err="1" smtClean="0"/>
              <a:t>nueva</a:t>
            </a:r>
            <a:r>
              <a:rPr lang="en-US" dirty="0" smtClean="0"/>
              <a:t> </a:t>
            </a:r>
          </a:p>
          <a:p>
            <a:pPr marL="109728" indent="0">
              <a:buNone/>
            </a:pPr>
            <a:r>
              <a:rPr lang="en-US" dirty="0" smtClean="0"/>
              <a:t>forma de </a:t>
            </a:r>
            <a:r>
              <a:rPr lang="en-US" dirty="0" err="1" smtClean="0"/>
              <a:t>hacer</a:t>
            </a:r>
            <a:r>
              <a:rPr lang="en-US" dirty="0" smtClean="0"/>
              <a:t> </a:t>
            </a:r>
          </a:p>
          <a:p>
            <a:pPr marL="109728" indent="0">
              <a:buNone/>
            </a:pPr>
            <a:r>
              <a:rPr lang="en-US" dirty="0" smtClean="0"/>
              <a:t>un </a:t>
            </a:r>
            <a:r>
              <a:rPr lang="en-US" dirty="0" err="1" smtClean="0"/>
              <a:t>ciclo</a:t>
            </a:r>
            <a:r>
              <a:rPr lang="en-US" dirty="0" smtClean="0"/>
              <a:t> For, sin</a:t>
            </a:r>
          </a:p>
          <a:p>
            <a:pPr marL="109728" indent="0">
              <a:buNone/>
            </a:pPr>
            <a:r>
              <a:rPr lang="en-US" dirty="0" err="1"/>
              <a:t>m</a:t>
            </a:r>
            <a:r>
              <a:rPr lang="en-US" dirty="0" err="1" smtClean="0"/>
              <a:t>anejar</a:t>
            </a:r>
            <a:r>
              <a:rPr lang="en-US" dirty="0" smtClean="0"/>
              <a:t> indices.</a:t>
            </a:r>
          </a:p>
          <a:p>
            <a:endParaRPr lang="en-US" dirty="0" smtClean="0"/>
          </a:p>
          <a:p>
            <a:endParaRPr lang="es-ES" dirty="0"/>
          </a:p>
        </p:txBody>
      </p:sp>
      <p:sp>
        <p:nvSpPr>
          <p:cNvPr id="4" name="Título 3"/>
          <p:cNvSpPr>
            <a:spLocks noGrp="1"/>
          </p:cNvSpPr>
          <p:nvPr>
            <p:ph type="title"/>
          </p:nvPr>
        </p:nvSpPr>
        <p:spPr/>
        <p:txBody>
          <a:bodyPr/>
          <a:lstStyle/>
          <a:p>
            <a:r>
              <a:rPr lang="en-US" dirty="0" err="1" smtClean="0"/>
              <a:t>Ciclo</a:t>
            </a:r>
            <a:r>
              <a:rPr lang="en-US" dirty="0" smtClean="0"/>
              <a:t> </a:t>
            </a:r>
            <a:r>
              <a:rPr lang="en-US" dirty="0" err="1" smtClean="0"/>
              <a:t>ForEach</a:t>
            </a:r>
            <a:endParaRPr lang="es-ES" dirty="0"/>
          </a:p>
        </p:txBody>
      </p:sp>
      <p:pic>
        <p:nvPicPr>
          <p:cNvPr id="5" name="Imagen 4"/>
          <p:cNvPicPr>
            <a:picLocks noChangeAspect="1"/>
          </p:cNvPicPr>
          <p:nvPr/>
        </p:nvPicPr>
        <p:blipFill>
          <a:blip r:embed="rId2"/>
          <a:stretch>
            <a:fillRect/>
          </a:stretch>
        </p:blipFill>
        <p:spPr>
          <a:xfrm>
            <a:off x="3923928" y="4460036"/>
            <a:ext cx="4889326" cy="1547255"/>
          </a:xfrm>
          <a:prstGeom prst="rect">
            <a:avLst/>
          </a:prstGeom>
        </p:spPr>
      </p:pic>
    </p:spTree>
    <p:extLst>
      <p:ext uri="{BB962C8B-B14F-4D97-AF65-F5344CB8AC3E}">
        <p14:creationId xmlns:p14="http://schemas.microsoft.com/office/powerpoint/2010/main" val="145264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Con las matrices multidimensionales, se puede usar el mismo método para recorrer en iteración los elementos, por ejemplo</a:t>
            </a:r>
            <a:r>
              <a:rPr lang="es-ES" dirty="0" smtClean="0"/>
              <a:t>:</a:t>
            </a:r>
          </a:p>
          <a:p>
            <a:endParaRPr lang="en-US" dirty="0"/>
          </a:p>
          <a:p>
            <a:endParaRPr lang="es-ES" dirty="0"/>
          </a:p>
        </p:txBody>
      </p:sp>
      <p:sp>
        <p:nvSpPr>
          <p:cNvPr id="4" name="Título 3"/>
          <p:cNvSpPr>
            <a:spLocks noGrp="1"/>
          </p:cNvSpPr>
          <p:nvPr>
            <p:ph type="title"/>
          </p:nvPr>
        </p:nvSpPr>
        <p:spPr/>
        <p:txBody>
          <a:bodyPr/>
          <a:lstStyle/>
          <a:p>
            <a:r>
              <a:rPr lang="en-US" dirty="0" err="1" smtClean="0"/>
              <a:t>Ciclo</a:t>
            </a:r>
            <a:r>
              <a:rPr lang="en-US" dirty="0" smtClean="0"/>
              <a:t> </a:t>
            </a:r>
            <a:r>
              <a:rPr lang="en-US" dirty="0" err="1" smtClean="0"/>
              <a:t>ForEach</a:t>
            </a:r>
            <a:endParaRPr lang="es-ES" dirty="0"/>
          </a:p>
        </p:txBody>
      </p:sp>
      <p:pic>
        <p:nvPicPr>
          <p:cNvPr id="5" name="Imagen 4"/>
          <p:cNvPicPr>
            <a:picLocks noChangeAspect="1"/>
          </p:cNvPicPr>
          <p:nvPr/>
        </p:nvPicPr>
        <p:blipFill>
          <a:blip r:embed="rId2"/>
          <a:stretch>
            <a:fillRect/>
          </a:stretch>
        </p:blipFill>
        <p:spPr>
          <a:xfrm>
            <a:off x="457200" y="2924944"/>
            <a:ext cx="8098831" cy="2736304"/>
          </a:xfrm>
          <a:prstGeom prst="rect">
            <a:avLst/>
          </a:prstGeom>
        </p:spPr>
      </p:pic>
    </p:spTree>
    <p:extLst>
      <p:ext uri="{BB962C8B-B14F-4D97-AF65-F5344CB8AC3E}">
        <p14:creationId xmlns:p14="http://schemas.microsoft.com/office/powerpoint/2010/main" val="274640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Hacer el algoritmo que imprima el mayor y el menor de una serie de </a:t>
            </a:r>
            <a:r>
              <a:rPr lang="es-ES" dirty="0" smtClean="0"/>
              <a:t>25 </a:t>
            </a:r>
            <a:r>
              <a:rPr lang="es-ES" dirty="0"/>
              <a:t>números que vamos introduciendo por teclado</a:t>
            </a:r>
            <a:r>
              <a:rPr lang="es-ES" dirty="0" smtClean="0"/>
              <a:t>.</a:t>
            </a:r>
          </a:p>
          <a:p>
            <a:endParaRPr lang="es-ES" dirty="0"/>
          </a:p>
          <a:p>
            <a:r>
              <a:rPr lang="es-ES" dirty="0" smtClean="0"/>
              <a:t>Imprima el promedio de los números.</a:t>
            </a:r>
          </a:p>
          <a:p>
            <a:endParaRPr lang="es-ES" dirty="0"/>
          </a:p>
          <a:p>
            <a:r>
              <a:rPr lang="es-ES" dirty="0" smtClean="0"/>
              <a:t>Imprima el </a:t>
            </a:r>
            <a:r>
              <a:rPr lang="es-ES" dirty="0" smtClean="0"/>
              <a:t>4to y 8vo número. </a:t>
            </a:r>
            <a:r>
              <a:rPr lang="es-ES" dirty="0" smtClean="0"/>
              <a:t>(Usando </a:t>
            </a:r>
            <a:r>
              <a:rPr lang="es-ES" dirty="0"/>
              <a:t>í</a:t>
            </a:r>
            <a:r>
              <a:rPr lang="es-ES" dirty="0" smtClean="0"/>
              <a:t>ndices)</a:t>
            </a:r>
            <a:endParaRPr lang="es-AR" dirty="0"/>
          </a:p>
        </p:txBody>
      </p:sp>
      <p:sp>
        <p:nvSpPr>
          <p:cNvPr id="4" name="Título 3"/>
          <p:cNvSpPr>
            <a:spLocks noGrp="1"/>
          </p:cNvSpPr>
          <p:nvPr>
            <p:ph type="title"/>
          </p:nvPr>
        </p:nvSpPr>
        <p:spPr/>
        <p:txBody>
          <a:bodyPr/>
          <a:lstStyle/>
          <a:p>
            <a:r>
              <a:rPr lang="es-AR" dirty="0" smtClean="0"/>
              <a:t>Ejercicio: Vectores</a:t>
            </a:r>
            <a:endParaRPr lang="es-AR" dirty="0"/>
          </a:p>
        </p:txBody>
      </p:sp>
    </p:spTree>
    <p:extLst>
      <p:ext uri="{BB962C8B-B14F-4D97-AF65-F5344CB8AC3E}">
        <p14:creationId xmlns:p14="http://schemas.microsoft.com/office/powerpoint/2010/main" val="274997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AR" dirty="0" smtClean="0"/>
              <a:t>Crear un vector de 100 elementos compuesto por números aleatorios (entre 0 y 1000).</a:t>
            </a:r>
          </a:p>
          <a:p>
            <a:r>
              <a:rPr lang="es-AR" dirty="0" smtClean="0"/>
              <a:t>Cree una lista de elementos, e ingrese solamente los valores del vector que sean mayores al promedio.</a:t>
            </a:r>
          </a:p>
          <a:p>
            <a:endParaRPr lang="es-AR" dirty="0" smtClean="0"/>
          </a:p>
          <a:p>
            <a:r>
              <a:rPr lang="es-AR" dirty="0" err="1" smtClean="0"/>
              <a:t>List</a:t>
            </a:r>
            <a:r>
              <a:rPr lang="es-AR" dirty="0" smtClean="0"/>
              <a:t>&lt;</a:t>
            </a:r>
            <a:r>
              <a:rPr lang="es-AR" dirty="0" err="1" smtClean="0"/>
              <a:t>int</a:t>
            </a:r>
            <a:r>
              <a:rPr lang="es-AR" dirty="0" smtClean="0"/>
              <a:t>&gt; lista = new </a:t>
            </a:r>
            <a:r>
              <a:rPr lang="es-AR" dirty="0" err="1" smtClean="0"/>
              <a:t>List</a:t>
            </a:r>
            <a:r>
              <a:rPr lang="es-AR" dirty="0" smtClean="0"/>
              <a:t>&lt;</a:t>
            </a:r>
            <a:r>
              <a:rPr lang="es-AR" dirty="0" err="1" smtClean="0"/>
              <a:t>int</a:t>
            </a:r>
            <a:r>
              <a:rPr lang="es-AR" dirty="0" smtClean="0"/>
              <a:t>&gt;();</a:t>
            </a:r>
          </a:p>
          <a:p>
            <a:r>
              <a:rPr lang="es-AR" dirty="0" err="1" smtClean="0"/>
              <a:t>lista.Add</a:t>
            </a:r>
            <a:r>
              <a:rPr lang="es-AR" dirty="0" smtClean="0"/>
              <a:t>(numero);</a:t>
            </a:r>
          </a:p>
          <a:p>
            <a:endParaRPr lang="es-AR" dirty="0" smtClean="0"/>
          </a:p>
          <a:p>
            <a:r>
              <a:rPr lang="es-AR" dirty="0" smtClean="0"/>
              <a:t>Imprima por pantalla el promedio.</a:t>
            </a:r>
          </a:p>
          <a:p>
            <a:r>
              <a:rPr lang="es-AR" dirty="0" smtClean="0"/>
              <a:t>Imprima por pantalla la lista de elementos. (Usando </a:t>
            </a:r>
            <a:r>
              <a:rPr lang="es-AR" dirty="0" err="1" smtClean="0"/>
              <a:t>Foreach</a:t>
            </a:r>
            <a:r>
              <a:rPr lang="es-AR" dirty="0" smtClean="0"/>
              <a:t>)</a:t>
            </a:r>
          </a:p>
          <a:p>
            <a:r>
              <a:rPr lang="es-AR" dirty="0" smtClean="0"/>
              <a:t>Genere un nuevo vector, inverso a la lista (el vector inicia desde el último de la lista)</a:t>
            </a:r>
          </a:p>
          <a:p>
            <a:endParaRPr lang="es-AR" dirty="0"/>
          </a:p>
        </p:txBody>
      </p:sp>
      <p:sp>
        <p:nvSpPr>
          <p:cNvPr id="4" name="Título 3"/>
          <p:cNvSpPr>
            <a:spLocks noGrp="1"/>
          </p:cNvSpPr>
          <p:nvPr>
            <p:ph type="title"/>
          </p:nvPr>
        </p:nvSpPr>
        <p:spPr/>
        <p:txBody>
          <a:bodyPr/>
          <a:lstStyle/>
          <a:p>
            <a:r>
              <a:rPr lang="es-AR" dirty="0" smtClean="0"/>
              <a:t>Ejercicio: Vectores</a:t>
            </a:r>
            <a:endParaRPr lang="es-AR" dirty="0"/>
          </a:p>
        </p:txBody>
      </p:sp>
    </p:spTree>
    <p:extLst>
      <p:ext uri="{BB962C8B-B14F-4D97-AF65-F5344CB8AC3E}">
        <p14:creationId xmlns:p14="http://schemas.microsoft.com/office/powerpoint/2010/main" val="69502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pPr marL="109728" indent="0">
              <a:buNone/>
            </a:pPr>
            <a:r>
              <a:rPr lang="es-ES" dirty="0"/>
              <a:t>Se tiene la siguiente información</a:t>
            </a:r>
            <a:r>
              <a:rPr lang="es-ES" dirty="0" smtClean="0"/>
              <a:t>:</a:t>
            </a:r>
          </a:p>
          <a:p>
            <a:pPr marL="109728" indent="0">
              <a:buNone/>
            </a:pPr>
            <a:r>
              <a:rPr lang="es-ES" dirty="0" smtClean="0"/>
              <a:t>Nombres </a:t>
            </a:r>
            <a:r>
              <a:rPr lang="es-ES" dirty="0"/>
              <a:t>de 4 operarios.</a:t>
            </a:r>
          </a:p>
          <a:p>
            <a:pPr marL="109728" indent="0">
              <a:buNone/>
            </a:pPr>
            <a:r>
              <a:rPr lang="es-ES" dirty="0" smtClean="0"/>
              <a:t>Ingresos </a:t>
            </a:r>
            <a:r>
              <a:rPr lang="es-ES" dirty="0"/>
              <a:t>en concepto de sueldo, cobrado por cada operario, en los últimos </a:t>
            </a:r>
            <a:r>
              <a:rPr lang="es-ES" dirty="0" smtClean="0"/>
              <a:t>6 </a:t>
            </a:r>
            <a:r>
              <a:rPr lang="es-ES" dirty="0"/>
              <a:t>meses</a:t>
            </a:r>
            <a:r>
              <a:rPr lang="es-ES" dirty="0" smtClean="0"/>
              <a:t>.</a:t>
            </a:r>
          </a:p>
          <a:p>
            <a:pPr marL="109728" indent="0">
              <a:buNone/>
            </a:pPr>
            <a:endParaRPr lang="es-ES" dirty="0"/>
          </a:p>
          <a:p>
            <a:pPr marL="109728" indent="0">
              <a:buNone/>
            </a:pPr>
            <a:r>
              <a:rPr lang="es-ES" dirty="0" smtClean="0"/>
              <a:t>Generar </a:t>
            </a:r>
            <a:r>
              <a:rPr lang="es-ES" dirty="0"/>
              <a:t>un vector que contenga el ingreso acumulado en sueldos en los últimos </a:t>
            </a:r>
            <a:r>
              <a:rPr lang="es-ES" dirty="0" smtClean="0"/>
              <a:t>6 </a:t>
            </a:r>
            <a:r>
              <a:rPr lang="es-ES" dirty="0"/>
              <a:t>meses para cada operario</a:t>
            </a:r>
            <a:r>
              <a:rPr lang="es-ES" dirty="0" smtClean="0"/>
              <a:t>.</a:t>
            </a:r>
          </a:p>
          <a:p>
            <a:pPr marL="109728" indent="0">
              <a:buNone/>
            </a:pPr>
            <a:endParaRPr lang="es-ES" dirty="0"/>
          </a:p>
          <a:p>
            <a:pPr marL="109728" indent="0">
              <a:buNone/>
            </a:pPr>
            <a:r>
              <a:rPr lang="es-ES" dirty="0"/>
              <a:t>Mostrar por pantalla el total pagado en sueldos a todos los operarios en los últimos </a:t>
            </a:r>
            <a:r>
              <a:rPr lang="es-ES" dirty="0" smtClean="0"/>
              <a:t>4 meses.</a:t>
            </a:r>
          </a:p>
          <a:p>
            <a:pPr marL="109728" indent="0">
              <a:buNone/>
            </a:pPr>
            <a:endParaRPr lang="es-ES" dirty="0"/>
          </a:p>
          <a:p>
            <a:pPr marL="109728" indent="0">
              <a:buNone/>
            </a:pPr>
            <a:r>
              <a:rPr lang="es-ES" dirty="0"/>
              <a:t>Obtener el nombre del operario que tuvo el mayor ingreso </a:t>
            </a:r>
            <a:r>
              <a:rPr lang="es-ES" dirty="0" smtClean="0"/>
              <a:t>acumulado.</a:t>
            </a:r>
            <a:endParaRPr lang="es-ES" dirty="0"/>
          </a:p>
          <a:p>
            <a:endParaRPr lang="es-AR" dirty="0"/>
          </a:p>
        </p:txBody>
      </p:sp>
      <p:sp>
        <p:nvSpPr>
          <p:cNvPr id="4" name="Título 3"/>
          <p:cNvSpPr>
            <a:spLocks noGrp="1"/>
          </p:cNvSpPr>
          <p:nvPr>
            <p:ph type="title"/>
          </p:nvPr>
        </p:nvSpPr>
        <p:spPr/>
        <p:txBody>
          <a:bodyPr/>
          <a:lstStyle/>
          <a:p>
            <a:r>
              <a:rPr lang="es-AR" dirty="0" smtClean="0"/>
              <a:t>Ejercicio: Vectores</a:t>
            </a:r>
            <a:endParaRPr lang="es-AR" dirty="0"/>
          </a:p>
        </p:txBody>
      </p:sp>
    </p:spTree>
    <p:extLst>
      <p:ext uri="{BB962C8B-B14F-4D97-AF65-F5344CB8AC3E}">
        <p14:creationId xmlns:p14="http://schemas.microsoft.com/office/powerpoint/2010/main" val="41944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54765"/>
            <a:ext cx="8229600" cy="4594515"/>
          </a:xfrm>
        </p:spPr>
        <p:txBody>
          <a:bodyPr>
            <a:normAutofit/>
          </a:bodyPr>
          <a:lstStyle/>
          <a:p>
            <a:pPr>
              <a:buNone/>
            </a:pPr>
            <a:r>
              <a:rPr lang="es-ES" dirty="0" smtClean="0"/>
              <a:t>Hasta </a:t>
            </a:r>
            <a:r>
              <a:rPr lang="es-ES" dirty="0"/>
              <a:t>ahora se han visto tipos de variables que</a:t>
            </a:r>
          </a:p>
          <a:p>
            <a:pPr>
              <a:buNone/>
            </a:pPr>
            <a:r>
              <a:rPr lang="es-ES" dirty="0"/>
              <a:t>representan una entidad indivisible o </a:t>
            </a:r>
            <a:r>
              <a:rPr lang="es-ES" dirty="0" smtClean="0"/>
              <a:t>atómica</a:t>
            </a:r>
            <a:r>
              <a:rPr lang="es-ES" dirty="0"/>
              <a:t>. </a:t>
            </a:r>
            <a:endParaRPr lang="es-ES" dirty="0" smtClean="0"/>
          </a:p>
          <a:p>
            <a:pPr>
              <a:buNone/>
            </a:pPr>
            <a:r>
              <a:rPr lang="es-ES" dirty="0" smtClean="0"/>
              <a:t>No </a:t>
            </a:r>
            <a:r>
              <a:rPr lang="es-ES" dirty="0"/>
              <a:t>obstante en ocasiones puede ser </a:t>
            </a:r>
            <a:r>
              <a:rPr lang="es-ES" dirty="0" smtClean="0"/>
              <a:t>preferible </a:t>
            </a:r>
          </a:p>
          <a:p>
            <a:pPr>
              <a:buNone/>
            </a:pPr>
            <a:r>
              <a:rPr lang="es-ES" dirty="0" smtClean="0"/>
              <a:t>trabajar con </a:t>
            </a:r>
            <a:r>
              <a:rPr lang="es-ES" dirty="0"/>
              <a:t>variables de una forma agrupada. </a:t>
            </a:r>
          </a:p>
          <a:p>
            <a:pPr>
              <a:buNone/>
            </a:pPr>
            <a:endParaRPr lang="es-ES" dirty="0" smtClean="0"/>
          </a:p>
        </p:txBody>
      </p:sp>
      <p:sp>
        <p:nvSpPr>
          <p:cNvPr id="2" name="1 Título"/>
          <p:cNvSpPr>
            <a:spLocks noGrp="1"/>
          </p:cNvSpPr>
          <p:nvPr>
            <p:ph type="title"/>
          </p:nvPr>
        </p:nvSpPr>
        <p:spPr/>
        <p:txBody>
          <a:bodyPr/>
          <a:lstStyle/>
          <a:p>
            <a:r>
              <a:rPr lang="es-ES" dirty="0" smtClean="0"/>
              <a:t>Datos estructurados</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Crear una matriz de n * m filas (cargar n y m por teclado) Intercambiar la primer fila con la </a:t>
            </a:r>
            <a:r>
              <a:rPr lang="es-ES" dirty="0" smtClean="0"/>
              <a:t>última. </a:t>
            </a:r>
            <a:r>
              <a:rPr lang="es-ES" dirty="0"/>
              <a:t>Imprimir luego la matriz</a:t>
            </a:r>
            <a:r>
              <a:rPr lang="es-ES" dirty="0" smtClean="0"/>
              <a:t>.</a:t>
            </a:r>
          </a:p>
          <a:p>
            <a:endParaRPr lang="es-ES" dirty="0" smtClean="0"/>
          </a:p>
          <a:p>
            <a:r>
              <a:rPr lang="es-ES" dirty="0"/>
              <a:t>Imprimir los cuatro valores que se encuentran en los vértices de </a:t>
            </a:r>
            <a:r>
              <a:rPr lang="es-ES"/>
              <a:t>la </a:t>
            </a:r>
            <a:r>
              <a:rPr lang="es-ES" smtClean="0"/>
              <a:t>misma.</a:t>
            </a:r>
            <a:endParaRPr lang="es-ES" dirty="0"/>
          </a:p>
        </p:txBody>
      </p:sp>
      <p:sp>
        <p:nvSpPr>
          <p:cNvPr id="4" name="Título 3"/>
          <p:cNvSpPr>
            <a:spLocks noGrp="1"/>
          </p:cNvSpPr>
          <p:nvPr>
            <p:ph type="title"/>
          </p:nvPr>
        </p:nvSpPr>
        <p:spPr/>
        <p:txBody>
          <a:bodyPr/>
          <a:lstStyle/>
          <a:p>
            <a:r>
              <a:rPr lang="es-AR" dirty="0" smtClean="0"/>
              <a:t>Ejercicio: Matrices</a:t>
            </a:r>
            <a:endParaRPr lang="es-AR" dirty="0"/>
          </a:p>
        </p:txBody>
      </p:sp>
    </p:spTree>
    <p:extLst>
      <p:ext uri="{BB962C8B-B14F-4D97-AF65-F5344CB8AC3E}">
        <p14:creationId xmlns:p14="http://schemas.microsoft.com/office/powerpoint/2010/main" val="381992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20000"/>
          </a:bodyPr>
          <a:lstStyle/>
          <a:p>
            <a:r>
              <a:rPr lang="en-US" dirty="0" smtClean="0"/>
              <a:t>1) Cree </a:t>
            </a:r>
            <a:r>
              <a:rPr lang="en-US" dirty="0" err="1" smtClean="0"/>
              <a:t>una</a:t>
            </a:r>
            <a:r>
              <a:rPr lang="en-US" dirty="0" smtClean="0"/>
              <a:t> </a:t>
            </a:r>
            <a:r>
              <a:rPr lang="en-US" dirty="0" err="1" smtClean="0"/>
              <a:t>lista</a:t>
            </a:r>
            <a:r>
              <a:rPr lang="en-US" dirty="0" smtClean="0"/>
              <a:t> de </a:t>
            </a:r>
            <a:r>
              <a:rPr lang="en-US" dirty="0" err="1" smtClean="0"/>
              <a:t>datos</a:t>
            </a:r>
            <a:r>
              <a:rPr lang="en-US" dirty="0" smtClean="0"/>
              <a:t> de </a:t>
            </a:r>
            <a:r>
              <a:rPr lang="en-US" dirty="0" err="1" smtClean="0"/>
              <a:t>tipo</a:t>
            </a:r>
            <a:r>
              <a:rPr lang="en-US" dirty="0" smtClean="0"/>
              <a:t> string.</a:t>
            </a:r>
          </a:p>
          <a:p>
            <a:r>
              <a:rPr lang="en-US" dirty="0" smtClean="0"/>
              <a:t>2) </a:t>
            </a:r>
            <a:r>
              <a:rPr lang="en-US" dirty="0" err="1" smtClean="0"/>
              <a:t>Agregue</a:t>
            </a:r>
            <a:r>
              <a:rPr lang="en-US" dirty="0" smtClean="0"/>
              <a:t> </a:t>
            </a:r>
            <a:r>
              <a:rPr lang="en-US" dirty="0" err="1" smtClean="0"/>
              <a:t>los</a:t>
            </a:r>
            <a:r>
              <a:rPr lang="en-US" dirty="0" smtClean="0"/>
              <a:t> </a:t>
            </a:r>
            <a:r>
              <a:rPr lang="en-US" dirty="0" err="1" smtClean="0"/>
              <a:t>valores</a:t>
            </a:r>
            <a:r>
              <a:rPr lang="en-US" dirty="0" smtClean="0"/>
              <a:t> “Azul”, “</a:t>
            </a:r>
            <a:r>
              <a:rPr lang="en-US" dirty="0" err="1" smtClean="0"/>
              <a:t>Rojo</a:t>
            </a:r>
            <a:r>
              <a:rPr lang="en-US" dirty="0" smtClean="0"/>
              <a:t>”, “Verde”.</a:t>
            </a:r>
          </a:p>
          <a:p>
            <a:endParaRPr lang="en-US" dirty="0" smtClean="0"/>
          </a:p>
          <a:p>
            <a:r>
              <a:rPr lang="en-US" dirty="0" smtClean="0"/>
              <a:t>3) </a:t>
            </a:r>
            <a:r>
              <a:rPr lang="en-US" dirty="0" err="1" smtClean="0"/>
              <a:t>Imprima</a:t>
            </a:r>
            <a:r>
              <a:rPr lang="en-US" dirty="0" smtClean="0"/>
              <a:t> la </a:t>
            </a:r>
            <a:r>
              <a:rPr lang="en-US" dirty="0" err="1" smtClean="0"/>
              <a:t>lista</a:t>
            </a:r>
            <a:r>
              <a:rPr lang="en-US" dirty="0" smtClean="0"/>
              <a:t> </a:t>
            </a:r>
            <a:r>
              <a:rPr lang="en-US" dirty="0" err="1" smtClean="0"/>
              <a:t>creada</a:t>
            </a:r>
            <a:r>
              <a:rPr lang="en-US" dirty="0" smtClean="0"/>
              <a:t> </a:t>
            </a:r>
            <a:r>
              <a:rPr lang="en-US" dirty="0" err="1" smtClean="0"/>
              <a:t>en</a:t>
            </a:r>
            <a:r>
              <a:rPr lang="en-US" dirty="0" smtClean="0"/>
              <a:t> </a:t>
            </a:r>
            <a:r>
              <a:rPr lang="en-US" dirty="0" err="1" smtClean="0"/>
              <a:t>pantalla</a:t>
            </a:r>
            <a:r>
              <a:rPr lang="en-US" dirty="0" smtClean="0"/>
              <a:t>.</a:t>
            </a:r>
          </a:p>
          <a:p>
            <a:r>
              <a:rPr lang="en-US" dirty="0" smtClean="0"/>
              <a:t>4) </a:t>
            </a:r>
            <a:r>
              <a:rPr lang="en-US" dirty="0" err="1" smtClean="0"/>
              <a:t>Imprima</a:t>
            </a:r>
            <a:r>
              <a:rPr lang="en-US" dirty="0" smtClean="0"/>
              <a:t> la </a:t>
            </a:r>
            <a:r>
              <a:rPr lang="en-US" dirty="0" err="1" smtClean="0"/>
              <a:t>lista</a:t>
            </a:r>
            <a:r>
              <a:rPr lang="en-US" dirty="0" smtClean="0"/>
              <a:t> </a:t>
            </a:r>
            <a:r>
              <a:rPr lang="en-US" dirty="0" err="1" smtClean="0"/>
              <a:t>en</a:t>
            </a:r>
            <a:r>
              <a:rPr lang="en-US" dirty="0" smtClean="0"/>
              <a:t> </a:t>
            </a:r>
            <a:r>
              <a:rPr lang="en-US" dirty="0" err="1" smtClean="0"/>
              <a:t>orden</a:t>
            </a:r>
            <a:r>
              <a:rPr lang="en-US" dirty="0" smtClean="0"/>
              <a:t> </a:t>
            </a:r>
            <a:r>
              <a:rPr lang="en-US" dirty="0" err="1" smtClean="0"/>
              <a:t>inverso</a:t>
            </a:r>
            <a:r>
              <a:rPr lang="en-US" dirty="0" smtClean="0"/>
              <a:t>.</a:t>
            </a:r>
          </a:p>
          <a:p>
            <a:r>
              <a:rPr lang="en-US" dirty="0" smtClean="0"/>
              <a:t>5) </a:t>
            </a:r>
            <a:r>
              <a:rPr lang="en-US" dirty="0" err="1" smtClean="0"/>
              <a:t>Imprima</a:t>
            </a:r>
            <a:r>
              <a:rPr lang="en-US" dirty="0" smtClean="0"/>
              <a:t> el 2do </a:t>
            </a:r>
            <a:r>
              <a:rPr lang="en-US" dirty="0" err="1" smtClean="0"/>
              <a:t>elemento</a:t>
            </a:r>
            <a:r>
              <a:rPr lang="en-US" dirty="0" smtClean="0"/>
              <a:t> de la </a:t>
            </a:r>
            <a:r>
              <a:rPr lang="en-US" dirty="0" err="1" smtClean="0"/>
              <a:t>lista</a:t>
            </a:r>
            <a:r>
              <a:rPr lang="en-US" dirty="0" smtClean="0"/>
              <a:t>.</a:t>
            </a:r>
          </a:p>
          <a:p>
            <a:r>
              <a:rPr lang="en-US" dirty="0" smtClean="0"/>
              <a:t>6) </a:t>
            </a:r>
            <a:r>
              <a:rPr lang="en-US" dirty="0" err="1" smtClean="0"/>
              <a:t>Asigne</a:t>
            </a:r>
            <a:r>
              <a:rPr lang="en-US" dirty="0" smtClean="0"/>
              <a:t> a un valor </a:t>
            </a:r>
            <a:r>
              <a:rPr lang="en-US" dirty="0" err="1" smtClean="0"/>
              <a:t>booleano</a:t>
            </a:r>
            <a:r>
              <a:rPr lang="en-US" dirty="0" smtClean="0"/>
              <a:t>, </a:t>
            </a:r>
            <a:r>
              <a:rPr lang="en-US" dirty="0" err="1" smtClean="0"/>
              <a:t>si</a:t>
            </a:r>
            <a:r>
              <a:rPr lang="en-US" dirty="0" smtClean="0"/>
              <a:t> </a:t>
            </a:r>
            <a:r>
              <a:rPr lang="en-US" dirty="0" err="1" smtClean="0"/>
              <a:t>existe</a:t>
            </a:r>
            <a:r>
              <a:rPr lang="en-US" dirty="0" smtClean="0"/>
              <a:t> </a:t>
            </a:r>
            <a:r>
              <a:rPr lang="en-US" dirty="0" err="1" smtClean="0"/>
              <a:t>en</a:t>
            </a:r>
            <a:r>
              <a:rPr lang="en-US" dirty="0" smtClean="0"/>
              <a:t> la </a:t>
            </a:r>
            <a:r>
              <a:rPr lang="en-US" dirty="0" err="1" smtClean="0"/>
              <a:t>lista</a:t>
            </a:r>
            <a:r>
              <a:rPr lang="en-US" dirty="0" smtClean="0"/>
              <a:t> el </a:t>
            </a:r>
            <a:r>
              <a:rPr lang="en-US" dirty="0" err="1" smtClean="0"/>
              <a:t>elemento</a:t>
            </a:r>
            <a:r>
              <a:rPr lang="en-US" dirty="0" smtClean="0"/>
              <a:t> “</a:t>
            </a:r>
            <a:r>
              <a:rPr lang="en-US" dirty="0" err="1" smtClean="0"/>
              <a:t>zu</a:t>
            </a:r>
            <a:r>
              <a:rPr lang="en-US" dirty="0" smtClean="0"/>
              <a:t>”.</a:t>
            </a:r>
          </a:p>
          <a:p>
            <a:r>
              <a:rPr lang="en-US" dirty="0" smtClean="0"/>
              <a:t>7) </a:t>
            </a:r>
            <a:r>
              <a:rPr lang="en-US" dirty="0" err="1" smtClean="0"/>
              <a:t>Devuelva</a:t>
            </a:r>
            <a:r>
              <a:rPr lang="en-US" dirty="0" smtClean="0"/>
              <a:t> el </a:t>
            </a:r>
            <a:r>
              <a:rPr lang="en-US" dirty="0" err="1" smtClean="0"/>
              <a:t>índice</a:t>
            </a:r>
            <a:r>
              <a:rPr lang="en-US" dirty="0" smtClean="0"/>
              <a:t> del </a:t>
            </a:r>
            <a:r>
              <a:rPr lang="en-US" dirty="0" err="1" smtClean="0"/>
              <a:t>elemento</a:t>
            </a:r>
            <a:r>
              <a:rPr lang="en-US" dirty="0" smtClean="0"/>
              <a:t> que </a:t>
            </a:r>
            <a:r>
              <a:rPr lang="en-US" dirty="0" err="1" smtClean="0"/>
              <a:t>contiene</a:t>
            </a:r>
            <a:r>
              <a:rPr lang="en-US" dirty="0" smtClean="0"/>
              <a:t> el valor “</a:t>
            </a:r>
            <a:r>
              <a:rPr lang="en-US" dirty="0" err="1" smtClean="0"/>
              <a:t>Rojo</a:t>
            </a:r>
            <a:r>
              <a:rPr lang="en-US" dirty="0" smtClean="0"/>
              <a:t>”.</a:t>
            </a:r>
          </a:p>
          <a:p>
            <a:r>
              <a:rPr lang="en-US" dirty="0" smtClean="0"/>
              <a:t>8) </a:t>
            </a:r>
            <a:r>
              <a:rPr lang="en-US" dirty="0" err="1" smtClean="0"/>
              <a:t>Elimine</a:t>
            </a:r>
            <a:r>
              <a:rPr lang="en-US" dirty="0" smtClean="0"/>
              <a:t> el </a:t>
            </a:r>
            <a:r>
              <a:rPr lang="en-US" dirty="0" err="1" smtClean="0"/>
              <a:t>último</a:t>
            </a:r>
            <a:r>
              <a:rPr lang="en-US" dirty="0" smtClean="0"/>
              <a:t> </a:t>
            </a:r>
            <a:r>
              <a:rPr lang="en-US" dirty="0" err="1" smtClean="0"/>
              <a:t>elemento</a:t>
            </a:r>
            <a:r>
              <a:rPr lang="en-US" dirty="0" smtClean="0"/>
              <a:t> de la </a:t>
            </a:r>
            <a:r>
              <a:rPr lang="en-US" dirty="0" err="1" smtClean="0"/>
              <a:t>lista</a:t>
            </a:r>
            <a:r>
              <a:rPr lang="en-US" dirty="0" smtClean="0"/>
              <a:t>.</a:t>
            </a:r>
          </a:p>
          <a:p>
            <a:r>
              <a:rPr lang="en-US" dirty="0" smtClean="0"/>
              <a:t>9) </a:t>
            </a:r>
            <a:r>
              <a:rPr lang="en-US" dirty="0" err="1" smtClean="0"/>
              <a:t>Imprima</a:t>
            </a:r>
            <a:r>
              <a:rPr lang="en-US" dirty="0" smtClean="0"/>
              <a:t> la </a:t>
            </a:r>
            <a:r>
              <a:rPr lang="en-US" dirty="0" err="1" smtClean="0"/>
              <a:t>cantidad</a:t>
            </a:r>
            <a:r>
              <a:rPr lang="en-US" dirty="0" smtClean="0"/>
              <a:t> total de </a:t>
            </a:r>
            <a:r>
              <a:rPr lang="en-US" dirty="0" err="1" smtClean="0"/>
              <a:t>elementos</a:t>
            </a:r>
            <a:r>
              <a:rPr lang="en-US" dirty="0" smtClean="0"/>
              <a:t> de la </a:t>
            </a:r>
            <a:r>
              <a:rPr lang="en-US" dirty="0" err="1" smtClean="0"/>
              <a:t>lista</a:t>
            </a:r>
            <a:r>
              <a:rPr lang="en-US" dirty="0" smtClean="0"/>
              <a:t>.</a:t>
            </a:r>
          </a:p>
          <a:p>
            <a:endParaRPr lang="es-ES" dirty="0"/>
          </a:p>
        </p:txBody>
      </p:sp>
      <p:sp>
        <p:nvSpPr>
          <p:cNvPr id="4" name="Título 3"/>
          <p:cNvSpPr>
            <a:spLocks noGrp="1"/>
          </p:cNvSpPr>
          <p:nvPr>
            <p:ph type="title"/>
          </p:nvPr>
        </p:nvSpPr>
        <p:spPr/>
        <p:txBody>
          <a:bodyPr/>
          <a:lstStyle/>
          <a:p>
            <a:r>
              <a:rPr lang="en-US" dirty="0" err="1" smtClean="0"/>
              <a:t>Ejercicios</a:t>
            </a:r>
            <a:r>
              <a:rPr lang="en-US" dirty="0" smtClean="0"/>
              <a:t>: </a:t>
            </a:r>
            <a:r>
              <a:rPr lang="en-US" dirty="0" err="1" smtClean="0"/>
              <a:t>Listas</a:t>
            </a:r>
            <a:endParaRPr lang="es-ES" dirty="0"/>
          </a:p>
        </p:txBody>
      </p:sp>
    </p:spTree>
    <p:extLst>
      <p:ext uri="{BB962C8B-B14F-4D97-AF65-F5344CB8AC3E}">
        <p14:creationId xmlns:p14="http://schemas.microsoft.com/office/powerpoint/2010/main" val="112826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30138"/>
            <a:ext cx="8229600" cy="4525963"/>
          </a:xfrm>
        </p:spPr>
        <p:txBody>
          <a:bodyPr>
            <a:normAutofit fontScale="85000" lnSpcReduction="20000"/>
          </a:bodyPr>
          <a:lstStyle/>
          <a:p>
            <a:r>
              <a:rPr lang="en-US" dirty="0" smtClean="0"/>
              <a:t>Cree </a:t>
            </a:r>
            <a:r>
              <a:rPr lang="en-US" dirty="0" err="1" smtClean="0"/>
              <a:t>una</a:t>
            </a:r>
            <a:r>
              <a:rPr lang="en-US" dirty="0" smtClean="0"/>
              <a:t> </a:t>
            </a:r>
            <a:r>
              <a:rPr lang="en-US" dirty="0" err="1" smtClean="0"/>
              <a:t>lista</a:t>
            </a:r>
            <a:r>
              <a:rPr lang="en-US" dirty="0" smtClean="0"/>
              <a:t> de </a:t>
            </a:r>
            <a:r>
              <a:rPr lang="en-US" dirty="0" err="1" smtClean="0"/>
              <a:t>valores</a:t>
            </a:r>
            <a:r>
              <a:rPr lang="en-US" dirty="0" smtClean="0"/>
              <a:t> </a:t>
            </a:r>
            <a:r>
              <a:rPr lang="en-US" dirty="0" err="1" smtClean="0"/>
              <a:t>enteros</a:t>
            </a:r>
            <a:r>
              <a:rPr lang="en-US" dirty="0" smtClean="0"/>
              <a:t>.</a:t>
            </a:r>
          </a:p>
          <a:p>
            <a:r>
              <a:rPr lang="en-US" dirty="0" err="1" smtClean="0"/>
              <a:t>Agregue</a:t>
            </a:r>
            <a:r>
              <a:rPr lang="en-US" dirty="0" smtClean="0"/>
              <a:t> </a:t>
            </a:r>
            <a:r>
              <a:rPr lang="en-US" dirty="0" err="1" smtClean="0"/>
              <a:t>los</a:t>
            </a:r>
            <a:r>
              <a:rPr lang="en-US" dirty="0" smtClean="0"/>
              <a:t> </a:t>
            </a:r>
            <a:r>
              <a:rPr lang="en-US" dirty="0" err="1" smtClean="0"/>
              <a:t>valores</a:t>
            </a:r>
            <a:r>
              <a:rPr lang="en-US" dirty="0" smtClean="0"/>
              <a:t>: 3, 4, 8, 9, 2, 1, 6, 5, 7</a:t>
            </a:r>
          </a:p>
          <a:p>
            <a:endParaRPr lang="en-US" dirty="0"/>
          </a:p>
          <a:p>
            <a:r>
              <a:rPr lang="en-US" dirty="0" err="1" smtClean="0"/>
              <a:t>Imprima</a:t>
            </a:r>
            <a:r>
              <a:rPr lang="en-US" dirty="0" smtClean="0"/>
              <a:t> el </a:t>
            </a:r>
            <a:r>
              <a:rPr lang="en-US" dirty="0" err="1" smtClean="0"/>
              <a:t>resultado</a:t>
            </a:r>
            <a:r>
              <a:rPr lang="en-US" dirty="0" smtClean="0"/>
              <a:t> del </a:t>
            </a:r>
            <a:r>
              <a:rPr lang="en-US" dirty="0" err="1" smtClean="0"/>
              <a:t>método</a:t>
            </a:r>
            <a:r>
              <a:rPr lang="en-US" dirty="0" smtClean="0"/>
              <a:t> Max()</a:t>
            </a:r>
          </a:p>
          <a:p>
            <a:r>
              <a:rPr lang="en-US" dirty="0" err="1" smtClean="0"/>
              <a:t>Imprima</a:t>
            </a:r>
            <a:r>
              <a:rPr lang="en-US" dirty="0" smtClean="0"/>
              <a:t> el </a:t>
            </a:r>
            <a:r>
              <a:rPr lang="en-US" dirty="0" err="1" smtClean="0"/>
              <a:t>resultado</a:t>
            </a:r>
            <a:r>
              <a:rPr lang="en-US" dirty="0" smtClean="0"/>
              <a:t> del </a:t>
            </a:r>
            <a:r>
              <a:rPr lang="en-US" dirty="0" err="1" smtClean="0"/>
              <a:t>método</a:t>
            </a:r>
            <a:r>
              <a:rPr lang="en-US" dirty="0" smtClean="0"/>
              <a:t> Min()</a:t>
            </a:r>
          </a:p>
          <a:p>
            <a:r>
              <a:rPr lang="en-US" dirty="0" err="1" smtClean="0"/>
              <a:t>Ejecute</a:t>
            </a:r>
            <a:r>
              <a:rPr lang="en-US" dirty="0" smtClean="0"/>
              <a:t> el </a:t>
            </a:r>
            <a:r>
              <a:rPr lang="en-US" dirty="0" err="1" smtClean="0"/>
              <a:t>método</a:t>
            </a:r>
            <a:r>
              <a:rPr lang="en-US" dirty="0" smtClean="0"/>
              <a:t> Sort(). </a:t>
            </a:r>
            <a:r>
              <a:rPr lang="en-US" dirty="0" err="1" smtClean="0"/>
              <a:t>Qué</a:t>
            </a:r>
            <a:r>
              <a:rPr lang="en-US" dirty="0" smtClean="0"/>
              <a:t> </a:t>
            </a:r>
            <a:r>
              <a:rPr lang="en-US" dirty="0" err="1" smtClean="0"/>
              <a:t>pasó</a:t>
            </a:r>
            <a:r>
              <a:rPr lang="en-US" dirty="0" smtClean="0"/>
              <a:t>?</a:t>
            </a:r>
          </a:p>
          <a:p>
            <a:r>
              <a:rPr lang="en-US" dirty="0" err="1" smtClean="0"/>
              <a:t>Ejecute</a:t>
            </a:r>
            <a:r>
              <a:rPr lang="en-US" dirty="0" smtClean="0"/>
              <a:t> el </a:t>
            </a:r>
            <a:r>
              <a:rPr lang="en-US" dirty="0" err="1" smtClean="0"/>
              <a:t>método</a:t>
            </a:r>
            <a:r>
              <a:rPr lang="en-US" dirty="0" smtClean="0"/>
              <a:t> Sum(). </a:t>
            </a:r>
            <a:r>
              <a:rPr lang="en-US" dirty="0" err="1" smtClean="0"/>
              <a:t>Qué</a:t>
            </a:r>
            <a:r>
              <a:rPr lang="en-US" dirty="0" smtClean="0"/>
              <a:t> valor </a:t>
            </a:r>
            <a:r>
              <a:rPr lang="en-US" dirty="0" err="1" smtClean="0"/>
              <a:t>retorna</a:t>
            </a:r>
            <a:r>
              <a:rPr lang="en-US" dirty="0" smtClean="0"/>
              <a:t>?</a:t>
            </a:r>
          </a:p>
          <a:p>
            <a:endParaRPr lang="en-US" dirty="0" smtClean="0"/>
          </a:p>
          <a:p>
            <a:r>
              <a:rPr lang="en-US" dirty="0" err="1" smtClean="0"/>
              <a:t>Pruebe</a:t>
            </a:r>
            <a:r>
              <a:rPr lang="en-US" dirty="0" smtClean="0"/>
              <a:t> </a:t>
            </a:r>
            <a:r>
              <a:rPr lang="en-US" dirty="0" err="1" smtClean="0"/>
              <a:t>los</a:t>
            </a:r>
            <a:r>
              <a:rPr lang="en-US" dirty="0" smtClean="0"/>
              <a:t> </a:t>
            </a:r>
            <a:r>
              <a:rPr lang="en-US" dirty="0" err="1" smtClean="0"/>
              <a:t>métodos</a:t>
            </a:r>
            <a:r>
              <a:rPr lang="en-US" dirty="0" smtClean="0"/>
              <a:t> </a:t>
            </a:r>
            <a:r>
              <a:rPr lang="en-US" dirty="0" err="1" smtClean="0"/>
              <a:t>nombrados</a:t>
            </a:r>
            <a:r>
              <a:rPr lang="en-US" dirty="0" smtClean="0"/>
              <a:t> </a:t>
            </a:r>
            <a:r>
              <a:rPr lang="en-US" dirty="0" err="1" smtClean="0"/>
              <a:t>como</a:t>
            </a:r>
            <a:r>
              <a:rPr lang="en-US" dirty="0" smtClean="0"/>
              <a:t> “Find” que similitudes y </a:t>
            </a:r>
            <a:r>
              <a:rPr lang="en-US" dirty="0" err="1" smtClean="0"/>
              <a:t>diferencias</a:t>
            </a:r>
            <a:r>
              <a:rPr lang="en-US" dirty="0" smtClean="0"/>
              <a:t> </a:t>
            </a:r>
            <a:r>
              <a:rPr lang="en-US" dirty="0" err="1" smtClean="0"/>
              <a:t>encuentra</a:t>
            </a:r>
            <a:r>
              <a:rPr lang="en-US" dirty="0" smtClean="0"/>
              <a:t>?</a:t>
            </a:r>
          </a:p>
          <a:p>
            <a:endParaRPr lang="en-US" dirty="0"/>
          </a:p>
          <a:p>
            <a:r>
              <a:rPr lang="en-US" dirty="0" err="1"/>
              <a:t>Pruebe</a:t>
            </a:r>
            <a:r>
              <a:rPr lang="en-US" dirty="0"/>
              <a:t> </a:t>
            </a:r>
            <a:r>
              <a:rPr lang="en-US" dirty="0" err="1"/>
              <a:t>los</a:t>
            </a:r>
            <a:r>
              <a:rPr lang="en-US" dirty="0"/>
              <a:t> </a:t>
            </a:r>
            <a:r>
              <a:rPr lang="en-US" dirty="0" err="1"/>
              <a:t>métodos</a:t>
            </a:r>
            <a:r>
              <a:rPr lang="en-US" dirty="0"/>
              <a:t> </a:t>
            </a:r>
            <a:r>
              <a:rPr lang="en-US" dirty="0" err="1"/>
              <a:t>nombrados</a:t>
            </a:r>
            <a:r>
              <a:rPr lang="en-US" dirty="0"/>
              <a:t> </a:t>
            </a:r>
            <a:r>
              <a:rPr lang="en-US" dirty="0" err="1"/>
              <a:t>como</a:t>
            </a:r>
            <a:r>
              <a:rPr lang="en-US" dirty="0"/>
              <a:t> </a:t>
            </a:r>
            <a:r>
              <a:rPr lang="en-US" dirty="0" smtClean="0"/>
              <a:t>“Remove” </a:t>
            </a:r>
            <a:r>
              <a:rPr lang="en-US" dirty="0"/>
              <a:t>que similitudes y </a:t>
            </a:r>
            <a:r>
              <a:rPr lang="en-US" dirty="0" err="1"/>
              <a:t>diferencias</a:t>
            </a:r>
            <a:r>
              <a:rPr lang="en-US" dirty="0"/>
              <a:t> </a:t>
            </a:r>
            <a:r>
              <a:rPr lang="en-US" dirty="0" err="1"/>
              <a:t>encuentra</a:t>
            </a:r>
            <a:r>
              <a:rPr lang="en-US" dirty="0"/>
              <a:t>?</a:t>
            </a:r>
            <a:endParaRPr lang="es-ES" dirty="0"/>
          </a:p>
        </p:txBody>
      </p:sp>
      <p:sp>
        <p:nvSpPr>
          <p:cNvPr id="4" name="Título 3"/>
          <p:cNvSpPr>
            <a:spLocks noGrp="1"/>
          </p:cNvSpPr>
          <p:nvPr>
            <p:ph type="title"/>
          </p:nvPr>
        </p:nvSpPr>
        <p:spPr/>
        <p:txBody>
          <a:bodyPr/>
          <a:lstStyle/>
          <a:p>
            <a:r>
              <a:rPr lang="en-US" dirty="0" err="1" smtClean="0"/>
              <a:t>Ejercicio</a:t>
            </a:r>
            <a:r>
              <a:rPr lang="en-US" dirty="0" smtClean="0"/>
              <a:t>: </a:t>
            </a:r>
            <a:r>
              <a:rPr lang="en-US" dirty="0" err="1" smtClean="0"/>
              <a:t>Listas</a:t>
            </a:r>
            <a:endParaRPr lang="es-ES" dirty="0"/>
          </a:p>
        </p:txBody>
      </p:sp>
    </p:spTree>
    <p:extLst>
      <p:ext uri="{BB962C8B-B14F-4D97-AF65-F5344CB8AC3E}">
        <p14:creationId xmlns:p14="http://schemas.microsoft.com/office/powerpoint/2010/main" val="230221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a:bodyPr>
          <a:lstStyle/>
          <a:p>
            <a:r>
              <a:rPr lang="es-AR" dirty="0" smtClean="0"/>
              <a:t>Cargue una lista con los datos de 0 a 1000 (usando ciclos).</a:t>
            </a:r>
          </a:p>
          <a:p>
            <a:endParaRPr lang="es-AR" dirty="0"/>
          </a:p>
          <a:p>
            <a:r>
              <a:rPr lang="es-ES" dirty="0" smtClean="0"/>
              <a:t>1) </a:t>
            </a:r>
            <a:r>
              <a:rPr lang="es-ES" dirty="0"/>
              <a:t>Mostrar </a:t>
            </a:r>
            <a:r>
              <a:rPr lang="es-ES" dirty="0" smtClean="0"/>
              <a:t>números </a:t>
            </a:r>
            <a:r>
              <a:rPr lang="es-ES" dirty="0"/>
              <a:t>impares entre el 0 y el </a:t>
            </a:r>
            <a:r>
              <a:rPr lang="es-ES" dirty="0" smtClean="0"/>
              <a:t>500</a:t>
            </a:r>
            <a:r>
              <a:rPr lang="es-ES" dirty="0"/>
              <a:t/>
            </a:r>
            <a:br>
              <a:rPr lang="es-ES" dirty="0"/>
            </a:br>
            <a:r>
              <a:rPr lang="es-ES" dirty="0"/>
              <a:t>2</a:t>
            </a:r>
            <a:r>
              <a:rPr lang="es-ES" dirty="0" smtClean="0"/>
              <a:t>) </a:t>
            </a:r>
            <a:r>
              <a:rPr lang="es-ES" dirty="0"/>
              <a:t>Mostrar </a:t>
            </a:r>
            <a:r>
              <a:rPr lang="es-ES" dirty="0" smtClean="0"/>
              <a:t>números </a:t>
            </a:r>
            <a:r>
              <a:rPr lang="es-ES" dirty="0"/>
              <a:t>pares entre el </a:t>
            </a:r>
            <a:r>
              <a:rPr lang="es-ES" dirty="0" smtClean="0"/>
              <a:t>550 </a:t>
            </a:r>
            <a:r>
              <a:rPr lang="es-ES" dirty="0"/>
              <a:t>y el </a:t>
            </a:r>
            <a:r>
              <a:rPr lang="es-ES" dirty="0" smtClean="0"/>
              <a:t>800</a:t>
            </a:r>
            <a:r>
              <a:rPr lang="es-ES" dirty="0"/>
              <a:t/>
            </a:r>
            <a:br>
              <a:rPr lang="es-ES" dirty="0"/>
            </a:br>
            <a:r>
              <a:rPr lang="es-ES" dirty="0"/>
              <a:t>3</a:t>
            </a:r>
            <a:r>
              <a:rPr lang="es-ES" dirty="0" smtClean="0"/>
              <a:t>) </a:t>
            </a:r>
            <a:r>
              <a:rPr lang="es-ES" dirty="0"/>
              <a:t>Mostrar los números del 0 al 100</a:t>
            </a:r>
            <a:br>
              <a:rPr lang="es-ES" dirty="0"/>
            </a:br>
            <a:r>
              <a:rPr lang="es-ES" dirty="0"/>
              <a:t>4</a:t>
            </a:r>
            <a:r>
              <a:rPr lang="es-ES" dirty="0" smtClean="0"/>
              <a:t>) </a:t>
            </a:r>
            <a:r>
              <a:rPr lang="es-ES" dirty="0"/>
              <a:t>Mostrar los números del 100 al 0</a:t>
            </a:r>
            <a:br>
              <a:rPr lang="es-ES" dirty="0"/>
            </a:br>
            <a:r>
              <a:rPr lang="es-ES" dirty="0"/>
              <a:t>5</a:t>
            </a:r>
            <a:r>
              <a:rPr lang="es-ES" dirty="0" smtClean="0"/>
              <a:t>) </a:t>
            </a:r>
            <a:r>
              <a:rPr lang="es-ES" dirty="0"/>
              <a:t>Mostrar </a:t>
            </a:r>
            <a:r>
              <a:rPr lang="es-ES" dirty="0" smtClean="0"/>
              <a:t>múltiplos </a:t>
            </a:r>
            <a:r>
              <a:rPr lang="es-ES" dirty="0"/>
              <a:t>de 3 del 0 al 100</a:t>
            </a:r>
            <a:br>
              <a:rPr lang="es-ES" dirty="0"/>
            </a:br>
            <a:r>
              <a:rPr lang="es-ES" dirty="0"/>
              <a:t>6</a:t>
            </a:r>
            <a:r>
              <a:rPr lang="es-ES" dirty="0" smtClean="0"/>
              <a:t>) </a:t>
            </a:r>
            <a:r>
              <a:rPr lang="es-ES" dirty="0"/>
              <a:t>Mostrar </a:t>
            </a:r>
            <a:r>
              <a:rPr lang="es-ES" dirty="0" smtClean="0"/>
              <a:t>múltiplos </a:t>
            </a:r>
            <a:r>
              <a:rPr lang="es-ES" dirty="0"/>
              <a:t>de 3 y de 2 entre el 0 y 100</a:t>
            </a:r>
            <a:endParaRPr lang="es-AR" dirty="0"/>
          </a:p>
        </p:txBody>
      </p:sp>
      <p:sp>
        <p:nvSpPr>
          <p:cNvPr id="4" name="Título 3"/>
          <p:cNvSpPr>
            <a:spLocks noGrp="1"/>
          </p:cNvSpPr>
          <p:nvPr>
            <p:ph type="title"/>
          </p:nvPr>
        </p:nvSpPr>
        <p:spPr/>
        <p:txBody>
          <a:bodyPr/>
          <a:lstStyle/>
          <a:p>
            <a:r>
              <a:rPr lang="es-AR" dirty="0" smtClean="0"/>
              <a:t>Ejercicio: Listas</a:t>
            </a:r>
            <a:endParaRPr lang="es-AR" dirty="0"/>
          </a:p>
        </p:txBody>
      </p:sp>
    </p:spTree>
    <p:extLst>
      <p:ext uri="{BB962C8B-B14F-4D97-AF65-F5344CB8AC3E}">
        <p14:creationId xmlns:p14="http://schemas.microsoft.com/office/powerpoint/2010/main" val="174906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Se registran 10 empleados de una empresa Número de legajo, sueldo, sexo(1=femenino y 2=masculino</a:t>
            </a:r>
            <a:r>
              <a:rPr lang="es-ES" dirty="0" smtClean="0"/>
              <a:t>). </a:t>
            </a:r>
          </a:p>
          <a:p>
            <a:endParaRPr lang="es-ES" dirty="0"/>
          </a:p>
          <a:p>
            <a:r>
              <a:rPr lang="es-ES" dirty="0" smtClean="0"/>
              <a:t>Mostrar en pantalla cuantas </a:t>
            </a:r>
            <a:r>
              <a:rPr lang="es-ES" dirty="0"/>
              <a:t>mujeres ganan más de $500 pesos y cuantos hombres ganan menos de $400</a:t>
            </a:r>
            <a:r>
              <a:rPr lang="es-ES" dirty="0" smtClean="0"/>
              <a:t>. </a:t>
            </a:r>
          </a:p>
          <a:p>
            <a:endParaRPr lang="es-ES" dirty="0"/>
          </a:p>
          <a:p>
            <a:r>
              <a:rPr lang="es-ES" dirty="0" smtClean="0"/>
              <a:t>Utilice 3 listas, una para cada dato, y tenga en cuenta los índices para mostrar los datos.</a:t>
            </a:r>
            <a:endParaRPr lang="es-AR" dirty="0"/>
          </a:p>
        </p:txBody>
      </p:sp>
      <p:sp>
        <p:nvSpPr>
          <p:cNvPr id="4" name="Título 3"/>
          <p:cNvSpPr>
            <a:spLocks noGrp="1"/>
          </p:cNvSpPr>
          <p:nvPr>
            <p:ph type="title"/>
          </p:nvPr>
        </p:nvSpPr>
        <p:spPr/>
        <p:txBody>
          <a:bodyPr/>
          <a:lstStyle/>
          <a:p>
            <a:r>
              <a:rPr lang="es-AR" dirty="0" smtClean="0"/>
              <a:t>Ejercicio: Listas</a:t>
            </a:r>
            <a:endParaRPr lang="es-AR" dirty="0"/>
          </a:p>
        </p:txBody>
      </p:sp>
    </p:spTree>
    <p:extLst>
      <p:ext uri="{BB962C8B-B14F-4D97-AF65-F5344CB8AC3E}">
        <p14:creationId xmlns:p14="http://schemas.microsoft.com/office/powerpoint/2010/main" val="61540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www.baileysdrivingschool.co.uk/wp-content/uploads/2014/01/Show-Me-Tell-Me.jpg"/>
          <p:cNvPicPr>
            <a:picLocks noChangeAspect="1" noChangeArrowheads="1"/>
          </p:cNvPicPr>
          <p:nvPr/>
        </p:nvPicPr>
        <p:blipFill>
          <a:blip r:embed="rId3" cstate="print"/>
          <a:srcRect/>
          <a:stretch>
            <a:fillRect/>
          </a:stretch>
        </p:blipFill>
        <p:spPr bwMode="auto">
          <a:xfrm>
            <a:off x="2123728" y="908720"/>
            <a:ext cx="5400600" cy="5385038"/>
          </a:xfrm>
          <a:prstGeom prst="rect">
            <a:avLst/>
          </a:prstGeom>
          <a:noFill/>
        </p:spPr>
      </p:pic>
      <p:sp>
        <p:nvSpPr>
          <p:cNvPr id="7" name="1 Título"/>
          <p:cNvSpPr>
            <a:spLocks noGrp="1"/>
          </p:cNvSpPr>
          <p:nvPr>
            <p:ph type="title"/>
          </p:nvPr>
        </p:nvSpPr>
        <p:spPr>
          <a:xfrm>
            <a:off x="539552" y="260648"/>
            <a:ext cx="8229600" cy="1143000"/>
          </a:xfrm>
        </p:spPr>
        <p:txBody>
          <a:bodyPr>
            <a:normAutofit/>
          </a:bodyPr>
          <a:lstStyle/>
          <a:p>
            <a:pPr algn="ctr"/>
            <a:r>
              <a:rPr lang="es-ES" dirty="0" smtClean="0"/>
              <a:t>¿Preguntas?</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25760"/>
            <a:ext cx="8496944" cy="1143000"/>
          </a:xfrm>
        </p:spPr>
        <p:txBody>
          <a:bodyPr>
            <a:noAutofit/>
          </a:bodyPr>
          <a:lstStyle/>
          <a:p>
            <a:r>
              <a:rPr lang="es-ES" dirty="0" smtClean="0"/>
              <a:t>Vectores</a:t>
            </a:r>
            <a:endParaRPr lang="es-ES" dirty="0"/>
          </a:p>
        </p:txBody>
      </p:sp>
      <p:sp>
        <p:nvSpPr>
          <p:cNvPr id="5" name="CuadroTexto 4"/>
          <p:cNvSpPr txBox="1"/>
          <p:nvPr/>
        </p:nvSpPr>
        <p:spPr>
          <a:xfrm>
            <a:off x="539552" y="1268760"/>
            <a:ext cx="184731" cy="369332"/>
          </a:xfrm>
          <a:prstGeom prst="rect">
            <a:avLst/>
          </a:prstGeom>
          <a:noFill/>
        </p:spPr>
        <p:txBody>
          <a:bodyPr wrap="none" rtlCol="0">
            <a:spAutoFit/>
          </a:bodyPr>
          <a:lstStyle/>
          <a:p>
            <a:endParaRPr lang="es-ES" dirty="0"/>
          </a:p>
        </p:txBody>
      </p:sp>
      <p:sp>
        <p:nvSpPr>
          <p:cNvPr id="7" name="2 Marcador de contenido"/>
          <p:cNvSpPr>
            <a:spLocks noGrp="1"/>
          </p:cNvSpPr>
          <p:nvPr>
            <p:ph idx="1"/>
          </p:nvPr>
        </p:nvSpPr>
        <p:spPr>
          <a:xfrm>
            <a:off x="467544" y="1354765"/>
            <a:ext cx="8229600" cy="4594515"/>
          </a:xfrm>
        </p:spPr>
        <p:txBody>
          <a:bodyPr>
            <a:normAutofit/>
          </a:bodyPr>
          <a:lstStyle/>
          <a:p>
            <a:r>
              <a:rPr lang="es-ES" dirty="0"/>
              <a:t>Un vector es un tipo de variable compuesto por N variables del mismo tipo, por ejemplo un vector de 10 enteros o de 15 </a:t>
            </a:r>
            <a:r>
              <a:rPr lang="es-ES" dirty="0" smtClean="0"/>
              <a:t>números </a:t>
            </a:r>
            <a:r>
              <a:rPr lang="es-ES" dirty="0"/>
              <a:t>de coma flotante</a:t>
            </a:r>
            <a:r>
              <a:rPr lang="es-ES" dirty="0" smtClean="0"/>
              <a:t>.</a:t>
            </a:r>
          </a:p>
          <a:p>
            <a:endParaRPr lang="en-US" dirty="0"/>
          </a:p>
          <a:p>
            <a:r>
              <a:rPr lang="es-ES" dirty="0"/>
              <a:t>Por lo tanto las </a:t>
            </a:r>
            <a:r>
              <a:rPr lang="es-ES" dirty="0" smtClean="0"/>
              <a:t>características </a:t>
            </a:r>
            <a:r>
              <a:rPr lang="es-ES" dirty="0"/>
              <a:t>de un vector son</a:t>
            </a:r>
            <a:r>
              <a:rPr lang="es-ES" dirty="0" smtClean="0"/>
              <a:t>:</a:t>
            </a:r>
          </a:p>
          <a:p>
            <a:pPr lvl="1"/>
            <a:r>
              <a:rPr lang="es-ES" dirty="0"/>
              <a:t>El tipo de los elementos que lo </a:t>
            </a:r>
            <a:r>
              <a:rPr lang="es-ES" dirty="0" smtClean="0"/>
              <a:t>conforman	</a:t>
            </a:r>
          </a:p>
          <a:p>
            <a:pPr lvl="1"/>
            <a:r>
              <a:rPr lang="es-ES" dirty="0"/>
              <a:t>El </a:t>
            </a:r>
            <a:r>
              <a:rPr lang="es-ES" dirty="0" smtClean="0"/>
              <a:t>número </a:t>
            </a:r>
            <a:r>
              <a:rPr lang="es-ES" dirty="0"/>
              <a:t>de elementos </a:t>
            </a:r>
            <a:endParaRPr lang="en-US" dirty="0" smtClean="0"/>
          </a:p>
          <a:p>
            <a:pPr>
              <a:buNone/>
            </a:pPr>
            <a:endParaRPr lang="en-US" dirty="0" smtClean="0"/>
          </a:p>
          <a:p>
            <a:pPr>
              <a:buNone/>
            </a:pPr>
            <a:endParaRPr lang="en-US" dirty="0"/>
          </a:p>
          <a:p>
            <a:pPr>
              <a:buNone/>
            </a:pP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smtClean="0"/>
              <a:t>El </a:t>
            </a:r>
            <a:r>
              <a:rPr lang="en-US" dirty="0" err="1" smtClean="0"/>
              <a:t>acceso</a:t>
            </a:r>
            <a:r>
              <a:rPr lang="en-US" dirty="0" smtClean="0"/>
              <a:t> a </a:t>
            </a:r>
            <a:r>
              <a:rPr lang="en-US" dirty="0" err="1" smtClean="0"/>
              <a:t>los</a:t>
            </a:r>
            <a:r>
              <a:rPr lang="en-US" dirty="0" smtClean="0"/>
              <a:t> </a:t>
            </a:r>
            <a:r>
              <a:rPr lang="en-US" dirty="0" err="1" smtClean="0"/>
              <a:t>elementos</a:t>
            </a:r>
            <a:r>
              <a:rPr lang="en-US" dirty="0" smtClean="0"/>
              <a:t> del vector, </a:t>
            </a:r>
            <a:r>
              <a:rPr lang="en-US" dirty="0" err="1" smtClean="0"/>
              <a:t>siempre</a:t>
            </a:r>
            <a:r>
              <a:rPr lang="en-US" dirty="0" smtClean="0"/>
              <a:t> se </a:t>
            </a:r>
            <a:r>
              <a:rPr lang="en-US" dirty="0" err="1" smtClean="0"/>
              <a:t>hace</a:t>
            </a:r>
            <a:r>
              <a:rPr lang="en-US" dirty="0" smtClean="0"/>
              <a:t> </a:t>
            </a:r>
            <a:r>
              <a:rPr lang="en-US" dirty="0" err="1" smtClean="0"/>
              <a:t>mediante</a:t>
            </a:r>
            <a:r>
              <a:rPr lang="en-US" dirty="0" smtClean="0"/>
              <a:t> un </a:t>
            </a:r>
            <a:r>
              <a:rPr lang="en-US" dirty="0" err="1" smtClean="0"/>
              <a:t>índice</a:t>
            </a:r>
            <a:r>
              <a:rPr lang="en-US" dirty="0" smtClean="0"/>
              <a:t>, </a:t>
            </a:r>
            <a:r>
              <a:rPr lang="en-US" dirty="0" err="1" smtClean="0"/>
              <a:t>en</a:t>
            </a:r>
            <a:r>
              <a:rPr lang="en-US" dirty="0" smtClean="0"/>
              <a:t> C# </a:t>
            </a:r>
            <a:r>
              <a:rPr lang="en-US" dirty="0" err="1" smtClean="0"/>
              <a:t>los</a:t>
            </a:r>
            <a:r>
              <a:rPr lang="en-US" dirty="0" smtClean="0"/>
              <a:t> </a:t>
            </a:r>
            <a:r>
              <a:rPr lang="en-US" dirty="0" err="1" smtClean="0"/>
              <a:t>índices</a:t>
            </a:r>
            <a:r>
              <a:rPr lang="en-US" dirty="0" smtClean="0"/>
              <a:t> </a:t>
            </a:r>
            <a:r>
              <a:rPr lang="en-US" dirty="0" err="1" smtClean="0"/>
              <a:t>comienzan</a:t>
            </a:r>
            <a:r>
              <a:rPr lang="en-US" dirty="0" smtClean="0"/>
              <a:t> de cero.</a:t>
            </a:r>
          </a:p>
          <a:p>
            <a:endParaRPr lang="en-US" dirty="0"/>
          </a:p>
          <a:p>
            <a:r>
              <a:rPr lang="en-US" dirty="0" smtClean="0"/>
              <a:t>Variables string: </a:t>
            </a:r>
            <a:r>
              <a:rPr lang="en-US" dirty="0" err="1" smtClean="0"/>
              <a:t>También</a:t>
            </a:r>
            <a:r>
              <a:rPr lang="en-US" dirty="0" smtClean="0"/>
              <a:t> se </a:t>
            </a:r>
            <a:r>
              <a:rPr lang="en-US" dirty="0" err="1" smtClean="0"/>
              <a:t>llaman</a:t>
            </a:r>
            <a:r>
              <a:rPr lang="en-US" dirty="0" smtClean="0"/>
              <a:t> “</a:t>
            </a:r>
            <a:r>
              <a:rPr lang="en-US" dirty="0" err="1" smtClean="0"/>
              <a:t>Cadenas</a:t>
            </a:r>
            <a:r>
              <a:rPr lang="en-US" dirty="0" smtClean="0"/>
              <a:t> de </a:t>
            </a:r>
            <a:r>
              <a:rPr lang="en-US" dirty="0" err="1" smtClean="0"/>
              <a:t>caracteres</a:t>
            </a:r>
            <a:r>
              <a:rPr lang="en-US" dirty="0" smtClean="0"/>
              <a:t>”. </a:t>
            </a:r>
            <a:r>
              <a:rPr lang="en-US" dirty="0" err="1" smtClean="0"/>
              <a:t>Puede</a:t>
            </a:r>
            <a:r>
              <a:rPr lang="en-US" dirty="0" smtClean="0"/>
              <a:t> verse </a:t>
            </a:r>
            <a:r>
              <a:rPr lang="en-US" dirty="0" err="1" smtClean="0"/>
              <a:t>como</a:t>
            </a:r>
            <a:r>
              <a:rPr lang="en-US" dirty="0" smtClean="0"/>
              <a:t> un vector de variables de </a:t>
            </a:r>
            <a:r>
              <a:rPr lang="en-US" dirty="0" err="1" smtClean="0"/>
              <a:t>tipo</a:t>
            </a:r>
            <a:r>
              <a:rPr lang="en-US" dirty="0" smtClean="0"/>
              <a:t> char.</a:t>
            </a:r>
            <a:endParaRPr lang="es-ES" dirty="0"/>
          </a:p>
        </p:txBody>
      </p:sp>
      <p:sp>
        <p:nvSpPr>
          <p:cNvPr id="4" name="Título 3"/>
          <p:cNvSpPr>
            <a:spLocks noGrp="1"/>
          </p:cNvSpPr>
          <p:nvPr>
            <p:ph type="title"/>
          </p:nvPr>
        </p:nvSpPr>
        <p:spPr/>
        <p:txBody>
          <a:bodyPr/>
          <a:lstStyle/>
          <a:p>
            <a:r>
              <a:rPr lang="en-US" dirty="0" err="1" smtClean="0"/>
              <a:t>Vectores</a:t>
            </a:r>
            <a:endParaRPr lang="es-ES" dirty="0"/>
          </a:p>
        </p:txBody>
      </p:sp>
    </p:spTree>
    <p:extLst>
      <p:ext uri="{BB962C8B-B14F-4D97-AF65-F5344CB8AC3E}">
        <p14:creationId xmlns:p14="http://schemas.microsoft.com/office/powerpoint/2010/main" val="9208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err="1" smtClean="0"/>
              <a:t>Vectores</a:t>
            </a:r>
            <a:endParaRPr lang="es-ES" dirty="0"/>
          </a:p>
        </p:txBody>
      </p:sp>
      <p:pic>
        <p:nvPicPr>
          <p:cNvPr id="5" name="Picture 2" descr="http://programaconinteres.files.wordpress.com/2013/04/v.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470" y="1394794"/>
            <a:ext cx="704106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8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err="1" smtClean="0"/>
              <a:t>Ejemplo</a:t>
            </a:r>
            <a:r>
              <a:rPr lang="en-US" dirty="0" smtClean="0"/>
              <a:t> </a:t>
            </a:r>
            <a:r>
              <a:rPr lang="en-US" dirty="0" err="1" smtClean="0"/>
              <a:t>gráfico</a:t>
            </a:r>
            <a:r>
              <a:rPr lang="en-US" dirty="0" smtClean="0"/>
              <a:t>:</a:t>
            </a:r>
          </a:p>
          <a:p>
            <a:r>
              <a:rPr lang="en-US" dirty="0" smtClean="0"/>
              <a:t>String palabra = “HOLA MUNDO” </a:t>
            </a:r>
            <a:r>
              <a:rPr lang="en-US" dirty="0" err="1" smtClean="0"/>
              <a:t>representado</a:t>
            </a:r>
            <a:r>
              <a:rPr lang="en-US" dirty="0" smtClean="0"/>
              <a:t> </a:t>
            </a:r>
            <a:r>
              <a:rPr lang="en-US" dirty="0" err="1" smtClean="0"/>
              <a:t>como</a:t>
            </a:r>
            <a:r>
              <a:rPr lang="en-US" dirty="0" smtClean="0"/>
              <a:t> </a:t>
            </a:r>
            <a:r>
              <a:rPr lang="en-US" dirty="0" err="1" smtClean="0"/>
              <a:t>cadena</a:t>
            </a:r>
            <a:r>
              <a:rPr lang="en-US" dirty="0" smtClean="0"/>
              <a:t> de </a:t>
            </a:r>
            <a:r>
              <a:rPr lang="en-US" dirty="0" err="1" smtClean="0"/>
              <a:t>caracteres</a:t>
            </a:r>
            <a:r>
              <a:rPr lang="en-US" dirty="0" smtClean="0"/>
              <a:t> o vector.</a:t>
            </a:r>
            <a:endParaRPr lang="es-ES" dirty="0"/>
          </a:p>
        </p:txBody>
      </p:sp>
      <p:sp>
        <p:nvSpPr>
          <p:cNvPr id="4" name="Título 3"/>
          <p:cNvSpPr>
            <a:spLocks noGrp="1"/>
          </p:cNvSpPr>
          <p:nvPr>
            <p:ph type="title"/>
          </p:nvPr>
        </p:nvSpPr>
        <p:spPr/>
        <p:txBody>
          <a:bodyPr/>
          <a:lstStyle/>
          <a:p>
            <a:r>
              <a:rPr lang="en-US" dirty="0" err="1" smtClean="0"/>
              <a:t>Vectores</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333837730"/>
              </p:ext>
            </p:extLst>
          </p:nvPr>
        </p:nvGraphicFramePr>
        <p:xfrm>
          <a:off x="457200" y="4077072"/>
          <a:ext cx="8075240" cy="905816"/>
        </p:xfrm>
        <a:graphic>
          <a:graphicData uri="http://schemas.openxmlformats.org/drawingml/2006/table">
            <a:tbl>
              <a:tblPr>
                <a:tableStyleId>{5C22544A-7EE6-4342-B048-85BDC9FD1C3A}</a:tableStyleId>
              </a:tblPr>
              <a:tblGrid>
                <a:gridCol w="748145">
                  <a:extLst>
                    <a:ext uri="{9D8B030D-6E8A-4147-A177-3AD203B41FA5}">
                      <a16:colId xmlns:a16="http://schemas.microsoft.com/office/drawing/2014/main" xmlns="" val="20000"/>
                    </a:ext>
                  </a:extLst>
                </a:gridCol>
                <a:gridCol w="748145">
                  <a:extLst>
                    <a:ext uri="{9D8B030D-6E8A-4147-A177-3AD203B41FA5}">
                      <a16:colId xmlns:a16="http://schemas.microsoft.com/office/drawing/2014/main" xmlns="" val="20001"/>
                    </a:ext>
                  </a:extLst>
                </a:gridCol>
                <a:gridCol w="748145">
                  <a:extLst>
                    <a:ext uri="{9D8B030D-6E8A-4147-A177-3AD203B41FA5}">
                      <a16:colId xmlns:a16="http://schemas.microsoft.com/office/drawing/2014/main" xmlns="" val="20002"/>
                    </a:ext>
                  </a:extLst>
                </a:gridCol>
                <a:gridCol w="748145">
                  <a:extLst>
                    <a:ext uri="{9D8B030D-6E8A-4147-A177-3AD203B41FA5}">
                      <a16:colId xmlns:a16="http://schemas.microsoft.com/office/drawing/2014/main" xmlns="" val="20003"/>
                    </a:ext>
                  </a:extLst>
                </a:gridCol>
                <a:gridCol w="748145">
                  <a:extLst>
                    <a:ext uri="{9D8B030D-6E8A-4147-A177-3AD203B41FA5}">
                      <a16:colId xmlns:a16="http://schemas.microsoft.com/office/drawing/2014/main" xmlns="" val="20004"/>
                    </a:ext>
                  </a:extLst>
                </a:gridCol>
                <a:gridCol w="748145">
                  <a:extLst>
                    <a:ext uri="{9D8B030D-6E8A-4147-A177-3AD203B41FA5}">
                      <a16:colId xmlns:a16="http://schemas.microsoft.com/office/drawing/2014/main" xmlns="" val="20005"/>
                    </a:ext>
                  </a:extLst>
                </a:gridCol>
                <a:gridCol w="748145">
                  <a:extLst>
                    <a:ext uri="{9D8B030D-6E8A-4147-A177-3AD203B41FA5}">
                      <a16:colId xmlns:a16="http://schemas.microsoft.com/office/drawing/2014/main" xmlns="" val="20006"/>
                    </a:ext>
                  </a:extLst>
                </a:gridCol>
                <a:gridCol w="748145">
                  <a:extLst>
                    <a:ext uri="{9D8B030D-6E8A-4147-A177-3AD203B41FA5}">
                      <a16:colId xmlns:a16="http://schemas.microsoft.com/office/drawing/2014/main" xmlns="" val="20007"/>
                    </a:ext>
                  </a:extLst>
                </a:gridCol>
                <a:gridCol w="748145">
                  <a:extLst>
                    <a:ext uri="{9D8B030D-6E8A-4147-A177-3AD203B41FA5}">
                      <a16:colId xmlns:a16="http://schemas.microsoft.com/office/drawing/2014/main" xmlns="" val="20008"/>
                    </a:ext>
                  </a:extLst>
                </a:gridCol>
                <a:gridCol w="748145">
                  <a:extLst>
                    <a:ext uri="{9D8B030D-6E8A-4147-A177-3AD203B41FA5}">
                      <a16:colId xmlns:a16="http://schemas.microsoft.com/office/drawing/2014/main" xmlns="" val="20009"/>
                    </a:ext>
                  </a:extLst>
                </a:gridCol>
                <a:gridCol w="593790">
                  <a:extLst>
                    <a:ext uri="{9D8B030D-6E8A-4147-A177-3AD203B41FA5}">
                      <a16:colId xmlns:a16="http://schemas.microsoft.com/office/drawing/2014/main" xmlns="" val="20010"/>
                    </a:ext>
                  </a:extLst>
                </a:gridCol>
              </a:tblGrid>
              <a:tr h="452908">
                <a:tc>
                  <a:txBody>
                    <a:bodyPr/>
                    <a:lstStyle/>
                    <a:p>
                      <a:pPr algn="ctr" fontAlgn="b"/>
                      <a:r>
                        <a:rPr lang="es-ES" sz="1200" u="none" strike="noStrike" dirty="0">
                          <a:effectLst/>
                        </a:rPr>
                        <a:t>Índice</a:t>
                      </a:r>
                      <a:endParaRPr lang="es-ES" sz="1200" b="0" i="0"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0</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1</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2</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3</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4</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5</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6</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7</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8</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9</a:t>
                      </a:r>
                      <a:endParaRPr lang="es-ES" sz="2000" b="1" i="1" u="none" strike="noStrike">
                        <a:solidFill>
                          <a:srgbClr val="000000"/>
                        </a:solidFill>
                        <a:effectLst/>
                        <a:latin typeface="Calibri" panose="020F0502020204030204" pitchFamily="34" charset="0"/>
                      </a:endParaRPr>
                    </a:p>
                  </a:txBody>
                  <a:tcPr marL="9352" marR="9352" marT="9352" marB="0" anchor="b"/>
                </a:tc>
                <a:extLst>
                  <a:ext uri="{0D108BD9-81ED-4DB2-BD59-A6C34878D82A}">
                    <a16:rowId xmlns:a16="http://schemas.microsoft.com/office/drawing/2014/main" xmlns="" val="10000"/>
                  </a:ext>
                </a:extLst>
              </a:tr>
              <a:tr h="452908">
                <a:tc>
                  <a:txBody>
                    <a:bodyPr/>
                    <a:lstStyle/>
                    <a:p>
                      <a:pPr algn="ctr" fontAlgn="b"/>
                      <a:r>
                        <a:rPr lang="es-ES" sz="1200" u="none" strike="noStrike" dirty="0">
                          <a:effectLst/>
                        </a:rPr>
                        <a:t>Variable</a:t>
                      </a:r>
                      <a:endParaRPr lang="es-ES" sz="1200" b="0" i="0"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ctr"/>
                      <a:r>
                        <a:rPr lang="es-ES" sz="2000" u="none" strike="noStrike">
                          <a:effectLst/>
                        </a:rPr>
                        <a:t>H</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O</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L</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A</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M</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U</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N</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D</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O</a:t>
                      </a:r>
                      <a:endParaRPr lang="es-ES" sz="2000" b="0" i="0" u="none" strike="noStrike" dirty="0">
                        <a:solidFill>
                          <a:srgbClr val="000000"/>
                        </a:solidFill>
                        <a:effectLst/>
                        <a:latin typeface="Calibri" panose="020F0502020204030204" pitchFamily="34" charset="0"/>
                      </a:endParaRPr>
                    </a:p>
                  </a:txBody>
                  <a:tcPr marL="9352" marR="9352" marT="9352"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7698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err="1" smtClean="0"/>
              <a:t>Vectores</a:t>
            </a:r>
            <a:r>
              <a:rPr lang="en-US" dirty="0" smtClean="0"/>
              <a:t> </a:t>
            </a:r>
            <a:r>
              <a:rPr lang="en-US" dirty="0" err="1" smtClean="0"/>
              <a:t>en</a:t>
            </a:r>
            <a:r>
              <a:rPr lang="en-US" dirty="0" smtClean="0"/>
              <a:t> C#: Array</a:t>
            </a:r>
            <a:endParaRPr lang="es-ES" dirty="0"/>
          </a:p>
        </p:txBody>
      </p:sp>
      <p:sp>
        <p:nvSpPr>
          <p:cNvPr id="7" name="Marcador de contenido 6"/>
          <p:cNvSpPr>
            <a:spLocks noGrp="1"/>
          </p:cNvSpPr>
          <p:nvPr>
            <p:ph idx="1"/>
          </p:nvPr>
        </p:nvSpPr>
        <p:spPr/>
        <p:txBody>
          <a:bodyPr>
            <a:normAutofit lnSpcReduction="10000"/>
          </a:bodyPr>
          <a:lstStyle/>
          <a:p>
            <a:r>
              <a:rPr lang="en-US" dirty="0" err="1" smtClean="0"/>
              <a:t>Definición</a:t>
            </a:r>
            <a:r>
              <a:rPr lang="en-US" dirty="0" smtClean="0"/>
              <a:t> de </a:t>
            </a:r>
            <a:r>
              <a:rPr lang="en-US" dirty="0" err="1" smtClean="0"/>
              <a:t>vectores</a:t>
            </a:r>
            <a:r>
              <a:rPr lang="en-US" dirty="0" smtClean="0"/>
              <a:t>: </a:t>
            </a:r>
            <a:r>
              <a:rPr lang="en-US" dirty="0" err="1" smtClean="0"/>
              <a:t>cada</a:t>
            </a:r>
            <a:r>
              <a:rPr lang="en-US" dirty="0" smtClean="0"/>
              <a:t> vector </a:t>
            </a:r>
            <a:r>
              <a:rPr lang="en-US" dirty="0" err="1" smtClean="0"/>
              <a:t>debe</a:t>
            </a:r>
            <a:r>
              <a:rPr lang="en-US" dirty="0" smtClean="0"/>
              <a:t> </a:t>
            </a:r>
            <a:r>
              <a:rPr lang="en-US" dirty="0" err="1" smtClean="0"/>
              <a:t>tener</a:t>
            </a:r>
            <a:r>
              <a:rPr lang="en-US" dirty="0" smtClean="0"/>
              <a:t> un </a:t>
            </a:r>
            <a:r>
              <a:rPr lang="en-US" dirty="0" err="1" smtClean="0"/>
              <a:t>tipo</a:t>
            </a:r>
            <a:r>
              <a:rPr lang="en-US" dirty="0" smtClean="0"/>
              <a:t> de </a:t>
            </a:r>
            <a:r>
              <a:rPr lang="en-US" dirty="0" err="1" smtClean="0"/>
              <a:t>datos</a:t>
            </a:r>
            <a:r>
              <a:rPr lang="en-US" dirty="0" smtClean="0"/>
              <a:t> </a:t>
            </a:r>
            <a:r>
              <a:rPr lang="en-US" dirty="0" err="1" smtClean="0"/>
              <a:t>definido</a:t>
            </a:r>
            <a:r>
              <a:rPr lang="en-US" dirty="0" smtClean="0"/>
              <a:t>, y </a:t>
            </a:r>
            <a:r>
              <a:rPr lang="en-US" dirty="0" err="1" smtClean="0"/>
              <a:t>una</a:t>
            </a:r>
            <a:r>
              <a:rPr lang="en-US" dirty="0" smtClean="0"/>
              <a:t> </a:t>
            </a:r>
            <a:r>
              <a:rPr lang="en-US" dirty="0" err="1" smtClean="0"/>
              <a:t>cantidad</a:t>
            </a:r>
            <a:r>
              <a:rPr lang="en-US" dirty="0" smtClean="0"/>
              <a:t> de </a:t>
            </a:r>
            <a:r>
              <a:rPr lang="en-US" dirty="0" err="1" smtClean="0"/>
              <a:t>elementos</a:t>
            </a:r>
            <a:r>
              <a:rPr lang="en-US" dirty="0" smtClean="0"/>
              <a:t> </a:t>
            </a:r>
            <a:r>
              <a:rPr lang="en-US" dirty="0" err="1" smtClean="0"/>
              <a:t>definida</a:t>
            </a:r>
            <a:r>
              <a:rPr lang="en-US" dirty="0" smtClean="0"/>
              <a:t> que no </a:t>
            </a:r>
            <a:r>
              <a:rPr lang="en-US" dirty="0" err="1" smtClean="0"/>
              <a:t>es</a:t>
            </a:r>
            <a:r>
              <a:rPr lang="en-US" dirty="0" smtClean="0"/>
              <a:t> </a:t>
            </a:r>
            <a:r>
              <a:rPr lang="en-US" dirty="0" err="1" smtClean="0"/>
              <a:t>obligatoria</a:t>
            </a:r>
            <a:r>
              <a:rPr lang="en-US" dirty="0" smtClean="0"/>
              <a:t>.</a:t>
            </a:r>
          </a:p>
          <a:p>
            <a:endParaRPr lang="en-US" dirty="0"/>
          </a:p>
          <a:p>
            <a:endParaRPr lang="es-ES" dirty="0" smtClean="0"/>
          </a:p>
          <a:p>
            <a:r>
              <a:rPr lang="es-ES" dirty="0" smtClean="0"/>
              <a:t>Es </a:t>
            </a:r>
            <a:r>
              <a:rPr lang="es-ES" dirty="0"/>
              <a:t>posible inicializar una matriz en el momento de su declaración, en cuyo caso, no es necesario el especificador de rango ya que éste viene dado por el número de elementos de la lista de inicialización</a:t>
            </a:r>
            <a:r>
              <a:rPr lang="es-ES" dirty="0" smtClean="0"/>
              <a:t>. Por </a:t>
            </a:r>
            <a:r>
              <a:rPr lang="es-ES" dirty="0"/>
              <a:t>ejemplo:</a:t>
            </a:r>
          </a:p>
        </p:txBody>
      </p:sp>
      <p:pic>
        <p:nvPicPr>
          <p:cNvPr id="8" name="Marcador de contenido 5"/>
          <p:cNvPicPr>
            <a:picLocks noChangeAspect="1"/>
          </p:cNvPicPr>
          <p:nvPr/>
        </p:nvPicPr>
        <p:blipFill>
          <a:blip r:embed="rId2"/>
          <a:stretch>
            <a:fillRect/>
          </a:stretch>
        </p:blipFill>
        <p:spPr>
          <a:xfrm>
            <a:off x="755576" y="3167105"/>
            <a:ext cx="4282514" cy="582960"/>
          </a:xfrm>
          <a:prstGeom prst="rect">
            <a:avLst/>
          </a:prstGeom>
        </p:spPr>
      </p:pic>
      <p:pic>
        <p:nvPicPr>
          <p:cNvPr id="9" name="Imagen 8"/>
          <p:cNvPicPr>
            <a:picLocks noChangeAspect="1"/>
          </p:cNvPicPr>
          <p:nvPr/>
        </p:nvPicPr>
        <p:blipFill>
          <a:blip r:embed="rId3"/>
          <a:stretch>
            <a:fillRect/>
          </a:stretch>
        </p:blipFill>
        <p:spPr>
          <a:xfrm>
            <a:off x="2987824" y="5762649"/>
            <a:ext cx="5979773" cy="616664"/>
          </a:xfrm>
          <a:prstGeom prst="rect">
            <a:avLst/>
          </a:prstGeom>
        </p:spPr>
      </p:pic>
    </p:spTree>
    <p:extLst>
      <p:ext uri="{BB962C8B-B14F-4D97-AF65-F5344CB8AC3E}">
        <p14:creationId xmlns:p14="http://schemas.microsoft.com/office/powerpoint/2010/main" val="268681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Las matrices se distinguen de los vectores en que la </a:t>
            </a:r>
            <a:r>
              <a:rPr lang="es-ES" dirty="0" smtClean="0"/>
              <a:t>disposición </a:t>
            </a:r>
            <a:r>
              <a:rPr lang="es-ES" dirty="0"/>
              <a:t>de los elementos no es unidimensional sino bidimensional</a:t>
            </a:r>
            <a:r>
              <a:rPr lang="es-ES" dirty="0" smtClean="0"/>
              <a:t>.</a:t>
            </a:r>
          </a:p>
          <a:p>
            <a:r>
              <a:rPr lang="es-ES" dirty="0" smtClean="0"/>
              <a:t>Para </a:t>
            </a:r>
            <a:r>
              <a:rPr lang="es-ES" dirty="0"/>
              <a:t>acceder a los elementos se requieren dos </a:t>
            </a:r>
            <a:r>
              <a:rPr lang="es-ES" dirty="0" smtClean="0"/>
              <a:t>índices </a:t>
            </a:r>
            <a:r>
              <a:rPr lang="es-ES" dirty="0"/>
              <a:t>en lugar de </a:t>
            </a:r>
            <a:r>
              <a:rPr lang="es-ES" dirty="0" smtClean="0"/>
              <a:t>uno.</a:t>
            </a:r>
          </a:p>
          <a:p>
            <a:r>
              <a:rPr lang="en-US" dirty="0" err="1" smtClean="0"/>
              <a:t>También</a:t>
            </a:r>
            <a:r>
              <a:rPr lang="en-US" dirty="0" smtClean="0"/>
              <a:t> </a:t>
            </a:r>
            <a:r>
              <a:rPr lang="en-US" dirty="0" err="1" smtClean="0"/>
              <a:t>llamados</a:t>
            </a:r>
            <a:r>
              <a:rPr lang="en-US" dirty="0" smtClean="0"/>
              <a:t> </a:t>
            </a:r>
            <a:r>
              <a:rPr lang="en-US" dirty="0" err="1" smtClean="0"/>
              <a:t>vectores</a:t>
            </a:r>
            <a:r>
              <a:rPr lang="en-US" dirty="0" smtClean="0"/>
              <a:t> </a:t>
            </a:r>
            <a:r>
              <a:rPr lang="en-US" dirty="0" err="1" smtClean="0"/>
              <a:t>multidimensionales</a:t>
            </a:r>
            <a:r>
              <a:rPr lang="en-US" dirty="0" smtClean="0"/>
              <a:t>.</a:t>
            </a:r>
          </a:p>
          <a:p>
            <a:endParaRPr lang="en-US" dirty="0" smtClean="0"/>
          </a:p>
          <a:p>
            <a:r>
              <a:rPr lang="en-US" dirty="0" err="1" smtClean="0"/>
              <a:t>Definición</a:t>
            </a:r>
            <a:r>
              <a:rPr lang="en-US" dirty="0" smtClean="0"/>
              <a:t>: string[,] </a:t>
            </a:r>
            <a:r>
              <a:rPr lang="en-US" dirty="0" err="1" smtClean="0"/>
              <a:t>matriz</a:t>
            </a:r>
            <a:r>
              <a:rPr lang="en-US" dirty="0"/>
              <a:t>;</a:t>
            </a:r>
            <a:endParaRPr lang="es-ES" dirty="0"/>
          </a:p>
        </p:txBody>
      </p:sp>
      <p:sp>
        <p:nvSpPr>
          <p:cNvPr id="4" name="Título 3"/>
          <p:cNvSpPr>
            <a:spLocks noGrp="1"/>
          </p:cNvSpPr>
          <p:nvPr>
            <p:ph type="title"/>
          </p:nvPr>
        </p:nvSpPr>
        <p:spPr/>
        <p:txBody>
          <a:bodyPr/>
          <a:lstStyle/>
          <a:p>
            <a:r>
              <a:rPr lang="es-ES" dirty="0"/>
              <a:t>Matrices</a:t>
            </a:r>
          </a:p>
        </p:txBody>
      </p:sp>
    </p:spTree>
    <p:extLst>
      <p:ext uri="{BB962C8B-B14F-4D97-AF65-F5344CB8AC3E}">
        <p14:creationId xmlns:p14="http://schemas.microsoft.com/office/powerpoint/2010/main" val="170398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Matrices</a:t>
            </a:r>
            <a:endParaRPr lang="es-ES" dirty="0"/>
          </a:p>
        </p:txBody>
      </p:sp>
      <p:pic>
        <p:nvPicPr>
          <p:cNvPr id="2050" name="Picture 2" descr="http://4.bp.blogspot.com/-nxkGlcoYXrs/UIGAWzpYHhI/AAAAAAAAAGs/YV767NCqCyo/s1600/superio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7499176" cy="445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88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5358</TotalTime>
  <Words>1091</Words>
  <Application>Microsoft Office PowerPoint</Application>
  <PresentationFormat>Presentación en pantalla (4:3)</PresentationFormat>
  <Paragraphs>159</Paragraphs>
  <Slides>25</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Calibri</vt:lpstr>
      <vt:lpstr>Lucida Sans Unicode</vt:lpstr>
      <vt:lpstr>Verdana</vt:lpstr>
      <vt:lpstr>Wingdings 2</vt:lpstr>
      <vt:lpstr>Wingdings 3</vt:lpstr>
      <vt:lpstr>Concurrencia</vt:lpstr>
      <vt:lpstr>Programación I</vt:lpstr>
      <vt:lpstr>Datos estructurados</vt:lpstr>
      <vt:lpstr>Vectores</vt:lpstr>
      <vt:lpstr>Vectores</vt:lpstr>
      <vt:lpstr>Vectores</vt:lpstr>
      <vt:lpstr>Vectores</vt:lpstr>
      <vt:lpstr>Vectores en C#: Array</vt:lpstr>
      <vt:lpstr>Matrices</vt:lpstr>
      <vt:lpstr>Matrices</vt:lpstr>
      <vt:lpstr>Inicialización de matrices</vt:lpstr>
      <vt:lpstr>Acceso a elementos de matriz</vt:lpstr>
      <vt:lpstr>Presentación de PowerPoint</vt:lpstr>
      <vt:lpstr>Vectores en C#: Listas</vt:lpstr>
      <vt:lpstr>Iterando Vectores y matrices</vt:lpstr>
      <vt:lpstr>Ciclo ForEach</vt:lpstr>
      <vt:lpstr>Ciclo ForEach</vt:lpstr>
      <vt:lpstr>Ejercicio: Vectores</vt:lpstr>
      <vt:lpstr>Ejercicio: Vectores</vt:lpstr>
      <vt:lpstr>Ejercicio: Vectores</vt:lpstr>
      <vt:lpstr>Ejercicio: Matrices</vt:lpstr>
      <vt:lpstr>Ejercicios: Listas</vt:lpstr>
      <vt:lpstr>Ejercicio: Listas</vt:lpstr>
      <vt:lpstr>Ejercicio: Listas</vt:lpstr>
      <vt:lpstr>Ejercicio: Listas</vt:lpstr>
      <vt:lpstr>¿Preguntas?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EMPLEARTEC CONTROL+F / CONTROL+A  FORMACIÓN PROFESIONAL GRATUITA EN SOFTWARE Y TECNOLOGÍA</dc:title>
  <dc:creator>Maxi Lovera</dc:creator>
  <cp:lastModifiedBy>Maximiliano</cp:lastModifiedBy>
  <cp:revision>40</cp:revision>
  <dcterms:created xsi:type="dcterms:W3CDTF">2014-07-01T22:06:24Z</dcterms:created>
  <dcterms:modified xsi:type="dcterms:W3CDTF">2016-08-31T22:52:21Z</dcterms:modified>
</cp:coreProperties>
</file>