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64" r:id="rId3"/>
    <p:sldId id="288" r:id="rId4"/>
    <p:sldId id="28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7" r:id="rId17"/>
    <p:sldId id="276" r:id="rId18"/>
    <p:sldId id="277" r:id="rId19"/>
    <p:sldId id="278" r:id="rId20"/>
    <p:sldId id="279" r:id="rId21"/>
    <p:sldId id="280" r:id="rId22"/>
    <p:sldId id="289" r:id="rId23"/>
    <p:sldId id="282" r:id="rId24"/>
    <p:sldId id="283" r:id="rId25"/>
    <p:sldId id="286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88" autoAdjust="0"/>
  </p:normalViewPr>
  <p:slideViewPr>
    <p:cSldViewPr>
      <p:cViewPr varScale="1">
        <p:scale>
          <a:sx n="96" d="100"/>
          <a:sy n="96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E7AA-5A36-4DCE-9FB2-C049F4DC365A}" type="datetimeFigureOut">
              <a:rPr lang="es-ES" smtClean="0"/>
              <a:pPr/>
              <a:t>18/08/2016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B0C7-C44F-40F6-9D56-56F683497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94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Lisp" TargetMode="External"/><Relationship Id="rId3" Type="http://schemas.openxmlformats.org/officeDocument/2006/relationships/hyperlink" Target="http://es.wikipedia.org/wiki/C++" TargetMode="External"/><Relationship Id="rId7" Type="http://schemas.openxmlformats.org/officeDocument/2006/relationships/hyperlink" Target="http://es.wikipedia.org/wiki/Pyth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Perl" TargetMode="External"/><Relationship Id="rId5" Type="http://schemas.openxmlformats.org/officeDocument/2006/relationships/hyperlink" Target="http://es.wikipedia.org/wiki/Haskell" TargetMode="External"/><Relationship Id="rId4" Type="http://schemas.openxmlformats.org/officeDocument/2006/relationships/hyperlink" Target="http://es.wikipedia.org/wiki/Lenguaje_de_programaci%C3%B3n_Java" TargetMode="External"/><Relationship Id="rId9" Type="http://schemas.openxmlformats.org/officeDocument/2006/relationships/hyperlink" Target="http://es.wikipedia.org/wiki/Decidibilida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permite acceder a un número predefinido de plantillas o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 agregar diferentes módulos, estos agregan plantillas. Algunas pueden aparecer en formas de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Wizards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para generar proyectos.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plantillas de proyectos permiten a los desarrolladores concentrarse en la funcionalidad específica que se desea implementar y es desde el proyecto donde se administra las diversas tareas referidas a la compilación, guardado y apertura.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89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80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proyecto contiene un archivo de definición que contiene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proyecto. La extensión de estos archivos de definición y el contenido del archivo se determina por el tipo de proyecto que define. Generalmente el proyecto almacena la configuración y los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seteos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compilación que se especificaron para el proyecto y su conjunto de ítems. Algunos proyectos mantienen una lista de archivos asociados con el proyecto y su ubicación.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se agrega un ítem a proyecto, la ubicación física del ítem en disco se guarda en la definición del proyecto. Si el ítem es removido del proyecto, la información se elimina.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51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solución permite a los desarrolladores concentrarse en la tarea de desarrollo y distribución de los proyectos, en lugar de resolver detalles de administración de los archivos de proyecto y los componentes.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solución de Visual Studio permite: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-Trabajar con varios proyectos en la misma instancia de Visual Studio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-Trabajar con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ítmes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utilizando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seteos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opciones que se aplican a un conjunto de proyectos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-Utilizar el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 para diseñar y compilar la solución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genera automáticamente una solución cuando se crea un nuevo proyecto. Es posible agregar nuevos proyectos a una solución a medida que se necesitan.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administrar los proyectos y archivos de una solución, el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 provee una vista gráfica de toda la solución. También permite agregar carpetas de ítems que no pertenecen al proyecto.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definición de la solución se crea en dos archivos: una definición de solución .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sln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opciones de usuario de la solución .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suo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archivos de definición de solución almacenan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describe la solución: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-Los proyectos asociados.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-Ítems asociados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solución puede contener varios proyectos que pueden ser abiertos, cerrados y salvados al mismo tiempo. Cada proyecto en una solución puede contener varios archivos o ítems. Los tipos de los ítems contenidos en un proyecto dependen del lenguaje de desarrollo utilizado.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relación lógica entre una solución y sus componentes no reflejan, necesariamente, la forma en la que la solución y sus componentes son almacenados en el disco. Si se crea una aplicación que consta de varios proyectos, es recomendable crear una carpeta de solución donde se almacenen todos los proyectos.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Cuando se crea una solución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-proyectos, el primer proyecto se transforma en el de “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-up” por default. Al compilar la solución, los proyectos se compilar en el orden en el que fueron agregados.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0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 permite observar los ítems y realizar las tareas de administración de los mismos desde la solución o desde los proyectos. También permite utilizar los editores de Visual Studio para trabajar con ítems fuera de la solución. </a:t>
            </a:r>
          </a:p>
          <a:p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Desde el </a:t>
            </a:r>
            <a:r>
              <a:rPr lang="es-E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Explorer es posible agregar y eliminar archivos y realizar otras tareas administrativas. Cada proyecto tiene sus propias carpetas e iconos para indicar el tipo de ítems en el proyecto.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55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Dar</a:t>
            </a:r>
            <a:r>
              <a:rPr lang="es-ES" baseline="0" dirty="0" smtClean="0"/>
              <a:t> un tiempo (10 o 15 minutos) para que abran VS, </a:t>
            </a:r>
            <a:r>
              <a:rPr lang="es-ES" baseline="0" dirty="0" err="1" smtClean="0"/>
              <a:t>chusmeen</a:t>
            </a:r>
            <a:r>
              <a:rPr lang="es-ES" baseline="0" dirty="0" smtClean="0"/>
              <a:t> un poco y lo configuren o lo dejen como les parezca mejor.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43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estático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dice de un lenguaje de programación que usa un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estático cuando la comprobación de tipificación se realiza durante la compilación, y no durante la ejecución. Ejemplos de lenguajes que usan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estático son C,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++"/>
              </a:rPr>
              <a:t>C++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Lenguaje de programación Java"/>
              </a:rPr>
              <a:t>Java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y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Haskell"/>
              </a:rPr>
              <a:t>Haskell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Comparado con el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dinámico, el estático permite que los errores de programación sean detectados antes, y que la ejecución del programa sea más eficiente.</a:t>
            </a:r>
          </a:p>
          <a:p>
            <a:r>
              <a:rPr lang="es-E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dinámico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dice de un lenguaje de programación que usa un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dinámico cuando la comprobación de tipificación se realiza durante su ejecución en vez de durante la compilación. Ejemplos de lenguajes que usan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dinámico son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erl"/>
              </a:rPr>
              <a:t>Perl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Python"/>
              </a:rPr>
              <a:t>Python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y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Lisp"/>
              </a:rPr>
              <a:t>Lisp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Comparado con el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estático, o sistema de enlazado temprano, el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dinámico es más flexible (debido a las limitaciones teóricas de la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Decidibilidad"/>
              </a:rPr>
              <a:t>decidibilidad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 ciertos problemas de análisis de programas estáticos, que impiden el mismo nivel de flexibilidad que se consigue con el </a:t>
            </a:r>
            <a:r>
              <a:rPr lang="es-E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tipado</a:t>
            </a:r>
            <a:r>
              <a:rPr lang="es-E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estático), a pesar de ejecutarse más lentamente y ser más propensos a contener errores de programación.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4B0C7-C44F-40F6-9D56-56F683497096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32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9704C4-DA6F-42E0-8B22-3264675741E3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421A-2FDD-4D0F-9DE4-2FBF0F5BC02B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55D-40D9-47BA-8992-C30699769EB5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3949-061D-4852-8E9D-F980F0775286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E4E8-7B50-49DA-B1EF-501D395A21AD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EDA9-5F22-4681-9CD7-EC921B90E716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EBD1-D74D-4336-8CB0-D81CC338C7E4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2E82-2206-467B-B4D4-4D7181B4FD8F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5159-B491-40DD-B086-794B167A94D1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7FEDF0F-BE94-48DD-9B40-9F8CE0028E78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C04C86-7BF1-481E-8043-4CF07CCB7684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A06465-DD29-48D3-B96C-802E79C960AC}" type="datetime1">
              <a:rPr lang="es-ES" smtClean="0"/>
              <a:pPr/>
              <a:t>18/08/2016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EMPLEARTEC CONTROL+F / CONTROL+A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3977D3-362D-476A-9147-A535CEF5A40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pleartec.org.a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s-ES" b="0" cap="all" dirty="0" smtClean="0">
                <a:hlinkClick r:id="rId2"/>
              </a:rPr>
              <a:t/>
            </a:r>
            <a:br>
              <a:rPr lang="es-ES" b="0" cap="all" dirty="0" smtClean="0">
                <a:hlinkClick r:id="rId2"/>
              </a:rPr>
            </a:br>
            <a:r>
              <a:rPr lang="es-ES" b="0" cap="all" dirty="0" smtClean="0">
                <a:hlinkClick r:id="rId2"/>
              </a:rPr>
              <a:t/>
            </a:r>
            <a:br>
              <a:rPr lang="es-ES" b="0" cap="all" dirty="0" smtClean="0">
                <a:hlinkClick r:id="rId2"/>
              </a:rPr>
            </a:br>
            <a:r>
              <a:rPr lang="es-ES" b="0" cap="all" dirty="0" smtClean="0">
                <a:hlinkClick r:id="rId2"/>
              </a:rPr>
              <a:t>Programación I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166802" y="4149080"/>
            <a:ext cx="518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u="sng" dirty="0" smtClean="0"/>
              <a:t>Introducción a Visual Studio</a:t>
            </a:r>
            <a:endParaRPr lang="es-ES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Cada proyecto cuenta con un archivo de definición que contiene meta datos del proyecto.</a:t>
            </a:r>
          </a:p>
          <a:p>
            <a:pPr algn="just"/>
            <a:r>
              <a:rPr lang="es-ES" dirty="0" smtClean="0"/>
              <a:t>La extensión de estos archivos de definición y el contenido del archivo se determina por el tipo de proyecto que define.</a:t>
            </a:r>
          </a:p>
          <a:p>
            <a:pPr algn="just"/>
            <a:r>
              <a:rPr lang="es-ES" dirty="0" smtClean="0"/>
              <a:t>Este tipo de archivos contiene por ejemplo la ubicación (</a:t>
            </a:r>
            <a:r>
              <a:rPr lang="es-ES" dirty="0" err="1" smtClean="0"/>
              <a:t>path</a:t>
            </a:r>
            <a:r>
              <a:rPr lang="es-ES" dirty="0" smtClean="0"/>
              <a:t> físico de cada uno de los elementos que componen el proyecto).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Archivos de definición de Proyectos</a:t>
            </a:r>
            <a:endParaRPr lang="es-ES" dirty="0"/>
          </a:p>
        </p:txBody>
      </p:sp>
      <p:pic>
        <p:nvPicPr>
          <p:cNvPr id="11266" name="Picture 2" descr="http://blog.sagitaz.com/wp-content/uploads/2014/05/img-triangulo-atencion-zoho-sagita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4941168"/>
            <a:ext cx="903630" cy="792088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827584" y="4005064"/>
            <a:ext cx="7992888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Permite a los desarrolladores concentrarse en la tarea de desarrollo y distribución de los proyectos, en lugar de resolver detalles de administración de los archivos de proyecto y los componentes.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Administrando la solución</a:t>
            </a:r>
            <a:endParaRPr lang="es-E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429000"/>
            <a:ext cx="2228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427984" y="4005064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/>
              <a:t>Puede contener varios proyectos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Permite abrirlos, cerrarlos, compilarlos, guardarlos, entre otras cosas, todos al mismo tiempo.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relación lógica entre una solución y proyectos no refleja necesariamente una relación física (a nivel de carpetas en disco).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definición de la solución se crea en dos archivos: definición de solución (.</a:t>
            </a:r>
            <a:r>
              <a:rPr lang="es-ES" dirty="0" err="1" smtClean="0"/>
              <a:t>sln</a:t>
            </a:r>
            <a:r>
              <a:rPr lang="es-ES" dirty="0" smtClean="0"/>
              <a:t>) y opciones de usuario de la solución (.</a:t>
            </a:r>
            <a:r>
              <a:rPr lang="es-ES" dirty="0" err="1" smtClean="0"/>
              <a:t>suo</a:t>
            </a:r>
            <a:r>
              <a:rPr lang="es-ES" dirty="0" smtClean="0"/>
              <a:t>).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una solución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4392488" cy="4525963"/>
          </a:xfrm>
        </p:spPr>
        <p:txBody>
          <a:bodyPr>
            <a:normAutofit/>
          </a:bodyPr>
          <a:lstStyle/>
          <a:p>
            <a:pPr algn="ctr"/>
            <a:r>
              <a:rPr lang="es-ES" sz="3200" dirty="0" smtClean="0"/>
              <a:t>Explorador de soluciones: permite observar los ítems y realizar las tareas de administración de los mismos desde la solución o desde los proyectos. </a:t>
            </a:r>
            <a:endParaRPr lang="es-ES" sz="32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s-ES" dirty="0" smtClean="0"/>
              <a:t>Ventanas importantes</a:t>
            </a:r>
            <a:endParaRPr lang="es-E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124744"/>
            <a:ext cx="2857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 de flecha"/>
          <p:cNvCxnSpPr/>
          <p:nvPr/>
        </p:nvCxnSpPr>
        <p:spPr>
          <a:xfrm flipV="1">
            <a:off x="4788024" y="3717032"/>
            <a:ext cx="936104" cy="21602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987824" y="602128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Vista jerárquica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23762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dirty="0" smtClean="0"/>
              <a:t>Lista de errores</a:t>
            </a:r>
          </a:p>
          <a:p>
            <a:pPr algn="just">
              <a:buNone/>
            </a:pPr>
            <a:r>
              <a:rPr lang="es-ES" dirty="0" smtClean="0"/>
              <a:t>	Muestra los errores de compilación, advertencias y mensajes identificados en el código. Doble clic sobre el elemento nos lleva directamente a esa sección.</a:t>
            </a:r>
          </a:p>
          <a:p>
            <a:pPr algn="just">
              <a:buNone/>
            </a:pPr>
            <a:r>
              <a:rPr lang="es-ES" dirty="0" smtClean="0"/>
              <a:t>	Principalmente, vamos a prestar atención a los errores ya que son los únicos elementos que no permiten la compilación de la aplicación.</a:t>
            </a:r>
            <a:endParaRPr lang="es-E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852936"/>
            <a:ext cx="889298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5"/>
            <a:ext cx="8229600" cy="1728192"/>
          </a:xfrm>
        </p:spPr>
        <p:txBody>
          <a:bodyPr/>
          <a:lstStyle/>
          <a:p>
            <a:pPr algn="just"/>
            <a:r>
              <a:rPr lang="es-ES" dirty="0" smtClean="0"/>
              <a:t>Consola de administración de paquetes</a:t>
            </a:r>
          </a:p>
          <a:p>
            <a:pPr algn="just">
              <a:buNone/>
            </a:pPr>
            <a:r>
              <a:rPr lang="es-ES" dirty="0" smtClean="0"/>
              <a:t>	Nos va a permitir administrar paquetes de </a:t>
            </a:r>
            <a:r>
              <a:rPr lang="es-ES" dirty="0" err="1" smtClean="0"/>
              <a:t>NuGet</a:t>
            </a:r>
            <a:r>
              <a:rPr lang="es-ES" dirty="0" smtClean="0"/>
              <a:t> sobre nuestros proyectos.</a:t>
            </a:r>
            <a:endParaRPr lang="es-E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204864"/>
            <a:ext cx="889248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806896" y="5157192"/>
            <a:ext cx="8229600" cy="172819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s-ES" dirty="0" err="1" smtClean="0"/>
              <a:t>Nuget</a:t>
            </a:r>
            <a:r>
              <a:rPr lang="es-ES" dirty="0" smtClean="0"/>
              <a:t> es una herramienta moderna de colaboración que permite instalar “paquetes” de código de terceros, para evitar desarrollarlos nosotros.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04" name="Picture 4" descr="http://us.123rf.com/450wm/andreykuzmin/andreykuzmin1312/andreykuzmin131200032/24449918-cinema-big-screen-with-red-curtain-frame-and-seats.jpg"/>
          <p:cNvPicPr>
            <a:picLocks noChangeAspect="1" noChangeArrowheads="1"/>
          </p:cNvPicPr>
          <p:nvPr/>
        </p:nvPicPr>
        <p:blipFill>
          <a:blip r:embed="rId3" cstate="print"/>
          <a:srcRect b="1233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6672"/>
            <a:ext cx="8208912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2520280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Visual Basic .NET</a:t>
            </a:r>
          </a:p>
          <a:p>
            <a:r>
              <a:rPr lang="es-ES" dirty="0" smtClean="0"/>
              <a:t>C#</a:t>
            </a:r>
          </a:p>
          <a:p>
            <a:r>
              <a:rPr lang="es-ES" dirty="0" smtClean="0"/>
              <a:t>C++</a:t>
            </a:r>
          </a:p>
          <a:p>
            <a:r>
              <a:rPr lang="es-ES" dirty="0" smtClean="0"/>
              <a:t>J#</a:t>
            </a:r>
          </a:p>
          <a:p>
            <a:r>
              <a:rPr lang="es-ES" dirty="0" smtClean="0"/>
              <a:t>F#</a:t>
            </a:r>
            <a:endParaRPr lang="es-ES" dirty="0"/>
          </a:p>
          <a:p>
            <a:r>
              <a:rPr lang="es-ES" dirty="0" err="1" smtClean="0"/>
              <a:t>Python</a:t>
            </a:r>
            <a:r>
              <a:rPr lang="es-ES" dirty="0" smtClean="0"/>
              <a:t> (con PTVS)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en Visual Studio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Re-escrito desde cero para trabajar bajo .NET. Ahora totalmente orientado a objetos. </a:t>
            </a:r>
          </a:p>
          <a:p>
            <a:endParaRPr lang="es-ES" dirty="0" smtClean="0"/>
          </a:p>
          <a:p>
            <a:r>
              <a:rPr lang="es-ES" dirty="0" smtClean="0"/>
              <a:t>Características: </a:t>
            </a:r>
          </a:p>
          <a:p>
            <a:pPr lvl="1"/>
            <a:r>
              <a:rPr lang="es-ES" dirty="0" smtClean="0"/>
              <a:t>Herencia </a:t>
            </a:r>
          </a:p>
          <a:p>
            <a:pPr lvl="1"/>
            <a:r>
              <a:rPr lang="es-ES" dirty="0" smtClean="0"/>
              <a:t>Sobrecarga </a:t>
            </a:r>
          </a:p>
          <a:p>
            <a:pPr lvl="1"/>
            <a:r>
              <a:rPr lang="es-ES" dirty="0" smtClean="0"/>
              <a:t>Constructores </a:t>
            </a:r>
          </a:p>
          <a:p>
            <a:pPr lvl="1"/>
            <a:r>
              <a:rPr lang="es-ES" dirty="0" smtClean="0"/>
              <a:t>Administración estructurada de excepciones </a:t>
            </a:r>
          </a:p>
          <a:p>
            <a:pPr lvl="1"/>
            <a:r>
              <a:rPr lang="es-ES" dirty="0" smtClean="0"/>
              <a:t>Comprobación de tipos </a:t>
            </a:r>
          </a:p>
          <a:p>
            <a:pPr lvl="1"/>
            <a:r>
              <a:rPr lang="es-ES" dirty="0" smtClean="0"/>
              <a:t>Miembros </a:t>
            </a:r>
            <a:r>
              <a:rPr lang="es-ES" dirty="0" err="1" smtClean="0"/>
              <a:t>Shared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Tipado</a:t>
            </a:r>
            <a:r>
              <a:rPr lang="es-ES" dirty="0" smtClean="0"/>
              <a:t> estático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Visual Basic .NET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5805264"/>
            <a:ext cx="352839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¿Diferencia entre </a:t>
            </a:r>
            <a:r>
              <a:rPr lang="es-ES" dirty="0" err="1" smtClean="0"/>
              <a:t>tipado</a:t>
            </a:r>
            <a:r>
              <a:rPr lang="es-ES" dirty="0" smtClean="0"/>
              <a:t> estático y </a:t>
            </a:r>
            <a:r>
              <a:rPr lang="es-ES" dirty="0" err="1" smtClean="0"/>
              <a:t>tipado</a:t>
            </a:r>
            <a:r>
              <a:rPr lang="es-ES" dirty="0" smtClean="0"/>
              <a:t> dinámico?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 flipV="1">
            <a:off x="3347864" y="5517232"/>
            <a:ext cx="158417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Especialmente creado para .NET. </a:t>
            </a:r>
          </a:p>
          <a:p>
            <a:r>
              <a:rPr lang="es-ES" dirty="0" smtClean="0"/>
              <a:t>Totalmente Orientado a objetos. </a:t>
            </a:r>
          </a:p>
          <a:p>
            <a:endParaRPr lang="es-ES" dirty="0" smtClean="0"/>
          </a:p>
          <a:p>
            <a:r>
              <a:rPr lang="es-ES" dirty="0" smtClean="0"/>
              <a:t>Características: </a:t>
            </a:r>
          </a:p>
          <a:p>
            <a:pPr lvl="1"/>
            <a:r>
              <a:rPr lang="pt-BR" dirty="0" err="1" smtClean="0"/>
              <a:t>Sintaxis</a:t>
            </a:r>
            <a:r>
              <a:rPr lang="pt-BR" dirty="0" smtClean="0"/>
              <a:t> similar a C++, Java </a:t>
            </a:r>
          </a:p>
          <a:p>
            <a:pPr lvl="1"/>
            <a:r>
              <a:rPr lang="es-ES" dirty="0" smtClean="0"/>
              <a:t>Tipos seguros </a:t>
            </a:r>
          </a:p>
          <a:p>
            <a:pPr lvl="1"/>
            <a:r>
              <a:rPr lang="es-ES" dirty="0" smtClean="0"/>
              <a:t>Case-</a:t>
            </a:r>
            <a:r>
              <a:rPr lang="es-ES" dirty="0" err="1" smtClean="0"/>
              <a:t>sensitive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Atributos accedidos por un punto </a:t>
            </a:r>
          </a:p>
          <a:p>
            <a:pPr lvl="1"/>
            <a:r>
              <a:rPr lang="es-ES" dirty="0" smtClean="0"/>
              <a:t>Todo es tratado como objetos </a:t>
            </a:r>
          </a:p>
          <a:p>
            <a:pPr lvl="1"/>
            <a:r>
              <a:rPr lang="es-ES" dirty="0" smtClean="0"/>
              <a:t>C# la línea finaliza con un ; </a:t>
            </a:r>
          </a:p>
          <a:p>
            <a:pPr lvl="1"/>
            <a:r>
              <a:rPr lang="es-ES" dirty="0" err="1" smtClean="0"/>
              <a:t>Tipado</a:t>
            </a:r>
            <a:r>
              <a:rPr lang="es-ES" dirty="0" smtClean="0"/>
              <a:t> estático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C#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94515"/>
          </a:xfrm>
        </p:spPr>
        <p:txBody>
          <a:bodyPr>
            <a:normAutofit/>
          </a:bodyPr>
          <a:lstStyle/>
          <a:p>
            <a:pPr algn="just"/>
            <a:r>
              <a:rPr lang="es-ES" sz="3200" dirty="0" smtClean="0"/>
              <a:t>Conceptos de software, ingeniería de software, complejidad del software, lenguaje de programación…</a:t>
            </a:r>
          </a:p>
          <a:p>
            <a:pPr algn="just"/>
            <a:r>
              <a:rPr lang="es-ES" sz="3100" dirty="0" smtClean="0"/>
              <a:t>Introducción al Framework de .NET, CLR, MSIL,...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Repaso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Existe una edición Standard disponible para cada lenguaje de programación de .NET que forma parte del conjunto de Visual Studio.</a:t>
            </a:r>
          </a:p>
          <a:p>
            <a:r>
              <a:rPr lang="es-ES" dirty="0" smtClean="0"/>
              <a:t>Características:</a:t>
            </a:r>
          </a:p>
          <a:p>
            <a:pPr lvl="1"/>
            <a:r>
              <a:rPr lang="es-ES" dirty="0" smtClean="0"/>
              <a:t>Lenguaje Orientado a Objeto</a:t>
            </a:r>
          </a:p>
          <a:p>
            <a:pPr lvl="1"/>
            <a:r>
              <a:rPr lang="es-ES" dirty="0" smtClean="0"/>
              <a:t>Compatible con COM y con integración de código de plataformas</a:t>
            </a:r>
          </a:p>
          <a:p>
            <a:pPr lvl="1"/>
            <a:r>
              <a:rPr lang="es-ES" dirty="0" smtClean="0"/>
              <a:t>Incluye seguridad de tipos</a:t>
            </a:r>
          </a:p>
          <a:p>
            <a:pPr lvl="1"/>
            <a:r>
              <a:rPr lang="es-ES" dirty="0" smtClean="0"/>
              <a:t>Incluye </a:t>
            </a:r>
            <a:r>
              <a:rPr lang="es-ES" dirty="0" err="1" smtClean="0"/>
              <a:t>IntelliSense</a:t>
            </a:r>
            <a:endParaRPr lang="es-ES" dirty="0" smtClean="0"/>
          </a:p>
          <a:p>
            <a:pPr lvl="1"/>
            <a:r>
              <a:rPr lang="es-ES" dirty="0" err="1" smtClean="0"/>
              <a:t>Interoperatibilidad</a:t>
            </a:r>
            <a:r>
              <a:rPr lang="es-ES" dirty="0" smtClean="0"/>
              <a:t> con otros lenguajes y plataformas</a:t>
            </a:r>
          </a:p>
          <a:p>
            <a:pPr lvl="1"/>
            <a:r>
              <a:rPr lang="es-ES" dirty="0" err="1" smtClean="0"/>
              <a:t>Tipado</a:t>
            </a:r>
            <a:r>
              <a:rPr lang="es-ES" dirty="0" smtClean="0"/>
              <a:t> estático</a:t>
            </a:r>
          </a:p>
          <a:p>
            <a:pPr lvl="1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 C++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Existe una edición Standard disponible para cada lenguaje de programación de .NET que forma parte del conjunto de Visual Studio.</a:t>
            </a:r>
          </a:p>
          <a:p>
            <a:r>
              <a:rPr lang="es-ES" dirty="0" smtClean="0"/>
              <a:t>Características:</a:t>
            </a:r>
          </a:p>
          <a:p>
            <a:pPr lvl="1" algn="just"/>
            <a:r>
              <a:rPr lang="es-ES" dirty="0" smtClean="0"/>
              <a:t>Sintaxis de Java</a:t>
            </a:r>
          </a:p>
          <a:p>
            <a:pPr lvl="1" algn="just"/>
            <a:r>
              <a:rPr lang="es-ES" dirty="0" smtClean="0"/>
              <a:t>Orientado a </a:t>
            </a:r>
            <a:r>
              <a:rPr lang="es-ES" dirty="0" err="1" smtClean="0"/>
              <a:t>Common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Runtime</a:t>
            </a:r>
            <a:endParaRPr lang="es-ES" dirty="0" smtClean="0"/>
          </a:p>
          <a:p>
            <a:pPr lvl="1" algn="just"/>
            <a:r>
              <a:rPr lang="es-ES" dirty="0" smtClean="0"/>
              <a:t>Uso total de .NET Framework</a:t>
            </a:r>
          </a:p>
          <a:p>
            <a:pPr lvl="1" algn="just"/>
            <a:r>
              <a:rPr lang="es-ES" dirty="0" smtClean="0"/>
              <a:t>Integración entre lenguajes</a:t>
            </a:r>
          </a:p>
          <a:p>
            <a:pPr lvl="1" algn="just"/>
            <a:r>
              <a:rPr lang="es-ES" dirty="0" smtClean="0"/>
              <a:t>Seguridad mejorada</a:t>
            </a:r>
          </a:p>
          <a:p>
            <a:pPr lvl="1" algn="just"/>
            <a:r>
              <a:rPr lang="es-ES" dirty="0" smtClean="0"/>
              <a:t>No es una herramienta para el desarrollo de aplicaciones que se ejecuten en Java Virtual Machine (se corren solo en el Framework).</a:t>
            </a:r>
          </a:p>
          <a:p>
            <a:pPr lvl="1"/>
            <a:r>
              <a:rPr lang="es-ES" dirty="0" err="1" smtClean="0"/>
              <a:t>Tipado</a:t>
            </a:r>
            <a:r>
              <a:rPr lang="es-ES" dirty="0" smtClean="0"/>
              <a:t> estático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 J#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Conjunta </a:t>
            </a:r>
            <a:r>
              <a:rPr lang="es-AR" dirty="0"/>
              <a:t>la programación funcional con las disciplinas imperativa y orientada a </a:t>
            </a:r>
            <a:r>
              <a:rPr lang="es-AR" dirty="0" smtClean="0"/>
              <a:t>objetos</a:t>
            </a:r>
          </a:p>
          <a:p>
            <a:r>
              <a:rPr lang="es-ES" dirty="0" smtClean="0"/>
              <a:t>Características:</a:t>
            </a:r>
          </a:p>
          <a:p>
            <a:pPr lvl="1" algn="just"/>
            <a:r>
              <a:rPr lang="es-AR" dirty="0" smtClean="0"/>
              <a:t>Fuertemente </a:t>
            </a:r>
            <a:r>
              <a:rPr lang="es-AR" dirty="0" err="1" smtClean="0"/>
              <a:t>tipado</a:t>
            </a:r>
            <a:endParaRPr lang="es-AR" dirty="0" smtClean="0"/>
          </a:p>
          <a:p>
            <a:pPr lvl="1" algn="just"/>
            <a:r>
              <a:rPr lang="es-AR" dirty="0"/>
              <a:t>U</a:t>
            </a:r>
            <a:r>
              <a:rPr lang="es-AR" dirty="0" smtClean="0"/>
              <a:t>tiliza </a:t>
            </a:r>
            <a:r>
              <a:rPr lang="es-AR" dirty="0"/>
              <a:t>inferencia de </a:t>
            </a:r>
            <a:r>
              <a:rPr lang="es-AR" dirty="0" smtClean="0"/>
              <a:t>tipos</a:t>
            </a:r>
            <a:endParaRPr lang="es-ES" dirty="0" smtClean="0"/>
          </a:p>
          <a:p>
            <a:pPr lvl="1" algn="just"/>
            <a:r>
              <a:rPr lang="es-ES" dirty="0" smtClean="0"/>
              <a:t>Uso total de .NET Framework</a:t>
            </a:r>
            <a:endParaRPr lang="es-ES" dirty="0"/>
          </a:p>
          <a:p>
            <a:pPr lvl="1" algn="just"/>
            <a:r>
              <a:rPr lang="es-ES" dirty="0" smtClean="0"/>
              <a:t>Permite el uso de programación funcional, pero de una forma no tan purista como sí sucede con otras alternativas, como por ejemplo </a:t>
            </a:r>
            <a:r>
              <a:rPr lang="es-ES" dirty="0" err="1" smtClean="0"/>
              <a:t>Haskell</a:t>
            </a: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Visual F#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68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PTVS es un </a:t>
            </a:r>
            <a:r>
              <a:rPr lang="es-ES" dirty="0" err="1" smtClean="0"/>
              <a:t>plugin</a:t>
            </a:r>
            <a:r>
              <a:rPr lang="es-ES" dirty="0" smtClean="0"/>
              <a:t> open </a:t>
            </a:r>
            <a:r>
              <a:rPr lang="es-ES" dirty="0" err="1" smtClean="0"/>
              <a:t>source</a:t>
            </a:r>
            <a:r>
              <a:rPr lang="es-ES" dirty="0" smtClean="0"/>
              <a:t> que permite transformar a Visual Studio en un IDE de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Soporte para </a:t>
            </a:r>
            <a:r>
              <a:rPr lang="es-ES" dirty="0" err="1" smtClean="0"/>
              <a:t>CPython</a:t>
            </a:r>
            <a:r>
              <a:rPr lang="es-ES" dirty="0" smtClean="0"/>
              <a:t>, </a:t>
            </a:r>
            <a:r>
              <a:rPr lang="es-ES" dirty="0" err="1" smtClean="0"/>
              <a:t>IronPython</a:t>
            </a:r>
            <a:r>
              <a:rPr lang="es-ES" dirty="0" smtClean="0"/>
              <a:t>, edición, navegación, </a:t>
            </a:r>
            <a:r>
              <a:rPr lang="es-ES" dirty="0" err="1" smtClean="0"/>
              <a:t>Intellisense</a:t>
            </a:r>
            <a:r>
              <a:rPr lang="es-ES" dirty="0" smtClean="0"/>
              <a:t>, </a:t>
            </a:r>
            <a:r>
              <a:rPr lang="es-ES" dirty="0" err="1" smtClean="0"/>
              <a:t>debugging</a:t>
            </a:r>
            <a:r>
              <a:rPr lang="es-ES" dirty="0" smtClean="0"/>
              <a:t>, </a:t>
            </a:r>
            <a:r>
              <a:rPr lang="es-ES" dirty="0" err="1" smtClean="0"/>
              <a:t>profiling</a:t>
            </a:r>
            <a:r>
              <a:rPr lang="es-ES" dirty="0" smtClean="0"/>
              <a:t>, Django, entre otras.</a:t>
            </a:r>
          </a:p>
          <a:p>
            <a:pPr algn="just"/>
            <a:r>
              <a:rPr lang="es-ES" dirty="0" smtClean="0"/>
              <a:t>Está diseñado, desarrollado y mantenido por Microsoft y la comunidad.</a:t>
            </a:r>
          </a:p>
          <a:p>
            <a:pPr algn="just"/>
            <a:r>
              <a:rPr lang="es-ES" dirty="0" err="1" smtClean="0"/>
              <a:t>Tipado</a:t>
            </a:r>
            <a:r>
              <a:rPr lang="es-ES" dirty="0" smtClean="0"/>
              <a:t> dinámico</a:t>
            </a:r>
          </a:p>
          <a:p>
            <a:pPr algn="just"/>
            <a:r>
              <a:rPr lang="es-ES" dirty="0" smtClean="0"/>
              <a:t>https://pytools.codeplex.com/</a:t>
            </a:r>
            <a:endParaRPr lang="es-ES" dirty="0"/>
          </a:p>
        </p:txBody>
      </p:sp>
      <p:pic>
        <p:nvPicPr>
          <p:cNvPr id="36869" name="Picture 5" descr="Python Tools for Visual Stud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967" y="404664"/>
            <a:ext cx="5610225" cy="77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.NET utiliza UN solo </a:t>
            </a:r>
            <a:r>
              <a:rPr lang="es-ES" dirty="0" err="1" smtClean="0"/>
              <a:t>runtime</a:t>
            </a:r>
            <a:r>
              <a:rPr lang="es-ES" dirty="0" smtClean="0"/>
              <a:t> (el CLR) y TODO lenguaje para .NET compila a MSIL </a:t>
            </a:r>
          </a:p>
          <a:p>
            <a:pPr algn="just"/>
            <a:r>
              <a:rPr lang="es-ES" dirty="0" smtClean="0"/>
              <a:t>Prácticamente no hay diferencias de performance entre VB.NET y C#. </a:t>
            </a:r>
          </a:p>
          <a:p>
            <a:pPr algn="just"/>
            <a:r>
              <a:rPr lang="es-ES" dirty="0" smtClean="0"/>
              <a:t>Cual lenguaje usar, en general dependerá de la experiencia previa con otros lenguajes o decisión personal, conocimiento del mercado, etc. </a:t>
            </a:r>
          </a:p>
          <a:p>
            <a:pPr algn="just"/>
            <a:r>
              <a:rPr lang="es-ES" dirty="0" smtClean="0"/>
              <a:t>Si conoce Java, C++, etc. &gt;&gt; C# (nuestra elección) </a:t>
            </a:r>
          </a:p>
          <a:p>
            <a:pPr algn="just"/>
            <a:r>
              <a:rPr lang="es-ES" dirty="0" smtClean="0"/>
              <a:t>Si conoce VB o VBScript &gt;&gt; VB.NET </a:t>
            </a:r>
          </a:p>
          <a:p>
            <a:pPr algn="just"/>
            <a:r>
              <a:rPr lang="es-ES" dirty="0" smtClean="0"/>
              <a:t>Si conoce </a:t>
            </a:r>
            <a:r>
              <a:rPr lang="es-ES" dirty="0" err="1" smtClean="0"/>
              <a:t>Python</a:t>
            </a:r>
            <a:r>
              <a:rPr lang="es-ES" dirty="0" smtClean="0"/>
              <a:t> &gt;&gt; PTVS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Elección del lenguaje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¿Preguntas?</a:t>
            </a:r>
            <a:endParaRPr lang="es-ES" dirty="0"/>
          </a:p>
        </p:txBody>
      </p:sp>
      <p:pic>
        <p:nvPicPr>
          <p:cNvPr id="45058" name="Picture 2" descr="http://www.bonjourdefrance.com/image/passe-compose-ou-imparfait-grammaire-bdf-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132856"/>
            <a:ext cx="4825817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9451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dirty="0" smtClean="0"/>
              <a:t>Simplifica el desarrollo de aplicaciones basadas en .NET proporcionando un entorno de desarrollo simple y unificado. Algunos entornos similares son Eclipse, </a:t>
            </a:r>
            <a:r>
              <a:rPr lang="es-ES" dirty="0" err="1" smtClean="0"/>
              <a:t>NetBeans</a:t>
            </a:r>
            <a:r>
              <a:rPr lang="es-ES" dirty="0" smtClean="0"/>
              <a:t>, </a:t>
            </a:r>
            <a:r>
              <a:rPr lang="es-ES" dirty="0" err="1" smtClean="0"/>
              <a:t>NinjaIDE</a:t>
            </a:r>
            <a:r>
              <a:rPr lang="es-ES" dirty="0" smtClean="0"/>
              <a:t>, …</a:t>
            </a:r>
          </a:p>
          <a:p>
            <a:pPr>
              <a:buNone/>
            </a:pPr>
            <a:endParaRPr lang="es-ES" dirty="0" smtClean="0"/>
          </a:p>
          <a:p>
            <a:pPr algn="just"/>
            <a:r>
              <a:rPr lang="es-ES" dirty="0" smtClean="0"/>
              <a:t>Características:</a:t>
            </a:r>
          </a:p>
          <a:p>
            <a:pPr algn="just">
              <a:buNone/>
            </a:pPr>
            <a:r>
              <a:rPr lang="es-ES" sz="2800" dirty="0" smtClean="0"/>
              <a:t>	• Un solo IDE (</a:t>
            </a:r>
            <a:r>
              <a:rPr lang="es-ES" sz="2800" dirty="0" err="1" smtClean="0"/>
              <a:t>Integrated</a:t>
            </a:r>
            <a:r>
              <a:rPr lang="es-ES" sz="2800" dirty="0" smtClean="0"/>
              <a:t> </a:t>
            </a:r>
            <a:r>
              <a:rPr lang="es-ES" sz="2800" dirty="0" err="1" smtClean="0"/>
              <a:t>Development</a:t>
            </a:r>
            <a:r>
              <a:rPr lang="es-ES" sz="2800" dirty="0" smtClean="0"/>
              <a:t> </a:t>
            </a:r>
            <a:r>
              <a:rPr lang="es-ES" sz="2800" dirty="0" err="1" smtClean="0"/>
              <a:t>Environment</a:t>
            </a:r>
            <a:r>
              <a:rPr lang="es-ES" sz="2800" dirty="0" smtClean="0"/>
              <a:t>) </a:t>
            </a:r>
          </a:p>
          <a:p>
            <a:pPr algn="just">
              <a:buNone/>
            </a:pPr>
            <a:r>
              <a:rPr lang="es-ES" sz="2800" dirty="0" smtClean="0"/>
              <a:t>	• Soporte para varios lenguajes .NET (VB.NET, C#,...) </a:t>
            </a:r>
          </a:p>
          <a:p>
            <a:pPr algn="just">
              <a:buNone/>
            </a:pPr>
            <a:r>
              <a:rPr lang="es-ES" sz="2800" dirty="0" smtClean="0"/>
              <a:t>	• Desarrollo de múltiples tipos de proyectos </a:t>
            </a:r>
          </a:p>
          <a:p>
            <a:pPr algn="just">
              <a:buNone/>
            </a:pPr>
            <a:r>
              <a:rPr lang="es-ES" sz="2800" dirty="0" smtClean="0"/>
              <a:t>	• Navegador Web integrado (basado en IE) </a:t>
            </a:r>
          </a:p>
          <a:p>
            <a:pPr algn="just">
              <a:buNone/>
            </a:pPr>
            <a:r>
              <a:rPr lang="es-ES" sz="2800" dirty="0" smtClean="0"/>
              <a:t>	• Interfaz personalizable </a:t>
            </a:r>
          </a:p>
          <a:p>
            <a:pPr algn="just">
              <a:buNone/>
            </a:pPr>
            <a:r>
              <a:rPr lang="es-ES" sz="2800" dirty="0" smtClean="0"/>
              <a:t>	• Posee utilidades adicionales: acceso a datos SQL Server, depurador, </a:t>
            </a:r>
            <a:r>
              <a:rPr lang="es-ES" sz="2800" dirty="0" err="1" smtClean="0"/>
              <a:t>intellisense</a:t>
            </a:r>
            <a:r>
              <a:rPr lang="es-ES" sz="2800" dirty="0" smtClean="0"/>
              <a:t>, emuladores para móviles, etc. </a:t>
            </a:r>
          </a:p>
          <a:p>
            <a:pPr lvl="1"/>
            <a:endParaRPr lang="es-ES" dirty="0" smtClean="0"/>
          </a:p>
          <a:p>
            <a:endParaRPr lang="es-ES" dirty="0" smtClean="0"/>
          </a:p>
        </p:txBody>
      </p:sp>
      <p:pic>
        <p:nvPicPr>
          <p:cNvPr id="17410" name="Picture 2" descr="https://encrypted-tbn3.gstatic.com/images?q=tbn:ANd9GcTblMhGs99n_XIjJ2o3vTwkvVHSnH_Uzj0whF48B4Tjb79OTVfiqnyhkZ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0"/>
            <a:ext cx="4531282" cy="126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7" descr="http://codingreflection.files.wordpress.com/2012/10/envycoder-vs-sourcecodep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4992555" cy="2808312"/>
          </a:xfrm>
          <a:prstGeom prst="rect">
            <a:avLst/>
          </a:prstGeom>
          <a:noFill/>
        </p:spPr>
      </p:pic>
      <p:pic>
        <p:nvPicPr>
          <p:cNvPr id="33796" name="Picture 4" descr="http://blogs.telerik.com/docs/default-source/metabloglib/Windows-Live-Writer-Fixing-Visual-Studio-2012-Intellisense-f_C1DA-image_4.png?sfvrsn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5472608" cy="2208614"/>
          </a:xfrm>
          <a:prstGeom prst="rect">
            <a:avLst/>
          </a:prstGeom>
          <a:noFill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356992"/>
            <a:ext cx="39528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052736"/>
            <a:ext cx="137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6386" name="Picture 2" descr="http://3.bp.blogspot.com/-mTtNqYO15uU/UPYdMhu7OpI/AAAAAAAABsg/X902gWRUdU4/s1600/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550828"/>
            <a:ext cx="8892480" cy="4750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Contenedores que se ubican en una solución para administrar, compilar y almacenar ítems. El contenido de los ítems depende del proyecto que se está desarrollando y del lenguaje. Pueden ser archivos de código, imágenes, gráficos, etc..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Administrando proyectos</a:t>
            </a:r>
            <a:endParaRPr lang="es-E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77072"/>
            <a:ext cx="33147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5400600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pPr algn="just"/>
            <a:r>
              <a:rPr lang="es-ES" sz="3200" dirty="0" smtClean="0"/>
              <a:t>Todo recurso de una aplicación se ubica dentro de los proyectos.</a:t>
            </a:r>
          </a:p>
          <a:p>
            <a:pPr algn="just">
              <a:buNone/>
            </a:pPr>
            <a:endParaRPr lang="es-ES" sz="3200" dirty="0" smtClean="0"/>
          </a:p>
          <a:p>
            <a:pPr algn="just"/>
            <a:r>
              <a:rPr lang="es-ES" sz="3200" dirty="0" smtClean="0"/>
              <a:t>El contenido de los ítems depende del proyecto que se está desarrollando y del lenguaje.</a:t>
            </a:r>
          </a:p>
          <a:p>
            <a:pPr algn="just"/>
            <a:endParaRPr lang="es-ES" sz="3200" dirty="0" smtClean="0"/>
          </a:p>
          <a:p>
            <a:pPr algn="just"/>
            <a:r>
              <a:rPr lang="es-ES" sz="3200" dirty="0" smtClean="0"/>
              <a:t>Existen archivos comunes a distintos lenguajes, como así también archivos particulares.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smtClean="0"/>
              <a:t>Plantillas de proyectos: Permiten la generación automática de la estructura o esqueleto de un proyecto junto con archivos base, los cuáles pueden ser fácilmente administrados.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Plantillas de Proyectos 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496" y="6525344"/>
            <a:ext cx="2350681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EMPLEARTEC CONTROL+F / CONTROL+A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Página </a:t>
            </a:r>
            <a:fld id="{FC32018E-0AC2-408B-A210-A6CC7F570BAD}" type="slidenum">
              <a:rPr lang="es-ES" smtClean="0">
                <a:solidFill>
                  <a:schemeClr val="bg1"/>
                </a:solidFill>
              </a:rPr>
              <a:pPr algn="l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ES" dirty="0" smtClean="0"/>
              <a:t>Algunos ejemplos: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496" y="6525344"/>
            <a:ext cx="2350681" cy="365125"/>
          </a:xfrm>
        </p:spPr>
        <p:txBody>
          <a:bodyPr/>
          <a:lstStyle/>
          <a:p>
            <a:pPr algn="l"/>
            <a:r>
              <a:rPr lang="es-ES" dirty="0" smtClean="0">
                <a:solidFill>
                  <a:schemeClr val="bg1"/>
                </a:solidFill>
              </a:rPr>
              <a:t>EMPLEARTEC CONTROL+F / CONTROL+A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Página </a:t>
            </a:r>
            <a:fld id="{FC32018E-0AC2-408B-A210-A6CC7F570BAD}" type="slidenum">
              <a:rPr lang="es-ES" smtClean="0">
                <a:solidFill>
                  <a:schemeClr val="bg1"/>
                </a:solidFill>
              </a:rPr>
              <a:pPr algn="l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08720"/>
            <a:ext cx="8136904" cy="498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611560" y="1628800"/>
            <a:ext cx="1800200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555776" y="119675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555776" y="1484784"/>
            <a:ext cx="3816424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683568" y="4653136"/>
            <a:ext cx="74168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1795</TotalTime>
  <Words>1464</Words>
  <Application>Microsoft Office PowerPoint</Application>
  <PresentationFormat>Presentación en pantalla (4:3)</PresentationFormat>
  <Paragraphs>152</Paragraphs>
  <Slides>25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Calibri</vt:lpstr>
      <vt:lpstr>Lucida Sans Unicode</vt:lpstr>
      <vt:lpstr>Verdana</vt:lpstr>
      <vt:lpstr>Wingdings 2</vt:lpstr>
      <vt:lpstr>Wingdings 3</vt:lpstr>
      <vt:lpstr>Concurrencia</vt:lpstr>
      <vt:lpstr>  Programación I</vt:lpstr>
      <vt:lpstr>Repaso</vt:lpstr>
      <vt:lpstr>Presentación de PowerPoint</vt:lpstr>
      <vt:lpstr>Presentación de PowerPoint</vt:lpstr>
      <vt:lpstr>Presentación de PowerPoint</vt:lpstr>
      <vt:lpstr>Administrando proyectos</vt:lpstr>
      <vt:lpstr>Presentación de PowerPoint</vt:lpstr>
      <vt:lpstr>Plantillas de Proyectos </vt:lpstr>
      <vt:lpstr>Algunos ejemplos:</vt:lpstr>
      <vt:lpstr>Archivos de definición de Proyectos</vt:lpstr>
      <vt:lpstr>Administrando la solución</vt:lpstr>
      <vt:lpstr>Características de una solución</vt:lpstr>
      <vt:lpstr>Ventanas importantes</vt:lpstr>
      <vt:lpstr>Presentación de PowerPoint</vt:lpstr>
      <vt:lpstr>Presentación de PowerPoint</vt:lpstr>
      <vt:lpstr>Presentación de PowerPoint</vt:lpstr>
      <vt:lpstr>Lenguajes en Visual Studio</vt:lpstr>
      <vt:lpstr>Visual Basic .NET</vt:lpstr>
      <vt:lpstr>C#</vt:lpstr>
      <vt:lpstr>Visual C++</vt:lpstr>
      <vt:lpstr>Visual J#</vt:lpstr>
      <vt:lpstr>Visual F#</vt:lpstr>
      <vt:lpstr>Presentación de PowerPoint</vt:lpstr>
      <vt:lpstr>Elección del lenguaje</vt:lpstr>
      <vt:lpstr>¿Preguntas?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EMPLEARTEC CONTROL+F / CONTROL+A  FORMACIÓN PROFESIONAL GRATUITA EN SOFTWARE Y TECNOLOGÍA</dc:title>
  <dc:creator>Maximiliano Lovera</dc:creator>
  <cp:lastModifiedBy>Diego Bersano</cp:lastModifiedBy>
  <cp:revision>12</cp:revision>
  <dcterms:created xsi:type="dcterms:W3CDTF">2014-07-01T22:06:24Z</dcterms:created>
  <dcterms:modified xsi:type="dcterms:W3CDTF">2016-08-19T00:14:38Z</dcterms:modified>
</cp:coreProperties>
</file>