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9" r:id="rId13"/>
    <p:sldId id="300" r:id="rId14"/>
    <p:sldId id="301" r:id="rId15"/>
    <p:sldId id="296" r:id="rId16"/>
    <p:sldId id="268" r:id="rId17"/>
    <p:sldId id="271" r:id="rId18"/>
    <p:sldId id="302" r:id="rId19"/>
    <p:sldId id="303" r:id="rId20"/>
    <p:sldId id="304" r:id="rId21"/>
    <p:sldId id="297" r:id="rId22"/>
    <p:sldId id="305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23/08/2017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06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43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Introducción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constante es una variable cuyo valor permanece constante. Las constantes son útiles en situaciones donde el valore que se use tienen un significado y es fijo, como el número pi, el radio de la Tierra, o el porcentaje de impuesto. </a:t>
            </a:r>
            <a:endParaRPr lang="es-ES" dirty="0"/>
          </a:p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Beneficios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constantes hacen su código mas legible,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mantenible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robusto.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6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19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Introducción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enumeración especifica un grupo de constantes. Una enumeración es un tipo definido por usuario, lo que significa que usted puede crear un enumeración, declarar variables de ese tipo y asignar valores a esas variables. El propósito de una enumeración es representar valores constantes. </a:t>
            </a:r>
          </a:p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Beneficios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Además de proveer todas las ventajas de las constantes, las enumeraciones: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Hacen que su código sea más fácil de mantener asegurando que a sus variables se asignen solamente valores anticipados.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Permiten que usted asigne nombres fácilmente identificables a sus valores, haciendo que su código sea más fácil de leer.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Hacen que su código sea más fácil de escribir, porque se asignan valores de la enumeración., ya que muestra una lista de posibles valores que usted puede usar.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Permiten que especifique un set de valores constantes y defina un tipo que acepte valores solamente de ese set.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22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Introducción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enumeración especifica un grupo de constantes. Una enumeración es un tipo definido por usuario, lo que significa que usted puede crear un enumeración, declarar variables de ese tipo y asignar valores a esas variables. El propósito de una enumeración es representar valores constantes. </a:t>
            </a:r>
          </a:p>
          <a:p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Beneficios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Además de proveer todas las ventajas de las constantes, las enumeraciones: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Hacen que su código sea más fácil de mantener asegurando que a sus variables se asignen solamente valores anticipados.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Permiten que usted asigne nombres fácilmente identificables a sus valores, haciendo que su código sea más fácil de leer.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Hacen que su código sea más fácil de escribir, porque se asignan valores de la enumeración., ya que muestra una lista de posibles valores que usted puede usar. </a:t>
            </a:r>
          </a:p>
          <a:p>
            <a:r>
              <a:rPr lang="es-E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Permiten que especifique un set de valores constantes y defina un tipo que acepte valores solamente de ese set. 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27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Algunos de los tipos comunes de operadores que se pueden usar en C# son: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Incremento y decremento: Usados para incrementar o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decrementar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valor en una unidad.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Aritméticos: Usado para realizar cálculos aritméticos como la suma.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Comparación: Usados para comparar si un valor es mayor, mayor o igual, menor, menor o igual a otro.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Lógicos: Usados para definir situaciones and/</a:t>
            </a:r>
            <a:r>
              <a:rPr lang="es-ES" sz="12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s-E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Condicional: Usado para realizar una sentencia </a:t>
            </a:r>
            <a:r>
              <a:rPr lang="es-ES" sz="12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s-E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Asignación: Usado para asignar un valor a una variable. 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mayoría de los operadores solamente se usan con datos numéricos, pero otros también se usan para cadenas.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2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Cosas a testear:</a:t>
            </a:r>
          </a:p>
          <a:p>
            <a:pPr>
              <a:buFontTx/>
              <a:buChar char="-"/>
            </a:pPr>
            <a:r>
              <a:rPr lang="es-ES" dirty="0"/>
              <a:t>Uso de enumeradores</a:t>
            </a:r>
          </a:p>
          <a:p>
            <a:pPr>
              <a:buFontTx/>
              <a:buChar char="-"/>
            </a:pPr>
            <a:r>
              <a:rPr lang="es-ES" baseline="0" dirty="0"/>
              <a:t> Manejo de cadenas y caracteres de escape</a:t>
            </a:r>
          </a:p>
          <a:p>
            <a:pPr>
              <a:buFontTx/>
              <a:buChar char="-"/>
            </a:pPr>
            <a:r>
              <a:rPr lang="es-ES" baseline="0" dirty="0"/>
              <a:t> Declaración e instanciación de variables</a:t>
            </a:r>
          </a:p>
          <a:p>
            <a:pPr>
              <a:buFontTx/>
              <a:buChar char="-"/>
            </a:pPr>
            <a:r>
              <a:rPr lang="es-ES" baseline="0" dirty="0"/>
              <a:t> </a:t>
            </a:r>
            <a:r>
              <a:rPr lang="es-ES" baseline="0" dirty="0" err="1"/>
              <a:t>Debugging</a:t>
            </a:r>
            <a:r>
              <a:rPr lang="es-ES" baseline="0" dirty="0"/>
              <a:t> (deberían utilizarlo al menos una vez para ver los valores)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91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23/08/2017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pleartec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91" y="4149080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Introducción al lenguaje C#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br>
              <a:rPr lang="es-ES" b="0" cap="all" dirty="0">
                <a:hlinkClick r:id="rId3"/>
              </a:rPr>
            </a:br>
            <a:br>
              <a:rPr lang="es-ES" b="0" cap="all" dirty="0">
                <a:hlinkClick r:id="rId3"/>
              </a:rPr>
            </a:br>
            <a:r>
              <a:rPr lang="es-ES" b="0" cap="all" dirty="0">
                <a:hlinkClick r:id="rId3"/>
              </a:rPr>
              <a:t>Programación I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268760"/>
            <a:ext cx="6336704" cy="477767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conversiones</a:t>
            </a:r>
          </a:p>
        </p:txBody>
      </p:sp>
    </p:spTree>
    <p:extLst>
      <p:ext uri="{BB962C8B-B14F-4D97-AF65-F5344CB8AC3E}">
        <p14:creationId xmlns:p14="http://schemas.microsoft.com/office/powerpoint/2010/main" val="43475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9" y="1268760"/>
            <a:ext cx="9082201" cy="288032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 de conversiones implícitas</a:t>
            </a:r>
          </a:p>
        </p:txBody>
      </p:sp>
    </p:spTree>
    <p:extLst>
      <p:ext uri="{BB962C8B-B14F-4D97-AF65-F5344CB8AC3E}">
        <p14:creationId xmlns:p14="http://schemas.microsoft.com/office/powerpoint/2010/main" val="741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Conversiones usando </a:t>
            </a:r>
            <a:r>
              <a:rPr lang="es-AR" dirty="0" err="1"/>
              <a:t>Convert</a:t>
            </a:r>
            <a:r>
              <a:rPr lang="es-AR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CFB83-03BD-4C6C-8DF7-B225C0FA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AR" dirty="0"/>
              <a:t>Qué sucede si escribimos en un programa?</a:t>
            </a:r>
          </a:p>
          <a:p>
            <a:pPr marL="109728" indent="0">
              <a:buNone/>
            </a:pPr>
            <a:r>
              <a:rPr lang="es-AR" sz="2000" dirty="0"/>
              <a:t>String </a:t>
            </a:r>
            <a:r>
              <a:rPr lang="es-AR" sz="2000" dirty="0" err="1"/>
              <a:t>str</a:t>
            </a:r>
            <a:r>
              <a:rPr lang="es-AR" sz="2000" dirty="0"/>
              <a:t>  =“10”;</a:t>
            </a:r>
          </a:p>
          <a:p>
            <a:pPr marL="109728" indent="0">
              <a:buNone/>
            </a:pPr>
            <a:r>
              <a:rPr lang="es-AR" sz="2000" dirty="0" err="1"/>
              <a:t>Int</a:t>
            </a:r>
            <a:r>
              <a:rPr lang="es-AR" sz="2000" dirty="0"/>
              <a:t> nro1 = </a:t>
            </a:r>
            <a:r>
              <a:rPr lang="es-AR" sz="2000" dirty="0" err="1"/>
              <a:t>str</a:t>
            </a:r>
            <a:r>
              <a:rPr lang="es-AR" sz="2000" dirty="0"/>
              <a:t>;</a:t>
            </a:r>
          </a:p>
          <a:p>
            <a:pPr marL="109728" indent="0">
              <a:buNone/>
            </a:pPr>
            <a:endParaRPr lang="es-AR" sz="2000" dirty="0"/>
          </a:p>
          <a:p>
            <a:pPr marL="109728" indent="0">
              <a:buNone/>
            </a:pPr>
            <a:r>
              <a:rPr lang="es-AR" sz="2000" dirty="0"/>
              <a:t>Y 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sz="1700" dirty="0" err="1"/>
              <a:t>Int</a:t>
            </a:r>
            <a:r>
              <a:rPr lang="es-AR" sz="1700" dirty="0"/>
              <a:t> nro1 = (</a:t>
            </a:r>
            <a:r>
              <a:rPr lang="es-AR" sz="1700" dirty="0" err="1"/>
              <a:t>int</a:t>
            </a:r>
            <a:r>
              <a:rPr lang="es-AR" sz="1700" dirty="0"/>
              <a:t>)</a:t>
            </a:r>
            <a:r>
              <a:rPr lang="es-AR" sz="1700" dirty="0" err="1"/>
              <a:t>str</a:t>
            </a:r>
            <a:r>
              <a:rPr lang="es-AR" sz="1700" dirty="0"/>
              <a:t>;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/>
              <a:t>Por qué?</a:t>
            </a:r>
          </a:p>
        </p:txBody>
      </p:sp>
    </p:spTree>
    <p:extLst>
      <p:ext uri="{BB962C8B-B14F-4D97-AF65-F5344CB8AC3E}">
        <p14:creationId xmlns:p14="http://schemas.microsoft.com/office/powerpoint/2010/main" val="346144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Conversiones usando </a:t>
            </a:r>
            <a:r>
              <a:rPr lang="es-AR" dirty="0" err="1"/>
              <a:t>Convert</a:t>
            </a:r>
            <a:r>
              <a:rPr lang="es-AR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CFB83-03BD-4C6C-8DF7-B225C0FA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AR" dirty="0" err="1"/>
              <a:t>Especificamente</a:t>
            </a:r>
            <a:r>
              <a:rPr lang="es-AR" dirty="0"/>
              <a:t> con los </a:t>
            </a:r>
            <a:r>
              <a:rPr lang="es-AR" dirty="0" err="1"/>
              <a:t>strings</a:t>
            </a:r>
            <a:r>
              <a:rPr lang="es-AR" dirty="0"/>
              <a:t>, no se pueden realizar conversiones de forma directa, ya que los String no corresponden al conjunto de datos disponibles en los otros tipos.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AR" dirty="0"/>
              <a:t>Para hacerlo, usamos la clase </a:t>
            </a:r>
            <a:r>
              <a:rPr lang="es-AR" b="1" dirty="0" err="1"/>
              <a:t>Convert</a:t>
            </a:r>
            <a:r>
              <a:rPr lang="es-AR" dirty="0"/>
              <a:t>, que proporciona </a:t>
            </a:r>
            <a:r>
              <a:rPr lang="es-AR" b="1" dirty="0"/>
              <a:t>métodos</a:t>
            </a:r>
            <a:r>
              <a:rPr lang="es-AR" dirty="0"/>
              <a:t> para convertir un valor de un determinado tipo, al valor de otro.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979716-43A5-4896-8005-B3E6B64C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5336556"/>
            <a:ext cx="3894162" cy="7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B4B46CF-B225-4E62-81C4-47CC27D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Otra forma de convertir valores de un tipo a otro, es utilizando métodos estáticos del tipo de destino. Este método se llama “</a:t>
            </a:r>
            <a:r>
              <a:rPr lang="es-AR" dirty="0" err="1"/>
              <a:t>parse</a:t>
            </a:r>
            <a:r>
              <a:rPr lang="es-AR" dirty="0"/>
              <a:t>” y puede usarse de la siguiente manera.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Visualice los parámetros de cada método para observar las diferencias entre </a:t>
            </a:r>
            <a:r>
              <a:rPr lang="es-AR" dirty="0" err="1"/>
              <a:t>Convert</a:t>
            </a:r>
            <a:r>
              <a:rPr lang="es-AR" dirty="0"/>
              <a:t> o </a:t>
            </a:r>
            <a:r>
              <a:rPr lang="es-AR" dirty="0" err="1"/>
              <a:t>Parse</a:t>
            </a:r>
            <a:r>
              <a:rPr lang="es-AR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1BF6C8-FEA8-4834-B26A-80E2CCA6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Conversiones mediante el tipo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ECF284-0AD9-44DE-9007-4CA73F61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62" y="3140968"/>
            <a:ext cx="4029794" cy="14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es-ES" dirty="0"/>
              <a:t>¿Preguntas?</a:t>
            </a:r>
          </a:p>
        </p:txBody>
      </p:sp>
      <p:pic>
        <p:nvPicPr>
          <p:cNvPr id="5122" name="Picture 2" descr="http://personal-finance.military.com/wp-content/uploads/2013/08/Question-mark-scratch-h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980728"/>
            <a:ext cx="3999574" cy="5256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85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Serie de operadores y </a:t>
            </a:r>
            <a:r>
              <a:rPr lang="es-ES" dirty="0" err="1"/>
              <a:t>operandos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Un operador es un símbolo que indica la acción a realizar (por ejemplo: +). </a:t>
            </a:r>
          </a:p>
          <a:p>
            <a:pPr algn="just"/>
            <a:r>
              <a:rPr lang="es-ES" dirty="0"/>
              <a:t>Un operando es el valor sobre el cual la operación aplica (por ejemplo: un número).</a:t>
            </a:r>
          </a:p>
          <a:p>
            <a:pPr algn="just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de expresiones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971600" y="3573016"/>
          <a:ext cx="727280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Operadores </a:t>
                      </a:r>
                      <a:r>
                        <a:rPr lang="es-ES" sz="1600" dirty="0" err="1"/>
                        <a:t>comúnes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Sumar/restar una 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x++</a:t>
                      </a:r>
                      <a:r>
                        <a:rPr lang="es-ES" sz="1600" baseline="0" dirty="0"/>
                        <a:t>     </a:t>
                      </a:r>
                      <a:r>
                        <a:rPr lang="es-ES" sz="1600" dirty="0"/>
                        <a:t>x--;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Aritméticos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x</a:t>
                      </a:r>
                      <a:r>
                        <a:rPr lang="es-ES" sz="1600" baseline="0" dirty="0"/>
                        <a:t> + z     x – z    x % z     x</a:t>
                      </a:r>
                      <a:r>
                        <a:rPr lang="es-ES" sz="1600" baseline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s-ES" sz="1600" baseline="0" dirty="0"/>
                        <a:t>z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Comparación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&lt;     &gt;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&lt;=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&gt;=</a:t>
                      </a:r>
                      <a:r>
                        <a:rPr lang="es-ES" sz="1600" baseline="0" dirty="0"/>
                        <a:t>   </a:t>
                      </a:r>
                      <a:r>
                        <a:rPr lang="es-ES" sz="1600" dirty="0"/>
                        <a:t>==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!=</a:t>
                      </a:r>
                      <a:r>
                        <a:rPr lang="es-ES" sz="1600" baseline="0" dirty="0"/>
                        <a:t>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Lógicos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&amp;&amp;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||   </a:t>
                      </a:r>
                      <a:r>
                        <a:rPr lang="es-ES" sz="1600" baseline="0" dirty="0"/>
                        <a:t>&amp;   |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Condicional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?</a:t>
                      </a:r>
                      <a:r>
                        <a:rPr lang="es-ES" sz="1600" baseline="0" dirty="0"/>
                        <a:t>   </a:t>
                      </a:r>
                      <a:r>
                        <a:rPr lang="es-ES" sz="16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r>
                        <a:rPr lang="es-ES" sz="1600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=</a:t>
                      </a:r>
                      <a:r>
                        <a:rPr lang="es-ES" sz="1600" baseline="0" dirty="0"/>
                        <a:t>   </a:t>
                      </a:r>
                      <a:r>
                        <a:rPr lang="es-ES" sz="1600" dirty="0"/>
                        <a:t>*=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%=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+=</a:t>
                      </a:r>
                      <a:r>
                        <a:rPr lang="es-ES" sz="1600" baseline="0" dirty="0"/>
                        <a:t>    </a:t>
                      </a:r>
                      <a:r>
                        <a:rPr lang="es-ES" sz="1600" dirty="0"/>
                        <a:t>-=</a:t>
                      </a:r>
                      <a:r>
                        <a:rPr lang="es-ES" sz="1600" baseline="0" dirty="0"/>
                        <a:t>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61662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¿True </a:t>
            </a:r>
            <a:r>
              <a:rPr lang="es-ES" dirty="0" err="1"/>
              <a:t>or</a:t>
            </a:r>
            <a:r>
              <a:rPr lang="es-ES" dirty="0"/>
              <a:t> false?</a:t>
            </a:r>
          </a:p>
          <a:p>
            <a:pPr algn="ctr">
              <a:buNone/>
            </a:pPr>
            <a:r>
              <a:rPr lang="es-ES" dirty="0"/>
              <a:t>	x = 4               y = 5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x++ == 6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6 == y--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2 == (7 % 3)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true == (true || false)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x += y       ¿valor de x? 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true == (x != y)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false == (x == y &amp;&amp; x &gt; y)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x == (x &gt; y ? x : y)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false == !false     </a:t>
            </a:r>
          </a:p>
          <a:p>
            <a:pPr lvl="1">
              <a:spcAft>
                <a:spcPts val="1200"/>
              </a:spcAft>
            </a:pPr>
            <a:r>
              <a:rPr lang="es-ES" dirty="0"/>
              <a:t>x = x * x + y            ¿cuánto vale x?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2771800" y="10527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sym typeface="Wingdings"/>
              </a:rPr>
              <a:t>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347864" y="48598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sym typeface="Wingdings"/>
              </a:rPr>
              <a:t>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9888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sym typeface="Wingdings"/>
              </a:rPr>
              <a:t>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9792" y="14847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sym typeface="Wingdings"/>
              </a:rPr>
              <a:t>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283968" y="249289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  <a:sym typeface="Wingdings"/>
              </a:rPr>
              <a:t>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486114" y="3429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  <a:sym typeface="Wingdings"/>
              </a:rPr>
              <a:t>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860032" y="393305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  <a:sym typeface="Wingdings"/>
              </a:rPr>
              <a:t>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707904" y="43651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sym typeface="Wingdings"/>
              </a:rPr>
              <a:t>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499992" y="29249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255828" y="53639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21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347864" y="5949280"/>
            <a:ext cx="5400600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Escribirlo y probar utilizando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19" grpId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Visual Studio permite pausar la ejecución del programa. Para hacerlo basta con darle clic derecho a la línea de código donde quiere establecerse el punto de interrupción, o bien, clic con el botón principal en la barra que se encuentra en el lado izquierdo, seguida al código: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Inspeccionando variables en tiempo de ejecución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592998"/>
            <a:ext cx="535293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>
          <a:xfrm flipH="1">
            <a:off x="2051720" y="4005064"/>
            <a:ext cx="2160240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1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Una vez establecido el punto de interrupción (</a:t>
            </a:r>
            <a:r>
              <a:rPr lang="es-ES" dirty="0" err="1"/>
              <a:t>breakpoint</a:t>
            </a:r>
            <a:r>
              <a:rPr lang="es-ES" dirty="0"/>
              <a:t>) el código se ejecutará normalmente hasta que esa línea sea encontrada como la siguiente a ser procesada. En ese momento la ejecución se detiene y el entorno de desarrollo marca esa línea con un color amarillo: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6167"/>
          <a:stretch>
            <a:fillRect/>
          </a:stretch>
        </p:blipFill>
        <p:spPr bwMode="auto">
          <a:xfrm>
            <a:off x="1547664" y="4077072"/>
            <a:ext cx="5996786" cy="112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69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¿Diferencia entre variables y constantes?</a:t>
            </a:r>
          </a:p>
          <a:p>
            <a:pPr algn="just"/>
            <a:r>
              <a:rPr lang="es-ES" dirty="0"/>
              <a:t>Se declaran usando la palabra clave </a:t>
            </a:r>
            <a:r>
              <a:rPr lang="es-ES" b="1" i="1" dirty="0" err="1"/>
              <a:t>const</a:t>
            </a:r>
            <a:r>
              <a:rPr lang="es-ES" i="1" dirty="0"/>
              <a:t>  </a:t>
            </a:r>
            <a:r>
              <a:rPr lang="es-ES" dirty="0"/>
              <a:t>y un tipo.</a:t>
            </a:r>
          </a:p>
          <a:p>
            <a:pPr algn="just"/>
            <a:r>
              <a:rPr lang="es-ES" dirty="0"/>
              <a:t>En el momento en el que se declaran se les debe asignar un valor.</a:t>
            </a:r>
          </a:p>
          <a:p>
            <a:pPr algn="just"/>
            <a:r>
              <a:rPr lang="es-ES" dirty="0"/>
              <a:t>El valor no cambia en toda la aplicación.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constantes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437112"/>
            <a:ext cx="5725616" cy="19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s-ES" dirty="0"/>
              <a:t>En ese mismo momento podemos “espiar” los valores que las variables tienen.</a:t>
            </a:r>
          </a:p>
          <a:p>
            <a:r>
              <a:rPr lang="es-ES" dirty="0"/>
              <a:t>Para hacer esto tenemos distintas alternativas:</a:t>
            </a:r>
          </a:p>
          <a:p>
            <a:pPr lvl="1" algn="just"/>
            <a:r>
              <a:rPr lang="es-ES" dirty="0"/>
              <a:t>Ubicar el puntero sobre una variable para ver el valor actual</a:t>
            </a:r>
          </a:p>
          <a:p>
            <a:pPr lvl="1" algn="just"/>
            <a:r>
              <a:rPr lang="es-ES" dirty="0"/>
              <a:t>Clic derecho sobre la variable de interés y luego </a:t>
            </a:r>
            <a:r>
              <a:rPr lang="es-ES" b="1" dirty="0"/>
              <a:t>“Inspección rápida”</a:t>
            </a:r>
            <a:r>
              <a:rPr lang="es-ES" dirty="0"/>
              <a:t> (esta última opción abre una ventana que nos permite escribir código en tiempo de ejecución y evaluar los resultados al instante)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177" y="4725144"/>
            <a:ext cx="475208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992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124744"/>
            <a:ext cx="8686800" cy="511256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Crear nuevo proyecto del tipo Aplicación de consola:</a:t>
            </a:r>
          </a:p>
          <a:p>
            <a:pPr algn="just"/>
            <a:r>
              <a:rPr lang="es-ES" dirty="0"/>
              <a:t>Solicitar por pantalla usando </a:t>
            </a:r>
            <a:r>
              <a:rPr lang="es-ES" dirty="0" err="1"/>
              <a:t>Console.ReadLine</a:t>
            </a:r>
            <a:r>
              <a:rPr lang="es-ES" dirty="0"/>
              <a:t> los datos para: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Nombre (alfanumérico)</a:t>
            </a:r>
          </a:p>
          <a:p>
            <a:pPr algn="just"/>
            <a:r>
              <a:rPr lang="es-MX" sz="2800" dirty="0"/>
              <a:t>Apellido (alfanumérico)</a:t>
            </a:r>
            <a:endParaRPr lang="es-AR" sz="2800" dirty="0"/>
          </a:p>
          <a:p>
            <a:pPr lvl="0"/>
            <a:r>
              <a:rPr lang="es-MX" sz="2800" dirty="0"/>
              <a:t>Antigüedad (numérico).</a:t>
            </a:r>
          </a:p>
          <a:p>
            <a:pPr lvl="0"/>
            <a:r>
              <a:rPr lang="es-MX" sz="2800" dirty="0"/>
              <a:t>Fecha nacimiento (</a:t>
            </a:r>
            <a:r>
              <a:rPr lang="es-MX" sz="2800" dirty="0" err="1"/>
              <a:t>DateTime</a:t>
            </a:r>
            <a:r>
              <a:rPr lang="es-MX" sz="2800" dirty="0"/>
              <a:t>).</a:t>
            </a:r>
          </a:p>
          <a:p>
            <a:pPr lvl="0"/>
            <a:r>
              <a:rPr lang="es-MX" sz="2800" dirty="0"/>
              <a:t>Sueldo mensual (decimal)</a:t>
            </a:r>
            <a:endParaRPr lang="es-AR" sz="2800" dirty="0"/>
          </a:p>
          <a:p>
            <a:pPr lvl="0"/>
            <a:r>
              <a:rPr lang="es-MX" sz="2800" dirty="0"/>
              <a:t>Sexo (lógico).</a:t>
            </a:r>
            <a:endParaRPr lang="es-AR" sz="2800" dirty="0"/>
          </a:p>
          <a:p>
            <a:pPr marL="109728" indent="0">
              <a:buNone/>
            </a:pPr>
            <a:r>
              <a:rPr lang="es-MX" sz="2800" dirty="0"/>
              <a:t> </a:t>
            </a:r>
            <a:endParaRPr lang="es-AR" sz="2800" dirty="0"/>
          </a:p>
          <a:p>
            <a:pPr lvl="0"/>
            <a:r>
              <a:rPr lang="es-AR" sz="2800" dirty="0"/>
              <a:t>Realizar la conversión al tipo de datos propuesto.</a:t>
            </a:r>
          </a:p>
          <a:p>
            <a:pPr lvl="0"/>
            <a:r>
              <a:rPr lang="es-AR" sz="2800" dirty="0"/>
              <a:t>Definir una variable para sueldo anual y realizar el cálculo sobre el sueldo mensual. Usando una constante para el número de meses del año.</a:t>
            </a:r>
          </a:p>
          <a:p>
            <a:pPr lvl="0"/>
            <a:r>
              <a:rPr lang="es-AR" sz="2800" dirty="0"/>
              <a:t>Defina una variable que permita guardar la multiplicación de la antigüedad x el sueldo anual.</a:t>
            </a:r>
          </a:p>
          <a:p>
            <a:pPr lvl="0"/>
            <a:r>
              <a:rPr lang="es-AR" sz="2800" dirty="0"/>
              <a:t>Imprima el nombre de la persona, la localidad, la edad, y el sueldo anual.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Práctica: Tipos de C#</a:t>
            </a:r>
          </a:p>
        </p:txBody>
      </p:sp>
    </p:spTree>
    <p:extLst>
      <p:ext uri="{BB962C8B-B14F-4D97-AF65-F5344CB8AC3E}">
        <p14:creationId xmlns:p14="http://schemas.microsoft.com/office/powerpoint/2010/main" val="249811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F5E8EBE-31E9-4ACB-A154-2175152C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s-ES" dirty="0"/>
              <a:t>1) Crear 3 variables numéricas con el valor que tu quieras y en otra variable numérica guardar el valor de la suma de las 3 anteriores. Mostrar por consola.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2) Pedir por consola un nombre de persona y el nombre de una ciudad (no hace falta que sean reales o comprobarlos) y mostrar por pantalla, el siguiente mensaje “Hola ” &lt;nombre&gt; ” bienvenido a ” &lt;ciudad&gt;. Utilizar el operador de Suma (+) para concatenar.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3) Resuelva el punto anterior usando </a:t>
            </a:r>
            <a:r>
              <a:rPr lang="es-ES" dirty="0" err="1"/>
              <a:t>String.Format</a:t>
            </a:r>
            <a:r>
              <a:rPr lang="es-ES" dirty="0"/>
              <a:t> (Investigue funcionamiento y utilización).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4) Ingresar 5 números y mostrar su promedio.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5) Ingresar un número y mostrar el cuadrado del </a:t>
            </a:r>
            <a:r>
              <a:rPr lang="es-ES" dirty="0" err="1"/>
              <a:t>mismo.El</a:t>
            </a:r>
            <a:r>
              <a:rPr lang="es-ES" dirty="0"/>
              <a:t> número debe ser mayor que cero, en caso de error que aparezca el mensaje "ERROR. Reingresar numero“.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/>
              <a:t>6) Diseñar un algoritmo que calcule la superficie de un triángulo a partir del ingreso de su base y altura y muestre el resultado. (El cálculo es base x altura / 2).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AR" dirty="0"/>
              <a:t>7) Equivalencia de Grados Celsius con Grados Fahrenheit (</a:t>
            </a:r>
            <a:r>
              <a:rPr lang="es-AR" dirty="0" err="1"/>
              <a:t>farenheit</a:t>
            </a:r>
            <a:r>
              <a:rPr lang="es-AR" dirty="0"/>
              <a:t> = </a:t>
            </a:r>
            <a:r>
              <a:rPr lang="es-AR" dirty="0" err="1"/>
              <a:t>celcius</a:t>
            </a:r>
            <a:r>
              <a:rPr lang="es-AR" dirty="0"/>
              <a:t> x 2.12).</a:t>
            </a:r>
          </a:p>
          <a:p>
            <a:pPr marL="109728" indent="0">
              <a:buNone/>
            </a:pPr>
            <a:endParaRPr lang="es-AR" dirty="0"/>
          </a:p>
          <a:p>
            <a:pPr marL="109728" indent="0">
              <a:buNone/>
            </a:pPr>
            <a:r>
              <a:rPr lang="es-ES" dirty="0"/>
              <a:t>8) Equivalencia de centímetros con pies y pulgadas. (pies= </a:t>
            </a:r>
            <a:r>
              <a:rPr lang="es-AR" dirty="0"/>
              <a:t>0.030003 * </a:t>
            </a:r>
            <a:r>
              <a:rPr lang="es-AR" dirty="0" err="1"/>
              <a:t>cms</a:t>
            </a:r>
            <a:r>
              <a:rPr lang="es-AR" dirty="0"/>
              <a:t>, pulgadas = 0.0336034 * </a:t>
            </a:r>
            <a:r>
              <a:rPr lang="es-AR" dirty="0" err="1"/>
              <a:t>cms</a:t>
            </a:r>
            <a:r>
              <a:rPr lang="es-AR" dirty="0"/>
              <a:t>)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/>
          </a:p>
          <a:p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20C364B-AADF-49BC-8B54-2BB3219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AR" dirty="0"/>
              <a:t>Práctica de Tipos</a:t>
            </a:r>
          </a:p>
        </p:txBody>
      </p:sp>
    </p:spTree>
    <p:extLst>
      <p:ext uri="{BB962C8B-B14F-4D97-AF65-F5344CB8AC3E}">
        <p14:creationId xmlns:p14="http://schemas.microsoft.com/office/powerpoint/2010/main" val="29857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constantes hacen su código mas legible, </a:t>
            </a:r>
            <a:r>
              <a:rPr lang="es-ES" dirty="0" err="1"/>
              <a:t>mantenible</a:t>
            </a:r>
            <a:r>
              <a:rPr lang="es-ES" dirty="0"/>
              <a:t> y robusto. </a:t>
            </a:r>
          </a:p>
          <a:p>
            <a:endParaRPr lang="es-ES" dirty="0"/>
          </a:p>
          <a:p>
            <a:r>
              <a:rPr lang="es-ES" dirty="0"/>
              <a:t>Por ejemplo, si asigna el valor 6378 a la constante llamada </a:t>
            </a:r>
            <a:r>
              <a:rPr lang="es-ES" dirty="0" err="1"/>
              <a:t>radioTierra</a:t>
            </a:r>
            <a:r>
              <a:rPr lang="es-ES" dirty="0"/>
              <a:t>, cuando use este valor en cálculos es inmediatamente aparente qué valor se está haciendo referencia, y no es posible asignarle un valor distinto por otra persona. 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Beneficios de las constantes</a:t>
            </a:r>
          </a:p>
        </p:txBody>
      </p:sp>
    </p:spTree>
    <p:extLst>
      <p:ext uri="{BB962C8B-B14F-4D97-AF65-F5344CB8AC3E}">
        <p14:creationId xmlns:p14="http://schemas.microsoft.com/office/powerpoint/2010/main" val="3628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 primera vista pudieran parecer conceptos similares, pero realmente son cosas muy distintas. Y esta distinción viene dada por la posibilidad que tienen las variables para </a:t>
            </a:r>
            <a:r>
              <a:rPr lang="es-ES" b="1" dirty="0"/>
              <a:t>cambiar de valor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Las constantes ya reciben un valor inicial en su declaración.</a:t>
            </a:r>
          </a:p>
          <a:p>
            <a:pPr lvl="1"/>
            <a:r>
              <a:rPr lang="es-ES" dirty="0"/>
              <a:t>Las variables primero se declaran, luego se inician, y luego se usan.</a:t>
            </a:r>
          </a:p>
          <a:p>
            <a:pPr lvl="1"/>
            <a:r>
              <a:rPr lang="es-ES" dirty="0"/>
              <a:t>Las constantes, una vez declaradas mantienen su valor durante toda la ejecución del programa. En cambio, las variables pueden cambiar su valor tantas veces como deseen.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Diferencias entre ambas</a:t>
            </a:r>
          </a:p>
        </p:txBody>
      </p:sp>
    </p:spTree>
    <p:extLst>
      <p:ext uri="{BB962C8B-B14F-4D97-AF65-F5344CB8AC3E}">
        <p14:creationId xmlns:p14="http://schemas.microsoft.com/office/powerpoint/2010/main" val="30111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determinadas situaciones nos encontramos con que una o más variables solamente podrán iterar dentro de un conjunto finito de valores (por ejemplo, la variable </a:t>
            </a:r>
            <a:r>
              <a:rPr lang="es-ES" dirty="0" err="1"/>
              <a:t>ColorPrimario</a:t>
            </a:r>
            <a:r>
              <a:rPr lang="es-ES" dirty="0"/>
              <a:t>, no podrá recibir otro valor que no sea rojo, verde o azul).</a:t>
            </a:r>
          </a:p>
          <a:p>
            <a:pPr algn="just"/>
            <a:r>
              <a:rPr lang="es-ES" dirty="0"/>
              <a:t>En este caso es donde la utilización de </a:t>
            </a:r>
            <a:r>
              <a:rPr lang="es-ES" dirty="0" err="1"/>
              <a:t>enumaraciones</a:t>
            </a:r>
            <a:r>
              <a:rPr lang="es-ES" dirty="0"/>
              <a:t> tiene sentido.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enumeraciones</a:t>
            </a:r>
          </a:p>
        </p:txBody>
      </p:sp>
    </p:spTree>
    <p:extLst>
      <p:ext uri="{BB962C8B-B14F-4D97-AF65-F5344CB8AC3E}">
        <p14:creationId xmlns:p14="http://schemas.microsoft.com/office/powerpoint/2010/main" val="16482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s-ES" dirty="0"/>
              <a:t>Este tipo de dato se define con la palabra reservada </a:t>
            </a:r>
            <a:r>
              <a:rPr lang="es-ES" dirty="0" err="1"/>
              <a:t>enum</a:t>
            </a:r>
            <a:r>
              <a:rPr lang="es-ES" dirty="0"/>
              <a:t> seguida del nombre de la variable. Luego, se indican el conjunto de valores posibles entre llaves: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utilizarlo se debe ingresar el nombre de la variable, seguida del valor: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276872"/>
            <a:ext cx="31307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373216"/>
            <a:ext cx="4219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7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 algn="just"/>
            <a:r>
              <a:rPr lang="es-ES" dirty="0"/>
              <a:t>A su vez, es posible asignar valores específicos a cada elemento dentro de una constante: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utilizar el valor asignado, por ejemplo, basta con “castear” o “convertir” el valor al tipo de dato que se ha asignado. En este caso: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27003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5517232"/>
            <a:ext cx="46196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429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Según la plataforma en la que se desarrolle, puede hacerse de diferentes formas. La forma más fácil es a través del uso de la clase base </a:t>
            </a:r>
            <a:r>
              <a:rPr lang="es-AR" dirty="0" err="1"/>
              <a:t>Console</a:t>
            </a:r>
            <a:r>
              <a:rPr lang="es-AR" dirty="0"/>
              <a:t>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Qué pasa si necesito otro tipo de datos? Hay que “castear” o “convertir” el valor.</a:t>
            </a:r>
          </a:p>
          <a:p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Ingreso / Salida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84984"/>
            <a:ext cx="5471488" cy="14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s-AR" dirty="0"/>
          </a:p>
          <a:p>
            <a:r>
              <a:rPr lang="es-ES" dirty="0"/>
              <a:t>Una conversión implícita es automáticamente realizada por la CLR sobre operaciones que garantizan no truncar información. </a:t>
            </a:r>
          </a:p>
          <a:p>
            <a:endParaRPr lang="es-AR" dirty="0"/>
          </a:p>
          <a:p>
            <a:r>
              <a:rPr lang="es-ES" dirty="0"/>
              <a:t>En una conversión explícita se solicita explícitamente al compilador a realizar una conversión, que de otra forma podría perder información o produciría un error. </a:t>
            </a:r>
          </a:p>
          <a:p>
            <a:endParaRPr lang="es-ES" dirty="0"/>
          </a:p>
          <a:p>
            <a:r>
              <a:rPr lang="es-AR" b="1" dirty="0"/>
              <a:t>¿Por qué convertir? </a:t>
            </a:r>
            <a:endParaRPr lang="es-AR" dirty="0"/>
          </a:p>
          <a:p>
            <a:r>
              <a:rPr lang="es-ES" dirty="0"/>
              <a:t>Generalmente los ingresos por teclado se obtienen como String, por lo tanto si conceptualmente el valor debe tener otro tipo de datos, es necesario convertirlo para poder realizar operaciones (</a:t>
            </a:r>
            <a:r>
              <a:rPr lang="es-ES" dirty="0" err="1"/>
              <a:t>ej</a:t>
            </a:r>
            <a:r>
              <a:rPr lang="es-ES" dirty="0"/>
              <a:t>: para sumar o restar deben ser números).</a:t>
            </a:r>
          </a:p>
          <a:p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Conversión de datos</a:t>
            </a:r>
          </a:p>
        </p:txBody>
      </p:sp>
    </p:spTree>
    <p:extLst>
      <p:ext uri="{BB962C8B-B14F-4D97-AF65-F5344CB8AC3E}">
        <p14:creationId xmlns:p14="http://schemas.microsoft.com/office/powerpoint/2010/main" val="1025533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7313</TotalTime>
  <Words>1477</Words>
  <Application>Microsoft Office PowerPoint</Application>
  <PresentationFormat>Presentación en pantalla (4:3)</PresentationFormat>
  <Paragraphs>196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  Programación I</vt:lpstr>
      <vt:lpstr>Creando constantes</vt:lpstr>
      <vt:lpstr>Beneficios de las constantes</vt:lpstr>
      <vt:lpstr>Diferencias entre ambas</vt:lpstr>
      <vt:lpstr>Creando enumeraciones</vt:lpstr>
      <vt:lpstr>Presentación de PowerPoint</vt:lpstr>
      <vt:lpstr>Presentación de PowerPoint</vt:lpstr>
      <vt:lpstr>Ingreso / Salida de datos</vt:lpstr>
      <vt:lpstr>Conversión de datos</vt:lpstr>
      <vt:lpstr>Ejemplo de conversiones</vt:lpstr>
      <vt:lpstr>Lista de conversiones implícitas</vt:lpstr>
      <vt:lpstr>Conversiones usando Convert.</vt:lpstr>
      <vt:lpstr>Conversiones usando Convert.</vt:lpstr>
      <vt:lpstr>Conversiones mediante el tipo de datos.</vt:lpstr>
      <vt:lpstr>¿Preguntas?</vt:lpstr>
      <vt:lpstr>Declaración de expresiones</vt:lpstr>
      <vt:lpstr>Presentación de PowerPoint</vt:lpstr>
      <vt:lpstr>Inspeccionando variables en tiempo de ejecución</vt:lpstr>
      <vt:lpstr>Presentación de PowerPoint</vt:lpstr>
      <vt:lpstr>Presentación de PowerPoint</vt:lpstr>
      <vt:lpstr>Práctica: Tipos de C#</vt:lpstr>
      <vt:lpstr>Práctica de Tipos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18</cp:revision>
  <dcterms:created xsi:type="dcterms:W3CDTF">2014-07-01T22:06:24Z</dcterms:created>
  <dcterms:modified xsi:type="dcterms:W3CDTF">2017-08-23T20:47:45Z</dcterms:modified>
</cp:coreProperties>
</file>